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912" r:id="rId2"/>
    <p:sldId id="977" r:id="rId3"/>
    <p:sldId id="979" r:id="rId4"/>
    <p:sldId id="923" r:id="rId5"/>
    <p:sldId id="914" r:id="rId6"/>
    <p:sldId id="924" r:id="rId7"/>
    <p:sldId id="925" r:id="rId8"/>
    <p:sldId id="915" r:id="rId9"/>
    <p:sldId id="916" r:id="rId10"/>
    <p:sldId id="917" r:id="rId11"/>
    <p:sldId id="918" r:id="rId12"/>
    <p:sldId id="919" r:id="rId13"/>
    <p:sldId id="920" r:id="rId14"/>
    <p:sldId id="921" r:id="rId15"/>
    <p:sldId id="978" r:id="rId16"/>
    <p:sldId id="974" r:id="rId17"/>
    <p:sldId id="928" r:id="rId18"/>
    <p:sldId id="930" r:id="rId19"/>
    <p:sldId id="971" r:id="rId20"/>
    <p:sldId id="975" r:id="rId21"/>
    <p:sldId id="973" r:id="rId22"/>
    <p:sldId id="976"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37"/>
    <p:restoredTop sz="94662"/>
  </p:normalViewPr>
  <p:slideViewPr>
    <p:cSldViewPr snapToGrid="0">
      <p:cViewPr varScale="1">
        <p:scale>
          <a:sx n="107" d="100"/>
          <a:sy n="107" d="100"/>
        </p:scale>
        <p:origin x="39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_rels/data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614BB7-7279-4352-8FB0-F2D6C9130BCE}" type="doc">
      <dgm:prSet loTypeId="urn:microsoft.com/office/officeart/2005/8/layout/vProcess5" loCatId="process" qsTypeId="urn:microsoft.com/office/officeart/2005/8/quickstyle/simple1" qsCatId="simple" csTypeId="urn:microsoft.com/office/officeart/2005/8/colors/accent1_2" csCatId="accent1"/>
      <dgm:spPr/>
      <dgm:t>
        <a:bodyPr/>
        <a:lstStyle/>
        <a:p>
          <a:endParaRPr lang="en-US"/>
        </a:p>
      </dgm:t>
    </dgm:pt>
    <dgm:pt modelId="{FE0A413D-7E00-4DA7-A05B-F995FB3F0BF0}">
      <dgm:prSet/>
      <dgm:spPr/>
      <dgm:t>
        <a:bodyPr/>
        <a:lstStyle/>
        <a:p>
          <a:r>
            <a:rPr lang="en-US" dirty="0"/>
            <a:t>KRS Chapter 100</a:t>
          </a:r>
        </a:p>
      </dgm:t>
    </dgm:pt>
    <dgm:pt modelId="{A394AF07-7657-4155-A6C6-9BF99E95E7BD}" type="parTrans" cxnId="{4D082164-63AC-43C1-9673-2D0D69FFDC2B}">
      <dgm:prSet/>
      <dgm:spPr/>
      <dgm:t>
        <a:bodyPr/>
        <a:lstStyle/>
        <a:p>
          <a:endParaRPr lang="en-US"/>
        </a:p>
      </dgm:t>
    </dgm:pt>
    <dgm:pt modelId="{DD3811ED-A939-432A-B088-B881675958FF}" type="sibTrans" cxnId="{4D082164-63AC-43C1-9673-2D0D69FFDC2B}">
      <dgm:prSet/>
      <dgm:spPr/>
      <dgm:t>
        <a:bodyPr/>
        <a:lstStyle/>
        <a:p>
          <a:endParaRPr lang="en-US"/>
        </a:p>
      </dgm:t>
    </dgm:pt>
    <dgm:pt modelId="{E78689BD-0B8E-44AD-BFE4-04692B1C4A48}">
      <dgm:prSet/>
      <dgm:spPr/>
      <dgm:t>
        <a:bodyPr/>
        <a:lstStyle/>
        <a:p>
          <a:r>
            <a:rPr lang="en-US"/>
            <a:t>Begins with creating a planning unit</a:t>
          </a:r>
        </a:p>
      </dgm:t>
    </dgm:pt>
    <dgm:pt modelId="{745AECA7-8B51-407D-8536-9F2E5C5957CF}" type="parTrans" cxnId="{D856A1BA-9291-4AD2-83B7-C66636E0412D}">
      <dgm:prSet/>
      <dgm:spPr/>
      <dgm:t>
        <a:bodyPr/>
        <a:lstStyle/>
        <a:p>
          <a:endParaRPr lang="en-US"/>
        </a:p>
      </dgm:t>
    </dgm:pt>
    <dgm:pt modelId="{E80CF09B-F235-43BB-8F51-C696A7463CC1}" type="sibTrans" cxnId="{D856A1BA-9291-4AD2-83B7-C66636E0412D}">
      <dgm:prSet/>
      <dgm:spPr/>
      <dgm:t>
        <a:bodyPr/>
        <a:lstStyle/>
        <a:p>
          <a:endParaRPr lang="en-US"/>
        </a:p>
      </dgm:t>
    </dgm:pt>
    <dgm:pt modelId="{F640176A-EAC3-4391-8DC4-80509820AE0A}">
      <dgm:prSet/>
      <dgm:spPr/>
      <dgm:t>
        <a:bodyPr/>
        <a:lstStyle/>
        <a:p>
          <a:r>
            <a:rPr lang="en-US" dirty="0"/>
            <a:t>Authorizes local governments to establish various types of administrative structures for land use planning</a:t>
          </a:r>
        </a:p>
      </dgm:t>
    </dgm:pt>
    <dgm:pt modelId="{2D3E9ABE-50FF-4F94-AAD6-2BE21B9A9366}" type="parTrans" cxnId="{91452DB3-C9B2-4CDE-AB5E-18BEE69C3CD7}">
      <dgm:prSet/>
      <dgm:spPr/>
      <dgm:t>
        <a:bodyPr/>
        <a:lstStyle/>
        <a:p>
          <a:endParaRPr lang="en-US"/>
        </a:p>
      </dgm:t>
    </dgm:pt>
    <dgm:pt modelId="{FC5726FE-8B23-45BB-8622-6AE5BB2D2B99}" type="sibTrans" cxnId="{91452DB3-C9B2-4CDE-AB5E-18BEE69C3CD7}">
      <dgm:prSet/>
      <dgm:spPr/>
      <dgm:t>
        <a:bodyPr/>
        <a:lstStyle/>
        <a:p>
          <a:endParaRPr lang="en-US"/>
        </a:p>
      </dgm:t>
    </dgm:pt>
    <dgm:pt modelId="{1972B5DE-D141-4C2C-BDA3-EF81EA7F1F14}">
      <dgm:prSet/>
      <dgm:spPr/>
      <dgm:t>
        <a:bodyPr/>
        <a:lstStyle/>
        <a:p>
          <a:r>
            <a:rPr lang="en-US"/>
            <a:t>Land use planning begins with a comprehensive plan</a:t>
          </a:r>
        </a:p>
      </dgm:t>
    </dgm:pt>
    <dgm:pt modelId="{99507676-528E-4644-B95B-26F6C8BA5EB8}" type="parTrans" cxnId="{2EA8004C-6D89-4CBF-9117-C6F0092AA671}">
      <dgm:prSet/>
      <dgm:spPr/>
      <dgm:t>
        <a:bodyPr/>
        <a:lstStyle/>
        <a:p>
          <a:endParaRPr lang="en-US"/>
        </a:p>
      </dgm:t>
    </dgm:pt>
    <dgm:pt modelId="{2977D0AA-F422-4639-B1D6-1CFCD0347C7D}" type="sibTrans" cxnId="{2EA8004C-6D89-4CBF-9117-C6F0092AA671}">
      <dgm:prSet/>
      <dgm:spPr/>
      <dgm:t>
        <a:bodyPr/>
        <a:lstStyle/>
        <a:p>
          <a:endParaRPr lang="en-US"/>
        </a:p>
      </dgm:t>
    </dgm:pt>
    <dgm:pt modelId="{1B31BC1F-271C-4EF5-9E9B-05C97F6E0D29}">
      <dgm:prSet/>
      <dgm:spPr/>
      <dgm:t>
        <a:bodyPr/>
        <a:lstStyle/>
        <a:p>
          <a:r>
            <a:rPr lang="en-US"/>
            <a:t>Planning unit must have a board of adjustments  </a:t>
          </a:r>
        </a:p>
      </dgm:t>
    </dgm:pt>
    <dgm:pt modelId="{CDE76AA1-4538-4057-AF6D-8B4D942DC99E}" type="parTrans" cxnId="{4409D67A-587D-4979-B2C0-8F2BC9432762}">
      <dgm:prSet/>
      <dgm:spPr/>
      <dgm:t>
        <a:bodyPr/>
        <a:lstStyle/>
        <a:p>
          <a:endParaRPr lang="en-US"/>
        </a:p>
      </dgm:t>
    </dgm:pt>
    <dgm:pt modelId="{F740D00E-F2A2-4CDF-B12A-05CCAAB373DF}" type="sibTrans" cxnId="{4409D67A-587D-4979-B2C0-8F2BC9432762}">
      <dgm:prSet/>
      <dgm:spPr/>
      <dgm:t>
        <a:bodyPr/>
        <a:lstStyle/>
        <a:p>
          <a:endParaRPr lang="en-US"/>
        </a:p>
      </dgm:t>
    </dgm:pt>
    <dgm:pt modelId="{A47AB3BF-E59F-4356-A903-DF5A59EF1DAF}" type="pres">
      <dgm:prSet presAssocID="{0E614BB7-7279-4352-8FB0-F2D6C9130BCE}" presName="outerComposite" presStyleCnt="0">
        <dgm:presLayoutVars>
          <dgm:chMax val="5"/>
          <dgm:dir/>
          <dgm:resizeHandles val="exact"/>
        </dgm:presLayoutVars>
      </dgm:prSet>
      <dgm:spPr/>
    </dgm:pt>
    <dgm:pt modelId="{584A5B41-4170-4435-AE58-CB21C525DBF1}" type="pres">
      <dgm:prSet presAssocID="{0E614BB7-7279-4352-8FB0-F2D6C9130BCE}" presName="dummyMaxCanvas" presStyleCnt="0">
        <dgm:presLayoutVars/>
      </dgm:prSet>
      <dgm:spPr/>
    </dgm:pt>
    <dgm:pt modelId="{71EB16C5-A19C-4A17-AB93-B8F8D4418214}" type="pres">
      <dgm:prSet presAssocID="{0E614BB7-7279-4352-8FB0-F2D6C9130BCE}" presName="FiveNodes_1" presStyleLbl="node1" presStyleIdx="0" presStyleCnt="5">
        <dgm:presLayoutVars>
          <dgm:bulletEnabled val="1"/>
        </dgm:presLayoutVars>
      </dgm:prSet>
      <dgm:spPr/>
    </dgm:pt>
    <dgm:pt modelId="{D2AA960E-016C-4DA6-92C9-2DB6066510F3}" type="pres">
      <dgm:prSet presAssocID="{0E614BB7-7279-4352-8FB0-F2D6C9130BCE}" presName="FiveNodes_2" presStyleLbl="node1" presStyleIdx="1" presStyleCnt="5">
        <dgm:presLayoutVars>
          <dgm:bulletEnabled val="1"/>
        </dgm:presLayoutVars>
      </dgm:prSet>
      <dgm:spPr/>
    </dgm:pt>
    <dgm:pt modelId="{0A0CCC4A-0882-43FC-BA9B-EB3CDC293842}" type="pres">
      <dgm:prSet presAssocID="{0E614BB7-7279-4352-8FB0-F2D6C9130BCE}" presName="FiveNodes_3" presStyleLbl="node1" presStyleIdx="2" presStyleCnt="5">
        <dgm:presLayoutVars>
          <dgm:bulletEnabled val="1"/>
        </dgm:presLayoutVars>
      </dgm:prSet>
      <dgm:spPr/>
    </dgm:pt>
    <dgm:pt modelId="{A8C96A2C-A5DA-42A9-8431-A65D87BA8FF7}" type="pres">
      <dgm:prSet presAssocID="{0E614BB7-7279-4352-8FB0-F2D6C9130BCE}" presName="FiveNodes_4" presStyleLbl="node1" presStyleIdx="3" presStyleCnt="5">
        <dgm:presLayoutVars>
          <dgm:bulletEnabled val="1"/>
        </dgm:presLayoutVars>
      </dgm:prSet>
      <dgm:spPr/>
    </dgm:pt>
    <dgm:pt modelId="{C99B71C2-3565-4B58-8985-2128BA1F3D67}" type="pres">
      <dgm:prSet presAssocID="{0E614BB7-7279-4352-8FB0-F2D6C9130BCE}" presName="FiveNodes_5" presStyleLbl="node1" presStyleIdx="4" presStyleCnt="5">
        <dgm:presLayoutVars>
          <dgm:bulletEnabled val="1"/>
        </dgm:presLayoutVars>
      </dgm:prSet>
      <dgm:spPr/>
    </dgm:pt>
    <dgm:pt modelId="{37A71ABB-D88E-4059-9F6E-BE5191AB5556}" type="pres">
      <dgm:prSet presAssocID="{0E614BB7-7279-4352-8FB0-F2D6C9130BCE}" presName="FiveConn_1-2" presStyleLbl="fgAccFollowNode1" presStyleIdx="0" presStyleCnt="4">
        <dgm:presLayoutVars>
          <dgm:bulletEnabled val="1"/>
        </dgm:presLayoutVars>
      </dgm:prSet>
      <dgm:spPr/>
    </dgm:pt>
    <dgm:pt modelId="{E3E44440-5CF5-4E7D-A77F-7701A0785AD3}" type="pres">
      <dgm:prSet presAssocID="{0E614BB7-7279-4352-8FB0-F2D6C9130BCE}" presName="FiveConn_2-3" presStyleLbl="fgAccFollowNode1" presStyleIdx="1" presStyleCnt="4">
        <dgm:presLayoutVars>
          <dgm:bulletEnabled val="1"/>
        </dgm:presLayoutVars>
      </dgm:prSet>
      <dgm:spPr/>
    </dgm:pt>
    <dgm:pt modelId="{7CF8A57D-C889-4CD4-BA13-1574748F7753}" type="pres">
      <dgm:prSet presAssocID="{0E614BB7-7279-4352-8FB0-F2D6C9130BCE}" presName="FiveConn_3-4" presStyleLbl="fgAccFollowNode1" presStyleIdx="2" presStyleCnt="4">
        <dgm:presLayoutVars>
          <dgm:bulletEnabled val="1"/>
        </dgm:presLayoutVars>
      </dgm:prSet>
      <dgm:spPr/>
    </dgm:pt>
    <dgm:pt modelId="{99EF15A1-8C36-4AE6-B3B3-E668722D754C}" type="pres">
      <dgm:prSet presAssocID="{0E614BB7-7279-4352-8FB0-F2D6C9130BCE}" presName="FiveConn_4-5" presStyleLbl="fgAccFollowNode1" presStyleIdx="3" presStyleCnt="4">
        <dgm:presLayoutVars>
          <dgm:bulletEnabled val="1"/>
        </dgm:presLayoutVars>
      </dgm:prSet>
      <dgm:spPr/>
    </dgm:pt>
    <dgm:pt modelId="{1A84180E-1A4D-48A9-807B-CB85B13F4554}" type="pres">
      <dgm:prSet presAssocID="{0E614BB7-7279-4352-8FB0-F2D6C9130BCE}" presName="FiveNodes_1_text" presStyleLbl="node1" presStyleIdx="4" presStyleCnt="5">
        <dgm:presLayoutVars>
          <dgm:bulletEnabled val="1"/>
        </dgm:presLayoutVars>
      </dgm:prSet>
      <dgm:spPr/>
    </dgm:pt>
    <dgm:pt modelId="{72FC13C6-D4A0-46AB-88D6-84A78CC1E5C3}" type="pres">
      <dgm:prSet presAssocID="{0E614BB7-7279-4352-8FB0-F2D6C9130BCE}" presName="FiveNodes_2_text" presStyleLbl="node1" presStyleIdx="4" presStyleCnt="5">
        <dgm:presLayoutVars>
          <dgm:bulletEnabled val="1"/>
        </dgm:presLayoutVars>
      </dgm:prSet>
      <dgm:spPr/>
    </dgm:pt>
    <dgm:pt modelId="{71C43218-B341-4768-A434-8C680AC724DB}" type="pres">
      <dgm:prSet presAssocID="{0E614BB7-7279-4352-8FB0-F2D6C9130BCE}" presName="FiveNodes_3_text" presStyleLbl="node1" presStyleIdx="4" presStyleCnt="5">
        <dgm:presLayoutVars>
          <dgm:bulletEnabled val="1"/>
        </dgm:presLayoutVars>
      </dgm:prSet>
      <dgm:spPr/>
    </dgm:pt>
    <dgm:pt modelId="{8068FE5F-4373-451E-BFD4-40CFA3BC17F1}" type="pres">
      <dgm:prSet presAssocID="{0E614BB7-7279-4352-8FB0-F2D6C9130BCE}" presName="FiveNodes_4_text" presStyleLbl="node1" presStyleIdx="4" presStyleCnt="5">
        <dgm:presLayoutVars>
          <dgm:bulletEnabled val="1"/>
        </dgm:presLayoutVars>
      </dgm:prSet>
      <dgm:spPr/>
    </dgm:pt>
    <dgm:pt modelId="{6FE0A040-43BF-4424-923F-652EED373A83}" type="pres">
      <dgm:prSet presAssocID="{0E614BB7-7279-4352-8FB0-F2D6C9130BCE}" presName="FiveNodes_5_text" presStyleLbl="node1" presStyleIdx="4" presStyleCnt="5">
        <dgm:presLayoutVars>
          <dgm:bulletEnabled val="1"/>
        </dgm:presLayoutVars>
      </dgm:prSet>
      <dgm:spPr/>
    </dgm:pt>
  </dgm:ptLst>
  <dgm:cxnLst>
    <dgm:cxn modelId="{45357415-8F48-4F71-A2CE-5528EAB2C0DE}" type="presOf" srcId="{FE0A413D-7E00-4DA7-A05B-F995FB3F0BF0}" destId="{71EB16C5-A19C-4A17-AB93-B8F8D4418214}" srcOrd="0" destOrd="0" presId="urn:microsoft.com/office/officeart/2005/8/layout/vProcess5"/>
    <dgm:cxn modelId="{1C113C30-3D0B-4269-BAE0-1C1905539F75}" type="presOf" srcId="{FC5726FE-8B23-45BB-8622-6AE5BB2D2B99}" destId="{7CF8A57D-C889-4CD4-BA13-1574748F7753}" srcOrd="0" destOrd="0" presId="urn:microsoft.com/office/officeart/2005/8/layout/vProcess5"/>
    <dgm:cxn modelId="{C50AEF38-CED2-41EF-8AC0-7E005B1D32E8}" type="presOf" srcId="{E80CF09B-F235-43BB-8F51-C696A7463CC1}" destId="{E3E44440-5CF5-4E7D-A77F-7701A0785AD3}" srcOrd="0" destOrd="0" presId="urn:microsoft.com/office/officeart/2005/8/layout/vProcess5"/>
    <dgm:cxn modelId="{4D082164-63AC-43C1-9673-2D0D69FFDC2B}" srcId="{0E614BB7-7279-4352-8FB0-F2D6C9130BCE}" destId="{FE0A413D-7E00-4DA7-A05B-F995FB3F0BF0}" srcOrd="0" destOrd="0" parTransId="{A394AF07-7657-4155-A6C6-9BF99E95E7BD}" sibTransId="{DD3811ED-A939-432A-B088-B881675958FF}"/>
    <dgm:cxn modelId="{2EA8004C-6D89-4CBF-9117-C6F0092AA671}" srcId="{0E614BB7-7279-4352-8FB0-F2D6C9130BCE}" destId="{1972B5DE-D141-4C2C-BDA3-EF81EA7F1F14}" srcOrd="3" destOrd="0" parTransId="{99507676-528E-4644-B95B-26F6C8BA5EB8}" sibTransId="{2977D0AA-F422-4639-B1D6-1CFCD0347C7D}"/>
    <dgm:cxn modelId="{DB950C59-E634-4355-A899-7A4E34449E4B}" type="presOf" srcId="{2977D0AA-F422-4639-B1D6-1CFCD0347C7D}" destId="{99EF15A1-8C36-4AE6-B3B3-E668722D754C}" srcOrd="0" destOrd="0" presId="urn:microsoft.com/office/officeart/2005/8/layout/vProcess5"/>
    <dgm:cxn modelId="{4409D67A-587D-4979-B2C0-8F2BC9432762}" srcId="{0E614BB7-7279-4352-8FB0-F2D6C9130BCE}" destId="{1B31BC1F-271C-4EF5-9E9B-05C97F6E0D29}" srcOrd="4" destOrd="0" parTransId="{CDE76AA1-4538-4057-AF6D-8B4D942DC99E}" sibTransId="{F740D00E-F2A2-4CDF-B12A-05CCAAB373DF}"/>
    <dgm:cxn modelId="{3594867F-51C3-4175-80ED-6EA745969C2C}" type="presOf" srcId="{1B31BC1F-271C-4EF5-9E9B-05C97F6E0D29}" destId="{6FE0A040-43BF-4424-923F-652EED373A83}" srcOrd="1" destOrd="0" presId="urn:microsoft.com/office/officeart/2005/8/layout/vProcess5"/>
    <dgm:cxn modelId="{190C218D-CFDB-4566-A47B-91ABA19E8E82}" type="presOf" srcId="{E78689BD-0B8E-44AD-BFE4-04692B1C4A48}" destId="{D2AA960E-016C-4DA6-92C9-2DB6066510F3}" srcOrd="0" destOrd="0" presId="urn:microsoft.com/office/officeart/2005/8/layout/vProcess5"/>
    <dgm:cxn modelId="{F4065596-CFFD-4F62-A9F9-BEC1B102FE43}" type="presOf" srcId="{0E614BB7-7279-4352-8FB0-F2D6C9130BCE}" destId="{A47AB3BF-E59F-4356-A903-DF5A59EF1DAF}" srcOrd="0" destOrd="0" presId="urn:microsoft.com/office/officeart/2005/8/layout/vProcess5"/>
    <dgm:cxn modelId="{C10C709E-71F3-4846-AE08-177BBA014AE8}" type="presOf" srcId="{1972B5DE-D141-4C2C-BDA3-EF81EA7F1F14}" destId="{8068FE5F-4373-451E-BFD4-40CFA3BC17F1}" srcOrd="1" destOrd="0" presId="urn:microsoft.com/office/officeart/2005/8/layout/vProcess5"/>
    <dgm:cxn modelId="{E39464AA-8B7A-4096-8588-0F8AB63033AB}" type="presOf" srcId="{F640176A-EAC3-4391-8DC4-80509820AE0A}" destId="{0A0CCC4A-0882-43FC-BA9B-EB3CDC293842}" srcOrd="0" destOrd="0" presId="urn:microsoft.com/office/officeart/2005/8/layout/vProcess5"/>
    <dgm:cxn modelId="{91452DB3-C9B2-4CDE-AB5E-18BEE69C3CD7}" srcId="{0E614BB7-7279-4352-8FB0-F2D6C9130BCE}" destId="{F640176A-EAC3-4391-8DC4-80509820AE0A}" srcOrd="2" destOrd="0" parTransId="{2D3E9ABE-50FF-4F94-AAD6-2BE21B9A9366}" sibTransId="{FC5726FE-8B23-45BB-8622-6AE5BB2D2B99}"/>
    <dgm:cxn modelId="{38E4C8B7-17F6-47F4-A9F4-2BBFEA540D93}" type="presOf" srcId="{1B31BC1F-271C-4EF5-9E9B-05C97F6E0D29}" destId="{C99B71C2-3565-4B58-8985-2128BA1F3D67}" srcOrd="0" destOrd="0" presId="urn:microsoft.com/office/officeart/2005/8/layout/vProcess5"/>
    <dgm:cxn modelId="{D856A1BA-9291-4AD2-83B7-C66636E0412D}" srcId="{0E614BB7-7279-4352-8FB0-F2D6C9130BCE}" destId="{E78689BD-0B8E-44AD-BFE4-04692B1C4A48}" srcOrd="1" destOrd="0" parTransId="{745AECA7-8B51-407D-8536-9F2E5C5957CF}" sibTransId="{E80CF09B-F235-43BB-8F51-C696A7463CC1}"/>
    <dgm:cxn modelId="{D4ACB1C4-24DA-4FEC-866E-B8EE74DE2C8A}" type="presOf" srcId="{DD3811ED-A939-432A-B088-B881675958FF}" destId="{37A71ABB-D88E-4059-9F6E-BE5191AB5556}" srcOrd="0" destOrd="0" presId="urn:microsoft.com/office/officeart/2005/8/layout/vProcess5"/>
    <dgm:cxn modelId="{46E47DD3-2965-4812-BC5B-7D6101A7D428}" type="presOf" srcId="{F640176A-EAC3-4391-8DC4-80509820AE0A}" destId="{71C43218-B341-4768-A434-8C680AC724DB}" srcOrd="1" destOrd="0" presId="urn:microsoft.com/office/officeart/2005/8/layout/vProcess5"/>
    <dgm:cxn modelId="{5A8E0ED9-EBF7-4BF3-AAEB-322F2CE7308B}" type="presOf" srcId="{FE0A413D-7E00-4DA7-A05B-F995FB3F0BF0}" destId="{1A84180E-1A4D-48A9-807B-CB85B13F4554}" srcOrd="1" destOrd="0" presId="urn:microsoft.com/office/officeart/2005/8/layout/vProcess5"/>
    <dgm:cxn modelId="{969B15D9-DA83-4553-BA76-C4F897C278A5}" type="presOf" srcId="{1972B5DE-D141-4C2C-BDA3-EF81EA7F1F14}" destId="{A8C96A2C-A5DA-42A9-8431-A65D87BA8FF7}" srcOrd="0" destOrd="0" presId="urn:microsoft.com/office/officeart/2005/8/layout/vProcess5"/>
    <dgm:cxn modelId="{EAFECAFA-7CD6-4E24-8603-17BCC8F85DD8}" type="presOf" srcId="{E78689BD-0B8E-44AD-BFE4-04692B1C4A48}" destId="{72FC13C6-D4A0-46AB-88D6-84A78CC1E5C3}" srcOrd="1" destOrd="0" presId="urn:microsoft.com/office/officeart/2005/8/layout/vProcess5"/>
    <dgm:cxn modelId="{93A16619-1DB8-4E29-BCC0-1FB19C804CAC}" type="presParOf" srcId="{A47AB3BF-E59F-4356-A903-DF5A59EF1DAF}" destId="{584A5B41-4170-4435-AE58-CB21C525DBF1}" srcOrd="0" destOrd="0" presId="urn:microsoft.com/office/officeart/2005/8/layout/vProcess5"/>
    <dgm:cxn modelId="{9395E513-30D4-4D96-92BC-550F3B065AEC}" type="presParOf" srcId="{A47AB3BF-E59F-4356-A903-DF5A59EF1DAF}" destId="{71EB16C5-A19C-4A17-AB93-B8F8D4418214}" srcOrd="1" destOrd="0" presId="urn:microsoft.com/office/officeart/2005/8/layout/vProcess5"/>
    <dgm:cxn modelId="{93EA5D9F-211C-48A9-901A-F03872596C11}" type="presParOf" srcId="{A47AB3BF-E59F-4356-A903-DF5A59EF1DAF}" destId="{D2AA960E-016C-4DA6-92C9-2DB6066510F3}" srcOrd="2" destOrd="0" presId="urn:microsoft.com/office/officeart/2005/8/layout/vProcess5"/>
    <dgm:cxn modelId="{0CF05EE5-BCD5-4F9A-B0E6-01C7888CC353}" type="presParOf" srcId="{A47AB3BF-E59F-4356-A903-DF5A59EF1DAF}" destId="{0A0CCC4A-0882-43FC-BA9B-EB3CDC293842}" srcOrd="3" destOrd="0" presId="urn:microsoft.com/office/officeart/2005/8/layout/vProcess5"/>
    <dgm:cxn modelId="{A8E62738-C0F0-4F38-8B45-B22C77B0488A}" type="presParOf" srcId="{A47AB3BF-E59F-4356-A903-DF5A59EF1DAF}" destId="{A8C96A2C-A5DA-42A9-8431-A65D87BA8FF7}" srcOrd="4" destOrd="0" presId="urn:microsoft.com/office/officeart/2005/8/layout/vProcess5"/>
    <dgm:cxn modelId="{835848DA-D655-4504-9D2C-2C234DA3AC28}" type="presParOf" srcId="{A47AB3BF-E59F-4356-A903-DF5A59EF1DAF}" destId="{C99B71C2-3565-4B58-8985-2128BA1F3D67}" srcOrd="5" destOrd="0" presId="urn:microsoft.com/office/officeart/2005/8/layout/vProcess5"/>
    <dgm:cxn modelId="{02EFE3CA-BE9D-422C-B412-CE9F31FB7801}" type="presParOf" srcId="{A47AB3BF-E59F-4356-A903-DF5A59EF1DAF}" destId="{37A71ABB-D88E-4059-9F6E-BE5191AB5556}" srcOrd="6" destOrd="0" presId="urn:microsoft.com/office/officeart/2005/8/layout/vProcess5"/>
    <dgm:cxn modelId="{FD254BFA-95C2-4D70-AD0B-C59AE4DE1BDE}" type="presParOf" srcId="{A47AB3BF-E59F-4356-A903-DF5A59EF1DAF}" destId="{E3E44440-5CF5-4E7D-A77F-7701A0785AD3}" srcOrd="7" destOrd="0" presId="urn:microsoft.com/office/officeart/2005/8/layout/vProcess5"/>
    <dgm:cxn modelId="{C185ABA2-44EC-453F-AF6B-6B7DE47966C0}" type="presParOf" srcId="{A47AB3BF-E59F-4356-A903-DF5A59EF1DAF}" destId="{7CF8A57D-C889-4CD4-BA13-1574748F7753}" srcOrd="8" destOrd="0" presId="urn:microsoft.com/office/officeart/2005/8/layout/vProcess5"/>
    <dgm:cxn modelId="{43869B72-E388-4CA7-AA27-FE28AD823606}" type="presParOf" srcId="{A47AB3BF-E59F-4356-A903-DF5A59EF1DAF}" destId="{99EF15A1-8C36-4AE6-B3B3-E668722D754C}" srcOrd="9" destOrd="0" presId="urn:microsoft.com/office/officeart/2005/8/layout/vProcess5"/>
    <dgm:cxn modelId="{11F6702C-0D8C-4A40-A1A7-10DAF298B56E}" type="presParOf" srcId="{A47AB3BF-E59F-4356-A903-DF5A59EF1DAF}" destId="{1A84180E-1A4D-48A9-807B-CB85B13F4554}" srcOrd="10" destOrd="0" presId="urn:microsoft.com/office/officeart/2005/8/layout/vProcess5"/>
    <dgm:cxn modelId="{900A4F3F-EA0B-41F0-9A05-99FA8A7096D4}" type="presParOf" srcId="{A47AB3BF-E59F-4356-A903-DF5A59EF1DAF}" destId="{72FC13C6-D4A0-46AB-88D6-84A78CC1E5C3}" srcOrd="11" destOrd="0" presId="urn:microsoft.com/office/officeart/2005/8/layout/vProcess5"/>
    <dgm:cxn modelId="{E373F41B-7950-4F3F-ABEC-3D565FB9C6AB}" type="presParOf" srcId="{A47AB3BF-E59F-4356-A903-DF5A59EF1DAF}" destId="{71C43218-B341-4768-A434-8C680AC724DB}" srcOrd="12" destOrd="0" presId="urn:microsoft.com/office/officeart/2005/8/layout/vProcess5"/>
    <dgm:cxn modelId="{2E86AAC3-E13C-4F03-9010-0A4AAF73D350}" type="presParOf" srcId="{A47AB3BF-E59F-4356-A903-DF5A59EF1DAF}" destId="{8068FE5F-4373-451E-BFD4-40CFA3BC17F1}" srcOrd="13" destOrd="0" presId="urn:microsoft.com/office/officeart/2005/8/layout/vProcess5"/>
    <dgm:cxn modelId="{53D02A75-10FF-4288-8872-257CAC289772}" type="presParOf" srcId="{A47AB3BF-E59F-4356-A903-DF5A59EF1DAF}" destId="{6FE0A040-43BF-4424-923F-652EED373A83}"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CF7489-8003-4B67-AFEF-2C5445A82FB7}"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2ED91CF5-2646-4D0F-BFCE-3743AA2D8B0A}">
      <dgm:prSet custT="1"/>
      <dgm:spPr/>
      <dgm:t>
        <a:bodyPr/>
        <a:lstStyle/>
        <a:p>
          <a:pPr>
            <a:lnSpc>
              <a:spcPct val="100000"/>
            </a:lnSpc>
            <a:defRPr cap="all"/>
          </a:pPr>
          <a:r>
            <a:rPr lang="en-US" sz="1400" dirty="0"/>
            <a:t>Complete land use plan for the territory outlining future growth and development in consideration of the demographics and economic conditions.</a:t>
          </a:r>
        </a:p>
      </dgm:t>
    </dgm:pt>
    <dgm:pt modelId="{BB6125B1-0392-48E7-9C93-22F1274EC281}" type="parTrans" cxnId="{FF6EB785-D9AD-4BC0-8690-0C179CCF8C18}">
      <dgm:prSet/>
      <dgm:spPr/>
      <dgm:t>
        <a:bodyPr/>
        <a:lstStyle/>
        <a:p>
          <a:endParaRPr lang="en-US"/>
        </a:p>
      </dgm:t>
    </dgm:pt>
    <dgm:pt modelId="{3CFBF6BC-F02A-4A1A-ADD0-F8034A2D6354}" type="sibTrans" cxnId="{FF6EB785-D9AD-4BC0-8690-0C179CCF8C18}">
      <dgm:prSet/>
      <dgm:spPr/>
      <dgm:t>
        <a:bodyPr/>
        <a:lstStyle/>
        <a:p>
          <a:endParaRPr lang="en-US"/>
        </a:p>
      </dgm:t>
    </dgm:pt>
    <dgm:pt modelId="{58790205-CE01-456A-AA28-0FD051840052}">
      <dgm:prSet custT="1"/>
      <dgm:spPr/>
      <dgm:t>
        <a:bodyPr/>
        <a:lstStyle/>
        <a:p>
          <a:pPr>
            <a:lnSpc>
              <a:spcPct val="100000"/>
            </a:lnSpc>
            <a:defRPr cap="all"/>
          </a:pPr>
          <a:r>
            <a:rPr lang="en-US" sz="1400" dirty="0"/>
            <a:t>Must contain a statement of goals and objectives, land use plan, transportation plan, community facilities plan, military installations plan if located in the territory, and any additional elements like housing, flood control, historic preservation, pollution, conservation, etc</a:t>
          </a:r>
          <a:r>
            <a:rPr lang="en-US" sz="1100" dirty="0"/>
            <a:t>.</a:t>
          </a:r>
        </a:p>
      </dgm:t>
    </dgm:pt>
    <dgm:pt modelId="{4AC60377-AE9C-4E91-BD8C-5D546DC8670C}" type="parTrans" cxnId="{1286BF81-1266-4412-AF5F-CE3B03209DD9}">
      <dgm:prSet/>
      <dgm:spPr/>
      <dgm:t>
        <a:bodyPr/>
        <a:lstStyle/>
        <a:p>
          <a:endParaRPr lang="en-US"/>
        </a:p>
      </dgm:t>
    </dgm:pt>
    <dgm:pt modelId="{77657AE0-8B67-49F5-A8B8-4633F81BBCD5}" type="sibTrans" cxnId="{1286BF81-1266-4412-AF5F-CE3B03209DD9}">
      <dgm:prSet/>
      <dgm:spPr/>
      <dgm:t>
        <a:bodyPr/>
        <a:lstStyle/>
        <a:p>
          <a:endParaRPr lang="en-US"/>
        </a:p>
      </dgm:t>
    </dgm:pt>
    <dgm:pt modelId="{DA9C5AB0-03CF-4643-94D9-B00D3268813D}">
      <dgm:prSet custT="1"/>
      <dgm:spPr/>
      <dgm:t>
        <a:bodyPr/>
        <a:lstStyle/>
        <a:p>
          <a:pPr>
            <a:lnSpc>
              <a:spcPct val="100000"/>
            </a:lnSpc>
            <a:defRPr cap="all"/>
          </a:pPr>
          <a:r>
            <a:rPr lang="en-US" sz="1400" dirty="0"/>
            <a:t>Based upon research, analysis, and projections of populations, economics, infrastructure needs, and other historical and prospective research necessary to determine the contours of future growth and development.</a:t>
          </a:r>
        </a:p>
      </dgm:t>
    </dgm:pt>
    <dgm:pt modelId="{8559F3C6-FFBC-495C-B4EF-A53E7B17E26E}" type="parTrans" cxnId="{E5EA3FE4-1DE8-4094-81DD-146613CFD315}">
      <dgm:prSet/>
      <dgm:spPr/>
      <dgm:t>
        <a:bodyPr/>
        <a:lstStyle/>
        <a:p>
          <a:endParaRPr lang="en-US"/>
        </a:p>
      </dgm:t>
    </dgm:pt>
    <dgm:pt modelId="{940F2943-C13C-44BA-88CC-1EE5127E538F}" type="sibTrans" cxnId="{E5EA3FE4-1DE8-4094-81DD-146613CFD315}">
      <dgm:prSet/>
      <dgm:spPr/>
      <dgm:t>
        <a:bodyPr/>
        <a:lstStyle/>
        <a:p>
          <a:endParaRPr lang="en-US"/>
        </a:p>
      </dgm:t>
    </dgm:pt>
    <dgm:pt modelId="{F9168651-07B0-4CD1-989D-84E4AC7ADC94}">
      <dgm:prSet custT="1"/>
      <dgm:spPr/>
      <dgm:t>
        <a:bodyPr/>
        <a:lstStyle/>
        <a:p>
          <a:pPr>
            <a:lnSpc>
              <a:spcPct val="100000"/>
            </a:lnSpc>
            <a:defRPr cap="all"/>
          </a:pPr>
          <a:r>
            <a:rPr lang="en-US" sz="1400" dirty="0"/>
            <a:t>Statement of goals and objectives is the only aspect of the comprehensive plan that is subject to consideration and amendment by the legislative body.</a:t>
          </a:r>
        </a:p>
      </dgm:t>
    </dgm:pt>
    <dgm:pt modelId="{13FB9BD5-8F58-4DA3-AB19-B850FF421D57}" type="parTrans" cxnId="{B9D5FA6A-6E89-4923-AE66-148FD96CE7E4}">
      <dgm:prSet/>
      <dgm:spPr/>
      <dgm:t>
        <a:bodyPr/>
        <a:lstStyle/>
        <a:p>
          <a:endParaRPr lang="en-US"/>
        </a:p>
      </dgm:t>
    </dgm:pt>
    <dgm:pt modelId="{B7BD9574-039B-4204-9495-7B89114DAA9B}" type="sibTrans" cxnId="{B9D5FA6A-6E89-4923-AE66-148FD96CE7E4}">
      <dgm:prSet/>
      <dgm:spPr/>
      <dgm:t>
        <a:bodyPr/>
        <a:lstStyle/>
        <a:p>
          <a:endParaRPr lang="en-US"/>
        </a:p>
      </dgm:t>
    </dgm:pt>
    <dgm:pt modelId="{72B16DDA-E9CC-48FC-A666-939C6AD1DC96}" type="pres">
      <dgm:prSet presAssocID="{57CF7489-8003-4B67-AFEF-2C5445A82FB7}" presName="root" presStyleCnt="0">
        <dgm:presLayoutVars>
          <dgm:dir/>
          <dgm:resizeHandles val="exact"/>
        </dgm:presLayoutVars>
      </dgm:prSet>
      <dgm:spPr/>
    </dgm:pt>
    <dgm:pt modelId="{F2B890B5-0374-4CA6-AD3F-C3E5CEFD7CDD}" type="pres">
      <dgm:prSet presAssocID="{2ED91CF5-2646-4D0F-BFCE-3743AA2D8B0A}" presName="compNode" presStyleCnt="0"/>
      <dgm:spPr/>
    </dgm:pt>
    <dgm:pt modelId="{14551F8F-3228-4DAA-B420-C7C2DD4CA821}" type="pres">
      <dgm:prSet presAssocID="{2ED91CF5-2646-4D0F-BFCE-3743AA2D8B0A}" presName="iconBgRect" presStyleLbl="bgShp" presStyleIdx="0" presStyleCnt="4"/>
      <dgm:spPr/>
    </dgm:pt>
    <dgm:pt modelId="{C04BA8BA-FD7D-4584-8971-E78E5BECD820}" type="pres">
      <dgm:prSet presAssocID="{2ED91CF5-2646-4D0F-BFCE-3743AA2D8B0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Marker"/>
        </a:ext>
      </dgm:extLst>
    </dgm:pt>
    <dgm:pt modelId="{08239A50-8154-4E31-BABB-C1FEE248D3EC}" type="pres">
      <dgm:prSet presAssocID="{2ED91CF5-2646-4D0F-BFCE-3743AA2D8B0A}" presName="spaceRect" presStyleCnt="0"/>
      <dgm:spPr/>
    </dgm:pt>
    <dgm:pt modelId="{5163A144-D5FB-450C-A4DD-BDEA8FE1DDB2}" type="pres">
      <dgm:prSet presAssocID="{2ED91CF5-2646-4D0F-BFCE-3743AA2D8B0A}" presName="textRect" presStyleLbl="revTx" presStyleIdx="0" presStyleCnt="4">
        <dgm:presLayoutVars>
          <dgm:chMax val="1"/>
          <dgm:chPref val="1"/>
        </dgm:presLayoutVars>
      </dgm:prSet>
      <dgm:spPr/>
    </dgm:pt>
    <dgm:pt modelId="{D6D2483B-D20F-4675-9B76-9C3C5311922E}" type="pres">
      <dgm:prSet presAssocID="{3CFBF6BC-F02A-4A1A-ADD0-F8034A2D6354}" presName="sibTrans" presStyleCnt="0"/>
      <dgm:spPr/>
    </dgm:pt>
    <dgm:pt modelId="{B4EE7C4F-8DA0-45D1-88AC-2F5AC00B60D5}" type="pres">
      <dgm:prSet presAssocID="{58790205-CE01-456A-AA28-0FD051840052}" presName="compNode" presStyleCnt="0"/>
      <dgm:spPr/>
    </dgm:pt>
    <dgm:pt modelId="{A14B3E9A-1F73-4F8B-B134-41A95F41D8C9}" type="pres">
      <dgm:prSet presAssocID="{58790205-CE01-456A-AA28-0FD051840052}" presName="iconBgRect" presStyleLbl="bgShp" presStyleIdx="1" presStyleCnt="4"/>
      <dgm:spPr/>
    </dgm:pt>
    <dgm:pt modelId="{4A9A815A-7D57-40B1-8927-5C28D4BDB858}" type="pres">
      <dgm:prSet presAssocID="{58790205-CE01-456A-AA28-0FD051840052}"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City"/>
        </a:ext>
      </dgm:extLst>
    </dgm:pt>
    <dgm:pt modelId="{21ED1256-917A-4E17-80DF-4CB4068A21CC}" type="pres">
      <dgm:prSet presAssocID="{58790205-CE01-456A-AA28-0FD051840052}" presName="spaceRect" presStyleCnt="0"/>
      <dgm:spPr/>
    </dgm:pt>
    <dgm:pt modelId="{9845CF65-A4A6-434F-B8A8-C37A1BC3E1E4}" type="pres">
      <dgm:prSet presAssocID="{58790205-CE01-456A-AA28-0FD051840052}" presName="textRect" presStyleLbl="revTx" presStyleIdx="1" presStyleCnt="4" custScaleX="118206">
        <dgm:presLayoutVars>
          <dgm:chMax val="1"/>
          <dgm:chPref val="1"/>
        </dgm:presLayoutVars>
      </dgm:prSet>
      <dgm:spPr/>
    </dgm:pt>
    <dgm:pt modelId="{F863E18B-10F7-4D37-BADC-92E3D81D5C6C}" type="pres">
      <dgm:prSet presAssocID="{77657AE0-8B67-49F5-A8B8-4633F81BBCD5}" presName="sibTrans" presStyleCnt="0"/>
      <dgm:spPr/>
    </dgm:pt>
    <dgm:pt modelId="{91951932-5D43-46CA-BBCC-A19F25C70157}" type="pres">
      <dgm:prSet presAssocID="{DA9C5AB0-03CF-4643-94D9-B00D3268813D}" presName="compNode" presStyleCnt="0"/>
      <dgm:spPr/>
    </dgm:pt>
    <dgm:pt modelId="{4B3D5298-AFEF-4467-8355-479BE960160A}" type="pres">
      <dgm:prSet presAssocID="{DA9C5AB0-03CF-4643-94D9-B00D3268813D}" presName="iconBgRect" presStyleLbl="bgShp" presStyleIdx="2" presStyleCnt="4"/>
      <dgm:spPr/>
    </dgm:pt>
    <dgm:pt modelId="{B1E38835-743C-4F54-96B1-23D44A248F6C}" type="pres">
      <dgm:prSet presAssocID="{DA9C5AB0-03CF-4643-94D9-B00D3268813D}"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Money"/>
        </a:ext>
      </dgm:extLst>
    </dgm:pt>
    <dgm:pt modelId="{6417F6A6-5587-4486-9AEB-70FCDAF1EEE8}" type="pres">
      <dgm:prSet presAssocID="{DA9C5AB0-03CF-4643-94D9-B00D3268813D}" presName="spaceRect" presStyleCnt="0"/>
      <dgm:spPr/>
    </dgm:pt>
    <dgm:pt modelId="{F43ACBE0-D408-41CE-AE69-C10977291B49}" type="pres">
      <dgm:prSet presAssocID="{DA9C5AB0-03CF-4643-94D9-B00D3268813D}" presName="textRect" presStyleLbl="revTx" presStyleIdx="2" presStyleCnt="4">
        <dgm:presLayoutVars>
          <dgm:chMax val="1"/>
          <dgm:chPref val="1"/>
        </dgm:presLayoutVars>
      </dgm:prSet>
      <dgm:spPr/>
    </dgm:pt>
    <dgm:pt modelId="{BBCE92EA-E62E-44C6-9EF4-ADBE5065C53F}" type="pres">
      <dgm:prSet presAssocID="{940F2943-C13C-44BA-88CC-1EE5127E538F}" presName="sibTrans" presStyleCnt="0"/>
      <dgm:spPr/>
    </dgm:pt>
    <dgm:pt modelId="{AA2EFEA7-3CFB-4B70-A471-8BEC6A55D495}" type="pres">
      <dgm:prSet presAssocID="{F9168651-07B0-4CD1-989D-84E4AC7ADC94}" presName="compNode" presStyleCnt="0"/>
      <dgm:spPr/>
    </dgm:pt>
    <dgm:pt modelId="{7789AAF5-FF17-4F32-97E2-863D1D3E376B}" type="pres">
      <dgm:prSet presAssocID="{F9168651-07B0-4CD1-989D-84E4AC7ADC94}" presName="iconBgRect" presStyleLbl="bgShp" presStyleIdx="3" presStyleCnt="4"/>
      <dgm:spPr/>
    </dgm:pt>
    <dgm:pt modelId="{0ABDCB08-82B8-422A-88CD-999C07489EE0}" type="pres">
      <dgm:prSet presAssocID="{F9168651-07B0-4CD1-989D-84E4AC7ADC94}"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Gavel"/>
        </a:ext>
      </dgm:extLst>
    </dgm:pt>
    <dgm:pt modelId="{8111F776-AB40-47F2-874A-F14E329F1A7E}" type="pres">
      <dgm:prSet presAssocID="{F9168651-07B0-4CD1-989D-84E4AC7ADC94}" presName="spaceRect" presStyleCnt="0"/>
      <dgm:spPr/>
    </dgm:pt>
    <dgm:pt modelId="{F9629B9A-2736-4E49-91F7-704B75D4BEFD}" type="pres">
      <dgm:prSet presAssocID="{F9168651-07B0-4CD1-989D-84E4AC7ADC94}" presName="textRect" presStyleLbl="revTx" presStyleIdx="3" presStyleCnt="4">
        <dgm:presLayoutVars>
          <dgm:chMax val="1"/>
          <dgm:chPref val="1"/>
        </dgm:presLayoutVars>
      </dgm:prSet>
      <dgm:spPr/>
    </dgm:pt>
  </dgm:ptLst>
  <dgm:cxnLst>
    <dgm:cxn modelId="{AC3ACF12-65DE-4AB6-A950-8111AA915B71}" type="presOf" srcId="{F9168651-07B0-4CD1-989D-84E4AC7ADC94}" destId="{F9629B9A-2736-4E49-91F7-704B75D4BEFD}" srcOrd="0" destOrd="0" presId="urn:microsoft.com/office/officeart/2018/5/layout/IconCircleLabelList"/>
    <dgm:cxn modelId="{B4378416-3738-4636-85AF-823CBD8FAC11}" type="presOf" srcId="{2ED91CF5-2646-4D0F-BFCE-3743AA2D8B0A}" destId="{5163A144-D5FB-450C-A4DD-BDEA8FE1DDB2}" srcOrd="0" destOrd="0" presId="urn:microsoft.com/office/officeart/2018/5/layout/IconCircleLabelList"/>
    <dgm:cxn modelId="{8AD77A69-6A42-48A4-8F88-1FC7AA11DBCF}" type="presOf" srcId="{57CF7489-8003-4B67-AFEF-2C5445A82FB7}" destId="{72B16DDA-E9CC-48FC-A666-939C6AD1DC96}" srcOrd="0" destOrd="0" presId="urn:microsoft.com/office/officeart/2018/5/layout/IconCircleLabelList"/>
    <dgm:cxn modelId="{B9D5FA6A-6E89-4923-AE66-148FD96CE7E4}" srcId="{57CF7489-8003-4B67-AFEF-2C5445A82FB7}" destId="{F9168651-07B0-4CD1-989D-84E4AC7ADC94}" srcOrd="3" destOrd="0" parTransId="{13FB9BD5-8F58-4DA3-AB19-B850FF421D57}" sibTransId="{B7BD9574-039B-4204-9495-7B89114DAA9B}"/>
    <dgm:cxn modelId="{1286BF81-1266-4412-AF5F-CE3B03209DD9}" srcId="{57CF7489-8003-4B67-AFEF-2C5445A82FB7}" destId="{58790205-CE01-456A-AA28-0FD051840052}" srcOrd="1" destOrd="0" parTransId="{4AC60377-AE9C-4E91-BD8C-5D546DC8670C}" sibTransId="{77657AE0-8B67-49F5-A8B8-4633F81BBCD5}"/>
    <dgm:cxn modelId="{B2CA4982-2055-4A89-8D9E-1927FFABAD47}" type="presOf" srcId="{58790205-CE01-456A-AA28-0FD051840052}" destId="{9845CF65-A4A6-434F-B8A8-C37A1BC3E1E4}" srcOrd="0" destOrd="0" presId="urn:microsoft.com/office/officeart/2018/5/layout/IconCircleLabelList"/>
    <dgm:cxn modelId="{FF6EB785-D9AD-4BC0-8690-0C179CCF8C18}" srcId="{57CF7489-8003-4B67-AFEF-2C5445A82FB7}" destId="{2ED91CF5-2646-4D0F-BFCE-3743AA2D8B0A}" srcOrd="0" destOrd="0" parTransId="{BB6125B1-0392-48E7-9C93-22F1274EC281}" sibTransId="{3CFBF6BC-F02A-4A1A-ADD0-F8034A2D6354}"/>
    <dgm:cxn modelId="{87554CCA-A504-4601-AB96-61FFA61B3DED}" type="presOf" srcId="{DA9C5AB0-03CF-4643-94D9-B00D3268813D}" destId="{F43ACBE0-D408-41CE-AE69-C10977291B49}" srcOrd="0" destOrd="0" presId="urn:microsoft.com/office/officeart/2018/5/layout/IconCircleLabelList"/>
    <dgm:cxn modelId="{E5EA3FE4-1DE8-4094-81DD-146613CFD315}" srcId="{57CF7489-8003-4B67-AFEF-2C5445A82FB7}" destId="{DA9C5AB0-03CF-4643-94D9-B00D3268813D}" srcOrd="2" destOrd="0" parTransId="{8559F3C6-FFBC-495C-B4EF-A53E7B17E26E}" sibTransId="{940F2943-C13C-44BA-88CC-1EE5127E538F}"/>
    <dgm:cxn modelId="{8D74F564-FA77-4AC1-A69E-BFE672C240C4}" type="presParOf" srcId="{72B16DDA-E9CC-48FC-A666-939C6AD1DC96}" destId="{F2B890B5-0374-4CA6-AD3F-C3E5CEFD7CDD}" srcOrd="0" destOrd="0" presId="urn:microsoft.com/office/officeart/2018/5/layout/IconCircleLabelList"/>
    <dgm:cxn modelId="{98418B36-C7A6-4144-B48C-8FEF9480F96D}" type="presParOf" srcId="{F2B890B5-0374-4CA6-AD3F-C3E5CEFD7CDD}" destId="{14551F8F-3228-4DAA-B420-C7C2DD4CA821}" srcOrd="0" destOrd="0" presId="urn:microsoft.com/office/officeart/2018/5/layout/IconCircleLabelList"/>
    <dgm:cxn modelId="{C48795BD-FDA6-4501-8D2A-0326BA303044}" type="presParOf" srcId="{F2B890B5-0374-4CA6-AD3F-C3E5CEFD7CDD}" destId="{C04BA8BA-FD7D-4584-8971-E78E5BECD820}" srcOrd="1" destOrd="0" presId="urn:microsoft.com/office/officeart/2018/5/layout/IconCircleLabelList"/>
    <dgm:cxn modelId="{F027E748-0E7F-4052-A89B-D913B03EB624}" type="presParOf" srcId="{F2B890B5-0374-4CA6-AD3F-C3E5CEFD7CDD}" destId="{08239A50-8154-4E31-BABB-C1FEE248D3EC}" srcOrd="2" destOrd="0" presId="urn:microsoft.com/office/officeart/2018/5/layout/IconCircleLabelList"/>
    <dgm:cxn modelId="{1D50E5EE-ACFF-4FC7-9269-54CD27A554AE}" type="presParOf" srcId="{F2B890B5-0374-4CA6-AD3F-C3E5CEFD7CDD}" destId="{5163A144-D5FB-450C-A4DD-BDEA8FE1DDB2}" srcOrd="3" destOrd="0" presId="urn:microsoft.com/office/officeart/2018/5/layout/IconCircleLabelList"/>
    <dgm:cxn modelId="{C574FEDD-CAE0-4A2F-9698-FB81BFA30119}" type="presParOf" srcId="{72B16DDA-E9CC-48FC-A666-939C6AD1DC96}" destId="{D6D2483B-D20F-4675-9B76-9C3C5311922E}" srcOrd="1" destOrd="0" presId="urn:microsoft.com/office/officeart/2018/5/layout/IconCircleLabelList"/>
    <dgm:cxn modelId="{BBE0FAB8-133B-4B92-B43C-D8C8C990A0DF}" type="presParOf" srcId="{72B16DDA-E9CC-48FC-A666-939C6AD1DC96}" destId="{B4EE7C4F-8DA0-45D1-88AC-2F5AC00B60D5}" srcOrd="2" destOrd="0" presId="urn:microsoft.com/office/officeart/2018/5/layout/IconCircleLabelList"/>
    <dgm:cxn modelId="{3F759AA8-1E0C-42BB-A85E-D4295D45745B}" type="presParOf" srcId="{B4EE7C4F-8DA0-45D1-88AC-2F5AC00B60D5}" destId="{A14B3E9A-1F73-4F8B-B134-41A95F41D8C9}" srcOrd="0" destOrd="0" presId="urn:microsoft.com/office/officeart/2018/5/layout/IconCircleLabelList"/>
    <dgm:cxn modelId="{6679F265-55F3-42AB-B16D-C84554114B71}" type="presParOf" srcId="{B4EE7C4F-8DA0-45D1-88AC-2F5AC00B60D5}" destId="{4A9A815A-7D57-40B1-8927-5C28D4BDB858}" srcOrd="1" destOrd="0" presId="urn:microsoft.com/office/officeart/2018/5/layout/IconCircleLabelList"/>
    <dgm:cxn modelId="{627A6CF9-59F2-46AD-86FB-F74F66C05CA1}" type="presParOf" srcId="{B4EE7C4F-8DA0-45D1-88AC-2F5AC00B60D5}" destId="{21ED1256-917A-4E17-80DF-4CB4068A21CC}" srcOrd="2" destOrd="0" presId="urn:microsoft.com/office/officeart/2018/5/layout/IconCircleLabelList"/>
    <dgm:cxn modelId="{A129FD71-E179-4A9B-8246-7475F6BC2796}" type="presParOf" srcId="{B4EE7C4F-8DA0-45D1-88AC-2F5AC00B60D5}" destId="{9845CF65-A4A6-434F-B8A8-C37A1BC3E1E4}" srcOrd="3" destOrd="0" presId="urn:microsoft.com/office/officeart/2018/5/layout/IconCircleLabelList"/>
    <dgm:cxn modelId="{B347EA71-FA2F-4B42-B24C-A52043C5173A}" type="presParOf" srcId="{72B16DDA-E9CC-48FC-A666-939C6AD1DC96}" destId="{F863E18B-10F7-4D37-BADC-92E3D81D5C6C}" srcOrd="3" destOrd="0" presId="urn:microsoft.com/office/officeart/2018/5/layout/IconCircleLabelList"/>
    <dgm:cxn modelId="{9AF50D5D-B095-4D96-A05B-75B4E156AB2D}" type="presParOf" srcId="{72B16DDA-E9CC-48FC-A666-939C6AD1DC96}" destId="{91951932-5D43-46CA-BBCC-A19F25C70157}" srcOrd="4" destOrd="0" presId="urn:microsoft.com/office/officeart/2018/5/layout/IconCircleLabelList"/>
    <dgm:cxn modelId="{371DC61D-FDB9-46FD-A397-81A6D98DE4CC}" type="presParOf" srcId="{91951932-5D43-46CA-BBCC-A19F25C70157}" destId="{4B3D5298-AFEF-4467-8355-479BE960160A}" srcOrd="0" destOrd="0" presId="urn:microsoft.com/office/officeart/2018/5/layout/IconCircleLabelList"/>
    <dgm:cxn modelId="{3C1B2016-C5AB-41C4-A81D-B34012B583F1}" type="presParOf" srcId="{91951932-5D43-46CA-BBCC-A19F25C70157}" destId="{B1E38835-743C-4F54-96B1-23D44A248F6C}" srcOrd="1" destOrd="0" presId="urn:microsoft.com/office/officeart/2018/5/layout/IconCircleLabelList"/>
    <dgm:cxn modelId="{12B1BA91-ADCA-4D60-997F-C3B4D877BD38}" type="presParOf" srcId="{91951932-5D43-46CA-BBCC-A19F25C70157}" destId="{6417F6A6-5587-4486-9AEB-70FCDAF1EEE8}" srcOrd="2" destOrd="0" presId="urn:microsoft.com/office/officeart/2018/5/layout/IconCircleLabelList"/>
    <dgm:cxn modelId="{2F9546DD-80E8-4232-8936-B1FF799F75F9}" type="presParOf" srcId="{91951932-5D43-46CA-BBCC-A19F25C70157}" destId="{F43ACBE0-D408-41CE-AE69-C10977291B49}" srcOrd="3" destOrd="0" presId="urn:microsoft.com/office/officeart/2018/5/layout/IconCircleLabelList"/>
    <dgm:cxn modelId="{D656931C-7BB4-4BE9-B1B8-BD5492A284DB}" type="presParOf" srcId="{72B16DDA-E9CC-48FC-A666-939C6AD1DC96}" destId="{BBCE92EA-E62E-44C6-9EF4-ADBE5065C53F}" srcOrd="5" destOrd="0" presId="urn:microsoft.com/office/officeart/2018/5/layout/IconCircleLabelList"/>
    <dgm:cxn modelId="{3D1EC1A6-CBA8-45CA-9908-6596761F1EC1}" type="presParOf" srcId="{72B16DDA-E9CC-48FC-A666-939C6AD1DC96}" destId="{AA2EFEA7-3CFB-4B70-A471-8BEC6A55D495}" srcOrd="6" destOrd="0" presId="urn:microsoft.com/office/officeart/2018/5/layout/IconCircleLabelList"/>
    <dgm:cxn modelId="{588277A9-62E1-42E2-AC95-658B591A664A}" type="presParOf" srcId="{AA2EFEA7-3CFB-4B70-A471-8BEC6A55D495}" destId="{7789AAF5-FF17-4F32-97E2-863D1D3E376B}" srcOrd="0" destOrd="0" presId="urn:microsoft.com/office/officeart/2018/5/layout/IconCircleLabelList"/>
    <dgm:cxn modelId="{144F1BF5-00BD-42C4-9319-120C0157FE07}" type="presParOf" srcId="{AA2EFEA7-3CFB-4B70-A471-8BEC6A55D495}" destId="{0ABDCB08-82B8-422A-88CD-999C07489EE0}" srcOrd="1" destOrd="0" presId="urn:microsoft.com/office/officeart/2018/5/layout/IconCircleLabelList"/>
    <dgm:cxn modelId="{E6A03BD3-52EB-4AC7-A58A-62F7CC734942}" type="presParOf" srcId="{AA2EFEA7-3CFB-4B70-A471-8BEC6A55D495}" destId="{8111F776-AB40-47F2-874A-F14E329F1A7E}" srcOrd="2" destOrd="0" presId="urn:microsoft.com/office/officeart/2018/5/layout/IconCircleLabelList"/>
    <dgm:cxn modelId="{35EB3C5A-4D88-4DBB-B386-470D559ED349}" type="presParOf" srcId="{AA2EFEA7-3CFB-4B70-A471-8BEC6A55D495}" destId="{F9629B9A-2736-4E49-91F7-704B75D4BEFD}"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B7D53C-4016-46A3-881D-24AB641181F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68A0B573-83A3-4BA0-96EB-966DC37104A9}">
      <dgm:prSet phldrT="[Text]"/>
      <dgm:spPr/>
      <dgm:t>
        <a:bodyPr/>
        <a:lstStyle/>
        <a:p>
          <a:r>
            <a:rPr lang="en-US" dirty="0"/>
            <a:t>Approve</a:t>
          </a:r>
        </a:p>
      </dgm:t>
    </dgm:pt>
    <dgm:pt modelId="{0BBF475A-0DC2-4B07-9C57-C812095658D4}" type="parTrans" cxnId="{AD6C61B1-FB60-4284-A641-A67E1697FC77}">
      <dgm:prSet/>
      <dgm:spPr/>
      <dgm:t>
        <a:bodyPr/>
        <a:lstStyle/>
        <a:p>
          <a:endParaRPr lang="en-US"/>
        </a:p>
      </dgm:t>
    </dgm:pt>
    <dgm:pt modelId="{B7EC1D75-B6B9-41DC-B5D6-3C43B10CC31F}" type="sibTrans" cxnId="{AD6C61B1-FB60-4284-A641-A67E1697FC77}">
      <dgm:prSet/>
      <dgm:spPr/>
      <dgm:t>
        <a:bodyPr/>
        <a:lstStyle/>
        <a:p>
          <a:endParaRPr lang="en-US"/>
        </a:p>
      </dgm:t>
    </dgm:pt>
    <dgm:pt modelId="{E9F5A280-6841-4753-BCE3-FE15E8E7FAD2}">
      <dgm:prSet phldrT="[Text]"/>
      <dgm:spPr/>
      <dgm:t>
        <a:bodyPr/>
        <a:lstStyle/>
        <a:p>
          <a:r>
            <a:rPr lang="en-US" dirty="0"/>
            <a:t>Approve the planning commission recommendations</a:t>
          </a:r>
        </a:p>
      </dgm:t>
    </dgm:pt>
    <dgm:pt modelId="{B06F7652-60F9-445B-A695-5A1BEB7C4BF8}" type="parTrans" cxnId="{F35A8F34-9618-4DED-A08B-486715FA9EE8}">
      <dgm:prSet/>
      <dgm:spPr/>
      <dgm:t>
        <a:bodyPr/>
        <a:lstStyle/>
        <a:p>
          <a:endParaRPr lang="en-US"/>
        </a:p>
      </dgm:t>
    </dgm:pt>
    <dgm:pt modelId="{BFDEF592-2824-4282-9F63-90475C6DE70E}" type="sibTrans" cxnId="{F35A8F34-9618-4DED-A08B-486715FA9EE8}">
      <dgm:prSet/>
      <dgm:spPr/>
      <dgm:t>
        <a:bodyPr/>
        <a:lstStyle/>
        <a:p>
          <a:endParaRPr lang="en-US"/>
        </a:p>
      </dgm:t>
    </dgm:pt>
    <dgm:pt modelId="{5B05E590-9A30-4333-BADB-34811B833816}">
      <dgm:prSet phldrT="[Text]"/>
      <dgm:spPr/>
      <dgm:t>
        <a:bodyPr/>
        <a:lstStyle/>
        <a:p>
          <a:r>
            <a:rPr lang="en-US" dirty="0"/>
            <a:t>No hearing necessary.</a:t>
          </a:r>
        </a:p>
      </dgm:t>
    </dgm:pt>
    <dgm:pt modelId="{C41BC13C-44FD-4E2D-A351-4A8C8D8B46DF}" type="parTrans" cxnId="{1230CC46-4F70-4569-A01B-C3321384C2D8}">
      <dgm:prSet/>
      <dgm:spPr/>
      <dgm:t>
        <a:bodyPr/>
        <a:lstStyle/>
        <a:p>
          <a:endParaRPr lang="en-US"/>
        </a:p>
      </dgm:t>
    </dgm:pt>
    <dgm:pt modelId="{2948E142-BDD9-44F4-ADA0-B884E5CAC470}" type="sibTrans" cxnId="{1230CC46-4F70-4569-A01B-C3321384C2D8}">
      <dgm:prSet/>
      <dgm:spPr/>
      <dgm:t>
        <a:bodyPr/>
        <a:lstStyle/>
        <a:p>
          <a:endParaRPr lang="en-US"/>
        </a:p>
      </dgm:t>
    </dgm:pt>
    <dgm:pt modelId="{C4382A68-FE99-4760-9FF6-8C73BF13CAB5}">
      <dgm:prSet phldrT="[Text]"/>
      <dgm:spPr/>
      <dgm:t>
        <a:bodyPr/>
        <a:lstStyle/>
        <a:p>
          <a:r>
            <a:rPr lang="en-US" dirty="0"/>
            <a:t>Override</a:t>
          </a:r>
        </a:p>
      </dgm:t>
    </dgm:pt>
    <dgm:pt modelId="{6DF52278-3CD0-459E-B0F9-093A7744012D}" type="parTrans" cxnId="{38DF790B-98FE-4ED1-B38C-E80919D07C79}">
      <dgm:prSet/>
      <dgm:spPr/>
      <dgm:t>
        <a:bodyPr/>
        <a:lstStyle/>
        <a:p>
          <a:endParaRPr lang="en-US"/>
        </a:p>
      </dgm:t>
    </dgm:pt>
    <dgm:pt modelId="{2DDB3605-6B86-47C0-A285-3A1D5602DB10}" type="sibTrans" cxnId="{38DF790B-98FE-4ED1-B38C-E80919D07C79}">
      <dgm:prSet/>
      <dgm:spPr/>
      <dgm:t>
        <a:bodyPr/>
        <a:lstStyle/>
        <a:p>
          <a:endParaRPr lang="en-US"/>
        </a:p>
      </dgm:t>
    </dgm:pt>
    <dgm:pt modelId="{52B543C8-C188-4A72-A007-0F76F1FDFDF3}">
      <dgm:prSet phldrT="[Text]"/>
      <dgm:spPr/>
      <dgm:t>
        <a:bodyPr/>
        <a:lstStyle/>
        <a:p>
          <a:r>
            <a:rPr lang="en-US" dirty="0"/>
            <a:t>Based upon facts and evidence in the record.</a:t>
          </a:r>
        </a:p>
      </dgm:t>
    </dgm:pt>
    <dgm:pt modelId="{87A08B72-56BB-436F-B0AF-689E54280DEA}" type="parTrans" cxnId="{93F76825-2580-47B1-8996-D77564C2CC63}">
      <dgm:prSet/>
      <dgm:spPr/>
      <dgm:t>
        <a:bodyPr/>
        <a:lstStyle/>
        <a:p>
          <a:endParaRPr lang="en-US"/>
        </a:p>
      </dgm:t>
    </dgm:pt>
    <dgm:pt modelId="{161371C4-6E30-463B-8AE8-E31981B83F42}" type="sibTrans" cxnId="{93F76825-2580-47B1-8996-D77564C2CC63}">
      <dgm:prSet/>
      <dgm:spPr/>
      <dgm:t>
        <a:bodyPr/>
        <a:lstStyle/>
        <a:p>
          <a:endParaRPr lang="en-US"/>
        </a:p>
      </dgm:t>
    </dgm:pt>
    <dgm:pt modelId="{5731B486-FCAB-4B07-B236-6BED38035F69}">
      <dgm:prSet phldrT="[Text]"/>
      <dgm:spPr/>
      <dgm:t>
        <a:bodyPr/>
        <a:lstStyle/>
        <a:p>
          <a:r>
            <a:rPr lang="en-US" dirty="0"/>
            <a:t>No hearing but no new evidence.</a:t>
          </a:r>
        </a:p>
      </dgm:t>
    </dgm:pt>
    <dgm:pt modelId="{86B6874F-316C-4BA7-969C-0D896130B3B6}" type="parTrans" cxnId="{60385CA2-AB38-4ABB-9290-F53F3E769CE9}">
      <dgm:prSet/>
      <dgm:spPr/>
      <dgm:t>
        <a:bodyPr/>
        <a:lstStyle/>
        <a:p>
          <a:endParaRPr lang="en-US"/>
        </a:p>
      </dgm:t>
    </dgm:pt>
    <dgm:pt modelId="{06EF2B67-35FD-4F06-83D2-6503C6A8D96E}" type="sibTrans" cxnId="{60385CA2-AB38-4ABB-9290-F53F3E769CE9}">
      <dgm:prSet/>
      <dgm:spPr/>
      <dgm:t>
        <a:bodyPr/>
        <a:lstStyle/>
        <a:p>
          <a:endParaRPr lang="en-US"/>
        </a:p>
      </dgm:t>
    </dgm:pt>
    <dgm:pt modelId="{BFAB27F4-1318-4C52-9EE5-7F6EA5D2F13A}">
      <dgm:prSet phldrT="[Text]"/>
      <dgm:spPr/>
      <dgm:t>
        <a:bodyPr/>
        <a:lstStyle/>
        <a:p>
          <a:r>
            <a:rPr lang="en-US" dirty="0"/>
            <a:t>Override</a:t>
          </a:r>
        </a:p>
      </dgm:t>
    </dgm:pt>
    <dgm:pt modelId="{0F702A82-D414-4C84-A12E-2E14B6F8B31D}" type="parTrans" cxnId="{6BD689D3-C8FC-431D-8A73-2248133987F0}">
      <dgm:prSet/>
      <dgm:spPr/>
      <dgm:t>
        <a:bodyPr/>
        <a:lstStyle/>
        <a:p>
          <a:endParaRPr lang="en-US"/>
        </a:p>
      </dgm:t>
    </dgm:pt>
    <dgm:pt modelId="{AE4026F6-19F4-4489-A0E0-C12FAFE6E3C8}" type="sibTrans" cxnId="{6BD689D3-C8FC-431D-8A73-2248133987F0}">
      <dgm:prSet/>
      <dgm:spPr/>
      <dgm:t>
        <a:bodyPr/>
        <a:lstStyle/>
        <a:p>
          <a:endParaRPr lang="en-US"/>
        </a:p>
      </dgm:t>
    </dgm:pt>
    <dgm:pt modelId="{769F39D0-DB92-4C25-9B82-1FF963B7D336}">
      <dgm:prSet phldrT="[Text]"/>
      <dgm:spPr/>
      <dgm:t>
        <a:bodyPr/>
        <a:lstStyle/>
        <a:p>
          <a:r>
            <a:rPr lang="en-US" dirty="0"/>
            <a:t>Consider new facts and evidence.</a:t>
          </a:r>
        </a:p>
      </dgm:t>
    </dgm:pt>
    <dgm:pt modelId="{1355091B-02A7-4023-B047-2A9F0DF72693}" type="parTrans" cxnId="{F401E9DE-3169-476B-B837-8956712552BA}">
      <dgm:prSet/>
      <dgm:spPr/>
      <dgm:t>
        <a:bodyPr/>
        <a:lstStyle/>
        <a:p>
          <a:endParaRPr lang="en-US"/>
        </a:p>
      </dgm:t>
    </dgm:pt>
    <dgm:pt modelId="{92371FB3-0EF5-4A56-AB59-F217F6B4E3B4}" type="sibTrans" cxnId="{F401E9DE-3169-476B-B837-8956712552BA}">
      <dgm:prSet/>
      <dgm:spPr/>
      <dgm:t>
        <a:bodyPr/>
        <a:lstStyle/>
        <a:p>
          <a:endParaRPr lang="en-US"/>
        </a:p>
      </dgm:t>
    </dgm:pt>
    <dgm:pt modelId="{F2762108-B601-425C-A9B1-22199BD5BCFC}">
      <dgm:prSet phldrT="[Text]"/>
      <dgm:spPr/>
      <dgm:t>
        <a:bodyPr/>
        <a:lstStyle/>
        <a:p>
          <a:r>
            <a:rPr lang="en-US" dirty="0"/>
            <a:t>Requires a full evidentiary hearing.</a:t>
          </a:r>
        </a:p>
      </dgm:t>
    </dgm:pt>
    <dgm:pt modelId="{5A6E96ED-6781-4837-BAED-CBD69B4CA4B6}" type="parTrans" cxnId="{82E4CB57-5D76-40D1-BBAE-88336ADBA068}">
      <dgm:prSet/>
      <dgm:spPr/>
      <dgm:t>
        <a:bodyPr/>
        <a:lstStyle/>
        <a:p>
          <a:endParaRPr lang="en-US"/>
        </a:p>
      </dgm:t>
    </dgm:pt>
    <dgm:pt modelId="{407DB545-D40F-4192-B008-210488DD62D1}" type="sibTrans" cxnId="{82E4CB57-5D76-40D1-BBAE-88336ADBA068}">
      <dgm:prSet/>
      <dgm:spPr/>
      <dgm:t>
        <a:bodyPr/>
        <a:lstStyle/>
        <a:p>
          <a:endParaRPr lang="en-US"/>
        </a:p>
      </dgm:t>
    </dgm:pt>
    <dgm:pt modelId="{B30C6A11-76C1-4BF3-845A-DDB0A8D605F6}" type="pres">
      <dgm:prSet presAssocID="{F4B7D53C-4016-46A3-881D-24AB641181FA}" presName="Name0" presStyleCnt="0">
        <dgm:presLayoutVars>
          <dgm:dir/>
          <dgm:animLvl val="lvl"/>
          <dgm:resizeHandles val="exact"/>
        </dgm:presLayoutVars>
      </dgm:prSet>
      <dgm:spPr/>
    </dgm:pt>
    <dgm:pt modelId="{BF80DB05-935B-4BFC-B20B-308AD63BDBEC}" type="pres">
      <dgm:prSet presAssocID="{68A0B573-83A3-4BA0-96EB-966DC37104A9}" presName="linNode" presStyleCnt="0"/>
      <dgm:spPr/>
    </dgm:pt>
    <dgm:pt modelId="{6BF25948-C542-49BE-BD17-D7CE5594D737}" type="pres">
      <dgm:prSet presAssocID="{68A0B573-83A3-4BA0-96EB-966DC37104A9}" presName="parentText" presStyleLbl="node1" presStyleIdx="0" presStyleCnt="3">
        <dgm:presLayoutVars>
          <dgm:chMax val="1"/>
          <dgm:bulletEnabled val="1"/>
        </dgm:presLayoutVars>
      </dgm:prSet>
      <dgm:spPr/>
    </dgm:pt>
    <dgm:pt modelId="{CA704125-82ED-4202-8EF1-12692CE4776C}" type="pres">
      <dgm:prSet presAssocID="{68A0B573-83A3-4BA0-96EB-966DC37104A9}" presName="descendantText" presStyleLbl="alignAccFollowNode1" presStyleIdx="0" presStyleCnt="3">
        <dgm:presLayoutVars>
          <dgm:bulletEnabled val="1"/>
        </dgm:presLayoutVars>
      </dgm:prSet>
      <dgm:spPr/>
    </dgm:pt>
    <dgm:pt modelId="{300F709F-63F7-454B-8D9A-8D2E9F65EFC9}" type="pres">
      <dgm:prSet presAssocID="{B7EC1D75-B6B9-41DC-B5D6-3C43B10CC31F}" presName="sp" presStyleCnt="0"/>
      <dgm:spPr/>
    </dgm:pt>
    <dgm:pt modelId="{62B82A7A-AE5F-48B5-881B-8447F3183E09}" type="pres">
      <dgm:prSet presAssocID="{C4382A68-FE99-4760-9FF6-8C73BF13CAB5}" presName="linNode" presStyleCnt="0"/>
      <dgm:spPr/>
    </dgm:pt>
    <dgm:pt modelId="{7F683E19-2BC5-4BD7-B217-9B2282DE3224}" type="pres">
      <dgm:prSet presAssocID="{C4382A68-FE99-4760-9FF6-8C73BF13CAB5}" presName="parentText" presStyleLbl="node1" presStyleIdx="1" presStyleCnt="3">
        <dgm:presLayoutVars>
          <dgm:chMax val="1"/>
          <dgm:bulletEnabled val="1"/>
        </dgm:presLayoutVars>
      </dgm:prSet>
      <dgm:spPr/>
    </dgm:pt>
    <dgm:pt modelId="{951CABE3-E50E-46F2-8E09-98FC4B2191B9}" type="pres">
      <dgm:prSet presAssocID="{C4382A68-FE99-4760-9FF6-8C73BF13CAB5}" presName="descendantText" presStyleLbl="alignAccFollowNode1" presStyleIdx="1" presStyleCnt="3">
        <dgm:presLayoutVars>
          <dgm:bulletEnabled val="1"/>
        </dgm:presLayoutVars>
      </dgm:prSet>
      <dgm:spPr/>
    </dgm:pt>
    <dgm:pt modelId="{1E607933-C38B-4C28-B9E1-3DE86810E9A2}" type="pres">
      <dgm:prSet presAssocID="{2DDB3605-6B86-47C0-A285-3A1D5602DB10}" presName="sp" presStyleCnt="0"/>
      <dgm:spPr/>
    </dgm:pt>
    <dgm:pt modelId="{873EEAEB-E95F-4F2C-A897-51566839A992}" type="pres">
      <dgm:prSet presAssocID="{BFAB27F4-1318-4C52-9EE5-7F6EA5D2F13A}" presName="linNode" presStyleCnt="0"/>
      <dgm:spPr/>
    </dgm:pt>
    <dgm:pt modelId="{9874FB85-A6B5-420B-884D-3A42818BED93}" type="pres">
      <dgm:prSet presAssocID="{BFAB27F4-1318-4C52-9EE5-7F6EA5D2F13A}" presName="parentText" presStyleLbl="node1" presStyleIdx="2" presStyleCnt="3">
        <dgm:presLayoutVars>
          <dgm:chMax val="1"/>
          <dgm:bulletEnabled val="1"/>
        </dgm:presLayoutVars>
      </dgm:prSet>
      <dgm:spPr/>
    </dgm:pt>
    <dgm:pt modelId="{6E0367C4-ACC9-4C2D-9DDA-79F38C2131C9}" type="pres">
      <dgm:prSet presAssocID="{BFAB27F4-1318-4C52-9EE5-7F6EA5D2F13A}" presName="descendantText" presStyleLbl="alignAccFollowNode1" presStyleIdx="2" presStyleCnt="3">
        <dgm:presLayoutVars>
          <dgm:bulletEnabled val="1"/>
        </dgm:presLayoutVars>
      </dgm:prSet>
      <dgm:spPr/>
    </dgm:pt>
  </dgm:ptLst>
  <dgm:cxnLst>
    <dgm:cxn modelId="{38DF790B-98FE-4ED1-B38C-E80919D07C79}" srcId="{F4B7D53C-4016-46A3-881D-24AB641181FA}" destId="{C4382A68-FE99-4760-9FF6-8C73BF13CAB5}" srcOrd="1" destOrd="0" parTransId="{6DF52278-3CD0-459E-B0F9-093A7744012D}" sibTransId="{2DDB3605-6B86-47C0-A285-3A1D5602DB10}"/>
    <dgm:cxn modelId="{0C85001D-B46D-455E-8A2D-2967A993778F}" type="presOf" srcId="{769F39D0-DB92-4C25-9B82-1FF963B7D336}" destId="{6E0367C4-ACC9-4C2D-9DDA-79F38C2131C9}" srcOrd="0" destOrd="0" presId="urn:microsoft.com/office/officeart/2005/8/layout/vList5"/>
    <dgm:cxn modelId="{66593422-A446-44BF-8410-C6067513EB75}" type="presOf" srcId="{E9F5A280-6841-4753-BCE3-FE15E8E7FAD2}" destId="{CA704125-82ED-4202-8EF1-12692CE4776C}" srcOrd="0" destOrd="0" presId="urn:microsoft.com/office/officeart/2005/8/layout/vList5"/>
    <dgm:cxn modelId="{93F76825-2580-47B1-8996-D77564C2CC63}" srcId="{C4382A68-FE99-4760-9FF6-8C73BF13CAB5}" destId="{52B543C8-C188-4A72-A007-0F76F1FDFDF3}" srcOrd="0" destOrd="0" parTransId="{87A08B72-56BB-436F-B0AF-689E54280DEA}" sibTransId="{161371C4-6E30-463B-8AE8-E31981B83F42}"/>
    <dgm:cxn modelId="{68AA1A2E-0A44-474B-81D4-97EE27AC1391}" type="presOf" srcId="{F4B7D53C-4016-46A3-881D-24AB641181FA}" destId="{B30C6A11-76C1-4BF3-845A-DDB0A8D605F6}" srcOrd="0" destOrd="0" presId="urn:microsoft.com/office/officeart/2005/8/layout/vList5"/>
    <dgm:cxn modelId="{F35A8F34-9618-4DED-A08B-486715FA9EE8}" srcId="{68A0B573-83A3-4BA0-96EB-966DC37104A9}" destId="{E9F5A280-6841-4753-BCE3-FE15E8E7FAD2}" srcOrd="0" destOrd="0" parTransId="{B06F7652-60F9-445B-A695-5A1BEB7C4BF8}" sibTransId="{BFDEF592-2824-4282-9F63-90475C6DE70E}"/>
    <dgm:cxn modelId="{1230CC46-4F70-4569-A01B-C3321384C2D8}" srcId="{68A0B573-83A3-4BA0-96EB-966DC37104A9}" destId="{5B05E590-9A30-4333-BADB-34811B833816}" srcOrd="1" destOrd="0" parTransId="{C41BC13C-44FD-4E2D-A351-4A8C8D8B46DF}" sibTransId="{2948E142-BDD9-44F4-ADA0-B884E5CAC470}"/>
    <dgm:cxn modelId="{ACED744A-0EFA-481D-930A-814BC2DE88C2}" type="presOf" srcId="{C4382A68-FE99-4760-9FF6-8C73BF13CAB5}" destId="{7F683E19-2BC5-4BD7-B217-9B2282DE3224}" srcOrd="0" destOrd="0" presId="urn:microsoft.com/office/officeart/2005/8/layout/vList5"/>
    <dgm:cxn modelId="{82E4CB57-5D76-40D1-BBAE-88336ADBA068}" srcId="{BFAB27F4-1318-4C52-9EE5-7F6EA5D2F13A}" destId="{F2762108-B601-425C-A9B1-22199BD5BCFC}" srcOrd="1" destOrd="0" parTransId="{5A6E96ED-6781-4837-BAED-CBD69B4CA4B6}" sibTransId="{407DB545-D40F-4192-B008-210488DD62D1}"/>
    <dgm:cxn modelId="{60385CA2-AB38-4ABB-9290-F53F3E769CE9}" srcId="{C4382A68-FE99-4760-9FF6-8C73BF13CAB5}" destId="{5731B486-FCAB-4B07-B236-6BED38035F69}" srcOrd="1" destOrd="0" parTransId="{86B6874F-316C-4BA7-969C-0D896130B3B6}" sibTransId="{06EF2B67-35FD-4F06-83D2-6503C6A8D96E}"/>
    <dgm:cxn modelId="{82963BB0-DE14-4623-888F-95A908335B56}" type="presOf" srcId="{52B543C8-C188-4A72-A007-0F76F1FDFDF3}" destId="{951CABE3-E50E-46F2-8E09-98FC4B2191B9}" srcOrd="0" destOrd="0" presId="urn:microsoft.com/office/officeart/2005/8/layout/vList5"/>
    <dgm:cxn modelId="{AD6C61B1-FB60-4284-A641-A67E1697FC77}" srcId="{F4B7D53C-4016-46A3-881D-24AB641181FA}" destId="{68A0B573-83A3-4BA0-96EB-966DC37104A9}" srcOrd="0" destOrd="0" parTransId="{0BBF475A-0DC2-4B07-9C57-C812095658D4}" sibTransId="{B7EC1D75-B6B9-41DC-B5D6-3C43B10CC31F}"/>
    <dgm:cxn modelId="{7D8E20B9-D952-492D-82EF-2CF30D55ADE3}" type="presOf" srcId="{F2762108-B601-425C-A9B1-22199BD5BCFC}" destId="{6E0367C4-ACC9-4C2D-9DDA-79F38C2131C9}" srcOrd="0" destOrd="1" presId="urn:microsoft.com/office/officeart/2005/8/layout/vList5"/>
    <dgm:cxn modelId="{B2A6F7C1-59DC-449F-9EF9-4B6E655454B4}" type="presOf" srcId="{5731B486-FCAB-4B07-B236-6BED38035F69}" destId="{951CABE3-E50E-46F2-8E09-98FC4B2191B9}" srcOrd="0" destOrd="1" presId="urn:microsoft.com/office/officeart/2005/8/layout/vList5"/>
    <dgm:cxn modelId="{6BD689D3-C8FC-431D-8A73-2248133987F0}" srcId="{F4B7D53C-4016-46A3-881D-24AB641181FA}" destId="{BFAB27F4-1318-4C52-9EE5-7F6EA5D2F13A}" srcOrd="2" destOrd="0" parTransId="{0F702A82-D414-4C84-A12E-2E14B6F8B31D}" sibTransId="{AE4026F6-19F4-4489-A0E0-C12FAFE6E3C8}"/>
    <dgm:cxn modelId="{B63C2AD9-9266-4C6B-81A2-8D382DFF246C}" type="presOf" srcId="{5B05E590-9A30-4333-BADB-34811B833816}" destId="{CA704125-82ED-4202-8EF1-12692CE4776C}" srcOrd="0" destOrd="1" presId="urn:microsoft.com/office/officeart/2005/8/layout/vList5"/>
    <dgm:cxn modelId="{F401E9DE-3169-476B-B837-8956712552BA}" srcId="{BFAB27F4-1318-4C52-9EE5-7F6EA5D2F13A}" destId="{769F39D0-DB92-4C25-9B82-1FF963B7D336}" srcOrd="0" destOrd="0" parTransId="{1355091B-02A7-4023-B047-2A9F0DF72693}" sibTransId="{92371FB3-0EF5-4A56-AB59-F217F6B4E3B4}"/>
    <dgm:cxn modelId="{9C140CE0-8209-423B-B3C5-5EFCED57D42A}" type="presOf" srcId="{68A0B573-83A3-4BA0-96EB-966DC37104A9}" destId="{6BF25948-C542-49BE-BD17-D7CE5594D737}" srcOrd="0" destOrd="0" presId="urn:microsoft.com/office/officeart/2005/8/layout/vList5"/>
    <dgm:cxn modelId="{4EC7EEF8-59AA-4C94-812D-1992523BC77F}" type="presOf" srcId="{BFAB27F4-1318-4C52-9EE5-7F6EA5D2F13A}" destId="{9874FB85-A6B5-420B-884D-3A42818BED93}" srcOrd="0" destOrd="0" presId="urn:microsoft.com/office/officeart/2005/8/layout/vList5"/>
    <dgm:cxn modelId="{2933420B-1210-497A-A59E-ED49137E650A}" type="presParOf" srcId="{B30C6A11-76C1-4BF3-845A-DDB0A8D605F6}" destId="{BF80DB05-935B-4BFC-B20B-308AD63BDBEC}" srcOrd="0" destOrd="0" presId="urn:microsoft.com/office/officeart/2005/8/layout/vList5"/>
    <dgm:cxn modelId="{4D48C44E-F8A8-4B43-B91E-D4D9826427E4}" type="presParOf" srcId="{BF80DB05-935B-4BFC-B20B-308AD63BDBEC}" destId="{6BF25948-C542-49BE-BD17-D7CE5594D737}" srcOrd="0" destOrd="0" presId="urn:microsoft.com/office/officeart/2005/8/layout/vList5"/>
    <dgm:cxn modelId="{23BEE8C1-D9F5-49D0-B4D8-C041404C4816}" type="presParOf" srcId="{BF80DB05-935B-4BFC-B20B-308AD63BDBEC}" destId="{CA704125-82ED-4202-8EF1-12692CE4776C}" srcOrd="1" destOrd="0" presId="urn:microsoft.com/office/officeart/2005/8/layout/vList5"/>
    <dgm:cxn modelId="{AD8B603A-A5A2-471F-A725-2DA8B0B09934}" type="presParOf" srcId="{B30C6A11-76C1-4BF3-845A-DDB0A8D605F6}" destId="{300F709F-63F7-454B-8D9A-8D2E9F65EFC9}" srcOrd="1" destOrd="0" presId="urn:microsoft.com/office/officeart/2005/8/layout/vList5"/>
    <dgm:cxn modelId="{03F6DAA7-259D-410F-BA7A-7885E590F683}" type="presParOf" srcId="{B30C6A11-76C1-4BF3-845A-DDB0A8D605F6}" destId="{62B82A7A-AE5F-48B5-881B-8447F3183E09}" srcOrd="2" destOrd="0" presId="urn:microsoft.com/office/officeart/2005/8/layout/vList5"/>
    <dgm:cxn modelId="{AA37DCE2-E4B9-4096-A444-7A74F745CF09}" type="presParOf" srcId="{62B82A7A-AE5F-48B5-881B-8447F3183E09}" destId="{7F683E19-2BC5-4BD7-B217-9B2282DE3224}" srcOrd="0" destOrd="0" presId="urn:microsoft.com/office/officeart/2005/8/layout/vList5"/>
    <dgm:cxn modelId="{B1FE533D-6B84-4136-8C14-68296C385B43}" type="presParOf" srcId="{62B82A7A-AE5F-48B5-881B-8447F3183E09}" destId="{951CABE3-E50E-46F2-8E09-98FC4B2191B9}" srcOrd="1" destOrd="0" presId="urn:microsoft.com/office/officeart/2005/8/layout/vList5"/>
    <dgm:cxn modelId="{12942E84-556E-4384-BC7C-BECFA7411AB2}" type="presParOf" srcId="{B30C6A11-76C1-4BF3-845A-DDB0A8D605F6}" destId="{1E607933-C38B-4C28-B9E1-3DE86810E9A2}" srcOrd="3" destOrd="0" presId="urn:microsoft.com/office/officeart/2005/8/layout/vList5"/>
    <dgm:cxn modelId="{A107ABA6-73F7-4B6C-839C-C6C825F841A9}" type="presParOf" srcId="{B30C6A11-76C1-4BF3-845A-DDB0A8D605F6}" destId="{873EEAEB-E95F-4F2C-A897-51566839A992}" srcOrd="4" destOrd="0" presId="urn:microsoft.com/office/officeart/2005/8/layout/vList5"/>
    <dgm:cxn modelId="{6AF2AF0E-DA36-455F-AAD2-5914060C0D07}" type="presParOf" srcId="{873EEAEB-E95F-4F2C-A897-51566839A992}" destId="{9874FB85-A6B5-420B-884D-3A42818BED93}" srcOrd="0" destOrd="0" presId="urn:microsoft.com/office/officeart/2005/8/layout/vList5"/>
    <dgm:cxn modelId="{9A3A458B-3D5B-47C7-9405-0757ABC5FDC3}" type="presParOf" srcId="{873EEAEB-E95F-4F2C-A897-51566839A992}" destId="{6E0367C4-ACC9-4C2D-9DDA-79F38C2131C9}"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B16C5-A19C-4A17-AB93-B8F8D4418214}">
      <dsp:nvSpPr>
        <dsp:cNvPr id="0" name=""/>
        <dsp:cNvSpPr/>
      </dsp:nvSpPr>
      <dsp:spPr>
        <a:xfrm>
          <a:off x="0" y="0"/>
          <a:ext cx="8061807" cy="78907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KRS Chapter 100</a:t>
          </a:r>
        </a:p>
      </dsp:txBody>
      <dsp:txXfrm>
        <a:off x="23111" y="23111"/>
        <a:ext cx="7118014" cy="742851"/>
      </dsp:txXfrm>
    </dsp:sp>
    <dsp:sp modelId="{D2AA960E-016C-4DA6-92C9-2DB6066510F3}">
      <dsp:nvSpPr>
        <dsp:cNvPr id="0" name=""/>
        <dsp:cNvSpPr/>
      </dsp:nvSpPr>
      <dsp:spPr>
        <a:xfrm>
          <a:off x="602018" y="898666"/>
          <a:ext cx="8061807" cy="78907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Begins with creating a planning unit</a:t>
          </a:r>
        </a:p>
      </dsp:txBody>
      <dsp:txXfrm>
        <a:off x="625129" y="921777"/>
        <a:ext cx="6900669" cy="742851"/>
      </dsp:txXfrm>
    </dsp:sp>
    <dsp:sp modelId="{0A0CCC4A-0882-43FC-BA9B-EB3CDC293842}">
      <dsp:nvSpPr>
        <dsp:cNvPr id="0" name=""/>
        <dsp:cNvSpPr/>
      </dsp:nvSpPr>
      <dsp:spPr>
        <a:xfrm>
          <a:off x="1204036" y="1797333"/>
          <a:ext cx="8061807" cy="78907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Authorizes local governments to establish various types of administrative structures for land use planning</a:t>
          </a:r>
        </a:p>
      </dsp:txBody>
      <dsp:txXfrm>
        <a:off x="1227147" y="1820444"/>
        <a:ext cx="6900669" cy="742851"/>
      </dsp:txXfrm>
    </dsp:sp>
    <dsp:sp modelId="{A8C96A2C-A5DA-42A9-8431-A65D87BA8FF7}">
      <dsp:nvSpPr>
        <dsp:cNvPr id="0" name=""/>
        <dsp:cNvSpPr/>
      </dsp:nvSpPr>
      <dsp:spPr>
        <a:xfrm>
          <a:off x="1806054" y="2696000"/>
          <a:ext cx="8061807" cy="78907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Land use planning begins with a comprehensive plan</a:t>
          </a:r>
        </a:p>
      </dsp:txBody>
      <dsp:txXfrm>
        <a:off x="1829165" y="2719111"/>
        <a:ext cx="6900669" cy="742851"/>
      </dsp:txXfrm>
    </dsp:sp>
    <dsp:sp modelId="{C99B71C2-3565-4B58-8985-2128BA1F3D67}">
      <dsp:nvSpPr>
        <dsp:cNvPr id="0" name=""/>
        <dsp:cNvSpPr/>
      </dsp:nvSpPr>
      <dsp:spPr>
        <a:xfrm>
          <a:off x="2408072" y="3594666"/>
          <a:ext cx="8061807" cy="789073"/>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Planning unit must have a board of adjustments  </a:t>
          </a:r>
        </a:p>
      </dsp:txBody>
      <dsp:txXfrm>
        <a:off x="2431183" y="3617777"/>
        <a:ext cx="6900669" cy="742851"/>
      </dsp:txXfrm>
    </dsp:sp>
    <dsp:sp modelId="{37A71ABB-D88E-4059-9F6E-BE5191AB5556}">
      <dsp:nvSpPr>
        <dsp:cNvPr id="0" name=""/>
        <dsp:cNvSpPr/>
      </dsp:nvSpPr>
      <dsp:spPr>
        <a:xfrm>
          <a:off x="7548910" y="576461"/>
          <a:ext cx="512897" cy="512897"/>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7664312" y="576461"/>
        <a:ext cx="282093" cy="385955"/>
      </dsp:txXfrm>
    </dsp:sp>
    <dsp:sp modelId="{E3E44440-5CF5-4E7D-A77F-7701A0785AD3}">
      <dsp:nvSpPr>
        <dsp:cNvPr id="0" name=""/>
        <dsp:cNvSpPr/>
      </dsp:nvSpPr>
      <dsp:spPr>
        <a:xfrm>
          <a:off x="8150928" y="1475128"/>
          <a:ext cx="512897" cy="512897"/>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8266330" y="1475128"/>
        <a:ext cx="282093" cy="385955"/>
      </dsp:txXfrm>
    </dsp:sp>
    <dsp:sp modelId="{7CF8A57D-C889-4CD4-BA13-1574748F7753}">
      <dsp:nvSpPr>
        <dsp:cNvPr id="0" name=""/>
        <dsp:cNvSpPr/>
      </dsp:nvSpPr>
      <dsp:spPr>
        <a:xfrm>
          <a:off x="8752946" y="2360643"/>
          <a:ext cx="512897" cy="512897"/>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8868348" y="2360643"/>
        <a:ext cx="282093" cy="385955"/>
      </dsp:txXfrm>
    </dsp:sp>
    <dsp:sp modelId="{99EF15A1-8C36-4AE6-B3B3-E668722D754C}">
      <dsp:nvSpPr>
        <dsp:cNvPr id="0" name=""/>
        <dsp:cNvSpPr/>
      </dsp:nvSpPr>
      <dsp:spPr>
        <a:xfrm>
          <a:off x="9354964" y="3268078"/>
          <a:ext cx="512897" cy="512897"/>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endParaRPr lang="en-US" sz="2300" kern="1200"/>
        </a:p>
      </dsp:txBody>
      <dsp:txXfrm>
        <a:off x="9470366" y="3268078"/>
        <a:ext cx="282093" cy="3859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551F8F-3228-4DAA-B420-C7C2DD4CA821}">
      <dsp:nvSpPr>
        <dsp:cNvPr id="0" name=""/>
        <dsp:cNvSpPr/>
      </dsp:nvSpPr>
      <dsp:spPr>
        <a:xfrm>
          <a:off x="764767" y="387468"/>
          <a:ext cx="1263269" cy="12632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04BA8BA-FD7D-4584-8971-E78E5BECD820}">
      <dsp:nvSpPr>
        <dsp:cNvPr id="0" name=""/>
        <dsp:cNvSpPr/>
      </dsp:nvSpPr>
      <dsp:spPr>
        <a:xfrm>
          <a:off x="1033988" y="656690"/>
          <a:ext cx="724826" cy="7248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163A144-D5FB-450C-A4DD-BDEA8FE1DDB2}">
      <dsp:nvSpPr>
        <dsp:cNvPr id="0" name=""/>
        <dsp:cNvSpPr/>
      </dsp:nvSpPr>
      <dsp:spPr>
        <a:xfrm>
          <a:off x="360935" y="2044215"/>
          <a:ext cx="2070933" cy="26487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Complete land use plan for the territory outlining future growth and development in consideration of the demographics and economic conditions.</a:t>
          </a:r>
        </a:p>
      </dsp:txBody>
      <dsp:txXfrm>
        <a:off x="360935" y="2044215"/>
        <a:ext cx="2070933" cy="2648771"/>
      </dsp:txXfrm>
    </dsp:sp>
    <dsp:sp modelId="{A14B3E9A-1F73-4F8B-B134-41A95F41D8C9}">
      <dsp:nvSpPr>
        <dsp:cNvPr id="0" name=""/>
        <dsp:cNvSpPr/>
      </dsp:nvSpPr>
      <dsp:spPr>
        <a:xfrm>
          <a:off x="3386631" y="387468"/>
          <a:ext cx="1263269" cy="12632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A9A815A-7D57-40B1-8927-5C28D4BDB858}">
      <dsp:nvSpPr>
        <dsp:cNvPr id="0" name=""/>
        <dsp:cNvSpPr/>
      </dsp:nvSpPr>
      <dsp:spPr>
        <a:xfrm>
          <a:off x="3655853" y="656690"/>
          <a:ext cx="724826" cy="7248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45CF65-A4A6-434F-B8A8-C37A1BC3E1E4}">
      <dsp:nvSpPr>
        <dsp:cNvPr id="0" name=""/>
        <dsp:cNvSpPr/>
      </dsp:nvSpPr>
      <dsp:spPr>
        <a:xfrm>
          <a:off x="2794282" y="2044215"/>
          <a:ext cx="2447967" cy="26487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Must contain a statement of goals and objectives, land use plan, transportation plan, community facilities plan, military installations plan if located in the territory, and any additional elements like housing, flood control, historic preservation, pollution, conservation, etc</a:t>
          </a:r>
          <a:r>
            <a:rPr lang="en-US" sz="1100" kern="1200" dirty="0"/>
            <a:t>.</a:t>
          </a:r>
        </a:p>
      </dsp:txBody>
      <dsp:txXfrm>
        <a:off x="2794282" y="2044215"/>
        <a:ext cx="2447967" cy="2648771"/>
      </dsp:txXfrm>
    </dsp:sp>
    <dsp:sp modelId="{4B3D5298-AFEF-4467-8355-479BE960160A}">
      <dsp:nvSpPr>
        <dsp:cNvPr id="0" name=""/>
        <dsp:cNvSpPr/>
      </dsp:nvSpPr>
      <dsp:spPr>
        <a:xfrm>
          <a:off x="6008495" y="387468"/>
          <a:ext cx="1263269" cy="12632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E38835-743C-4F54-96B1-23D44A248F6C}">
      <dsp:nvSpPr>
        <dsp:cNvPr id="0" name=""/>
        <dsp:cNvSpPr/>
      </dsp:nvSpPr>
      <dsp:spPr>
        <a:xfrm>
          <a:off x="6277717" y="656690"/>
          <a:ext cx="724826" cy="7248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3ACBE0-D408-41CE-AE69-C10977291B49}">
      <dsp:nvSpPr>
        <dsp:cNvPr id="0" name=""/>
        <dsp:cNvSpPr/>
      </dsp:nvSpPr>
      <dsp:spPr>
        <a:xfrm>
          <a:off x="5604663" y="2044215"/>
          <a:ext cx="2070933" cy="26487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Based upon research, analysis, and projections of populations, economics, infrastructure needs, and other historical and prospective research necessary to determine the contours of future growth and development.</a:t>
          </a:r>
        </a:p>
      </dsp:txBody>
      <dsp:txXfrm>
        <a:off x="5604663" y="2044215"/>
        <a:ext cx="2070933" cy="2648771"/>
      </dsp:txXfrm>
    </dsp:sp>
    <dsp:sp modelId="{7789AAF5-FF17-4F32-97E2-863D1D3E376B}">
      <dsp:nvSpPr>
        <dsp:cNvPr id="0" name=""/>
        <dsp:cNvSpPr/>
      </dsp:nvSpPr>
      <dsp:spPr>
        <a:xfrm>
          <a:off x="8441843" y="387468"/>
          <a:ext cx="1263269" cy="12632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BDCB08-82B8-422A-88CD-999C07489EE0}">
      <dsp:nvSpPr>
        <dsp:cNvPr id="0" name=""/>
        <dsp:cNvSpPr/>
      </dsp:nvSpPr>
      <dsp:spPr>
        <a:xfrm>
          <a:off x="8711064" y="656690"/>
          <a:ext cx="724826" cy="72482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629B9A-2736-4E49-91F7-704B75D4BEFD}">
      <dsp:nvSpPr>
        <dsp:cNvPr id="0" name=""/>
        <dsp:cNvSpPr/>
      </dsp:nvSpPr>
      <dsp:spPr>
        <a:xfrm>
          <a:off x="8038010" y="2044215"/>
          <a:ext cx="2070933" cy="26487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Statement of goals and objectives is the only aspect of the comprehensive plan that is subject to consideration and amendment by the legislative body.</a:t>
          </a:r>
        </a:p>
      </dsp:txBody>
      <dsp:txXfrm>
        <a:off x="8038010" y="2044215"/>
        <a:ext cx="2070933" cy="264877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704125-82ED-4202-8EF1-12692CE4776C}">
      <dsp:nvSpPr>
        <dsp:cNvPr id="0" name=""/>
        <dsp:cNvSpPr/>
      </dsp:nvSpPr>
      <dsp:spPr>
        <a:xfrm rot="5400000">
          <a:off x="4949413" y="-1876738"/>
          <a:ext cx="1155253" cy="5201920"/>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Approve the planning commission recommendations</a:t>
          </a:r>
        </a:p>
        <a:p>
          <a:pPr marL="228600" lvl="1" indent="-228600" algn="l" defTabSz="933450">
            <a:lnSpc>
              <a:spcPct val="90000"/>
            </a:lnSpc>
            <a:spcBef>
              <a:spcPct val="0"/>
            </a:spcBef>
            <a:spcAft>
              <a:spcPct val="15000"/>
            </a:spcAft>
            <a:buChar char="•"/>
          </a:pPr>
          <a:r>
            <a:rPr lang="en-US" sz="2100" kern="1200" dirty="0"/>
            <a:t>No hearing necessary.</a:t>
          </a:r>
        </a:p>
      </dsp:txBody>
      <dsp:txXfrm rot="-5400000">
        <a:off x="2926080" y="202990"/>
        <a:ext cx="5145525" cy="1042463"/>
      </dsp:txXfrm>
    </dsp:sp>
    <dsp:sp modelId="{6BF25948-C542-49BE-BD17-D7CE5594D737}">
      <dsp:nvSpPr>
        <dsp:cNvPr id="0" name=""/>
        <dsp:cNvSpPr/>
      </dsp:nvSpPr>
      <dsp:spPr>
        <a:xfrm>
          <a:off x="0" y="2187"/>
          <a:ext cx="2926080" cy="1444066"/>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91440" rIns="182880" bIns="91440" numCol="1" spcCol="1270" anchor="ctr" anchorCtr="0">
          <a:noAutofit/>
        </a:bodyPr>
        <a:lstStyle/>
        <a:p>
          <a:pPr marL="0" lvl="0" indent="0" algn="ctr" defTabSz="2133600">
            <a:lnSpc>
              <a:spcPct val="90000"/>
            </a:lnSpc>
            <a:spcBef>
              <a:spcPct val="0"/>
            </a:spcBef>
            <a:spcAft>
              <a:spcPct val="35000"/>
            </a:spcAft>
            <a:buNone/>
          </a:pPr>
          <a:r>
            <a:rPr lang="en-US" sz="4800" kern="1200" dirty="0"/>
            <a:t>Approve</a:t>
          </a:r>
        </a:p>
      </dsp:txBody>
      <dsp:txXfrm>
        <a:off x="70493" y="72680"/>
        <a:ext cx="2785094" cy="1303080"/>
      </dsp:txXfrm>
    </dsp:sp>
    <dsp:sp modelId="{951CABE3-E50E-46F2-8E09-98FC4B2191B9}">
      <dsp:nvSpPr>
        <dsp:cNvPr id="0" name=""/>
        <dsp:cNvSpPr/>
      </dsp:nvSpPr>
      <dsp:spPr>
        <a:xfrm rot="5400000">
          <a:off x="4949413" y="-360468"/>
          <a:ext cx="1155253" cy="5201920"/>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Based upon facts and evidence in the record.</a:t>
          </a:r>
        </a:p>
        <a:p>
          <a:pPr marL="228600" lvl="1" indent="-228600" algn="l" defTabSz="933450">
            <a:lnSpc>
              <a:spcPct val="90000"/>
            </a:lnSpc>
            <a:spcBef>
              <a:spcPct val="0"/>
            </a:spcBef>
            <a:spcAft>
              <a:spcPct val="15000"/>
            </a:spcAft>
            <a:buChar char="•"/>
          </a:pPr>
          <a:r>
            <a:rPr lang="en-US" sz="2100" kern="1200" dirty="0"/>
            <a:t>No hearing but no new evidence.</a:t>
          </a:r>
        </a:p>
      </dsp:txBody>
      <dsp:txXfrm rot="-5400000">
        <a:off x="2926080" y="1719260"/>
        <a:ext cx="5145525" cy="1042463"/>
      </dsp:txXfrm>
    </dsp:sp>
    <dsp:sp modelId="{7F683E19-2BC5-4BD7-B217-9B2282DE3224}">
      <dsp:nvSpPr>
        <dsp:cNvPr id="0" name=""/>
        <dsp:cNvSpPr/>
      </dsp:nvSpPr>
      <dsp:spPr>
        <a:xfrm>
          <a:off x="0" y="1518458"/>
          <a:ext cx="2926080" cy="1444066"/>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91440" rIns="182880" bIns="91440" numCol="1" spcCol="1270" anchor="ctr" anchorCtr="0">
          <a:noAutofit/>
        </a:bodyPr>
        <a:lstStyle/>
        <a:p>
          <a:pPr marL="0" lvl="0" indent="0" algn="ctr" defTabSz="2133600">
            <a:lnSpc>
              <a:spcPct val="90000"/>
            </a:lnSpc>
            <a:spcBef>
              <a:spcPct val="0"/>
            </a:spcBef>
            <a:spcAft>
              <a:spcPct val="35000"/>
            </a:spcAft>
            <a:buNone/>
          </a:pPr>
          <a:r>
            <a:rPr lang="en-US" sz="4800" kern="1200" dirty="0"/>
            <a:t>Override</a:t>
          </a:r>
        </a:p>
      </dsp:txBody>
      <dsp:txXfrm>
        <a:off x="70493" y="1588951"/>
        <a:ext cx="2785094" cy="1303080"/>
      </dsp:txXfrm>
    </dsp:sp>
    <dsp:sp modelId="{6E0367C4-ACC9-4C2D-9DDA-79F38C2131C9}">
      <dsp:nvSpPr>
        <dsp:cNvPr id="0" name=""/>
        <dsp:cNvSpPr/>
      </dsp:nvSpPr>
      <dsp:spPr>
        <a:xfrm rot="5400000">
          <a:off x="4949413" y="1155801"/>
          <a:ext cx="1155253" cy="5201920"/>
        </a:xfrm>
        <a:prstGeom prst="round2SameRect">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a:lnSpc>
              <a:spcPct val="90000"/>
            </a:lnSpc>
            <a:spcBef>
              <a:spcPct val="0"/>
            </a:spcBef>
            <a:spcAft>
              <a:spcPct val="15000"/>
            </a:spcAft>
            <a:buChar char="•"/>
          </a:pPr>
          <a:r>
            <a:rPr lang="en-US" sz="2100" kern="1200" dirty="0"/>
            <a:t>Consider new facts and evidence.</a:t>
          </a:r>
        </a:p>
        <a:p>
          <a:pPr marL="228600" lvl="1" indent="-228600" algn="l" defTabSz="933450">
            <a:lnSpc>
              <a:spcPct val="90000"/>
            </a:lnSpc>
            <a:spcBef>
              <a:spcPct val="0"/>
            </a:spcBef>
            <a:spcAft>
              <a:spcPct val="15000"/>
            </a:spcAft>
            <a:buChar char="•"/>
          </a:pPr>
          <a:r>
            <a:rPr lang="en-US" sz="2100" kern="1200" dirty="0"/>
            <a:t>Requires a full evidentiary hearing.</a:t>
          </a:r>
        </a:p>
      </dsp:txBody>
      <dsp:txXfrm rot="-5400000">
        <a:off x="2926080" y="3235530"/>
        <a:ext cx="5145525" cy="1042463"/>
      </dsp:txXfrm>
    </dsp:sp>
    <dsp:sp modelId="{9874FB85-A6B5-420B-884D-3A42818BED93}">
      <dsp:nvSpPr>
        <dsp:cNvPr id="0" name=""/>
        <dsp:cNvSpPr/>
      </dsp:nvSpPr>
      <dsp:spPr>
        <a:xfrm>
          <a:off x="0" y="3034728"/>
          <a:ext cx="2926080" cy="1444066"/>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91440" rIns="182880" bIns="91440" numCol="1" spcCol="1270" anchor="ctr" anchorCtr="0">
          <a:noAutofit/>
        </a:bodyPr>
        <a:lstStyle/>
        <a:p>
          <a:pPr marL="0" lvl="0" indent="0" algn="ctr" defTabSz="2133600">
            <a:lnSpc>
              <a:spcPct val="90000"/>
            </a:lnSpc>
            <a:spcBef>
              <a:spcPct val="0"/>
            </a:spcBef>
            <a:spcAft>
              <a:spcPct val="35000"/>
            </a:spcAft>
            <a:buNone/>
          </a:pPr>
          <a:r>
            <a:rPr lang="en-US" sz="4800" kern="1200" dirty="0"/>
            <a:t>Override</a:t>
          </a:r>
        </a:p>
      </dsp:txBody>
      <dsp:txXfrm>
        <a:off x="70493" y="3105221"/>
        <a:ext cx="2785094" cy="1303080"/>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A2E79-9876-B6CB-38F6-CB90D8D2CA0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4AE6C6D-22DC-1DD4-64C9-DEF6C3CAD07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562A644-D204-D1DD-0D16-1FD7F57D043D}"/>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5" name="Footer Placeholder 4">
            <a:extLst>
              <a:ext uri="{FF2B5EF4-FFF2-40B4-BE49-F238E27FC236}">
                <a16:creationId xmlns:a16="http://schemas.microsoft.com/office/drawing/2014/main" id="{DAC581A8-6FBC-593A-D177-EB6F18D9B5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1183D0-0114-FBDA-83E1-C03FDA7E6B1C}"/>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1533725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FDE79-0EE6-DDAF-1BB7-C3AFBE7F4F0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0D4B69B-C177-5428-CF23-C86F489B16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867ED2-3C00-03DB-8057-160206A25C13}"/>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5" name="Footer Placeholder 4">
            <a:extLst>
              <a:ext uri="{FF2B5EF4-FFF2-40B4-BE49-F238E27FC236}">
                <a16:creationId xmlns:a16="http://schemas.microsoft.com/office/drawing/2014/main" id="{A182DE2F-A509-645D-5D61-16945E478F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7CBABD-5A4F-D4DD-5D8A-2DBA7E995E7E}"/>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4178782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93C13AA-4383-67DA-17D0-FD973C10D2B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586B3D4-73DE-6E75-53FB-748C2EDBE1B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B16E37-CFEB-AAF7-A75C-87263F735D24}"/>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5" name="Footer Placeholder 4">
            <a:extLst>
              <a:ext uri="{FF2B5EF4-FFF2-40B4-BE49-F238E27FC236}">
                <a16:creationId xmlns:a16="http://schemas.microsoft.com/office/drawing/2014/main" id="{8A980A05-0225-F33B-8F51-21603827B1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ACB3AF-5B4E-510E-F266-224086FBA6F5}"/>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34862400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pic>
        <p:nvPicPr>
          <p:cNvPr id="5" name="Picture 4" descr="A picture containing logo&#10;&#10;Description automatically generated">
            <a:extLst>
              <a:ext uri="{FF2B5EF4-FFF2-40B4-BE49-F238E27FC236}">
                <a16:creationId xmlns:a16="http://schemas.microsoft.com/office/drawing/2014/main" id="{FFE5E1D5-DF1F-AC6A-9BEF-F3759C7D4DB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31671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20819-19B3-5BF1-5E40-D97B76F89E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6BEA60F-9E01-77DB-E5B3-BC3F46170B8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3E433-829E-03BC-72BF-D10FF5F8103B}"/>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5" name="Footer Placeholder 4">
            <a:extLst>
              <a:ext uri="{FF2B5EF4-FFF2-40B4-BE49-F238E27FC236}">
                <a16:creationId xmlns:a16="http://schemas.microsoft.com/office/drawing/2014/main" id="{BA74536B-0851-F7C5-DC1D-1BF33E8294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87A5C6-E5DB-879D-4D30-0B6F5478A291}"/>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931137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C755F-9D3E-18BC-A2A8-6F48923757A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1A2C2B9-07D9-3F57-7539-A74DE1C4DD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5E1D65F-D214-0A46-FCB8-313A006776D2}"/>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5" name="Footer Placeholder 4">
            <a:extLst>
              <a:ext uri="{FF2B5EF4-FFF2-40B4-BE49-F238E27FC236}">
                <a16:creationId xmlns:a16="http://schemas.microsoft.com/office/drawing/2014/main" id="{64522965-2A7C-3EF5-15EC-7970EF480F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FA593E-A7E8-6113-6C1F-2F926678C1C3}"/>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1818087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B030A-E5F3-A3AE-BE5A-7B5AE79B68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A90BD8B-DA8A-73C3-8B0B-ABE0DEFCCD4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22DEECE-E663-13DC-EF8B-5CB79D91BEA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F260B0-06B1-4107-E936-1E392067B87B}"/>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6" name="Footer Placeholder 5">
            <a:extLst>
              <a:ext uri="{FF2B5EF4-FFF2-40B4-BE49-F238E27FC236}">
                <a16:creationId xmlns:a16="http://schemas.microsoft.com/office/drawing/2014/main" id="{24F28C7D-8711-44C5-72CE-A1CC19869C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C7F615-3E5B-EDC1-ED2A-B0DF7B7310C8}"/>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2715215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0F53F-AC08-0A27-DB0C-6BF765C3C9C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BE64691-AA8A-BD5A-7C53-D57E6A4AB6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42A73C-88FF-7AB5-38FD-EE1A36C3EE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438850-16E7-78F7-20C1-E7B919D412C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E897C4-80E1-8A4A-A780-818A383671D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212B91-FDB0-11C6-5269-905F24626E18}"/>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8" name="Footer Placeholder 7">
            <a:extLst>
              <a:ext uri="{FF2B5EF4-FFF2-40B4-BE49-F238E27FC236}">
                <a16:creationId xmlns:a16="http://schemas.microsoft.com/office/drawing/2014/main" id="{CDA3B4EB-DD08-E64B-35AE-F81AA437FF0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9B12EEC-FD74-F0CF-7954-C3B0BB184960}"/>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5337977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4237A-9859-E2EB-6572-B53B8599A0F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C229D5-BD6D-534A-76C0-D70A91AF567B}"/>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4" name="Footer Placeholder 3">
            <a:extLst>
              <a:ext uri="{FF2B5EF4-FFF2-40B4-BE49-F238E27FC236}">
                <a16:creationId xmlns:a16="http://schemas.microsoft.com/office/drawing/2014/main" id="{4845CEF3-9A57-7CAA-4E31-B5C293695FA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426FD9-F68B-5052-CA6E-40B51133800C}"/>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3619119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53911E-3541-CA5B-1532-B042E0FAFC28}"/>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3" name="Footer Placeholder 2">
            <a:extLst>
              <a:ext uri="{FF2B5EF4-FFF2-40B4-BE49-F238E27FC236}">
                <a16:creationId xmlns:a16="http://schemas.microsoft.com/office/drawing/2014/main" id="{8DFE6BCA-4BE9-37BE-B89B-D145AB5AA08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EA40A48-2162-146E-12A5-BCAFE7C008D4}"/>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2370339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100B9-1851-8A8C-2D01-9266FFE36A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0D24148-AF8D-41C0-34EE-7415AA0A5A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C49BE5-B5B1-04E4-4B73-E2C3A9303AE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96E0E9-B541-0B5D-3CAF-CA74024451F3}"/>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6" name="Footer Placeholder 5">
            <a:extLst>
              <a:ext uri="{FF2B5EF4-FFF2-40B4-BE49-F238E27FC236}">
                <a16:creationId xmlns:a16="http://schemas.microsoft.com/office/drawing/2014/main" id="{4B695565-9161-54D9-CDAE-6F863A00A6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22FA22-F636-6F87-5F41-85054A133EE9}"/>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2730770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647D9-6F19-7847-033D-501651ADF5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735AC6-858F-BF23-062E-9D7A3B6024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DAF91AA-7799-D0A8-DC2F-B18D76B274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11C145-432D-49FA-EF52-8A4F2E4B808E}"/>
              </a:ext>
            </a:extLst>
          </p:cNvPr>
          <p:cNvSpPr>
            <a:spLocks noGrp="1"/>
          </p:cNvSpPr>
          <p:nvPr>
            <p:ph type="dt" sz="half" idx="10"/>
          </p:nvPr>
        </p:nvSpPr>
        <p:spPr/>
        <p:txBody>
          <a:bodyPr/>
          <a:lstStyle/>
          <a:p>
            <a:fld id="{C2F22D43-EE42-804A-AF5D-AB127915FC8D}" type="datetimeFigureOut">
              <a:rPr lang="en-US" smtClean="0"/>
              <a:t>6/12/2025</a:t>
            </a:fld>
            <a:endParaRPr lang="en-US"/>
          </a:p>
        </p:txBody>
      </p:sp>
      <p:sp>
        <p:nvSpPr>
          <p:cNvPr id="6" name="Footer Placeholder 5">
            <a:extLst>
              <a:ext uri="{FF2B5EF4-FFF2-40B4-BE49-F238E27FC236}">
                <a16:creationId xmlns:a16="http://schemas.microsoft.com/office/drawing/2014/main" id="{CF4E3960-3108-918B-E103-9A25BBEB96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1A1A096-E91D-2B33-5141-B7CDAD0209FF}"/>
              </a:ext>
            </a:extLst>
          </p:cNvPr>
          <p:cNvSpPr>
            <a:spLocks noGrp="1"/>
          </p:cNvSpPr>
          <p:nvPr>
            <p:ph type="sldNum" sz="quarter" idx="12"/>
          </p:nvPr>
        </p:nvSpPr>
        <p:spPr/>
        <p:txBody>
          <a:bodyPr/>
          <a:lstStyle/>
          <a:p>
            <a:fld id="{8C0EB3A5-A1AF-3248-8DC8-325BE945D5F8}" type="slidenum">
              <a:rPr lang="en-US" smtClean="0"/>
              <a:t>‹#›</a:t>
            </a:fld>
            <a:endParaRPr lang="en-US"/>
          </a:p>
        </p:txBody>
      </p:sp>
    </p:spTree>
    <p:extLst>
      <p:ext uri="{BB962C8B-B14F-4D97-AF65-F5344CB8AC3E}">
        <p14:creationId xmlns:p14="http://schemas.microsoft.com/office/powerpoint/2010/main" val="3390694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C10D80-1B9C-0F15-A7AD-C27D1031AD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3A99AF-1AD3-DCB7-9735-B060C0E6CE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0E8AD-29ED-825F-60CC-1CCE8E1CC9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2F22D43-EE42-804A-AF5D-AB127915FC8D}" type="datetimeFigureOut">
              <a:rPr lang="en-US" smtClean="0"/>
              <a:t>6/12/2025</a:t>
            </a:fld>
            <a:endParaRPr lang="en-US"/>
          </a:p>
        </p:txBody>
      </p:sp>
      <p:sp>
        <p:nvSpPr>
          <p:cNvPr id="5" name="Footer Placeholder 4">
            <a:extLst>
              <a:ext uri="{FF2B5EF4-FFF2-40B4-BE49-F238E27FC236}">
                <a16:creationId xmlns:a16="http://schemas.microsoft.com/office/drawing/2014/main" id="{D4D00C3D-6F90-9D59-6E4C-2A5AA58EE8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21AF23F-1E33-3425-DC70-CF3A479F5E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C0EB3A5-A1AF-3248-8DC8-325BE945D5F8}" type="slidenum">
              <a:rPr lang="en-US" smtClean="0"/>
              <a:t>‹#›</a:t>
            </a:fld>
            <a:endParaRPr lang="en-US"/>
          </a:p>
        </p:txBody>
      </p:sp>
    </p:spTree>
    <p:extLst>
      <p:ext uri="{BB962C8B-B14F-4D97-AF65-F5344CB8AC3E}">
        <p14:creationId xmlns:p14="http://schemas.microsoft.com/office/powerpoint/2010/main" val="14884121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7337AAE-5471-42EC-A0E0-5BAA952CC75A}"/>
              </a:ext>
            </a:extLst>
          </p:cNvPr>
          <p:cNvSpPr txBox="1"/>
          <p:nvPr/>
        </p:nvSpPr>
        <p:spPr>
          <a:xfrm>
            <a:off x="2131314" y="2233536"/>
            <a:ext cx="7919113" cy="1323439"/>
          </a:xfrm>
          <a:prstGeom prst="rect">
            <a:avLst/>
          </a:prstGeom>
          <a:noFill/>
        </p:spPr>
        <p:txBody>
          <a:bodyPr wrap="square" rtlCol="0">
            <a:spAutoFit/>
          </a:bodyPr>
          <a:lstStyle/>
          <a:p>
            <a:pPr algn="ctr"/>
            <a:r>
              <a:rPr lang="en-US" sz="4000" dirty="0"/>
              <a:t>Land Use in Kentucky: Its Origins and the Current Status of the Law</a:t>
            </a:r>
            <a:endParaRPr lang="en-US" sz="4000" b="1" spc="300" dirty="0">
              <a:solidFill>
                <a:schemeClr val="bg1"/>
              </a:solidFill>
              <a:latin typeface="Gotham" panose="02000504050000020004" pitchFamily="2" charset="0"/>
              <a:cs typeface="Poppins SemiBold" panose="00000700000000000000" pitchFamily="2" charset="0"/>
            </a:endParaRPr>
          </a:p>
        </p:txBody>
      </p:sp>
      <p:pic>
        <p:nvPicPr>
          <p:cNvPr id="6" name="Picture 5" descr="Background pattern, rectangle&#10;&#10;Description automatically generated with medium confidence">
            <a:extLst>
              <a:ext uri="{FF2B5EF4-FFF2-40B4-BE49-F238E27FC236}">
                <a16:creationId xmlns:a16="http://schemas.microsoft.com/office/drawing/2014/main" id="{336D326C-AAC3-8373-27FA-DC9FD5E4FC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446556" y="2736196"/>
            <a:ext cx="6566232" cy="1641558"/>
          </a:xfrm>
          <a:prstGeom prst="rect">
            <a:avLst/>
          </a:prstGeom>
          <a:ln>
            <a:noFill/>
          </a:ln>
        </p:spPr>
      </p:pic>
      <p:pic>
        <p:nvPicPr>
          <p:cNvPr id="12" name="Picture 11" descr="Background pattern, rectangle&#10;&#10;Description automatically generated with medium confidence">
            <a:extLst>
              <a:ext uri="{FF2B5EF4-FFF2-40B4-BE49-F238E27FC236}">
                <a16:creationId xmlns:a16="http://schemas.microsoft.com/office/drawing/2014/main" id="{708EE307-CCBB-EBE2-9E6C-284AFCE555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067195" y="2547605"/>
            <a:ext cx="6566232" cy="1641558"/>
          </a:xfrm>
          <a:prstGeom prst="rect">
            <a:avLst/>
          </a:prstGeom>
          <a:ln>
            <a:noFill/>
          </a:ln>
        </p:spPr>
      </p:pic>
      <p:sp>
        <p:nvSpPr>
          <p:cNvPr id="2" name="Subtitle 2">
            <a:extLst>
              <a:ext uri="{FF2B5EF4-FFF2-40B4-BE49-F238E27FC236}">
                <a16:creationId xmlns:a16="http://schemas.microsoft.com/office/drawing/2014/main" id="{4F5F9114-03D6-30D9-8F48-BEF451873A13}"/>
              </a:ext>
            </a:extLst>
          </p:cNvPr>
          <p:cNvSpPr txBox="1">
            <a:spLocks/>
          </p:cNvSpPr>
          <p:nvPr/>
        </p:nvSpPr>
        <p:spPr>
          <a:xfrm>
            <a:off x="4968578" y="3831508"/>
            <a:ext cx="2249715" cy="432933"/>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June 16, 2025</a:t>
            </a:r>
          </a:p>
        </p:txBody>
      </p:sp>
      <p:sp>
        <p:nvSpPr>
          <p:cNvPr id="3" name="TextBox 2">
            <a:extLst>
              <a:ext uri="{FF2B5EF4-FFF2-40B4-BE49-F238E27FC236}">
                <a16:creationId xmlns:a16="http://schemas.microsoft.com/office/drawing/2014/main" id="{79086C5E-0125-D767-8EB9-2267E1EB8C2E}"/>
              </a:ext>
            </a:extLst>
          </p:cNvPr>
          <p:cNvSpPr txBox="1"/>
          <p:nvPr/>
        </p:nvSpPr>
        <p:spPr>
          <a:xfrm>
            <a:off x="2131314" y="4746171"/>
            <a:ext cx="2812633" cy="1200329"/>
          </a:xfrm>
          <a:prstGeom prst="rect">
            <a:avLst/>
          </a:prstGeom>
          <a:noFill/>
        </p:spPr>
        <p:txBody>
          <a:bodyPr wrap="square" rtlCol="0">
            <a:spAutoFit/>
          </a:bodyPr>
          <a:lstStyle/>
          <a:p>
            <a:pPr algn="ctr"/>
            <a:r>
              <a:rPr lang="en-US" dirty="0"/>
              <a:t>Kentucky League of Cities</a:t>
            </a:r>
          </a:p>
          <a:p>
            <a:pPr algn="ctr"/>
            <a:r>
              <a:rPr lang="en-US" dirty="0"/>
              <a:t>Executive Director/CEO</a:t>
            </a:r>
          </a:p>
          <a:p>
            <a:pPr algn="ctr"/>
            <a:r>
              <a:rPr lang="en-US" dirty="0"/>
              <a:t>J.D. Chaney</a:t>
            </a:r>
          </a:p>
          <a:p>
            <a:endParaRPr lang="en-US" dirty="0"/>
          </a:p>
        </p:txBody>
      </p:sp>
      <p:sp>
        <p:nvSpPr>
          <p:cNvPr id="4" name="TextBox 3">
            <a:extLst>
              <a:ext uri="{FF2B5EF4-FFF2-40B4-BE49-F238E27FC236}">
                <a16:creationId xmlns:a16="http://schemas.microsoft.com/office/drawing/2014/main" id="{AC9B53DA-E1BB-FF95-4FFB-6EC702128421}"/>
              </a:ext>
            </a:extLst>
          </p:cNvPr>
          <p:cNvSpPr txBox="1"/>
          <p:nvPr/>
        </p:nvSpPr>
        <p:spPr>
          <a:xfrm>
            <a:off x="7218293" y="4746171"/>
            <a:ext cx="3462981" cy="923330"/>
          </a:xfrm>
          <a:prstGeom prst="rect">
            <a:avLst/>
          </a:prstGeom>
          <a:noFill/>
        </p:spPr>
        <p:txBody>
          <a:bodyPr wrap="square">
            <a:spAutoFit/>
          </a:bodyPr>
          <a:lstStyle/>
          <a:p>
            <a:pPr algn="ctr"/>
            <a:r>
              <a:rPr lang="en-US" dirty="0"/>
              <a:t>Kentucky League of Cities</a:t>
            </a:r>
          </a:p>
          <a:p>
            <a:pPr algn="ctr"/>
            <a:r>
              <a:rPr lang="en-US" dirty="0"/>
              <a:t>Director of Government Affairs</a:t>
            </a:r>
          </a:p>
          <a:p>
            <a:pPr algn="ctr"/>
            <a:r>
              <a:rPr lang="en-US" dirty="0"/>
              <a:t>Gracie Kelly</a:t>
            </a:r>
          </a:p>
        </p:txBody>
      </p:sp>
      <p:pic>
        <p:nvPicPr>
          <p:cNvPr id="5" name="Picture 4">
            <a:extLst>
              <a:ext uri="{FF2B5EF4-FFF2-40B4-BE49-F238E27FC236}">
                <a16:creationId xmlns:a16="http://schemas.microsoft.com/office/drawing/2014/main" id="{FDF4714D-7E5A-2E82-14E1-228DCCCB38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8466" y="1044340"/>
            <a:ext cx="3184808" cy="909945"/>
          </a:xfrm>
          <a:prstGeom prst="rect">
            <a:avLst/>
          </a:prstGeom>
        </p:spPr>
      </p:pic>
    </p:spTree>
    <p:extLst>
      <p:ext uri="{BB962C8B-B14F-4D97-AF65-F5344CB8AC3E}">
        <p14:creationId xmlns:p14="http://schemas.microsoft.com/office/powerpoint/2010/main" val="697319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0C8122-EC0C-B369-730C-248B4CFA88E4}"/>
              </a:ext>
            </a:extLst>
          </p:cNvPr>
          <p:cNvSpPr txBox="1"/>
          <p:nvPr/>
        </p:nvSpPr>
        <p:spPr>
          <a:xfrm>
            <a:off x="284871" y="1932232"/>
            <a:ext cx="10157250" cy="3785652"/>
          </a:xfrm>
          <a:prstGeom prst="rect">
            <a:avLst/>
          </a:prstGeom>
          <a:noFill/>
        </p:spPr>
        <p:txBody>
          <a:bodyPr wrap="square">
            <a:spAutoFit/>
          </a:bodyPr>
          <a:lstStyle/>
          <a:p>
            <a:pPr marL="380990" indent="-380990">
              <a:buFont typeface="Arial" panose="020B0604020202020204" pitchFamily="34" charset="0"/>
              <a:buChar char="•"/>
            </a:pPr>
            <a:r>
              <a:rPr lang="en-US" sz="2400" dirty="0"/>
              <a:t>Zoning regulations dictate land use and must comply with the comprehensive plan.</a:t>
            </a:r>
          </a:p>
          <a:p>
            <a:pPr marL="380990" indent="-380990">
              <a:buFont typeface="Arial" panose="020B0604020202020204" pitchFamily="34" charset="0"/>
              <a:buChar char="•"/>
            </a:pPr>
            <a:r>
              <a:rPr lang="en-US" sz="2400" dirty="0"/>
              <a:t>Zoning regulations must contain a text that indicates allowable land use in each zone.</a:t>
            </a:r>
          </a:p>
          <a:p>
            <a:pPr marL="380990" indent="-380990">
              <a:buFont typeface="Arial" panose="020B0604020202020204" pitchFamily="34" charset="0"/>
              <a:buChar char="•"/>
            </a:pPr>
            <a:r>
              <a:rPr lang="en-US" sz="2400" dirty="0"/>
              <a:t>There must also be a process to request a variances, conditional use permits, and nonconforming uses.</a:t>
            </a:r>
          </a:p>
          <a:p>
            <a:pPr marL="380990" indent="-380990">
              <a:buFont typeface="Arial" panose="020B0604020202020204" pitchFamily="34" charset="0"/>
              <a:buChar char="•"/>
            </a:pPr>
            <a:r>
              <a:rPr lang="en-US" sz="2400" dirty="0"/>
              <a:t>Planning and zoning commission must hold a public hearing before the final adoption of the zoning text and map.</a:t>
            </a:r>
          </a:p>
          <a:p>
            <a:pPr marL="380990" indent="-380990">
              <a:buFont typeface="Arial" panose="020B0604020202020204" pitchFamily="34" charset="0"/>
              <a:buChar char="•"/>
            </a:pPr>
            <a:r>
              <a:rPr lang="en-US" sz="2400" dirty="0"/>
              <a:t>A legislative body must then adopt zoning regulation text and map by ordinance.</a:t>
            </a:r>
          </a:p>
        </p:txBody>
      </p:sp>
      <p:sp>
        <p:nvSpPr>
          <p:cNvPr id="4" name="TextBox 3">
            <a:extLst>
              <a:ext uri="{FF2B5EF4-FFF2-40B4-BE49-F238E27FC236}">
                <a16:creationId xmlns:a16="http://schemas.microsoft.com/office/drawing/2014/main" id="{A7F3C3B0-A477-C9D4-00DD-6885068BA9AD}"/>
              </a:ext>
            </a:extLst>
          </p:cNvPr>
          <p:cNvSpPr txBox="1"/>
          <p:nvPr/>
        </p:nvSpPr>
        <p:spPr>
          <a:xfrm>
            <a:off x="10048875" y="1114426"/>
            <a:ext cx="2035273" cy="461665"/>
          </a:xfrm>
          <a:prstGeom prst="rect">
            <a:avLst/>
          </a:prstGeom>
          <a:noFill/>
          <a:ln>
            <a:solidFill>
              <a:schemeClr val="tx1"/>
            </a:solidFill>
          </a:ln>
        </p:spPr>
        <p:txBody>
          <a:bodyPr wrap="square" rtlCol="0">
            <a:spAutoFit/>
          </a:bodyPr>
          <a:lstStyle/>
          <a:p>
            <a:r>
              <a:rPr lang="en-US" sz="2400" dirty="0"/>
              <a:t>KRS 100.203</a:t>
            </a:r>
          </a:p>
        </p:txBody>
      </p:sp>
      <p:sp>
        <p:nvSpPr>
          <p:cNvPr id="5" name="Title 1">
            <a:extLst>
              <a:ext uri="{FF2B5EF4-FFF2-40B4-BE49-F238E27FC236}">
                <a16:creationId xmlns:a16="http://schemas.microsoft.com/office/drawing/2014/main" id="{E0FD1F62-E75B-60EF-3CBE-2288DE466663}"/>
              </a:ext>
            </a:extLst>
          </p:cNvPr>
          <p:cNvSpPr txBox="1">
            <a:spLocks/>
          </p:cNvSpPr>
          <p:nvPr/>
        </p:nvSpPr>
        <p:spPr>
          <a:xfrm>
            <a:off x="284871" y="380983"/>
            <a:ext cx="7601373" cy="13250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Zoning Regulations</a:t>
            </a:r>
          </a:p>
        </p:txBody>
      </p:sp>
    </p:spTree>
    <p:extLst>
      <p:ext uri="{BB962C8B-B14F-4D97-AF65-F5344CB8AC3E}">
        <p14:creationId xmlns:p14="http://schemas.microsoft.com/office/powerpoint/2010/main" val="11970678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0C8122-EC0C-B369-730C-248B4CFA88E4}"/>
              </a:ext>
            </a:extLst>
          </p:cNvPr>
          <p:cNvSpPr txBox="1"/>
          <p:nvPr/>
        </p:nvSpPr>
        <p:spPr>
          <a:xfrm>
            <a:off x="284871" y="1662810"/>
            <a:ext cx="10157250" cy="3785652"/>
          </a:xfrm>
          <a:prstGeom prst="rect">
            <a:avLst/>
          </a:prstGeom>
          <a:noFill/>
        </p:spPr>
        <p:txBody>
          <a:bodyPr wrap="square">
            <a:spAutoFit/>
          </a:bodyPr>
          <a:lstStyle/>
          <a:p>
            <a:pPr marL="380990" indent="-380990">
              <a:buFont typeface="Arial" panose="020B0604020202020204" pitchFamily="34" charset="0"/>
              <a:buChar char="•"/>
            </a:pPr>
            <a:r>
              <a:rPr lang="en-US" sz="2400" dirty="0"/>
              <a:t>A change in zoning after the text and map are adopted are called text/map amendments.</a:t>
            </a:r>
          </a:p>
          <a:p>
            <a:pPr marL="380990" indent="-380990">
              <a:buFont typeface="Arial" panose="020B0604020202020204" pitchFamily="34" charset="0"/>
              <a:buChar char="•"/>
            </a:pPr>
            <a:r>
              <a:rPr lang="en-US" sz="2400" dirty="0"/>
              <a:t>Text and map amendments can originate with a land owner, the planning commission, or the legislative body.</a:t>
            </a:r>
          </a:p>
          <a:p>
            <a:pPr marL="380990" indent="-380990">
              <a:buFont typeface="Arial" panose="020B0604020202020204" pitchFamily="34" charset="0"/>
              <a:buChar char="•"/>
            </a:pPr>
            <a:r>
              <a:rPr lang="en-US" sz="2400" dirty="0"/>
              <a:t>Once a proposal to amend the text and map is filed with the planning commission, it must conduct a public hearing.</a:t>
            </a:r>
          </a:p>
          <a:p>
            <a:pPr marL="380990" indent="-380990">
              <a:buFont typeface="Arial" panose="020B0604020202020204" pitchFamily="34" charset="0"/>
              <a:buChar char="•"/>
            </a:pPr>
            <a:r>
              <a:rPr lang="en-US" sz="2400" dirty="0"/>
              <a:t>After the public hearing, the planning commission must make written findings of fact and decide whether to approve or deny the proposal.</a:t>
            </a:r>
          </a:p>
          <a:p>
            <a:pPr marL="380990" indent="-380990">
              <a:buFont typeface="Arial" panose="020B0604020202020204" pitchFamily="34" charset="0"/>
              <a:buChar char="•"/>
            </a:pPr>
            <a:r>
              <a:rPr lang="en-US" sz="2400" dirty="0"/>
              <a:t>The planning commission has 60 days to approve or deny the proposal or it is deemed approved by operation of statute.</a:t>
            </a:r>
          </a:p>
        </p:txBody>
      </p:sp>
      <p:sp>
        <p:nvSpPr>
          <p:cNvPr id="4" name="TextBox 3">
            <a:extLst>
              <a:ext uri="{FF2B5EF4-FFF2-40B4-BE49-F238E27FC236}">
                <a16:creationId xmlns:a16="http://schemas.microsoft.com/office/drawing/2014/main" id="{A7F3C3B0-A477-C9D4-00DD-6885068BA9AD}"/>
              </a:ext>
            </a:extLst>
          </p:cNvPr>
          <p:cNvSpPr txBox="1"/>
          <p:nvPr/>
        </p:nvSpPr>
        <p:spPr>
          <a:xfrm>
            <a:off x="10048875" y="1114426"/>
            <a:ext cx="2021205" cy="461665"/>
          </a:xfrm>
          <a:prstGeom prst="rect">
            <a:avLst/>
          </a:prstGeom>
          <a:noFill/>
          <a:ln>
            <a:solidFill>
              <a:schemeClr val="tx1"/>
            </a:solidFill>
          </a:ln>
        </p:spPr>
        <p:txBody>
          <a:bodyPr wrap="square" rtlCol="0">
            <a:spAutoFit/>
          </a:bodyPr>
          <a:lstStyle/>
          <a:p>
            <a:r>
              <a:rPr lang="en-US" sz="2400" dirty="0"/>
              <a:t>KRS 100.211</a:t>
            </a:r>
          </a:p>
        </p:txBody>
      </p:sp>
      <p:sp>
        <p:nvSpPr>
          <p:cNvPr id="5" name="Title 1">
            <a:extLst>
              <a:ext uri="{FF2B5EF4-FFF2-40B4-BE49-F238E27FC236}">
                <a16:creationId xmlns:a16="http://schemas.microsoft.com/office/drawing/2014/main" id="{E0FD1F62-E75B-60EF-3CBE-2288DE466663}"/>
              </a:ext>
            </a:extLst>
          </p:cNvPr>
          <p:cNvSpPr txBox="1">
            <a:spLocks/>
          </p:cNvSpPr>
          <p:nvPr/>
        </p:nvSpPr>
        <p:spPr>
          <a:xfrm>
            <a:off x="284871" y="451909"/>
            <a:ext cx="7601373" cy="13250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Text and Map Amendments</a:t>
            </a:r>
          </a:p>
        </p:txBody>
      </p:sp>
    </p:spTree>
    <p:extLst>
      <p:ext uri="{BB962C8B-B14F-4D97-AF65-F5344CB8AC3E}">
        <p14:creationId xmlns:p14="http://schemas.microsoft.com/office/powerpoint/2010/main" val="1621721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0C8122-EC0C-B369-730C-248B4CFA88E4}"/>
              </a:ext>
            </a:extLst>
          </p:cNvPr>
          <p:cNvSpPr txBox="1"/>
          <p:nvPr/>
        </p:nvSpPr>
        <p:spPr>
          <a:xfrm>
            <a:off x="284871" y="1776942"/>
            <a:ext cx="10157250" cy="3970318"/>
          </a:xfrm>
          <a:prstGeom prst="rect">
            <a:avLst/>
          </a:prstGeom>
          <a:noFill/>
        </p:spPr>
        <p:txBody>
          <a:bodyPr wrap="square" lIns="91440" tIns="45720" rIns="91440" bIns="45720" anchor="t">
            <a:spAutoFit/>
          </a:bodyPr>
          <a:lstStyle/>
          <a:p>
            <a:pPr marL="380365" indent="-380365">
              <a:buFont typeface="Arial" panose="020B0604020202020204" pitchFamily="34" charset="0"/>
              <a:buChar char="•"/>
            </a:pPr>
            <a:r>
              <a:rPr lang="en-US" sz="2800" dirty="0"/>
              <a:t>The legislative body reviews the planning commission’s recommendation.</a:t>
            </a:r>
          </a:p>
          <a:p>
            <a:pPr marL="380365" indent="-380365">
              <a:buFont typeface="Arial" panose="020B0604020202020204" pitchFamily="34" charset="0"/>
              <a:buChar char="•"/>
            </a:pPr>
            <a:r>
              <a:rPr lang="en-US" sz="2800" dirty="0"/>
              <a:t>A majority of the legislative body is required to overturn the planning commission’s decision.</a:t>
            </a:r>
          </a:p>
          <a:p>
            <a:pPr marL="380365" indent="-380365">
              <a:buFont typeface="Arial" panose="020B0604020202020204" pitchFamily="34" charset="0"/>
              <a:buChar char="•"/>
            </a:pPr>
            <a:r>
              <a:rPr lang="en-US" sz="2800" dirty="0"/>
              <a:t>The legislative body must act within 90 days or the recommendation is approved by operation of statute.</a:t>
            </a:r>
          </a:p>
          <a:p>
            <a:pPr marL="380365" indent="-380365">
              <a:buFont typeface="Arial" panose="020B0604020202020204" pitchFamily="34" charset="0"/>
              <a:buChar char="•"/>
            </a:pPr>
            <a:r>
              <a:rPr lang="en-US" sz="2800" dirty="0"/>
              <a:t>Decisions on text and map amendments must comply with the comprehensive plan. Fritz v. Lexington-Fayette Urban County Government, 986 S.W.2d 459 (Ky. App. 1998)</a:t>
            </a:r>
          </a:p>
        </p:txBody>
      </p:sp>
      <p:sp>
        <p:nvSpPr>
          <p:cNvPr id="4" name="TextBox 3">
            <a:extLst>
              <a:ext uri="{FF2B5EF4-FFF2-40B4-BE49-F238E27FC236}">
                <a16:creationId xmlns:a16="http://schemas.microsoft.com/office/drawing/2014/main" id="{A7F3C3B0-A477-C9D4-00DD-6885068BA9AD}"/>
              </a:ext>
            </a:extLst>
          </p:cNvPr>
          <p:cNvSpPr txBox="1"/>
          <p:nvPr/>
        </p:nvSpPr>
        <p:spPr>
          <a:xfrm>
            <a:off x="10048875" y="1114426"/>
            <a:ext cx="1993070" cy="461665"/>
          </a:xfrm>
          <a:prstGeom prst="rect">
            <a:avLst/>
          </a:prstGeom>
          <a:noFill/>
          <a:ln>
            <a:solidFill>
              <a:schemeClr val="tx1"/>
            </a:solidFill>
          </a:ln>
        </p:spPr>
        <p:txBody>
          <a:bodyPr wrap="square" rtlCol="0">
            <a:spAutoFit/>
          </a:bodyPr>
          <a:lstStyle/>
          <a:p>
            <a:r>
              <a:rPr lang="en-US" sz="2400" dirty="0"/>
              <a:t>KRS 100.211</a:t>
            </a:r>
          </a:p>
        </p:txBody>
      </p:sp>
      <p:sp>
        <p:nvSpPr>
          <p:cNvPr id="5" name="Title 1">
            <a:extLst>
              <a:ext uri="{FF2B5EF4-FFF2-40B4-BE49-F238E27FC236}">
                <a16:creationId xmlns:a16="http://schemas.microsoft.com/office/drawing/2014/main" id="{E0FD1F62-E75B-60EF-3CBE-2288DE466663}"/>
              </a:ext>
            </a:extLst>
          </p:cNvPr>
          <p:cNvSpPr txBox="1">
            <a:spLocks/>
          </p:cNvSpPr>
          <p:nvPr/>
        </p:nvSpPr>
        <p:spPr>
          <a:xfrm>
            <a:off x="284871" y="451909"/>
            <a:ext cx="7601373" cy="13250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Legislative Review</a:t>
            </a:r>
          </a:p>
        </p:txBody>
      </p:sp>
    </p:spTree>
    <p:extLst>
      <p:ext uri="{BB962C8B-B14F-4D97-AF65-F5344CB8AC3E}">
        <p14:creationId xmlns:p14="http://schemas.microsoft.com/office/powerpoint/2010/main" val="2404401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F3C3B0-A477-C9D4-00DD-6885068BA9AD}"/>
              </a:ext>
            </a:extLst>
          </p:cNvPr>
          <p:cNvSpPr txBox="1"/>
          <p:nvPr/>
        </p:nvSpPr>
        <p:spPr>
          <a:xfrm>
            <a:off x="10048875" y="1114426"/>
            <a:ext cx="1979002" cy="461665"/>
          </a:xfrm>
          <a:prstGeom prst="rect">
            <a:avLst/>
          </a:prstGeom>
          <a:noFill/>
          <a:ln>
            <a:solidFill>
              <a:schemeClr val="tx1"/>
            </a:solidFill>
          </a:ln>
        </p:spPr>
        <p:txBody>
          <a:bodyPr wrap="square" rtlCol="0">
            <a:spAutoFit/>
          </a:bodyPr>
          <a:lstStyle/>
          <a:p>
            <a:r>
              <a:rPr lang="en-US" sz="2400" dirty="0"/>
              <a:t>KRS 100.211</a:t>
            </a:r>
          </a:p>
        </p:txBody>
      </p:sp>
      <p:sp>
        <p:nvSpPr>
          <p:cNvPr id="5" name="Title 1">
            <a:extLst>
              <a:ext uri="{FF2B5EF4-FFF2-40B4-BE49-F238E27FC236}">
                <a16:creationId xmlns:a16="http://schemas.microsoft.com/office/drawing/2014/main" id="{E0FD1F62-E75B-60EF-3CBE-2288DE466663}"/>
              </a:ext>
            </a:extLst>
          </p:cNvPr>
          <p:cNvSpPr txBox="1">
            <a:spLocks/>
          </p:cNvSpPr>
          <p:nvPr/>
        </p:nvSpPr>
        <p:spPr>
          <a:xfrm>
            <a:off x="284871" y="451909"/>
            <a:ext cx="7601373" cy="13250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Review Options</a:t>
            </a:r>
          </a:p>
        </p:txBody>
      </p:sp>
      <p:graphicFrame>
        <p:nvGraphicFramePr>
          <p:cNvPr id="2" name="Diagram 1">
            <a:extLst>
              <a:ext uri="{FF2B5EF4-FFF2-40B4-BE49-F238E27FC236}">
                <a16:creationId xmlns:a16="http://schemas.microsoft.com/office/drawing/2014/main" id="{DE30BD45-12E3-C148-AED7-6A46564C3B91}"/>
              </a:ext>
            </a:extLst>
          </p:cNvPr>
          <p:cNvGraphicFramePr/>
          <p:nvPr/>
        </p:nvGraphicFramePr>
        <p:xfrm>
          <a:off x="2032000" y="1657350"/>
          <a:ext cx="8128000" cy="44809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0292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0C8122-EC0C-B369-730C-248B4CFA88E4}"/>
              </a:ext>
            </a:extLst>
          </p:cNvPr>
          <p:cNvSpPr txBox="1"/>
          <p:nvPr/>
        </p:nvSpPr>
        <p:spPr>
          <a:xfrm>
            <a:off x="284871" y="1969987"/>
            <a:ext cx="10157250" cy="3416320"/>
          </a:xfrm>
          <a:prstGeom prst="rect">
            <a:avLst/>
          </a:prstGeom>
          <a:noFill/>
        </p:spPr>
        <p:txBody>
          <a:bodyPr wrap="square">
            <a:spAutoFit/>
          </a:bodyPr>
          <a:lstStyle/>
          <a:p>
            <a:pPr marL="380990" indent="-380990">
              <a:buFont typeface="Arial" panose="020B0604020202020204" pitchFamily="34" charset="0"/>
              <a:buChar char="•"/>
            </a:pPr>
            <a:r>
              <a:rPr lang="en-US" sz="2400" dirty="0"/>
              <a:t>Legislative body MUST justify any decision to override the planning commission’s recommendation in writing.</a:t>
            </a:r>
          </a:p>
          <a:p>
            <a:pPr marL="380990" indent="-380990">
              <a:buFont typeface="Arial" panose="020B0604020202020204" pitchFamily="34" charset="0"/>
              <a:buChar char="•"/>
            </a:pPr>
            <a:r>
              <a:rPr lang="en-US" sz="2400" dirty="0"/>
              <a:t>A decision to override must be based upon substantial evidence in the record to avoid a determination that the decision is arbitrary and capricious. City of Lyndon v. Proud, 898 S.W.2d 534 (Ky. App. 1995)</a:t>
            </a:r>
          </a:p>
          <a:p>
            <a:pPr marL="380990" indent="-380990">
              <a:buFont typeface="Arial" panose="020B0604020202020204" pitchFamily="34" charset="0"/>
              <a:buChar char="•"/>
            </a:pPr>
            <a:r>
              <a:rPr lang="en-US" sz="2400" dirty="0">
                <a:latin typeface="Calibri" panose="020F0502020204030204" pitchFamily="34" charset="0"/>
                <a:ea typeface="Calibri" panose="020F0502020204030204" pitchFamily="34" charset="0"/>
                <a:cs typeface="Times New Roman" panose="02020603050405020304" pitchFamily="18" charset="0"/>
              </a:rPr>
              <a:t>Substantial evidence is “some evidence of substance and relevant consequence, having the fitness to induce conviction in the minds of reasonable people.” </a:t>
            </a:r>
            <a:r>
              <a:rPr lang="en-US" sz="2400" dirty="0" err="1">
                <a:latin typeface="Calibri" panose="020F0502020204030204" pitchFamily="34" charset="0"/>
                <a:ea typeface="Calibri" panose="020F0502020204030204" pitchFamily="34" charset="0"/>
                <a:cs typeface="Times New Roman" panose="02020603050405020304" pitchFamily="18" charset="0"/>
              </a:rPr>
              <a:t>Smyzer</a:t>
            </a:r>
            <a:r>
              <a:rPr lang="en-US" sz="2400" dirty="0">
                <a:latin typeface="Calibri" panose="020F0502020204030204" pitchFamily="34" charset="0"/>
                <a:ea typeface="Calibri" panose="020F0502020204030204" pitchFamily="34" charset="0"/>
                <a:cs typeface="Times New Roman" panose="02020603050405020304" pitchFamily="18" charset="0"/>
              </a:rPr>
              <a:t> v. B.F. Goodrich Chemical Co., 474 S.W.2d 367, 369 (Ky. 1971)</a:t>
            </a:r>
          </a:p>
        </p:txBody>
      </p:sp>
      <p:sp>
        <p:nvSpPr>
          <p:cNvPr id="5" name="Title 1">
            <a:extLst>
              <a:ext uri="{FF2B5EF4-FFF2-40B4-BE49-F238E27FC236}">
                <a16:creationId xmlns:a16="http://schemas.microsoft.com/office/drawing/2014/main" id="{E0FD1F62-E75B-60EF-3CBE-2288DE466663}"/>
              </a:ext>
            </a:extLst>
          </p:cNvPr>
          <p:cNvSpPr txBox="1">
            <a:spLocks noGrp="1" noRot="1" noMove="1" noResize="1" noEditPoints="1" noAdjustHandles="1" noChangeArrowheads="1" noChangeShapeType="1"/>
          </p:cNvSpPr>
          <p:nvPr/>
        </p:nvSpPr>
        <p:spPr>
          <a:xfrm>
            <a:off x="284871" y="451909"/>
            <a:ext cx="7601373" cy="13250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Legal Standards for Review</a:t>
            </a:r>
          </a:p>
        </p:txBody>
      </p:sp>
    </p:spTree>
    <p:extLst>
      <p:ext uri="{BB962C8B-B14F-4D97-AF65-F5344CB8AC3E}">
        <p14:creationId xmlns:p14="http://schemas.microsoft.com/office/powerpoint/2010/main" val="4158713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21C33-8B10-2A45-9C2E-E45F5932DDD4}"/>
            </a:ext>
          </a:extLst>
        </p:cNvPr>
        <p:cNvGrpSpPr/>
        <p:nvPr/>
      </p:nvGrpSpPr>
      <p:grpSpPr>
        <a:xfrm>
          <a:off x="0" y="0"/>
          <a:ext cx="0" cy="0"/>
          <a:chOff x="0" y="0"/>
          <a:chExt cx="0" cy="0"/>
        </a:xfrm>
      </p:grpSpPr>
      <p:sp>
        <p:nvSpPr>
          <p:cNvPr id="2" name="Scroll: Horizontal 5">
            <a:extLst>
              <a:ext uri="{FF2B5EF4-FFF2-40B4-BE49-F238E27FC236}">
                <a16:creationId xmlns:a16="http://schemas.microsoft.com/office/drawing/2014/main" id="{4AA88F41-5FFF-380C-ED7A-E6F0198CE904}"/>
              </a:ext>
            </a:extLst>
          </p:cNvPr>
          <p:cNvSpPr/>
          <p:nvPr/>
        </p:nvSpPr>
        <p:spPr>
          <a:xfrm>
            <a:off x="1330595" y="2309333"/>
            <a:ext cx="10168759" cy="2239334"/>
          </a:xfrm>
          <a:prstGeom prst="horizont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575180A-681A-76BF-424B-6CBFF069EC5F}"/>
              </a:ext>
            </a:extLst>
          </p:cNvPr>
          <p:cNvSpPr txBox="1"/>
          <p:nvPr/>
        </p:nvSpPr>
        <p:spPr>
          <a:xfrm>
            <a:off x="2455417" y="3075057"/>
            <a:ext cx="7919113" cy="707886"/>
          </a:xfrm>
          <a:prstGeom prst="rect">
            <a:avLst/>
          </a:prstGeom>
          <a:noFill/>
        </p:spPr>
        <p:txBody>
          <a:bodyPr wrap="square" rtlCol="0">
            <a:spAutoFit/>
          </a:bodyPr>
          <a:lstStyle/>
          <a:p>
            <a:pPr algn="ctr"/>
            <a:r>
              <a:rPr lang="en-US" sz="4000" dirty="0">
                <a:solidFill>
                  <a:schemeClr val="bg1"/>
                </a:solidFill>
              </a:rPr>
              <a:t>2025 Legislative Session Update</a:t>
            </a:r>
            <a:endParaRPr lang="en-US" sz="4000" b="1" spc="300" dirty="0">
              <a:solidFill>
                <a:schemeClr val="bg1"/>
              </a:solidFill>
              <a:latin typeface="Gotham" panose="02000504050000020004" pitchFamily="2" charset="0"/>
              <a:cs typeface="Poppins SemiBold" panose="00000700000000000000" pitchFamily="2" charset="0"/>
            </a:endParaRPr>
          </a:p>
        </p:txBody>
      </p:sp>
    </p:spTree>
    <p:extLst>
      <p:ext uri="{BB962C8B-B14F-4D97-AF65-F5344CB8AC3E}">
        <p14:creationId xmlns:p14="http://schemas.microsoft.com/office/powerpoint/2010/main" val="2602350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9A4B5-9192-0320-E5BC-E6BB666FD663}"/>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7DBE35ED-23AF-5B42-1C98-9996A8002008}"/>
              </a:ext>
            </a:extLst>
          </p:cNvPr>
          <p:cNvSpPr txBox="1"/>
          <p:nvPr/>
        </p:nvSpPr>
        <p:spPr>
          <a:xfrm>
            <a:off x="868741" y="1860147"/>
            <a:ext cx="10688849" cy="4493538"/>
          </a:xfrm>
          <a:prstGeom prst="rect">
            <a:avLst/>
          </a:prstGeom>
          <a:noFill/>
        </p:spPr>
        <p:txBody>
          <a:bodyPr wrap="square">
            <a:spAutoFit/>
          </a:bodyPr>
          <a:lstStyle/>
          <a:p>
            <a:pPr marL="285750" indent="-285750" fontAlgn="base">
              <a:buFont typeface="Arial" panose="020B0604020202020204" pitchFamily="34" charset="0"/>
              <a:buChar char="•"/>
            </a:pPr>
            <a:r>
              <a:rPr lang="en-US" sz="2200" dirty="0"/>
              <a:t>Amends the definition of “qualified manufactured home” and prohibits zoning regulations that excludes qualified manufactured homes from any residential zone where single-family residences are permitted, discriminates against qualified manufactured homes or imposes certain foundation requirements on manufactured homes.​</a:t>
            </a:r>
          </a:p>
          <a:p>
            <a:pPr marL="285750" indent="-285750" fontAlgn="base">
              <a:buFont typeface="Arial" panose="020B0604020202020204" pitchFamily="34" charset="0"/>
              <a:buChar char="•"/>
            </a:pPr>
            <a:r>
              <a:rPr lang="en-US" sz="2200" dirty="0"/>
              <a:t>Requires compatibility standards to be equivalent to those for other single-family residential structures in the same zone and limited to specific architectural features (e.g., roof pitch, exterior finishing materials, setbacks).​</a:t>
            </a:r>
          </a:p>
          <a:p>
            <a:pPr marL="285750" indent="-285750" fontAlgn="base">
              <a:buFont typeface="Arial" panose="020B0604020202020204" pitchFamily="34" charset="0"/>
              <a:buChar char="•"/>
            </a:pPr>
            <a:r>
              <a:rPr lang="en-US" sz="2200" dirty="0"/>
              <a:t>Stipulates any zoning regulation, ordinance, or requirement that violates the act is void and unenforceable. ​</a:t>
            </a:r>
          </a:p>
          <a:p>
            <a:pPr marL="285750" indent="-285750" fontAlgn="base">
              <a:buFont typeface="Arial" panose="020B0604020202020204" pitchFamily="34" charset="0"/>
              <a:buChar char="•"/>
            </a:pPr>
            <a:r>
              <a:rPr lang="en-US" sz="2200" dirty="0"/>
              <a:t>Cities located in a county containing a consolidated local government may enact compatibility standards consistent with the provisions of HB 160.​</a:t>
            </a:r>
          </a:p>
          <a:p>
            <a:pPr marL="285750" indent="-285750" fontAlgn="base">
              <a:buFont typeface="Arial" panose="020B0604020202020204" pitchFamily="34" charset="0"/>
              <a:buChar char="•"/>
            </a:pPr>
            <a:r>
              <a:rPr lang="en-US" sz="2200" dirty="0"/>
              <a:t>Effective July 1, 2026.</a:t>
            </a:r>
          </a:p>
        </p:txBody>
      </p:sp>
      <p:sp>
        <p:nvSpPr>
          <p:cNvPr id="4" name="TextBox 3">
            <a:extLst>
              <a:ext uri="{FF2B5EF4-FFF2-40B4-BE49-F238E27FC236}">
                <a16:creationId xmlns:a16="http://schemas.microsoft.com/office/drawing/2014/main" id="{BFAB2E8C-474B-3B7E-6554-C7DB0967A958}"/>
              </a:ext>
            </a:extLst>
          </p:cNvPr>
          <p:cNvSpPr txBox="1"/>
          <p:nvPr/>
        </p:nvSpPr>
        <p:spPr>
          <a:xfrm>
            <a:off x="868741" y="494591"/>
            <a:ext cx="5868095" cy="707886"/>
          </a:xfrm>
          <a:prstGeom prst="rect">
            <a:avLst/>
          </a:prstGeom>
          <a:noFill/>
        </p:spPr>
        <p:txBody>
          <a:bodyPr wrap="square" rtlCol="0">
            <a:spAutoFit/>
          </a:bodyPr>
          <a:lstStyle/>
          <a:p>
            <a:r>
              <a:rPr lang="en-US" sz="4000" b="1" spc="300" dirty="0">
                <a:solidFill>
                  <a:schemeClr val="tx1">
                    <a:lumMod val="85000"/>
                    <a:lumOff val="15000"/>
                  </a:schemeClr>
                </a:solidFill>
                <a:latin typeface="+mj-lt"/>
                <a:cs typeface="Poppins SemiBold" panose="00000700000000000000" pitchFamily="2" charset="0"/>
              </a:rPr>
              <a:t>House Bill 160</a:t>
            </a:r>
          </a:p>
        </p:txBody>
      </p:sp>
      <p:sp>
        <p:nvSpPr>
          <p:cNvPr id="5" name="TextBox 4">
            <a:extLst>
              <a:ext uri="{FF2B5EF4-FFF2-40B4-BE49-F238E27FC236}">
                <a16:creationId xmlns:a16="http://schemas.microsoft.com/office/drawing/2014/main" id="{C46DA60A-A545-FF17-A04D-EC4F7B8B3E40}"/>
              </a:ext>
            </a:extLst>
          </p:cNvPr>
          <p:cNvSpPr txBox="1"/>
          <p:nvPr/>
        </p:nvSpPr>
        <p:spPr>
          <a:xfrm>
            <a:off x="868741" y="1202477"/>
            <a:ext cx="5868095" cy="461665"/>
          </a:xfrm>
          <a:prstGeom prst="rect">
            <a:avLst/>
          </a:prstGeom>
          <a:noFill/>
        </p:spPr>
        <p:txBody>
          <a:bodyPr wrap="square" rtlCol="0">
            <a:spAutoFit/>
          </a:bodyPr>
          <a:lstStyle/>
          <a:p>
            <a:r>
              <a:rPr lang="en-US" sz="2400" b="1" spc="300" dirty="0">
                <a:solidFill>
                  <a:srgbClr val="0092C6"/>
                </a:solidFill>
                <a:latin typeface="+mj-lt"/>
                <a:cs typeface="Poppins SemiBold" panose="00000700000000000000" pitchFamily="2" charset="0"/>
              </a:rPr>
              <a:t>Manufactured Housing</a:t>
            </a:r>
          </a:p>
        </p:txBody>
      </p:sp>
      <p:sp>
        <p:nvSpPr>
          <p:cNvPr id="6" name="TextBox 5">
            <a:extLst>
              <a:ext uri="{FF2B5EF4-FFF2-40B4-BE49-F238E27FC236}">
                <a16:creationId xmlns:a16="http://schemas.microsoft.com/office/drawing/2014/main" id="{2015E68D-1305-C843-60FE-A40D1814FA72}"/>
              </a:ext>
            </a:extLst>
          </p:cNvPr>
          <p:cNvSpPr txBox="1"/>
          <p:nvPr/>
        </p:nvSpPr>
        <p:spPr>
          <a:xfrm>
            <a:off x="4977170" y="663868"/>
            <a:ext cx="6143624" cy="369332"/>
          </a:xfrm>
          <a:prstGeom prst="rect">
            <a:avLst/>
          </a:prstGeom>
          <a:noFill/>
        </p:spPr>
        <p:txBody>
          <a:bodyPr wrap="square" lIns="91440" tIns="45720" rIns="91440" bIns="45720" anchor="t">
            <a:spAutoFit/>
          </a:bodyPr>
          <a:lstStyle/>
          <a:p>
            <a:r>
              <a:rPr lang="en-US" b="1" dirty="0">
                <a:latin typeface="+mj-lt"/>
              </a:rPr>
              <a:t>Rep. Susan Witten (R-Louisville) </a:t>
            </a:r>
            <a:r>
              <a:rPr lang="en-US" sz="1800" b="1" i="0" dirty="0">
                <a:solidFill>
                  <a:srgbClr val="000000"/>
                </a:solidFill>
                <a:effectLst/>
                <a:latin typeface="+mj-lt"/>
              </a:rPr>
              <a:t> </a:t>
            </a:r>
            <a:endParaRPr lang="en-US" b="1" dirty="0">
              <a:latin typeface="+mj-lt"/>
            </a:endParaRPr>
          </a:p>
        </p:txBody>
      </p:sp>
    </p:spTree>
    <p:extLst>
      <p:ext uri="{BB962C8B-B14F-4D97-AF65-F5344CB8AC3E}">
        <p14:creationId xmlns:p14="http://schemas.microsoft.com/office/powerpoint/2010/main" val="18976280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77E7688-83A0-CFA2-2A06-FEC4C01CB017}"/>
              </a:ext>
            </a:extLst>
          </p:cNvPr>
          <p:cNvSpPr txBox="1"/>
          <p:nvPr/>
        </p:nvSpPr>
        <p:spPr>
          <a:xfrm>
            <a:off x="868741" y="1952906"/>
            <a:ext cx="10688849" cy="4410503"/>
          </a:xfrm>
          <a:prstGeom prst="rect">
            <a:avLst/>
          </a:prstGeom>
          <a:noFill/>
        </p:spPr>
        <p:txBody>
          <a:bodyPr wrap="square" lIns="91440" tIns="45720" rIns="91440" bIns="45720" anchor="t">
            <a:spAutoFit/>
          </a:bodyPr>
          <a:lstStyle/>
          <a:p>
            <a:pPr marL="342900" marR="0" lvl="0" indent="-342900" algn="just">
              <a:lnSpc>
                <a:spcPct val="107000"/>
              </a:lnSpc>
              <a:buFont typeface="Arial"/>
              <a:buChar char="•"/>
            </a:pPr>
            <a:r>
              <a:rPr lang="en-US" sz="2400" dirty="0">
                <a:ea typeface="Aptos" panose="020B0004020202020204" pitchFamily="34" charset="0"/>
                <a:cs typeface="Arial" panose="020B0604020202020204" pitchFamily="34" charset="0"/>
              </a:rPr>
              <a:t>E</a:t>
            </a:r>
            <a:r>
              <a:rPr lang="en-US" sz="2400" dirty="0">
                <a:effectLst/>
                <a:ea typeface="Aptos" panose="020B0004020202020204" pitchFamily="34" charset="0"/>
                <a:cs typeface="Arial" panose="020B0604020202020204" pitchFamily="34" charset="0"/>
              </a:rPr>
              <a:t>xtends the time allowed for planning commission and board of adjustment members to complete their required orientation training, allowing the four hours of required training to be completed within one year of appointment.</a:t>
            </a:r>
            <a:endParaRPr lang="en-US"/>
          </a:p>
          <a:p>
            <a:pPr marL="342900" marR="0" lvl="0" indent="-342900" algn="just">
              <a:lnSpc>
                <a:spcPct val="107000"/>
              </a:lnSpc>
              <a:buFont typeface="Arial" panose="05050102010706020507" pitchFamily="18" charset="2"/>
              <a:buChar char="•"/>
            </a:pPr>
            <a:r>
              <a:rPr lang="en-US" sz="2400" kern="100" dirty="0">
                <a:ea typeface="Aptos" panose="020B0004020202020204" pitchFamily="34" charset="0"/>
                <a:cs typeface="Arial" panose="020B0604020202020204" pitchFamily="34" charset="0"/>
              </a:rPr>
              <a:t>R</a:t>
            </a:r>
            <a:r>
              <a:rPr lang="en-US" sz="2400" kern="100" dirty="0">
                <a:effectLst/>
                <a:ea typeface="Aptos" panose="020B0004020202020204" pitchFamily="34" charset="0"/>
                <a:cs typeface="Arial" panose="020B0604020202020204" pitchFamily="34" charset="0"/>
              </a:rPr>
              <a:t>equires at least one hour of orientation training for members and staff to focus on the impact of planning and zoning policies and procedures on housing supply and accessibility. </a:t>
            </a:r>
          </a:p>
          <a:p>
            <a:pPr marL="342900" indent="-342900" algn="just">
              <a:lnSpc>
                <a:spcPct val="107000"/>
              </a:lnSpc>
              <a:buFont typeface="Arial" panose="05050102010706020507" pitchFamily="18" charset="2"/>
              <a:buChar char="•"/>
            </a:pPr>
            <a:r>
              <a:rPr lang="en-US" sz="2400" kern="100" dirty="0">
                <a:effectLst/>
                <a:ea typeface="Aptos" panose="020B0004020202020204" pitchFamily="34" charset="0"/>
                <a:cs typeface="Arial" panose="020B0604020202020204" pitchFamily="34" charset="0"/>
              </a:rPr>
              <a:t>Allows members to complete their required eight hours of continuing education over a four-year period instead of two and requires one of those eight hours to be dedicated to housing. Staff requirements remain unchanged at 16 hours every two years but requires one of those hours be dedicated to housing.</a:t>
            </a:r>
          </a:p>
        </p:txBody>
      </p:sp>
      <p:sp>
        <p:nvSpPr>
          <p:cNvPr id="4" name="TextBox 3">
            <a:extLst>
              <a:ext uri="{FF2B5EF4-FFF2-40B4-BE49-F238E27FC236}">
                <a16:creationId xmlns:a16="http://schemas.microsoft.com/office/drawing/2014/main" id="{9C4ACE75-5507-9FA5-8045-84912B2B7A6A}"/>
              </a:ext>
            </a:extLst>
          </p:cNvPr>
          <p:cNvSpPr txBox="1"/>
          <p:nvPr/>
        </p:nvSpPr>
        <p:spPr>
          <a:xfrm>
            <a:off x="868741" y="494591"/>
            <a:ext cx="5868095" cy="707886"/>
          </a:xfrm>
          <a:prstGeom prst="rect">
            <a:avLst/>
          </a:prstGeom>
          <a:noFill/>
        </p:spPr>
        <p:txBody>
          <a:bodyPr wrap="square" rtlCol="0">
            <a:spAutoFit/>
          </a:bodyPr>
          <a:lstStyle/>
          <a:p>
            <a:r>
              <a:rPr lang="en-US" sz="4000" b="1" spc="300" dirty="0">
                <a:solidFill>
                  <a:schemeClr val="tx1">
                    <a:lumMod val="85000"/>
                    <a:lumOff val="15000"/>
                  </a:schemeClr>
                </a:solidFill>
                <a:latin typeface="+mj-lt"/>
                <a:cs typeface="Poppins SemiBold" panose="00000700000000000000" pitchFamily="2" charset="0"/>
              </a:rPr>
              <a:t>House Bill 321</a:t>
            </a:r>
          </a:p>
        </p:txBody>
      </p:sp>
      <p:sp>
        <p:nvSpPr>
          <p:cNvPr id="5" name="TextBox 4">
            <a:extLst>
              <a:ext uri="{FF2B5EF4-FFF2-40B4-BE49-F238E27FC236}">
                <a16:creationId xmlns:a16="http://schemas.microsoft.com/office/drawing/2014/main" id="{60B2CD88-D637-9309-C232-BFF275165A85}"/>
              </a:ext>
            </a:extLst>
          </p:cNvPr>
          <p:cNvSpPr txBox="1"/>
          <p:nvPr/>
        </p:nvSpPr>
        <p:spPr>
          <a:xfrm>
            <a:off x="868741" y="1202477"/>
            <a:ext cx="5868095" cy="461665"/>
          </a:xfrm>
          <a:prstGeom prst="rect">
            <a:avLst/>
          </a:prstGeom>
          <a:noFill/>
        </p:spPr>
        <p:txBody>
          <a:bodyPr wrap="square" rtlCol="0">
            <a:spAutoFit/>
          </a:bodyPr>
          <a:lstStyle/>
          <a:p>
            <a:r>
              <a:rPr lang="en-US" sz="2400" b="1" spc="300" dirty="0">
                <a:solidFill>
                  <a:srgbClr val="0092C6"/>
                </a:solidFill>
                <a:latin typeface="+mj-lt"/>
                <a:cs typeface="Poppins SemiBold" panose="00000700000000000000" pitchFamily="2" charset="0"/>
              </a:rPr>
              <a:t>Planning and Zoning</a:t>
            </a:r>
          </a:p>
        </p:txBody>
      </p:sp>
      <p:sp>
        <p:nvSpPr>
          <p:cNvPr id="6" name="TextBox 5">
            <a:extLst>
              <a:ext uri="{FF2B5EF4-FFF2-40B4-BE49-F238E27FC236}">
                <a16:creationId xmlns:a16="http://schemas.microsoft.com/office/drawing/2014/main" id="{D25CBAD9-1A95-93A9-A8D3-DDFDDAF63D67}"/>
              </a:ext>
            </a:extLst>
          </p:cNvPr>
          <p:cNvSpPr txBox="1"/>
          <p:nvPr/>
        </p:nvSpPr>
        <p:spPr>
          <a:xfrm>
            <a:off x="4977170" y="663868"/>
            <a:ext cx="6143624" cy="369332"/>
          </a:xfrm>
          <a:prstGeom prst="rect">
            <a:avLst/>
          </a:prstGeom>
          <a:noFill/>
        </p:spPr>
        <p:txBody>
          <a:bodyPr wrap="square" lIns="91440" tIns="45720" rIns="91440" bIns="45720" anchor="t">
            <a:spAutoFit/>
          </a:bodyPr>
          <a:lstStyle/>
          <a:p>
            <a:r>
              <a:rPr lang="en-US" sz="1800" b="1" i="0" dirty="0">
                <a:solidFill>
                  <a:srgbClr val="000000"/>
                </a:solidFill>
                <a:effectLst/>
                <a:latin typeface="+mj-lt"/>
              </a:rPr>
              <a:t>Rep. DJ Johnson (</a:t>
            </a:r>
            <a:r>
              <a:rPr lang="en-US" b="1" dirty="0">
                <a:solidFill>
                  <a:srgbClr val="000000"/>
                </a:solidFill>
                <a:latin typeface="+mj-lt"/>
              </a:rPr>
              <a:t>R-Owensboro</a:t>
            </a:r>
            <a:r>
              <a:rPr lang="en-US" sz="1800" b="1" i="0" dirty="0">
                <a:solidFill>
                  <a:srgbClr val="000000"/>
                </a:solidFill>
                <a:effectLst/>
                <a:latin typeface="+mj-lt"/>
              </a:rPr>
              <a:t>)  </a:t>
            </a:r>
            <a:endParaRPr lang="en-US" b="1" dirty="0">
              <a:latin typeface="+mj-lt"/>
            </a:endParaRPr>
          </a:p>
        </p:txBody>
      </p:sp>
    </p:spTree>
    <p:extLst>
      <p:ext uri="{BB962C8B-B14F-4D97-AF65-F5344CB8AC3E}">
        <p14:creationId xmlns:p14="http://schemas.microsoft.com/office/powerpoint/2010/main" val="15289822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5AF20-8AD9-A157-94C5-EAF33657CD4C}"/>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F969C78-1D09-02F3-03CF-7A13833F5B3C}"/>
              </a:ext>
            </a:extLst>
          </p:cNvPr>
          <p:cNvSpPr txBox="1"/>
          <p:nvPr/>
        </p:nvSpPr>
        <p:spPr>
          <a:xfrm>
            <a:off x="868741" y="2023760"/>
            <a:ext cx="10688849" cy="3631763"/>
          </a:xfrm>
          <a:prstGeom prst="rect">
            <a:avLst/>
          </a:prstGeom>
          <a:noFill/>
        </p:spPr>
        <p:txBody>
          <a:bodyPr wrap="square" lIns="91440" tIns="45720" rIns="91440" bIns="45720" anchor="t">
            <a:spAutoFit/>
          </a:bodyPr>
          <a:lstStyle/>
          <a:p>
            <a:pPr marL="342900" indent="-342900" algn="just">
              <a:lnSpc>
                <a:spcPct val="107000"/>
              </a:lnSpc>
              <a:buFont typeface="Arial"/>
              <a:buChar char="•"/>
            </a:pPr>
            <a:r>
              <a:rPr lang="en-US" sz="2400" kern="100" dirty="0">
                <a:effectLst/>
                <a:ea typeface="Aptos" panose="020B0004020202020204" pitchFamily="34" charset="0"/>
                <a:cs typeface="Arial" panose="020B0604020202020204" pitchFamily="34" charset="0"/>
              </a:rPr>
              <a:t>Includes language to limit who is authorized to appeal a final action concerning planning and zoning</a:t>
            </a:r>
            <a:endParaRPr lang="en-US"/>
          </a:p>
          <a:p>
            <a:pPr marL="342900" indent="-342900" algn="just">
              <a:lnSpc>
                <a:spcPct val="107000"/>
              </a:lnSpc>
              <a:buFont typeface="Arial" panose="05050102010706020507" pitchFamily="18" charset="2"/>
              <a:buChar char="•"/>
            </a:pPr>
            <a:r>
              <a:rPr lang="en-US" sz="2400" dirty="0"/>
              <a:t>C</a:t>
            </a:r>
            <a:r>
              <a:rPr lang="en-US" sz="2400" dirty="0">
                <a:effectLst/>
              </a:rPr>
              <a:t>larifies that standing to appeal now rests with those who own real property in the same zoning district as the property at issue. </a:t>
            </a:r>
          </a:p>
          <a:p>
            <a:pPr marL="342900" marR="0" lvl="0" indent="-342900" algn="just">
              <a:lnSpc>
                <a:spcPct val="107000"/>
              </a:lnSpc>
              <a:buFont typeface="Arial" panose="05050102010706020507" pitchFamily="18" charset="2"/>
              <a:buChar char="•"/>
            </a:pPr>
            <a:r>
              <a:rPr lang="en-US" sz="2400" dirty="0">
                <a:effectLst/>
              </a:rPr>
              <a:t>This clarification was important – it creates a clear, objective standard for those who can bring appeals and helps prevent litigation brought by parties without a direct stake in the area. It strikes a balance between protecting due process and avoiding unnecessary delays in land use and development decisions.</a:t>
            </a:r>
            <a:endParaRPr lang="en-US" sz="2400" kern="100" dirty="0">
              <a:effectLst/>
              <a:ea typeface="Aptos" panose="020B00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7327790A-BBCF-AD20-1E9B-D761B73CC970}"/>
              </a:ext>
            </a:extLst>
          </p:cNvPr>
          <p:cNvSpPr txBox="1"/>
          <p:nvPr/>
        </p:nvSpPr>
        <p:spPr>
          <a:xfrm>
            <a:off x="868741" y="494591"/>
            <a:ext cx="5868095" cy="707886"/>
          </a:xfrm>
          <a:prstGeom prst="rect">
            <a:avLst/>
          </a:prstGeom>
          <a:noFill/>
        </p:spPr>
        <p:txBody>
          <a:bodyPr wrap="square" rtlCol="0">
            <a:spAutoFit/>
          </a:bodyPr>
          <a:lstStyle/>
          <a:p>
            <a:r>
              <a:rPr lang="en-US" sz="4000" b="1" spc="300" dirty="0">
                <a:solidFill>
                  <a:schemeClr val="tx1">
                    <a:lumMod val="85000"/>
                    <a:lumOff val="15000"/>
                  </a:schemeClr>
                </a:solidFill>
                <a:latin typeface="+mj-lt"/>
                <a:cs typeface="Poppins SemiBold" panose="00000700000000000000" pitchFamily="2" charset="0"/>
              </a:rPr>
              <a:t>House Bill 321</a:t>
            </a:r>
          </a:p>
        </p:txBody>
      </p:sp>
      <p:sp>
        <p:nvSpPr>
          <p:cNvPr id="5" name="TextBox 4">
            <a:extLst>
              <a:ext uri="{FF2B5EF4-FFF2-40B4-BE49-F238E27FC236}">
                <a16:creationId xmlns:a16="http://schemas.microsoft.com/office/drawing/2014/main" id="{D9F410A3-55F8-5DD8-D2C9-70E6BA990FC8}"/>
              </a:ext>
            </a:extLst>
          </p:cNvPr>
          <p:cNvSpPr txBox="1"/>
          <p:nvPr/>
        </p:nvSpPr>
        <p:spPr>
          <a:xfrm>
            <a:off x="868741" y="1202477"/>
            <a:ext cx="5868095" cy="461665"/>
          </a:xfrm>
          <a:prstGeom prst="rect">
            <a:avLst/>
          </a:prstGeom>
          <a:noFill/>
        </p:spPr>
        <p:txBody>
          <a:bodyPr wrap="square" rtlCol="0">
            <a:spAutoFit/>
          </a:bodyPr>
          <a:lstStyle/>
          <a:p>
            <a:r>
              <a:rPr lang="en-US" sz="2400" b="1" spc="300" dirty="0">
                <a:solidFill>
                  <a:srgbClr val="0092C6"/>
                </a:solidFill>
                <a:latin typeface="+mj-lt"/>
                <a:cs typeface="Poppins SemiBold" panose="00000700000000000000" pitchFamily="2" charset="0"/>
              </a:rPr>
              <a:t>Planning and Zoning</a:t>
            </a:r>
          </a:p>
        </p:txBody>
      </p:sp>
      <p:sp>
        <p:nvSpPr>
          <p:cNvPr id="6" name="TextBox 5">
            <a:extLst>
              <a:ext uri="{FF2B5EF4-FFF2-40B4-BE49-F238E27FC236}">
                <a16:creationId xmlns:a16="http://schemas.microsoft.com/office/drawing/2014/main" id="{28C0782B-7D23-A4B2-7A5F-679DDACE9D41}"/>
              </a:ext>
            </a:extLst>
          </p:cNvPr>
          <p:cNvSpPr txBox="1"/>
          <p:nvPr/>
        </p:nvSpPr>
        <p:spPr>
          <a:xfrm>
            <a:off x="4977170" y="663868"/>
            <a:ext cx="6143624" cy="369332"/>
          </a:xfrm>
          <a:prstGeom prst="rect">
            <a:avLst/>
          </a:prstGeom>
          <a:noFill/>
        </p:spPr>
        <p:txBody>
          <a:bodyPr wrap="square" lIns="91440" tIns="45720" rIns="91440" bIns="45720" anchor="t">
            <a:spAutoFit/>
          </a:bodyPr>
          <a:lstStyle/>
          <a:p>
            <a:r>
              <a:rPr lang="en-US" sz="1800" b="1" i="0" dirty="0">
                <a:solidFill>
                  <a:srgbClr val="000000"/>
                </a:solidFill>
                <a:effectLst/>
                <a:latin typeface="+mj-lt"/>
              </a:rPr>
              <a:t>Rep. DJ Johnson (</a:t>
            </a:r>
            <a:r>
              <a:rPr lang="en-US" b="1" dirty="0">
                <a:solidFill>
                  <a:srgbClr val="000000"/>
                </a:solidFill>
                <a:latin typeface="+mj-lt"/>
              </a:rPr>
              <a:t>R-Owensboro</a:t>
            </a:r>
            <a:r>
              <a:rPr lang="en-US" sz="1800" b="1" i="0" dirty="0">
                <a:solidFill>
                  <a:srgbClr val="000000"/>
                </a:solidFill>
                <a:effectLst/>
                <a:latin typeface="+mj-lt"/>
              </a:rPr>
              <a:t>)  </a:t>
            </a:r>
            <a:endParaRPr lang="en-US" b="1" dirty="0">
              <a:latin typeface="+mj-lt"/>
            </a:endParaRPr>
          </a:p>
        </p:txBody>
      </p:sp>
    </p:spTree>
    <p:extLst>
      <p:ext uri="{BB962C8B-B14F-4D97-AF65-F5344CB8AC3E}">
        <p14:creationId xmlns:p14="http://schemas.microsoft.com/office/powerpoint/2010/main" val="2031304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9738B-0219-AA87-748A-4BA16EDDEDE8}"/>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B813D7E-7F69-BC58-A858-F6C4EA024D5F}"/>
              </a:ext>
            </a:extLst>
          </p:cNvPr>
          <p:cNvSpPr txBox="1"/>
          <p:nvPr/>
        </p:nvSpPr>
        <p:spPr>
          <a:xfrm>
            <a:off x="868741" y="2081328"/>
            <a:ext cx="11323259" cy="3416320"/>
          </a:xfrm>
          <a:prstGeom prst="rect">
            <a:avLst/>
          </a:prstGeom>
          <a:noFill/>
        </p:spPr>
        <p:txBody>
          <a:bodyPr wrap="square">
            <a:spAutoFit/>
          </a:bodyPr>
          <a:lstStyle/>
          <a:p>
            <a:pPr marL="285750" indent="-285750">
              <a:buFont typeface="Arial" panose="020B0604020202020204" pitchFamily="34" charset="0"/>
              <a:buChar char="•"/>
            </a:pPr>
            <a:r>
              <a:rPr lang="en-US" sz="2400" dirty="0">
                <a:ea typeface="Times New Roman" panose="02020603050405020304" pitchFamily="18" charset="0"/>
              </a:rPr>
              <a:t>R</a:t>
            </a:r>
            <a:r>
              <a:rPr lang="en-US" sz="2400" dirty="0">
                <a:effectLst/>
                <a:ea typeface="Times New Roman" panose="02020603050405020304" pitchFamily="18" charset="0"/>
              </a:rPr>
              <a:t>equires </a:t>
            </a:r>
            <a:r>
              <a:rPr lang="en-US" sz="2400" dirty="0">
                <a:effectLst/>
                <a:ea typeface="Calibri" panose="020F0502020204030204" pitchFamily="34" charset="0"/>
              </a:rPr>
              <a:t>any density development project that is proposed in a traditional single-family home zone to be treated as if it were an amendment to the zoning map.</a:t>
            </a:r>
          </a:p>
          <a:p>
            <a:pPr marL="285750" indent="-285750">
              <a:buFont typeface="Arial" panose="020B0604020202020204" pitchFamily="34" charset="0"/>
              <a:buChar char="•"/>
            </a:pPr>
            <a:r>
              <a:rPr lang="en-US" sz="2400" dirty="0">
                <a:effectLst/>
                <a:ea typeface="Calibri" panose="020F0502020204030204" pitchFamily="34" charset="0"/>
              </a:rPr>
              <a:t>"Density development project" is defined to mean any proposed residential development  project that contains multifamily housing and, if approved, would result in an increase in: 1) fire department or emergency medical service response times for current residents in the vicinity of the project; or 2) traffic and congestion on roads accessing the development that would reduce the level of service on the most adjacent arterial, collector, or access road a full letter grade, or reduce level of service below grade D on those roads. </a:t>
            </a:r>
          </a:p>
        </p:txBody>
      </p:sp>
      <p:sp>
        <p:nvSpPr>
          <p:cNvPr id="4" name="TextBox 3">
            <a:extLst>
              <a:ext uri="{FF2B5EF4-FFF2-40B4-BE49-F238E27FC236}">
                <a16:creationId xmlns:a16="http://schemas.microsoft.com/office/drawing/2014/main" id="{DD022356-F6A0-847D-26D9-A40031938FDA}"/>
              </a:ext>
            </a:extLst>
          </p:cNvPr>
          <p:cNvSpPr txBox="1"/>
          <p:nvPr/>
        </p:nvSpPr>
        <p:spPr>
          <a:xfrm>
            <a:off x="868741" y="494591"/>
            <a:ext cx="5868095" cy="707886"/>
          </a:xfrm>
          <a:prstGeom prst="rect">
            <a:avLst/>
          </a:prstGeom>
          <a:noFill/>
        </p:spPr>
        <p:txBody>
          <a:bodyPr wrap="square" rtlCol="0">
            <a:spAutoFit/>
          </a:bodyPr>
          <a:lstStyle/>
          <a:p>
            <a:r>
              <a:rPr lang="en-US" sz="4000" b="1" spc="300" dirty="0">
                <a:solidFill>
                  <a:schemeClr val="tx1">
                    <a:lumMod val="85000"/>
                    <a:lumOff val="15000"/>
                  </a:schemeClr>
                </a:solidFill>
                <a:latin typeface="+mj-lt"/>
                <a:cs typeface="Poppins SemiBold" panose="00000700000000000000" pitchFamily="2" charset="0"/>
              </a:rPr>
              <a:t>Senate Bill 129</a:t>
            </a:r>
          </a:p>
        </p:txBody>
      </p:sp>
      <p:sp>
        <p:nvSpPr>
          <p:cNvPr id="5" name="TextBox 4">
            <a:extLst>
              <a:ext uri="{FF2B5EF4-FFF2-40B4-BE49-F238E27FC236}">
                <a16:creationId xmlns:a16="http://schemas.microsoft.com/office/drawing/2014/main" id="{00038DCC-FE72-406C-3626-237FED1E95CC}"/>
              </a:ext>
            </a:extLst>
          </p:cNvPr>
          <p:cNvSpPr txBox="1"/>
          <p:nvPr/>
        </p:nvSpPr>
        <p:spPr>
          <a:xfrm>
            <a:off x="868741" y="1202477"/>
            <a:ext cx="5868095" cy="461665"/>
          </a:xfrm>
          <a:prstGeom prst="rect">
            <a:avLst/>
          </a:prstGeom>
          <a:noFill/>
        </p:spPr>
        <p:txBody>
          <a:bodyPr wrap="square" rtlCol="0">
            <a:spAutoFit/>
          </a:bodyPr>
          <a:lstStyle/>
          <a:p>
            <a:r>
              <a:rPr lang="en-US" sz="2400" b="1" spc="300" dirty="0">
                <a:solidFill>
                  <a:srgbClr val="0092C6"/>
                </a:solidFill>
                <a:latin typeface="+mj-lt"/>
                <a:cs typeface="Poppins SemiBold" panose="00000700000000000000" pitchFamily="2" charset="0"/>
              </a:rPr>
              <a:t>Density Development Projects</a:t>
            </a:r>
          </a:p>
        </p:txBody>
      </p:sp>
      <p:sp>
        <p:nvSpPr>
          <p:cNvPr id="6" name="TextBox 5">
            <a:extLst>
              <a:ext uri="{FF2B5EF4-FFF2-40B4-BE49-F238E27FC236}">
                <a16:creationId xmlns:a16="http://schemas.microsoft.com/office/drawing/2014/main" id="{4817CDE0-BB80-5873-B1E8-32D69B6F0FFB}"/>
              </a:ext>
            </a:extLst>
          </p:cNvPr>
          <p:cNvSpPr txBox="1"/>
          <p:nvPr/>
        </p:nvSpPr>
        <p:spPr>
          <a:xfrm>
            <a:off x="4977170" y="663868"/>
            <a:ext cx="6143624" cy="369332"/>
          </a:xfrm>
          <a:prstGeom prst="rect">
            <a:avLst/>
          </a:prstGeom>
          <a:noFill/>
        </p:spPr>
        <p:txBody>
          <a:bodyPr wrap="square" lIns="91440" tIns="45720" rIns="91440" bIns="45720" anchor="t">
            <a:spAutoFit/>
          </a:bodyPr>
          <a:lstStyle/>
          <a:p>
            <a:r>
              <a:rPr lang="en-US" b="1" dirty="0">
                <a:solidFill>
                  <a:srgbClr val="000000"/>
                </a:solidFill>
                <a:latin typeface="+mj-lt"/>
              </a:rPr>
              <a:t>Sen. Julie Raque Adams (R-</a:t>
            </a:r>
            <a:r>
              <a:rPr lang="en-US" b="1" i="0" dirty="0">
                <a:solidFill>
                  <a:srgbClr val="000000"/>
                </a:solidFill>
                <a:effectLst/>
                <a:latin typeface="+mj-lt"/>
              </a:rPr>
              <a:t>Louisville</a:t>
            </a:r>
            <a:r>
              <a:rPr lang="en-US" b="1" dirty="0">
                <a:solidFill>
                  <a:srgbClr val="000000"/>
                </a:solidFill>
                <a:latin typeface="+mj-lt"/>
              </a:rPr>
              <a:t>) </a:t>
            </a:r>
            <a:r>
              <a:rPr lang="en-US" sz="1800" b="1" i="0" dirty="0">
                <a:solidFill>
                  <a:srgbClr val="000000"/>
                </a:solidFill>
                <a:effectLst/>
                <a:latin typeface="+mj-lt"/>
              </a:rPr>
              <a:t> </a:t>
            </a:r>
            <a:endParaRPr lang="en-US" b="1" dirty="0">
              <a:latin typeface="+mj-lt"/>
            </a:endParaRPr>
          </a:p>
        </p:txBody>
      </p:sp>
    </p:spTree>
    <p:extLst>
      <p:ext uri="{BB962C8B-B14F-4D97-AF65-F5344CB8AC3E}">
        <p14:creationId xmlns:p14="http://schemas.microsoft.com/office/powerpoint/2010/main" val="37519036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BF9D1-B421-3849-5331-2725A4EC5F01}"/>
            </a:ext>
          </a:extLst>
        </p:cNvPr>
        <p:cNvGrpSpPr/>
        <p:nvPr/>
      </p:nvGrpSpPr>
      <p:grpSpPr>
        <a:xfrm>
          <a:off x="0" y="0"/>
          <a:ext cx="0" cy="0"/>
          <a:chOff x="0" y="0"/>
          <a:chExt cx="0" cy="0"/>
        </a:xfrm>
      </p:grpSpPr>
      <p:sp>
        <p:nvSpPr>
          <p:cNvPr id="2" name="Scroll: Horizontal 5">
            <a:extLst>
              <a:ext uri="{FF2B5EF4-FFF2-40B4-BE49-F238E27FC236}">
                <a16:creationId xmlns:a16="http://schemas.microsoft.com/office/drawing/2014/main" id="{078BFAD1-4393-0332-0E71-72D2796EEB0C}"/>
              </a:ext>
            </a:extLst>
          </p:cNvPr>
          <p:cNvSpPr/>
          <p:nvPr/>
        </p:nvSpPr>
        <p:spPr>
          <a:xfrm>
            <a:off x="1330595" y="2309333"/>
            <a:ext cx="10168759" cy="2239334"/>
          </a:xfrm>
          <a:prstGeom prst="horizont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CD248140-B17D-29B3-4A0A-67CE48F7E228}"/>
              </a:ext>
            </a:extLst>
          </p:cNvPr>
          <p:cNvSpPr txBox="1"/>
          <p:nvPr/>
        </p:nvSpPr>
        <p:spPr>
          <a:xfrm>
            <a:off x="2455417" y="3075057"/>
            <a:ext cx="7919113" cy="707886"/>
          </a:xfrm>
          <a:prstGeom prst="rect">
            <a:avLst/>
          </a:prstGeom>
          <a:noFill/>
        </p:spPr>
        <p:txBody>
          <a:bodyPr wrap="square" rtlCol="0">
            <a:spAutoFit/>
          </a:bodyPr>
          <a:lstStyle/>
          <a:p>
            <a:pPr algn="ctr"/>
            <a:r>
              <a:rPr lang="en-US" sz="4000" dirty="0">
                <a:solidFill>
                  <a:schemeClr val="bg1"/>
                </a:solidFill>
              </a:rPr>
              <a:t>Land Use Overview</a:t>
            </a:r>
            <a:endParaRPr lang="en-US" sz="4000" b="1" spc="300" dirty="0">
              <a:solidFill>
                <a:schemeClr val="bg1"/>
              </a:solidFill>
              <a:latin typeface="Gotham" panose="02000504050000020004" pitchFamily="2" charset="0"/>
              <a:cs typeface="Poppins SemiBold" panose="00000700000000000000" pitchFamily="2" charset="0"/>
            </a:endParaRPr>
          </a:p>
        </p:txBody>
      </p:sp>
    </p:spTree>
    <p:extLst>
      <p:ext uri="{BB962C8B-B14F-4D97-AF65-F5344CB8AC3E}">
        <p14:creationId xmlns:p14="http://schemas.microsoft.com/office/powerpoint/2010/main" val="4084021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A819EA-3D7C-6A75-EDAC-D276C77277A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0ACAE50-9776-9D24-B8ED-8E74284F89C1}"/>
              </a:ext>
            </a:extLst>
          </p:cNvPr>
          <p:cNvSpPr txBox="1"/>
          <p:nvPr/>
        </p:nvSpPr>
        <p:spPr>
          <a:xfrm>
            <a:off x="868741" y="2090172"/>
            <a:ext cx="10688849" cy="2308324"/>
          </a:xfrm>
          <a:prstGeom prst="rect">
            <a:avLst/>
          </a:prstGeom>
          <a:noFill/>
        </p:spPr>
        <p:txBody>
          <a:bodyPr wrap="square">
            <a:spAutoFit/>
          </a:bodyPr>
          <a:lstStyle/>
          <a:p>
            <a:pPr marL="285750" indent="-285750">
              <a:buFont typeface="Arial" panose="020B0604020202020204" pitchFamily="34" charset="0"/>
              <a:buChar char="•"/>
            </a:pPr>
            <a:r>
              <a:rPr lang="en-US" sz="2400" dirty="0">
                <a:ea typeface="Calibri" panose="020F0502020204030204" pitchFamily="34" charset="0"/>
              </a:rPr>
              <a:t>P</a:t>
            </a:r>
            <a:r>
              <a:rPr lang="en-US" sz="2400" dirty="0">
                <a:effectLst/>
                <a:ea typeface="Calibri" panose="020F0502020204030204" pitchFamily="34" charset="0"/>
              </a:rPr>
              <a:t>rohibits a property owner in a county containing a consolidated local government to lease or allow to be occupied after the effective date of this Act any single-family home, multifamily housing unit, or accessory dwelling unit located on a lot that contains a single-family home in a traditional single-family home zone, unless the owner primarily resides in the single-family home or multifamily housing unit or an accessory dwelling unit on the lot.</a:t>
            </a:r>
            <a:endParaRPr lang="en-US" sz="2400" dirty="0">
              <a:solidFill>
                <a:srgbClr val="000000"/>
              </a:solidFill>
              <a:effectLst/>
              <a:ea typeface="Aptos" panose="020B0004020202020204" pitchFamily="34" charset="0"/>
            </a:endParaRPr>
          </a:p>
        </p:txBody>
      </p:sp>
      <p:sp>
        <p:nvSpPr>
          <p:cNvPr id="4" name="TextBox 3">
            <a:extLst>
              <a:ext uri="{FF2B5EF4-FFF2-40B4-BE49-F238E27FC236}">
                <a16:creationId xmlns:a16="http://schemas.microsoft.com/office/drawing/2014/main" id="{62FF17E2-0C4A-5514-29D0-1BF909331F4E}"/>
              </a:ext>
            </a:extLst>
          </p:cNvPr>
          <p:cNvSpPr txBox="1"/>
          <p:nvPr/>
        </p:nvSpPr>
        <p:spPr>
          <a:xfrm>
            <a:off x="868741" y="494591"/>
            <a:ext cx="5868095" cy="707886"/>
          </a:xfrm>
          <a:prstGeom prst="rect">
            <a:avLst/>
          </a:prstGeom>
          <a:noFill/>
        </p:spPr>
        <p:txBody>
          <a:bodyPr wrap="square" rtlCol="0">
            <a:spAutoFit/>
          </a:bodyPr>
          <a:lstStyle/>
          <a:p>
            <a:r>
              <a:rPr lang="en-US" sz="4000" b="1" spc="300" dirty="0">
                <a:solidFill>
                  <a:schemeClr val="tx1">
                    <a:lumMod val="85000"/>
                    <a:lumOff val="15000"/>
                  </a:schemeClr>
                </a:solidFill>
                <a:latin typeface="+mj-lt"/>
                <a:cs typeface="Poppins SemiBold" panose="00000700000000000000" pitchFamily="2" charset="0"/>
              </a:rPr>
              <a:t>Senate Bill 129</a:t>
            </a:r>
          </a:p>
        </p:txBody>
      </p:sp>
      <p:sp>
        <p:nvSpPr>
          <p:cNvPr id="5" name="TextBox 4">
            <a:extLst>
              <a:ext uri="{FF2B5EF4-FFF2-40B4-BE49-F238E27FC236}">
                <a16:creationId xmlns:a16="http://schemas.microsoft.com/office/drawing/2014/main" id="{DEFB5706-A678-8380-FCE9-06B4785857E3}"/>
              </a:ext>
            </a:extLst>
          </p:cNvPr>
          <p:cNvSpPr txBox="1"/>
          <p:nvPr/>
        </p:nvSpPr>
        <p:spPr>
          <a:xfrm>
            <a:off x="868741" y="1202477"/>
            <a:ext cx="5868095" cy="461665"/>
          </a:xfrm>
          <a:prstGeom prst="rect">
            <a:avLst/>
          </a:prstGeom>
          <a:noFill/>
        </p:spPr>
        <p:txBody>
          <a:bodyPr wrap="square" rtlCol="0">
            <a:spAutoFit/>
          </a:bodyPr>
          <a:lstStyle/>
          <a:p>
            <a:r>
              <a:rPr lang="en-US" sz="2400" b="1" spc="300" dirty="0">
                <a:solidFill>
                  <a:srgbClr val="0092C6"/>
                </a:solidFill>
                <a:latin typeface="+mj-lt"/>
                <a:cs typeface="Poppins SemiBold" panose="00000700000000000000" pitchFamily="2" charset="0"/>
              </a:rPr>
              <a:t>Accessory Dwelling Units</a:t>
            </a:r>
          </a:p>
        </p:txBody>
      </p:sp>
      <p:sp>
        <p:nvSpPr>
          <p:cNvPr id="6" name="TextBox 5">
            <a:extLst>
              <a:ext uri="{FF2B5EF4-FFF2-40B4-BE49-F238E27FC236}">
                <a16:creationId xmlns:a16="http://schemas.microsoft.com/office/drawing/2014/main" id="{C258186B-ECA4-2565-FA53-5E5D4BC6A37C}"/>
              </a:ext>
            </a:extLst>
          </p:cNvPr>
          <p:cNvSpPr txBox="1"/>
          <p:nvPr/>
        </p:nvSpPr>
        <p:spPr>
          <a:xfrm>
            <a:off x="4977170" y="663868"/>
            <a:ext cx="6143624" cy="369332"/>
          </a:xfrm>
          <a:prstGeom prst="rect">
            <a:avLst/>
          </a:prstGeom>
          <a:noFill/>
        </p:spPr>
        <p:txBody>
          <a:bodyPr wrap="square" lIns="91440" tIns="45720" rIns="91440" bIns="45720" anchor="t">
            <a:spAutoFit/>
          </a:bodyPr>
          <a:lstStyle/>
          <a:p>
            <a:r>
              <a:rPr lang="en-US" b="1" dirty="0">
                <a:solidFill>
                  <a:srgbClr val="000000"/>
                </a:solidFill>
                <a:latin typeface="+mj-lt"/>
              </a:rPr>
              <a:t>Sen. Julie Raque Adams (R-</a:t>
            </a:r>
            <a:r>
              <a:rPr lang="en-US" b="1" i="0" dirty="0">
                <a:solidFill>
                  <a:srgbClr val="000000"/>
                </a:solidFill>
                <a:effectLst/>
                <a:latin typeface="+mj-lt"/>
              </a:rPr>
              <a:t>Louisville</a:t>
            </a:r>
            <a:r>
              <a:rPr lang="en-US" b="1" dirty="0">
                <a:solidFill>
                  <a:srgbClr val="000000"/>
                </a:solidFill>
                <a:latin typeface="+mj-lt"/>
              </a:rPr>
              <a:t>) </a:t>
            </a:r>
            <a:r>
              <a:rPr lang="en-US" sz="1800" b="1" i="0" dirty="0">
                <a:solidFill>
                  <a:srgbClr val="000000"/>
                </a:solidFill>
                <a:effectLst/>
                <a:latin typeface="+mj-lt"/>
              </a:rPr>
              <a:t> </a:t>
            </a:r>
            <a:endParaRPr lang="en-US" b="1" dirty="0">
              <a:latin typeface="+mj-lt"/>
            </a:endParaRPr>
          </a:p>
        </p:txBody>
      </p:sp>
    </p:spTree>
    <p:extLst>
      <p:ext uri="{BB962C8B-B14F-4D97-AF65-F5344CB8AC3E}">
        <p14:creationId xmlns:p14="http://schemas.microsoft.com/office/powerpoint/2010/main" val="2836181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13942-51A7-7102-2656-AA0CDC59503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87DBBB1-5561-A090-151F-B71DF1901C9A}"/>
              </a:ext>
            </a:extLst>
          </p:cNvPr>
          <p:cNvSpPr txBox="1"/>
          <p:nvPr/>
        </p:nvSpPr>
        <p:spPr>
          <a:xfrm>
            <a:off x="868741" y="2185413"/>
            <a:ext cx="10688849" cy="1569660"/>
          </a:xfrm>
          <a:prstGeom prst="rect">
            <a:avLst/>
          </a:prstGeom>
          <a:noFill/>
        </p:spPr>
        <p:txBody>
          <a:bodyPr wrap="square">
            <a:spAutoFit/>
          </a:bodyPr>
          <a:lstStyle/>
          <a:p>
            <a:pPr marL="285750" indent="-285750">
              <a:buFont typeface="Arial" panose="020B0604020202020204" pitchFamily="34" charset="0"/>
              <a:buChar char="•"/>
            </a:pPr>
            <a:r>
              <a:rPr lang="en-US" sz="2400" dirty="0">
                <a:cs typeface="Arial" panose="020B0604020202020204" pitchFamily="34" charset="0"/>
              </a:rPr>
              <a:t>Prohibits a planning commission in a county containing a consolidated local government to waive or amend an agreed-upon binding element added by the legislative body without the approval of the legislative body exercising planning authority.</a:t>
            </a:r>
            <a:endParaRPr lang="en-US" sz="2400" dirty="0">
              <a:solidFill>
                <a:srgbClr val="000000"/>
              </a:solidFill>
              <a:effectLst/>
              <a:ea typeface="Aptos" panose="020B00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41709476-09BC-9725-524F-01E1CFFDCC09}"/>
              </a:ext>
            </a:extLst>
          </p:cNvPr>
          <p:cNvSpPr txBox="1"/>
          <p:nvPr/>
        </p:nvSpPr>
        <p:spPr>
          <a:xfrm>
            <a:off x="868741" y="494591"/>
            <a:ext cx="5868095" cy="707886"/>
          </a:xfrm>
          <a:prstGeom prst="rect">
            <a:avLst/>
          </a:prstGeom>
          <a:noFill/>
        </p:spPr>
        <p:txBody>
          <a:bodyPr wrap="square" rtlCol="0">
            <a:spAutoFit/>
          </a:bodyPr>
          <a:lstStyle/>
          <a:p>
            <a:r>
              <a:rPr lang="en-US" sz="4000" b="1" spc="300" dirty="0">
                <a:solidFill>
                  <a:schemeClr val="tx1">
                    <a:lumMod val="85000"/>
                    <a:lumOff val="15000"/>
                  </a:schemeClr>
                </a:solidFill>
                <a:latin typeface="+mj-lt"/>
                <a:cs typeface="Poppins SemiBold" panose="00000700000000000000" pitchFamily="2" charset="0"/>
              </a:rPr>
              <a:t>Senate Bill 129</a:t>
            </a:r>
          </a:p>
        </p:txBody>
      </p:sp>
      <p:sp>
        <p:nvSpPr>
          <p:cNvPr id="5" name="TextBox 4">
            <a:extLst>
              <a:ext uri="{FF2B5EF4-FFF2-40B4-BE49-F238E27FC236}">
                <a16:creationId xmlns:a16="http://schemas.microsoft.com/office/drawing/2014/main" id="{6BE784A8-65EE-1E43-B276-2498685B7FB1}"/>
              </a:ext>
            </a:extLst>
          </p:cNvPr>
          <p:cNvSpPr txBox="1"/>
          <p:nvPr/>
        </p:nvSpPr>
        <p:spPr>
          <a:xfrm>
            <a:off x="868741" y="1202477"/>
            <a:ext cx="5868095" cy="461665"/>
          </a:xfrm>
          <a:prstGeom prst="rect">
            <a:avLst/>
          </a:prstGeom>
          <a:noFill/>
        </p:spPr>
        <p:txBody>
          <a:bodyPr wrap="square" rtlCol="0">
            <a:spAutoFit/>
          </a:bodyPr>
          <a:lstStyle/>
          <a:p>
            <a:r>
              <a:rPr lang="en-US" sz="2400" b="1" spc="300" dirty="0">
                <a:solidFill>
                  <a:srgbClr val="0092C6"/>
                </a:solidFill>
                <a:latin typeface="+mj-lt"/>
                <a:cs typeface="Poppins SemiBold" panose="00000700000000000000" pitchFamily="2" charset="0"/>
              </a:rPr>
              <a:t>Binding Element Enforcement</a:t>
            </a:r>
          </a:p>
        </p:txBody>
      </p:sp>
      <p:sp>
        <p:nvSpPr>
          <p:cNvPr id="6" name="TextBox 5">
            <a:extLst>
              <a:ext uri="{FF2B5EF4-FFF2-40B4-BE49-F238E27FC236}">
                <a16:creationId xmlns:a16="http://schemas.microsoft.com/office/drawing/2014/main" id="{113544E5-861C-F26F-CF94-4D4FB2D50D01}"/>
              </a:ext>
            </a:extLst>
          </p:cNvPr>
          <p:cNvSpPr txBox="1"/>
          <p:nvPr/>
        </p:nvSpPr>
        <p:spPr>
          <a:xfrm>
            <a:off x="4977170" y="663868"/>
            <a:ext cx="6143624" cy="369332"/>
          </a:xfrm>
          <a:prstGeom prst="rect">
            <a:avLst/>
          </a:prstGeom>
          <a:noFill/>
        </p:spPr>
        <p:txBody>
          <a:bodyPr wrap="square" lIns="91440" tIns="45720" rIns="91440" bIns="45720" anchor="t">
            <a:spAutoFit/>
          </a:bodyPr>
          <a:lstStyle/>
          <a:p>
            <a:r>
              <a:rPr lang="en-US" b="1" dirty="0">
                <a:solidFill>
                  <a:srgbClr val="000000"/>
                </a:solidFill>
                <a:latin typeface="+mj-lt"/>
              </a:rPr>
              <a:t>Sen. Julie Raque Adams (R-</a:t>
            </a:r>
            <a:r>
              <a:rPr lang="en-US" b="1" i="0" dirty="0">
                <a:solidFill>
                  <a:srgbClr val="000000"/>
                </a:solidFill>
                <a:effectLst/>
                <a:latin typeface="+mj-lt"/>
              </a:rPr>
              <a:t>Louisville</a:t>
            </a:r>
            <a:r>
              <a:rPr lang="en-US" b="1" dirty="0">
                <a:solidFill>
                  <a:srgbClr val="000000"/>
                </a:solidFill>
                <a:latin typeface="+mj-lt"/>
              </a:rPr>
              <a:t>) </a:t>
            </a:r>
            <a:r>
              <a:rPr lang="en-US" sz="1800" b="1" i="0" dirty="0">
                <a:solidFill>
                  <a:srgbClr val="000000"/>
                </a:solidFill>
                <a:effectLst/>
                <a:latin typeface="+mj-lt"/>
              </a:rPr>
              <a:t> </a:t>
            </a:r>
            <a:endParaRPr lang="en-US" b="1" dirty="0">
              <a:latin typeface="+mj-lt"/>
            </a:endParaRPr>
          </a:p>
        </p:txBody>
      </p:sp>
    </p:spTree>
    <p:extLst>
      <p:ext uri="{BB962C8B-B14F-4D97-AF65-F5344CB8AC3E}">
        <p14:creationId xmlns:p14="http://schemas.microsoft.com/office/powerpoint/2010/main" val="23269252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7CDD09-FD33-886E-0141-628070440C3A}"/>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F84A3703-7BCB-6320-5243-B11D72295605}"/>
              </a:ext>
            </a:extLst>
          </p:cNvPr>
          <p:cNvSpPr txBox="1"/>
          <p:nvPr/>
        </p:nvSpPr>
        <p:spPr>
          <a:xfrm>
            <a:off x="2131314" y="2849089"/>
            <a:ext cx="7919113" cy="707886"/>
          </a:xfrm>
          <a:prstGeom prst="rect">
            <a:avLst/>
          </a:prstGeom>
          <a:noFill/>
        </p:spPr>
        <p:txBody>
          <a:bodyPr wrap="square" rtlCol="0">
            <a:spAutoFit/>
          </a:bodyPr>
          <a:lstStyle/>
          <a:p>
            <a:pPr algn="ctr"/>
            <a:r>
              <a:rPr lang="en-US" sz="4000" dirty="0"/>
              <a:t>Thank You!</a:t>
            </a:r>
            <a:endParaRPr lang="en-US" sz="4000" b="1" spc="300" dirty="0">
              <a:solidFill>
                <a:schemeClr val="bg1"/>
              </a:solidFill>
              <a:latin typeface="Gotham" panose="02000504050000020004" pitchFamily="2" charset="0"/>
              <a:cs typeface="Poppins SemiBold" panose="00000700000000000000" pitchFamily="2" charset="0"/>
            </a:endParaRPr>
          </a:p>
        </p:txBody>
      </p:sp>
      <p:pic>
        <p:nvPicPr>
          <p:cNvPr id="6" name="Picture 5" descr="Background pattern, rectangle&#10;&#10;Description automatically generated with medium confidence">
            <a:extLst>
              <a:ext uri="{FF2B5EF4-FFF2-40B4-BE49-F238E27FC236}">
                <a16:creationId xmlns:a16="http://schemas.microsoft.com/office/drawing/2014/main" id="{E9B9ED14-3239-5DFA-2FA2-24E013FBB2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446556" y="2736196"/>
            <a:ext cx="6566232" cy="1641558"/>
          </a:xfrm>
          <a:prstGeom prst="rect">
            <a:avLst/>
          </a:prstGeom>
          <a:ln>
            <a:noFill/>
          </a:ln>
        </p:spPr>
      </p:pic>
      <p:pic>
        <p:nvPicPr>
          <p:cNvPr id="12" name="Picture 11" descr="Background pattern, rectangle&#10;&#10;Description automatically generated with medium confidence">
            <a:extLst>
              <a:ext uri="{FF2B5EF4-FFF2-40B4-BE49-F238E27FC236}">
                <a16:creationId xmlns:a16="http://schemas.microsoft.com/office/drawing/2014/main" id="{5965B446-3C62-7575-4FD0-0F79B2587D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067195" y="2547605"/>
            <a:ext cx="6566232" cy="1641558"/>
          </a:xfrm>
          <a:prstGeom prst="rect">
            <a:avLst/>
          </a:prstGeom>
          <a:ln>
            <a:noFill/>
          </a:ln>
        </p:spPr>
      </p:pic>
      <p:sp>
        <p:nvSpPr>
          <p:cNvPr id="3" name="TextBox 2">
            <a:extLst>
              <a:ext uri="{FF2B5EF4-FFF2-40B4-BE49-F238E27FC236}">
                <a16:creationId xmlns:a16="http://schemas.microsoft.com/office/drawing/2014/main" id="{CD794E62-804E-8DCA-10D1-703730C5A170}"/>
              </a:ext>
            </a:extLst>
          </p:cNvPr>
          <p:cNvSpPr txBox="1"/>
          <p:nvPr/>
        </p:nvSpPr>
        <p:spPr>
          <a:xfrm>
            <a:off x="2155945" y="4451779"/>
            <a:ext cx="2812633" cy="1200329"/>
          </a:xfrm>
          <a:prstGeom prst="rect">
            <a:avLst/>
          </a:prstGeom>
          <a:noFill/>
        </p:spPr>
        <p:txBody>
          <a:bodyPr wrap="square" rtlCol="0">
            <a:spAutoFit/>
          </a:bodyPr>
          <a:lstStyle/>
          <a:p>
            <a:pPr algn="ctr"/>
            <a:r>
              <a:rPr lang="en-US" dirty="0"/>
              <a:t>Kentucky League of Cities</a:t>
            </a:r>
          </a:p>
          <a:p>
            <a:pPr algn="ctr"/>
            <a:r>
              <a:rPr lang="en-US" dirty="0"/>
              <a:t>Executive Director/CEO</a:t>
            </a:r>
          </a:p>
          <a:p>
            <a:pPr algn="ctr"/>
            <a:r>
              <a:rPr lang="en-US" dirty="0"/>
              <a:t>J.D. Chaney</a:t>
            </a:r>
          </a:p>
          <a:p>
            <a:pPr algn="ctr"/>
            <a:r>
              <a:rPr lang="en-US" dirty="0" err="1"/>
              <a:t>jchaney@klc.org</a:t>
            </a:r>
            <a:endParaRPr lang="en-US" dirty="0"/>
          </a:p>
        </p:txBody>
      </p:sp>
      <p:sp>
        <p:nvSpPr>
          <p:cNvPr id="4" name="TextBox 3">
            <a:extLst>
              <a:ext uri="{FF2B5EF4-FFF2-40B4-BE49-F238E27FC236}">
                <a16:creationId xmlns:a16="http://schemas.microsoft.com/office/drawing/2014/main" id="{93D15F30-28BD-861B-47E5-9346A40D7CC8}"/>
              </a:ext>
            </a:extLst>
          </p:cNvPr>
          <p:cNvSpPr txBox="1"/>
          <p:nvPr/>
        </p:nvSpPr>
        <p:spPr>
          <a:xfrm>
            <a:off x="7218293" y="4451779"/>
            <a:ext cx="3462981" cy="1200329"/>
          </a:xfrm>
          <a:prstGeom prst="rect">
            <a:avLst/>
          </a:prstGeom>
          <a:noFill/>
        </p:spPr>
        <p:txBody>
          <a:bodyPr wrap="square">
            <a:spAutoFit/>
          </a:bodyPr>
          <a:lstStyle/>
          <a:p>
            <a:pPr algn="ctr"/>
            <a:r>
              <a:rPr lang="en-US" dirty="0"/>
              <a:t>Kentucky League of Cities</a:t>
            </a:r>
          </a:p>
          <a:p>
            <a:pPr algn="ctr"/>
            <a:r>
              <a:rPr lang="en-US" dirty="0"/>
              <a:t>Director of Government Affairs</a:t>
            </a:r>
          </a:p>
          <a:p>
            <a:pPr algn="ctr"/>
            <a:r>
              <a:rPr lang="en-US" dirty="0"/>
              <a:t>Gracie Kelly</a:t>
            </a:r>
          </a:p>
          <a:p>
            <a:pPr algn="ctr"/>
            <a:r>
              <a:rPr lang="en-US" dirty="0" err="1"/>
              <a:t>gkelly@klc.org</a:t>
            </a:r>
            <a:endParaRPr lang="en-US" dirty="0"/>
          </a:p>
        </p:txBody>
      </p:sp>
      <p:pic>
        <p:nvPicPr>
          <p:cNvPr id="5" name="Picture 4">
            <a:extLst>
              <a:ext uri="{FF2B5EF4-FFF2-40B4-BE49-F238E27FC236}">
                <a16:creationId xmlns:a16="http://schemas.microsoft.com/office/drawing/2014/main" id="{F8BDB848-C04B-6E9E-D12B-F09B49B281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8466" y="1044340"/>
            <a:ext cx="3184808" cy="909945"/>
          </a:xfrm>
          <a:prstGeom prst="rect">
            <a:avLst/>
          </a:prstGeom>
        </p:spPr>
      </p:pic>
    </p:spTree>
    <p:extLst>
      <p:ext uri="{BB962C8B-B14F-4D97-AF65-F5344CB8AC3E}">
        <p14:creationId xmlns:p14="http://schemas.microsoft.com/office/powerpoint/2010/main" val="198803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47DE1-6EC3-40D2-927C-846020B38AE9}"/>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82F02E5-F2B9-152B-62D8-B2DFF90D6D47}"/>
              </a:ext>
            </a:extLst>
          </p:cNvPr>
          <p:cNvSpPr txBox="1"/>
          <p:nvPr/>
        </p:nvSpPr>
        <p:spPr>
          <a:xfrm>
            <a:off x="976993" y="1462979"/>
            <a:ext cx="10764047" cy="4893647"/>
          </a:xfrm>
          <a:prstGeom prst="rect">
            <a:avLst/>
          </a:prstGeom>
          <a:noFill/>
        </p:spPr>
        <p:txBody>
          <a:bodyPr wrap="square" lIns="91440" tIns="45720" rIns="91440" bIns="45720" anchor="t">
            <a:spAutoFit/>
          </a:bodyPr>
          <a:lstStyle/>
          <a:p>
            <a:pPr marL="342900" indent="-342900">
              <a:buFont typeface="Wingdings" pitchFamily="2" charset="2"/>
              <a:buChar char="Ø"/>
            </a:pPr>
            <a:r>
              <a:rPr lang="en-US" sz="2400" dirty="0"/>
              <a:t>Police Power &amp; Constitutional Basis</a:t>
            </a:r>
          </a:p>
          <a:p>
            <a:pPr marL="800100" lvl="1" indent="-342900">
              <a:buFont typeface="Arial" panose="020B0604020202020204" pitchFamily="34" charset="0"/>
              <a:buChar char="•"/>
            </a:pPr>
            <a:r>
              <a:rPr lang="en-US" sz="2400" dirty="0"/>
              <a:t>Land use regulation stems from the police power reserved to states under the 10th Amendment of the U.S. Constitution.</a:t>
            </a:r>
          </a:p>
          <a:p>
            <a:pPr marL="342900" indent="-342900">
              <a:buFont typeface="Wingdings" pitchFamily="2" charset="2"/>
              <a:buChar char="Ø"/>
            </a:pPr>
            <a:r>
              <a:rPr lang="en-US" sz="2400" dirty="0"/>
              <a:t>Early Common Law Roots</a:t>
            </a:r>
          </a:p>
          <a:p>
            <a:pPr marL="800100" lvl="1" indent="-342900">
              <a:buFont typeface="Arial" panose="020B0604020202020204" pitchFamily="34" charset="0"/>
              <a:buChar char="•"/>
            </a:pPr>
            <a:r>
              <a:rPr lang="en-US" sz="2400" dirty="0"/>
              <a:t>Before formal zoning, nuisance law governed land use conflicts (e.g., </a:t>
            </a:r>
            <a:r>
              <a:rPr lang="en-US" sz="2400" err="1"/>
              <a:t>Hadacheck</a:t>
            </a:r>
            <a:r>
              <a:rPr lang="en-US" sz="2400" dirty="0"/>
              <a:t> v. Sebastian, 1915)</a:t>
            </a:r>
          </a:p>
          <a:p>
            <a:pPr marL="342900" indent="-342900">
              <a:buFont typeface="Wingdings" pitchFamily="2" charset="2"/>
              <a:buChar char="Ø"/>
            </a:pPr>
            <a:r>
              <a:rPr lang="en-US" sz="2400" dirty="0"/>
              <a:t>Nationwide Milestone: Euclid v. Ambler (1926)</a:t>
            </a:r>
          </a:p>
          <a:p>
            <a:pPr marL="800100" lvl="1" indent="-342900">
              <a:buFont typeface="Arial" panose="020B0604020202020204" pitchFamily="34" charset="0"/>
              <a:buChar char="•"/>
            </a:pPr>
            <a:r>
              <a:rPr lang="en-US" sz="2400" dirty="0"/>
              <a:t>U.S. Supreme Court upheld the constitutionality of zoning ordinances.</a:t>
            </a:r>
          </a:p>
          <a:p>
            <a:pPr marL="800100" lvl="1" indent="-342900">
              <a:buFont typeface="Arial" panose="020B0604020202020204" pitchFamily="34" charset="0"/>
              <a:buChar char="•"/>
            </a:pPr>
            <a:r>
              <a:rPr lang="en-US" sz="2400" dirty="0"/>
              <a:t>Ruled that zoning was a valid use of police power—not a “taking” under the Fifth Amendment.</a:t>
            </a:r>
          </a:p>
          <a:p>
            <a:pPr marL="342900" indent="-342900">
              <a:buFont typeface="Wingdings" pitchFamily="2" charset="2"/>
              <a:buChar char="Ø"/>
            </a:pPr>
            <a:r>
              <a:rPr lang="en-US" sz="2400" dirty="0"/>
              <a:t>Kentucky’s Planning and Zoning Act (1966)</a:t>
            </a:r>
          </a:p>
          <a:p>
            <a:pPr marL="800100" lvl="1" indent="-342900">
              <a:buFont typeface="Arial" panose="020B0604020202020204" pitchFamily="34" charset="0"/>
              <a:buChar char="•"/>
            </a:pPr>
            <a:r>
              <a:rPr lang="en-US" sz="2400" dirty="0"/>
              <a:t>KRS Chapter 100 was enacted in 1966 to standardize and enable comprehensive land use planning and zoning across the state.</a:t>
            </a:r>
          </a:p>
        </p:txBody>
      </p:sp>
      <p:sp>
        <p:nvSpPr>
          <p:cNvPr id="5" name="Title 1">
            <a:extLst>
              <a:ext uri="{FF2B5EF4-FFF2-40B4-BE49-F238E27FC236}">
                <a16:creationId xmlns:a16="http://schemas.microsoft.com/office/drawing/2014/main" id="{8CB28E9C-D5CA-CADA-5241-259E4D5A5105}"/>
              </a:ext>
            </a:extLst>
          </p:cNvPr>
          <p:cNvSpPr txBox="1">
            <a:spLocks/>
          </p:cNvSpPr>
          <p:nvPr/>
        </p:nvSpPr>
        <p:spPr>
          <a:xfrm>
            <a:off x="699407" y="390634"/>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Origins of Land Use Law in Kentucky</a:t>
            </a:r>
          </a:p>
        </p:txBody>
      </p:sp>
    </p:spTree>
    <p:extLst>
      <p:ext uri="{BB962C8B-B14F-4D97-AF65-F5344CB8AC3E}">
        <p14:creationId xmlns:p14="http://schemas.microsoft.com/office/powerpoint/2010/main" val="4197703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2D1133E-EF45-54FD-618D-0E9F13F4A607}"/>
              </a:ext>
            </a:extLst>
          </p:cNvPr>
          <p:cNvSpPr txBox="1"/>
          <p:nvPr/>
        </p:nvSpPr>
        <p:spPr>
          <a:xfrm>
            <a:off x="388620" y="533400"/>
            <a:ext cx="7658100" cy="923330"/>
          </a:xfrm>
          <a:prstGeom prst="rect">
            <a:avLst/>
          </a:prstGeom>
          <a:noFill/>
        </p:spPr>
        <p:txBody>
          <a:bodyPr wrap="square" rtlCol="0">
            <a:spAutoFit/>
          </a:bodyPr>
          <a:lstStyle/>
          <a:p>
            <a:r>
              <a:rPr lang="en-US" sz="5400" dirty="0"/>
              <a:t>Local P&amp;Z Authority</a:t>
            </a:r>
          </a:p>
        </p:txBody>
      </p:sp>
      <p:graphicFrame>
        <p:nvGraphicFramePr>
          <p:cNvPr id="8" name="TextBox 5">
            <a:extLst>
              <a:ext uri="{FF2B5EF4-FFF2-40B4-BE49-F238E27FC236}">
                <a16:creationId xmlns:a16="http://schemas.microsoft.com/office/drawing/2014/main" id="{4F282826-108D-FB83-B63A-73931E8BC433}"/>
              </a:ext>
            </a:extLst>
          </p:cNvPr>
          <p:cNvGraphicFramePr/>
          <p:nvPr/>
        </p:nvGraphicFramePr>
        <p:xfrm>
          <a:off x="533400" y="1577789"/>
          <a:ext cx="10469880" cy="43837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7913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5737BB-74E5-ADFD-3BF4-63E5A545F968}"/>
              </a:ext>
            </a:extLst>
          </p:cNvPr>
          <p:cNvSpPr txBox="1"/>
          <p:nvPr/>
        </p:nvSpPr>
        <p:spPr>
          <a:xfrm>
            <a:off x="898070" y="1716197"/>
            <a:ext cx="8978672" cy="4524315"/>
          </a:xfrm>
          <a:prstGeom prst="rect">
            <a:avLst/>
          </a:prstGeom>
          <a:noFill/>
        </p:spPr>
        <p:txBody>
          <a:bodyPr wrap="square" lIns="91440" tIns="45720" rIns="91440" bIns="45720" anchor="t">
            <a:spAutoFit/>
          </a:bodyPr>
          <a:lstStyle/>
          <a:p>
            <a:pPr marL="380365" indent="-380365">
              <a:buFont typeface="Arial" panose="020B0604020202020204" pitchFamily="34" charset="0"/>
              <a:buChar char="•"/>
            </a:pPr>
            <a:r>
              <a:rPr lang="en-US" sz="2400" dirty="0"/>
              <a:t>Planning and Zoning Commissions and Boards of Adjustment are necessary for a city to have zoning.</a:t>
            </a:r>
            <a:endParaRPr lang="en-US"/>
          </a:p>
          <a:p>
            <a:pPr marL="380365" indent="-380365">
              <a:buFont typeface="Arial" panose="020B0604020202020204" pitchFamily="34" charset="0"/>
              <a:buChar char="•"/>
            </a:pPr>
            <a:r>
              <a:rPr lang="en-US" sz="2400" dirty="0"/>
              <a:t>They must be created by city ordinance under KRS Chapter 100 and the statutory preference is a joint county/city.</a:t>
            </a:r>
          </a:p>
          <a:p>
            <a:pPr marL="380365" indent="-380365">
              <a:buFont typeface="Arial" panose="020B0604020202020204" pitchFamily="34" charset="0"/>
              <a:buChar char="•"/>
            </a:pPr>
            <a:r>
              <a:rPr lang="en-US" sz="2400" dirty="0"/>
              <a:t>For a city to establish an independent planning unit, it must first send interrogatories to the county and every other city in the county to determine whether they want a joint planning unit.</a:t>
            </a:r>
          </a:p>
          <a:p>
            <a:pPr marL="989965" lvl="1" indent="-380365">
              <a:buFont typeface="Arial" panose="020B0604020202020204" pitchFamily="34" charset="0"/>
              <a:buChar char="•"/>
            </a:pPr>
            <a:r>
              <a:rPr lang="en-US" sz="2400" dirty="0"/>
              <a:t>Desire agreement</a:t>
            </a:r>
          </a:p>
          <a:p>
            <a:pPr marL="989965" lvl="1" indent="-380365">
              <a:buFont typeface="Arial" panose="020B0604020202020204" pitchFamily="34" charset="0"/>
              <a:buChar char="•"/>
            </a:pPr>
            <a:r>
              <a:rPr lang="en-US" sz="2400" dirty="0"/>
              <a:t>State reasonable terms for combination</a:t>
            </a:r>
          </a:p>
          <a:p>
            <a:pPr marL="989965" lvl="1" indent="-380365">
              <a:buFont typeface="Arial" panose="020B0604020202020204" pitchFamily="34" charset="0"/>
              <a:buChar char="•"/>
            </a:pPr>
            <a:r>
              <a:rPr lang="en-US" sz="2400" dirty="0"/>
              <a:t>Reasoned purpose and objectives for formation</a:t>
            </a:r>
          </a:p>
          <a:p>
            <a:pPr marL="380365" indent="-380365">
              <a:buFont typeface="Arial" panose="020B0604020202020204" pitchFamily="34" charset="0"/>
              <a:buChar char="•"/>
            </a:pPr>
            <a:r>
              <a:rPr lang="en-US" sz="2400" dirty="0"/>
              <a:t>City must create P&amp;Z by ordinance and a joint commission requires an interlocal agreement.</a:t>
            </a:r>
          </a:p>
        </p:txBody>
      </p:sp>
      <p:sp>
        <p:nvSpPr>
          <p:cNvPr id="4" name="TextBox 3">
            <a:extLst>
              <a:ext uri="{FF2B5EF4-FFF2-40B4-BE49-F238E27FC236}">
                <a16:creationId xmlns:a16="http://schemas.microsoft.com/office/drawing/2014/main" id="{ACCD1575-D0ED-E796-880F-3FD353E80001}"/>
              </a:ext>
            </a:extLst>
          </p:cNvPr>
          <p:cNvSpPr txBox="1"/>
          <p:nvPr/>
        </p:nvSpPr>
        <p:spPr>
          <a:xfrm>
            <a:off x="9645764" y="885200"/>
            <a:ext cx="2238375" cy="830997"/>
          </a:xfrm>
          <a:prstGeom prst="rect">
            <a:avLst/>
          </a:prstGeom>
          <a:noFill/>
          <a:ln>
            <a:solidFill>
              <a:schemeClr val="tx1"/>
            </a:solidFill>
          </a:ln>
        </p:spPr>
        <p:txBody>
          <a:bodyPr wrap="square" rtlCol="0">
            <a:spAutoFit/>
          </a:bodyPr>
          <a:lstStyle/>
          <a:p>
            <a:r>
              <a:rPr lang="en-US" sz="2400" dirty="0"/>
              <a:t>KRS 100.113</a:t>
            </a:r>
          </a:p>
          <a:p>
            <a:r>
              <a:rPr lang="en-US" sz="2400" dirty="0"/>
              <a:t>KRS 100.133</a:t>
            </a:r>
          </a:p>
        </p:txBody>
      </p:sp>
      <p:sp>
        <p:nvSpPr>
          <p:cNvPr id="5" name="Title 1">
            <a:extLst>
              <a:ext uri="{FF2B5EF4-FFF2-40B4-BE49-F238E27FC236}">
                <a16:creationId xmlns:a16="http://schemas.microsoft.com/office/drawing/2014/main" id="{6CE2B487-0846-3865-3291-6C859ED92102}"/>
              </a:ext>
            </a:extLst>
          </p:cNvPr>
          <p:cNvSpPr txBox="1">
            <a:spLocks/>
          </p:cNvSpPr>
          <p:nvPr/>
        </p:nvSpPr>
        <p:spPr>
          <a:xfrm>
            <a:off x="699407" y="390634"/>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Creation of P&amp;Z</a:t>
            </a:r>
            <a:endParaRPr lang="en-US" dirty="0"/>
          </a:p>
        </p:txBody>
      </p:sp>
    </p:spTree>
    <p:extLst>
      <p:ext uri="{BB962C8B-B14F-4D97-AF65-F5344CB8AC3E}">
        <p14:creationId xmlns:p14="http://schemas.microsoft.com/office/powerpoint/2010/main" val="3058396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C65BE2-6E4F-6D39-6C24-24127842D4AB}"/>
              </a:ext>
            </a:extLst>
          </p:cNvPr>
          <p:cNvSpPr txBox="1"/>
          <p:nvPr/>
        </p:nvSpPr>
        <p:spPr>
          <a:xfrm>
            <a:off x="388620" y="533400"/>
            <a:ext cx="7658100" cy="923330"/>
          </a:xfrm>
          <a:prstGeom prst="rect">
            <a:avLst/>
          </a:prstGeom>
          <a:noFill/>
        </p:spPr>
        <p:txBody>
          <a:bodyPr wrap="square" rtlCol="0">
            <a:spAutoFit/>
          </a:bodyPr>
          <a:lstStyle/>
          <a:p>
            <a:r>
              <a:rPr lang="en-US" sz="5400" dirty="0"/>
              <a:t>Planning Unit</a:t>
            </a:r>
          </a:p>
        </p:txBody>
      </p:sp>
      <p:sp>
        <p:nvSpPr>
          <p:cNvPr id="6" name="TextBox 5">
            <a:extLst>
              <a:ext uri="{FF2B5EF4-FFF2-40B4-BE49-F238E27FC236}">
                <a16:creationId xmlns:a16="http://schemas.microsoft.com/office/drawing/2014/main" id="{B06A82CC-C37F-D8E0-C964-3CF72CC48DE2}"/>
              </a:ext>
            </a:extLst>
          </p:cNvPr>
          <p:cNvSpPr txBox="1"/>
          <p:nvPr/>
        </p:nvSpPr>
        <p:spPr>
          <a:xfrm>
            <a:off x="533400" y="1889760"/>
            <a:ext cx="10469880" cy="3539430"/>
          </a:xfrm>
          <a:prstGeom prst="rect">
            <a:avLst/>
          </a:prstGeom>
          <a:noFill/>
        </p:spPr>
        <p:txBody>
          <a:bodyPr wrap="square" rtlCol="0">
            <a:spAutoFit/>
          </a:bodyPr>
          <a:lstStyle/>
          <a:p>
            <a:pPr marL="285750" indent="-285750">
              <a:buFont typeface="Arial" panose="020B0604020202020204" pitchFamily="34" charset="0"/>
              <a:buChar char="•"/>
            </a:pPr>
            <a:r>
              <a:rPr lang="en-US" sz="2400" dirty="0"/>
              <a:t>Can be a city, county, joint city/county, joint counties and cities.</a:t>
            </a:r>
          </a:p>
          <a:p>
            <a:pPr marL="285750" indent="-285750">
              <a:buFont typeface="Arial" panose="020B0604020202020204" pitchFamily="34" charset="0"/>
              <a:buChar char="•"/>
            </a:pPr>
            <a:r>
              <a:rPr lang="en-US" sz="2400" dirty="0"/>
              <a:t>Joint planning units are created by interlocal agreement.</a:t>
            </a:r>
          </a:p>
          <a:p>
            <a:pPr marL="285750" indent="-285750">
              <a:buFont typeface="Arial" panose="020B0604020202020204" pitchFamily="34" charset="0"/>
              <a:buChar char="•"/>
            </a:pPr>
            <a:r>
              <a:rPr lang="en-US" sz="2400" dirty="0"/>
              <a:t>All cities in Louisville/Jefferson county are part of a single planning unit.</a:t>
            </a:r>
          </a:p>
          <a:p>
            <a:pPr marL="285750" indent="-285750">
              <a:buFont typeface="Arial" panose="020B0604020202020204" pitchFamily="34" charset="0"/>
              <a:buChar char="•"/>
            </a:pPr>
            <a:r>
              <a:rPr lang="en-US" sz="2400" dirty="0"/>
              <a:t>Agreements to form a joint or regional planning unit must be formally adopted by city ordinance and filed with the county clerk.</a:t>
            </a:r>
          </a:p>
          <a:p>
            <a:pPr marL="285750" indent="-285750">
              <a:buFont typeface="Arial" panose="020B0604020202020204" pitchFamily="34" charset="0"/>
              <a:buChar char="•"/>
            </a:pPr>
            <a:r>
              <a:rPr lang="en-US" sz="2400" dirty="0"/>
              <a:t>Independent city planning units or joint planning unit with 2 cities may exercise jurisdiction up to 5 miles outside of the area jurisdiction for subdivision and other regulations with the consent of fiscal court.  </a:t>
            </a:r>
          </a:p>
          <a:p>
            <a:pPr marL="285750" indent="-285750">
              <a:buFont typeface="Arial" panose="020B0604020202020204" pitchFamily="34" charset="0"/>
              <a:buChar char="•"/>
            </a:pPr>
            <a:endParaRPr lang="en-US" sz="3200" dirty="0"/>
          </a:p>
        </p:txBody>
      </p:sp>
      <p:sp>
        <p:nvSpPr>
          <p:cNvPr id="4" name="TextBox 3">
            <a:extLst>
              <a:ext uri="{FF2B5EF4-FFF2-40B4-BE49-F238E27FC236}">
                <a16:creationId xmlns:a16="http://schemas.microsoft.com/office/drawing/2014/main" id="{588D043E-E9F2-0381-8B39-E7748DCB426B}"/>
              </a:ext>
            </a:extLst>
          </p:cNvPr>
          <p:cNvSpPr txBox="1"/>
          <p:nvPr/>
        </p:nvSpPr>
        <p:spPr>
          <a:xfrm>
            <a:off x="9511079" y="995065"/>
            <a:ext cx="2238375" cy="830997"/>
          </a:xfrm>
          <a:prstGeom prst="rect">
            <a:avLst/>
          </a:prstGeom>
          <a:noFill/>
          <a:ln>
            <a:solidFill>
              <a:schemeClr val="tx1"/>
            </a:solidFill>
          </a:ln>
        </p:spPr>
        <p:txBody>
          <a:bodyPr wrap="square" rtlCol="0">
            <a:spAutoFit/>
          </a:bodyPr>
          <a:lstStyle/>
          <a:p>
            <a:r>
              <a:rPr lang="en-US" sz="2400" dirty="0"/>
              <a:t>KRS 100.113 - </a:t>
            </a:r>
          </a:p>
          <a:p>
            <a:r>
              <a:rPr lang="en-US" sz="2400" dirty="0"/>
              <a:t>KRS 100.131</a:t>
            </a:r>
          </a:p>
        </p:txBody>
      </p:sp>
    </p:spTree>
    <p:extLst>
      <p:ext uri="{BB962C8B-B14F-4D97-AF65-F5344CB8AC3E}">
        <p14:creationId xmlns:p14="http://schemas.microsoft.com/office/powerpoint/2010/main" val="3423763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C65BE2-6E4F-6D39-6C24-24127842D4AB}"/>
              </a:ext>
            </a:extLst>
          </p:cNvPr>
          <p:cNvSpPr txBox="1"/>
          <p:nvPr/>
        </p:nvSpPr>
        <p:spPr>
          <a:xfrm>
            <a:off x="388620" y="533400"/>
            <a:ext cx="7658100" cy="923330"/>
          </a:xfrm>
          <a:prstGeom prst="rect">
            <a:avLst/>
          </a:prstGeom>
          <a:noFill/>
        </p:spPr>
        <p:txBody>
          <a:bodyPr wrap="square" rtlCol="0">
            <a:spAutoFit/>
          </a:bodyPr>
          <a:lstStyle/>
          <a:p>
            <a:r>
              <a:rPr lang="en-US" sz="5400" dirty="0"/>
              <a:t>Comprehensive Plan</a:t>
            </a:r>
          </a:p>
        </p:txBody>
      </p:sp>
      <p:sp>
        <p:nvSpPr>
          <p:cNvPr id="4" name="TextBox 3">
            <a:extLst>
              <a:ext uri="{FF2B5EF4-FFF2-40B4-BE49-F238E27FC236}">
                <a16:creationId xmlns:a16="http://schemas.microsoft.com/office/drawing/2014/main" id="{C864668B-2BE2-1B9B-AA44-5CBE95E4F918}"/>
              </a:ext>
            </a:extLst>
          </p:cNvPr>
          <p:cNvSpPr txBox="1"/>
          <p:nvPr/>
        </p:nvSpPr>
        <p:spPr>
          <a:xfrm>
            <a:off x="8600090" y="622738"/>
            <a:ext cx="3104230" cy="461665"/>
          </a:xfrm>
          <a:prstGeom prst="rect">
            <a:avLst/>
          </a:prstGeom>
          <a:noFill/>
          <a:ln>
            <a:solidFill>
              <a:schemeClr val="tx1"/>
            </a:solidFill>
          </a:ln>
        </p:spPr>
        <p:txBody>
          <a:bodyPr wrap="square" rtlCol="0">
            <a:spAutoFit/>
          </a:bodyPr>
          <a:lstStyle/>
          <a:p>
            <a:r>
              <a:rPr lang="en-US" sz="2400" dirty="0"/>
              <a:t>KRS 100.183-100.197</a:t>
            </a:r>
          </a:p>
        </p:txBody>
      </p:sp>
      <p:graphicFrame>
        <p:nvGraphicFramePr>
          <p:cNvPr id="8" name="TextBox 5">
            <a:extLst>
              <a:ext uri="{FF2B5EF4-FFF2-40B4-BE49-F238E27FC236}">
                <a16:creationId xmlns:a16="http://schemas.microsoft.com/office/drawing/2014/main" id="{9FEB1C39-006F-EB51-7C1C-61BDDF4CCED9}"/>
              </a:ext>
            </a:extLst>
          </p:cNvPr>
          <p:cNvGraphicFramePr/>
          <p:nvPr/>
        </p:nvGraphicFramePr>
        <p:xfrm>
          <a:off x="533400" y="1456730"/>
          <a:ext cx="10469880" cy="5080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5756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AA3411-6673-A1FF-12B1-80807EEE0C4A}"/>
              </a:ext>
            </a:extLst>
          </p:cNvPr>
          <p:cNvSpPr txBox="1"/>
          <p:nvPr/>
        </p:nvSpPr>
        <p:spPr>
          <a:xfrm>
            <a:off x="808264" y="1997839"/>
            <a:ext cx="8333694" cy="3785652"/>
          </a:xfrm>
          <a:prstGeom prst="rect">
            <a:avLst/>
          </a:prstGeom>
          <a:noFill/>
        </p:spPr>
        <p:txBody>
          <a:bodyPr wrap="square">
            <a:spAutoFit/>
          </a:bodyPr>
          <a:lstStyle/>
          <a:p>
            <a:pPr marL="380990" indent="-380990">
              <a:buFont typeface="Arial" panose="020B0604020202020204" pitchFamily="34" charset="0"/>
              <a:buChar char="•"/>
            </a:pPr>
            <a:r>
              <a:rPr lang="en-US" sz="2400" dirty="0"/>
              <a:t>Each planning unit is required to create a comprehensive plan through its planning and zoning commission to guide development.</a:t>
            </a:r>
          </a:p>
          <a:p>
            <a:pPr marL="380990" indent="-380990">
              <a:buFont typeface="Arial" panose="020B0604020202020204" pitchFamily="34" charset="0"/>
              <a:buChar char="•"/>
            </a:pPr>
            <a:r>
              <a:rPr lang="en-US" sz="2400" dirty="0"/>
              <a:t>One element of the comprehensive plan is a statement of goals and objectives.</a:t>
            </a:r>
          </a:p>
          <a:p>
            <a:pPr marL="380990" indent="-380990">
              <a:buFont typeface="Arial" panose="020B0604020202020204" pitchFamily="34" charset="0"/>
              <a:buChar char="•"/>
            </a:pPr>
            <a:r>
              <a:rPr lang="en-US" sz="2400" dirty="0"/>
              <a:t>Upon creating the statement of goals and objectives, the commission must provide them to the legislative body.</a:t>
            </a:r>
          </a:p>
          <a:p>
            <a:pPr marL="380990" indent="-380990">
              <a:buFont typeface="Arial" panose="020B0604020202020204" pitchFamily="34" charset="0"/>
              <a:buChar char="•"/>
            </a:pPr>
            <a:r>
              <a:rPr lang="en-US" sz="2400" dirty="0"/>
              <a:t>The legislative body has 90 days to consider, amend, and adopt the statement of goals and objectives or they are deemed adopted by operation of statute. </a:t>
            </a:r>
          </a:p>
        </p:txBody>
      </p:sp>
      <p:sp>
        <p:nvSpPr>
          <p:cNvPr id="4" name="TextBox 3">
            <a:extLst>
              <a:ext uri="{FF2B5EF4-FFF2-40B4-BE49-F238E27FC236}">
                <a16:creationId xmlns:a16="http://schemas.microsoft.com/office/drawing/2014/main" id="{E5787C38-9DEF-841A-F73A-CB9DB417B934}"/>
              </a:ext>
            </a:extLst>
          </p:cNvPr>
          <p:cNvSpPr txBox="1"/>
          <p:nvPr/>
        </p:nvSpPr>
        <p:spPr>
          <a:xfrm>
            <a:off x="9855003" y="1074508"/>
            <a:ext cx="1911449" cy="461665"/>
          </a:xfrm>
          <a:prstGeom prst="rect">
            <a:avLst/>
          </a:prstGeom>
          <a:noFill/>
          <a:ln>
            <a:solidFill>
              <a:schemeClr val="tx1"/>
            </a:solidFill>
          </a:ln>
        </p:spPr>
        <p:txBody>
          <a:bodyPr wrap="square" rtlCol="0">
            <a:spAutoFit/>
          </a:bodyPr>
          <a:lstStyle/>
          <a:p>
            <a:r>
              <a:rPr lang="en-US" sz="2400" dirty="0"/>
              <a:t>KRS 100.193</a:t>
            </a:r>
          </a:p>
        </p:txBody>
      </p:sp>
      <p:sp>
        <p:nvSpPr>
          <p:cNvPr id="5" name="Title 1">
            <a:extLst>
              <a:ext uri="{FF2B5EF4-FFF2-40B4-BE49-F238E27FC236}">
                <a16:creationId xmlns:a16="http://schemas.microsoft.com/office/drawing/2014/main" id="{DD1FCDAD-7A44-2DFA-BF9F-45C2CBD72F3F}"/>
              </a:ext>
            </a:extLst>
          </p:cNvPr>
          <p:cNvSpPr txBox="1">
            <a:spLocks/>
          </p:cNvSpPr>
          <p:nvPr/>
        </p:nvSpPr>
        <p:spPr>
          <a:xfrm>
            <a:off x="284871" y="411992"/>
            <a:ext cx="7601373" cy="13250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Comprehensive Plan</a:t>
            </a:r>
          </a:p>
        </p:txBody>
      </p:sp>
    </p:spTree>
    <p:extLst>
      <p:ext uri="{BB962C8B-B14F-4D97-AF65-F5344CB8AC3E}">
        <p14:creationId xmlns:p14="http://schemas.microsoft.com/office/powerpoint/2010/main" val="3102668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0C8122-EC0C-B369-730C-248B4CFA88E4}"/>
              </a:ext>
            </a:extLst>
          </p:cNvPr>
          <p:cNvSpPr txBox="1"/>
          <p:nvPr/>
        </p:nvSpPr>
        <p:spPr>
          <a:xfrm>
            <a:off x="284871" y="2136339"/>
            <a:ext cx="10157250" cy="3046988"/>
          </a:xfrm>
          <a:prstGeom prst="rect">
            <a:avLst/>
          </a:prstGeom>
          <a:noFill/>
        </p:spPr>
        <p:txBody>
          <a:bodyPr wrap="square">
            <a:spAutoFit/>
          </a:bodyPr>
          <a:lstStyle/>
          <a:p>
            <a:pPr marL="380990" indent="-380990">
              <a:buFont typeface="Arial" panose="020B0604020202020204" pitchFamily="34" charset="0"/>
              <a:buChar char="•"/>
            </a:pPr>
            <a:r>
              <a:rPr lang="en-US" sz="2400" dirty="0"/>
              <a:t>Comprehensive plan must also include land use, transportation, and community facilities elements. </a:t>
            </a:r>
          </a:p>
          <a:p>
            <a:pPr marL="380990" indent="-380990">
              <a:buFont typeface="Arial" panose="020B0604020202020204" pitchFamily="34" charset="0"/>
              <a:buChar char="•"/>
            </a:pPr>
            <a:r>
              <a:rPr lang="en-US" sz="2400" dirty="0"/>
              <a:t>May also include other elements to give the public notice of the authorized uses of property in future development.</a:t>
            </a:r>
          </a:p>
          <a:p>
            <a:pPr marL="380990" indent="-380990">
              <a:buFont typeface="Arial" panose="020B0604020202020204" pitchFamily="34" charset="0"/>
              <a:buChar char="•"/>
            </a:pPr>
            <a:r>
              <a:rPr lang="en-US" sz="2400" dirty="0"/>
              <a:t>Planning and zoning commission must adopt the elements of the comprehensive plan after a public hearing.</a:t>
            </a:r>
          </a:p>
          <a:p>
            <a:pPr marL="380990" indent="-380990">
              <a:buFont typeface="Arial" panose="020B0604020202020204" pitchFamily="34" charset="0"/>
              <a:buChar char="•"/>
            </a:pPr>
            <a:r>
              <a:rPr lang="en-US" sz="2400" dirty="0"/>
              <a:t>Comprehensive plan must be reviewed every 5 years.</a:t>
            </a:r>
          </a:p>
          <a:p>
            <a:pPr marL="380990" indent="-380990">
              <a:buFont typeface="Arial" panose="020B0604020202020204" pitchFamily="34" charset="0"/>
              <a:buChar char="•"/>
            </a:pPr>
            <a:r>
              <a:rPr lang="en-US" sz="2400" dirty="0"/>
              <a:t>Once a comprehensive plan is established, zoning can occur.</a:t>
            </a:r>
          </a:p>
        </p:txBody>
      </p:sp>
      <p:sp>
        <p:nvSpPr>
          <p:cNvPr id="4" name="TextBox 3">
            <a:extLst>
              <a:ext uri="{FF2B5EF4-FFF2-40B4-BE49-F238E27FC236}">
                <a16:creationId xmlns:a16="http://schemas.microsoft.com/office/drawing/2014/main" id="{A7F3C3B0-A477-C9D4-00DD-6885068BA9AD}"/>
              </a:ext>
            </a:extLst>
          </p:cNvPr>
          <p:cNvSpPr txBox="1"/>
          <p:nvPr/>
        </p:nvSpPr>
        <p:spPr>
          <a:xfrm>
            <a:off x="9843721" y="1179037"/>
            <a:ext cx="2063408" cy="461665"/>
          </a:xfrm>
          <a:prstGeom prst="rect">
            <a:avLst/>
          </a:prstGeom>
          <a:noFill/>
          <a:ln>
            <a:solidFill>
              <a:schemeClr val="tx1"/>
            </a:solidFill>
          </a:ln>
        </p:spPr>
        <p:txBody>
          <a:bodyPr wrap="square" rtlCol="0">
            <a:spAutoFit/>
          </a:bodyPr>
          <a:lstStyle/>
          <a:p>
            <a:r>
              <a:rPr lang="en-US" sz="2400" dirty="0"/>
              <a:t>KRS 100.193</a:t>
            </a:r>
          </a:p>
        </p:txBody>
      </p:sp>
      <p:sp>
        <p:nvSpPr>
          <p:cNvPr id="5" name="Title 1">
            <a:extLst>
              <a:ext uri="{FF2B5EF4-FFF2-40B4-BE49-F238E27FC236}">
                <a16:creationId xmlns:a16="http://schemas.microsoft.com/office/drawing/2014/main" id="{E0FD1F62-E75B-60EF-3CBE-2288DE466663}"/>
              </a:ext>
            </a:extLst>
          </p:cNvPr>
          <p:cNvSpPr txBox="1">
            <a:spLocks/>
          </p:cNvSpPr>
          <p:nvPr/>
        </p:nvSpPr>
        <p:spPr>
          <a:xfrm>
            <a:off x="284871" y="315669"/>
            <a:ext cx="7601373" cy="132503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Comprehensive Plan</a:t>
            </a:r>
          </a:p>
        </p:txBody>
      </p:sp>
    </p:spTree>
    <p:extLst>
      <p:ext uri="{BB962C8B-B14F-4D97-AF65-F5344CB8AC3E}">
        <p14:creationId xmlns:p14="http://schemas.microsoft.com/office/powerpoint/2010/main" val="42593535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191</TotalTime>
  <Words>1866</Words>
  <Application>Microsoft Office PowerPoint</Application>
  <PresentationFormat>Widescreen</PresentationFormat>
  <Paragraphs>140</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Aptos</vt:lpstr>
      <vt:lpstr>Aptos Display</vt:lpstr>
      <vt:lpstr>Arial</vt:lpstr>
      <vt:lpstr>Calibri</vt:lpstr>
      <vt:lpstr>Gotham</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Kiser, Roberta (LRC)</cp:lastModifiedBy>
  <cp:revision>18</cp:revision>
  <dcterms:created xsi:type="dcterms:W3CDTF">2025-06-05T17:40:13Z</dcterms:created>
  <dcterms:modified xsi:type="dcterms:W3CDTF">2025-06-12T11:49:44Z</dcterms:modified>
</cp:coreProperties>
</file>