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8"/>
  </p:sldMasterIdLst>
  <p:notesMasterIdLst>
    <p:notesMasterId r:id="rId47"/>
  </p:notesMasterIdLst>
  <p:sldIdLst>
    <p:sldId id="583" r:id="rId9"/>
    <p:sldId id="693" r:id="rId10"/>
    <p:sldId id="584" r:id="rId11"/>
    <p:sldId id="593" r:id="rId12"/>
    <p:sldId id="563" r:id="rId13"/>
    <p:sldId id="654" r:id="rId14"/>
    <p:sldId id="692" r:id="rId15"/>
    <p:sldId id="554" r:id="rId16"/>
    <p:sldId id="598" r:id="rId17"/>
    <p:sldId id="680" r:id="rId18"/>
    <p:sldId id="656" r:id="rId19"/>
    <p:sldId id="678" r:id="rId20"/>
    <p:sldId id="599" r:id="rId21"/>
    <p:sldId id="679" r:id="rId22"/>
    <p:sldId id="603" r:id="rId23"/>
    <p:sldId id="675" r:id="rId24"/>
    <p:sldId id="600" r:id="rId25"/>
    <p:sldId id="677" r:id="rId26"/>
    <p:sldId id="604" r:id="rId27"/>
    <p:sldId id="681" r:id="rId28"/>
    <p:sldId id="682" r:id="rId29"/>
    <p:sldId id="683" r:id="rId30"/>
    <p:sldId id="684" r:id="rId31"/>
    <p:sldId id="667" r:id="rId32"/>
    <p:sldId id="685" r:id="rId33"/>
    <p:sldId id="686" r:id="rId34"/>
    <p:sldId id="687" r:id="rId35"/>
    <p:sldId id="688" r:id="rId36"/>
    <p:sldId id="689" r:id="rId37"/>
    <p:sldId id="690" r:id="rId38"/>
    <p:sldId id="673" r:id="rId39"/>
    <p:sldId id="658" r:id="rId40"/>
    <p:sldId id="605" r:id="rId41"/>
    <p:sldId id="691" r:id="rId42"/>
    <p:sldId id="614" r:id="rId43"/>
    <p:sldId id="647" r:id="rId44"/>
    <p:sldId id="657" r:id="rId45"/>
    <p:sldId id="665" r:id="rId4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113" d="100"/>
          <a:sy n="113" d="100"/>
        </p:scale>
        <p:origin x="51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presProps" Target="presProps.xml"/><Relationship Id="rId8" Type="http://schemas.openxmlformats.org/officeDocument/2006/relationships/slideMaster" Target="slideMasters/slideMaster1.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customXml" Target="../customXml/item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7FD2ED-91E7-4710-A4B0-9A77CC7742F2}" type="datetimeFigureOut">
              <a:rPr lang="en-US" smtClean="0"/>
              <a:t>6/12/2025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EAFB1E-2903-498D-90AD-4DAD6B0907E1}" type="slidenum">
              <a:rPr lang="en-US" smtClean="0"/>
              <a:t>‹#›</a:t>
            </a:fld>
            <a:endParaRPr lang="en-US"/>
          </a:p>
        </p:txBody>
      </p:sp>
    </p:spTree>
    <p:extLst>
      <p:ext uri="{BB962C8B-B14F-4D97-AF65-F5344CB8AC3E}">
        <p14:creationId xmlns:p14="http://schemas.microsoft.com/office/powerpoint/2010/main" val="950700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750448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40B8E-AF27-2BEF-EFCD-4BE4C2B9D6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078283-98A3-4779-86C9-DD3228EE1B3F}"/>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C88A6174-9F8D-B7F5-3407-4FAB398FEDEB}"/>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72668286-2A4D-18A3-1E93-448D77DA79C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
        <p:nvSpPr>
          <p:cNvPr id="5" name="Footer Placeholder 4">
            <a:extLst>
              <a:ext uri="{FF2B5EF4-FFF2-40B4-BE49-F238E27FC236}">
                <a16:creationId xmlns:a16="http://schemas.microsoft.com/office/drawing/2014/main" id="{4C7C79E2-F5E8-7069-D910-B0060050CE97}"/>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00000"/>
                </a:solidFill>
                <a:effectLst/>
                <a:uLnTx/>
                <a:uFillTx/>
                <a:latin typeface="Arial"/>
                <a:ea typeface="SimSun"/>
                <a:cs typeface="Arial"/>
              </a:rPr>
              <a:t>Confidential</a:t>
            </a:r>
          </a:p>
        </p:txBody>
      </p:sp>
    </p:spTree>
    <p:extLst>
      <p:ext uri="{BB962C8B-B14F-4D97-AF65-F5344CB8AC3E}">
        <p14:creationId xmlns:p14="http://schemas.microsoft.com/office/powerpoint/2010/main" val="530875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
        <p:nvSpPr>
          <p:cNvPr id="5" name="Footer Placeholder 4">
            <a:extLst>
              <a:ext uri="{FF2B5EF4-FFF2-40B4-BE49-F238E27FC236}">
                <a16:creationId xmlns:a16="http://schemas.microsoft.com/office/drawing/2014/main" id="{046A5BE1-ED17-52F9-F74E-E854B368DE98}"/>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00000"/>
                </a:solidFill>
                <a:effectLst/>
                <a:uLnTx/>
                <a:uFillTx/>
                <a:latin typeface="Arial"/>
                <a:ea typeface="SimSun"/>
                <a:cs typeface="Arial"/>
              </a:rPr>
              <a:t>Confidential</a:t>
            </a:r>
          </a:p>
        </p:txBody>
      </p:sp>
    </p:spTree>
    <p:extLst>
      <p:ext uri="{BB962C8B-B14F-4D97-AF65-F5344CB8AC3E}">
        <p14:creationId xmlns:p14="http://schemas.microsoft.com/office/powerpoint/2010/main" val="3652928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FC2C2-FC41-CC0F-F587-048F3B41CB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22B141-DA57-DACE-7ED4-E9AB79913497}"/>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A49AEE0E-D347-75CD-96DF-41DA72A1F061}"/>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DD73A2C9-B7BA-9146-B48C-402E20E6340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
        <p:nvSpPr>
          <p:cNvPr id="5" name="Footer Placeholder 4">
            <a:extLst>
              <a:ext uri="{FF2B5EF4-FFF2-40B4-BE49-F238E27FC236}">
                <a16:creationId xmlns:a16="http://schemas.microsoft.com/office/drawing/2014/main" id="{8D2CDA98-DA9F-0BA0-A582-AB5863AE92FE}"/>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00000"/>
                </a:solidFill>
                <a:effectLst/>
                <a:uLnTx/>
                <a:uFillTx/>
                <a:latin typeface="Arial"/>
                <a:ea typeface="SimSun"/>
                <a:cs typeface="Arial"/>
              </a:rPr>
              <a:t>Confidential</a:t>
            </a:r>
          </a:p>
        </p:txBody>
      </p:sp>
    </p:spTree>
    <p:extLst>
      <p:ext uri="{BB962C8B-B14F-4D97-AF65-F5344CB8AC3E}">
        <p14:creationId xmlns:p14="http://schemas.microsoft.com/office/powerpoint/2010/main" val="12418572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760654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6A4FB2-F070-1458-C846-BA94CB99B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A1D42F-1B49-D5EA-E1A6-FFB29A37F8A9}"/>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C971B6E8-C11F-AE77-51A3-5FC2849EE1FD}"/>
              </a:ext>
            </a:extLst>
          </p:cNvPr>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a:extLst>
              <a:ext uri="{FF2B5EF4-FFF2-40B4-BE49-F238E27FC236}">
                <a16:creationId xmlns:a16="http://schemas.microsoft.com/office/drawing/2014/main" id="{D7E8D8F7-F463-E38E-EF2B-D0E02D1567D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1861278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3217602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A4553-012A-F7B7-8357-9548E172EA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FB10B0-D9A8-D593-9D77-57066BF20B9E}"/>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2A33925C-A224-D240-3417-C0AD94A73F4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70FAC94-D01D-B623-6B3D-5972953CFF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772959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5338352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F2C63-6E4B-9B4F-CD20-8DF6CFA153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1852D7-1DEC-C602-8048-21684F344E42}"/>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E9C5B556-F348-D5E3-64AB-446C8C45302A}"/>
              </a:ext>
            </a:extLst>
          </p:cNvPr>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a:extLst>
              <a:ext uri="{FF2B5EF4-FFF2-40B4-BE49-F238E27FC236}">
                <a16:creationId xmlns:a16="http://schemas.microsoft.com/office/drawing/2014/main" id="{7FBAC74B-9E25-59F3-ADB5-56FBBCAE15A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8232370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822301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153284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
        <p:nvSpPr>
          <p:cNvPr id="5" name="Footer Placeholder 4">
            <a:extLst>
              <a:ext uri="{FF2B5EF4-FFF2-40B4-BE49-F238E27FC236}">
                <a16:creationId xmlns:a16="http://schemas.microsoft.com/office/drawing/2014/main" id="{046A5BE1-ED17-52F9-F74E-E854B368DE98}"/>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00000"/>
                </a:solidFill>
                <a:effectLst/>
                <a:uLnTx/>
                <a:uFillTx/>
                <a:latin typeface="Arial"/>
                <a:ea typeface="SimSun"/>
                <a:cs typeface="Arial"/>
              </a:rPr>
              <a:t>Confidential</a:t>
            </a:r>
          </a:p>
        </p:txBody>
      </p:sp>
    </p:spTree>
    <p:extLst>
      <p:ext uri="{BB962C8B-B14F-4D97-AF65-F5344CB8AC3E}">
        <p14:creationId xmlns:p14="http://schemas.microsoft.com/office/powerpoint/2010/main" val="9231955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7606546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E75E0-459C-A7DC-0086-3EE53A1EC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6B4B8F-2E5F-3FD9-7F2B-E1145C56B833}"/>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8F8888C2-04D7-34F8-3C77-A691D8177F5C}"/>
              </a:ext>
            </a:extLst>
          </p:cNvPr>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a:extLst>
              <a:ext uri="{FF2B5EF4-FFF2-40B4-BE49-F238E27FC236}">
                <a16:creationId xmlns:a16="http://schemas.microsoft.com/office/drawing/2014/main" id="{542F391D-D386-307B-9331-01F39B372D9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18023102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790C8-76D2-3094-52E0-E6551A8288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C81B70-0190-243F-76C6-585337D1E943}"/>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42679925-3524-FCD4-185E-013A9FD4C4A2}"/>
              </a:ext>
            </a:extLst>
          </p:cNvPr>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a:extLst>
              <a:ext uri="{FF2B5EF4-FFF2-40B4-BE49-F238E27FC236}">
                <a16:creationId xmlns:a16="http://schemas.microsoft.com/office/drawing/2014/main" id="{F96A7A71-596B-7BFA-E324-D9DD8C834F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31500694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6641963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9A1D04-43F5-D247-4AC1-6AB364A9DE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436505-622B-86C9-00E2-6916FEA94B19}"/>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AD216FFE-1C5F-4518-13C0-9C3FCB284508}"/>
              </a:ext>
            </a:extLst>
          </p:cNvPr>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a:extLst>
              <a:ext uri="{FF2B5EF4-FFF2-40B4-BE49-F238E27FC236}">
                <a16:creationId xmlns:a16="http://schemas.microsoft.com/office/drawing/2014/main" id="{90CA2014-76CC-703C-637F-50A0584AA96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37208055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F8CF2-B606-6FE7-CE4A-29B64C2CFF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6505EC-945B-A733-EF76-22C8ADEE9D9C}"/>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ED241ACC-EB9D-FFF6-C7CB-886284BB981D}"/>
              </a:ext>
            </a:extLst>
          </p:cNvPr>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a:extLst>
              <a:ext uri="{FF2B5EF4-FFF2-40B4-BE49-F238E27FC236}">
                <a16:creationId xmlns:a16="http://schemas.microsoft.com/office/drawing/2014/main" id="{BF92CAF2-6978-3AE5-410A-1EBF1FE77BD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33317889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F8352-BCF3-9960-42A8-A44F8E7ED7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9E8CC3-09A8-BBD3-CD44-E5D18D198D48}"/>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A3F7E715-F46B-3B4B-7659-8A27C10FDDFD}"/>
              </a:ext>
            </a:extLst>
          </p:cNvPr>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a:extLst>
              <a:ext uri="{FF2B5EF4-FFF2-40B4-BE49-F238E27FC236}">
                <a16:creationId xmlns:a16="http://schemas.microsoft.com/office/drawing/2014/main" id="{E06E97FB-7493-9665-03C0-6A8B0537208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94429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5338352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EACBFE-688E-E5B3-DC54-9F8B4CB3B9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6878D7-7F44-D39D-2D60-684A65A7C9DB}"/>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60A5DBBB-C26F-4CAD-41F4-CB0B55603644}"/>
              </a:ext>
            </a:extLst>
          </p:cNvPr>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a:extLst>
              <a:ext uri="{FF2B5EF4-FFF2-40B4-BE49-F238E27FC236}">
                <a16:creationId xmlns:a16="http://schemas.microsoft.com/office/drawing/2014/main" id="{2AF9467D-A583-2ABE-ECEE-7E88CC9C59E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39817377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153284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2119504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11000781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12616180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1315945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C9ECF-C607-F7AE-6BA7-722CC6E562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971B36-316D-5C6B-193F-E82A09DCCB3B}"/>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ACC10E3F-3147-2E7D-CFD0-CB1467F8BAD5}"/>
              </a:ext>
            </a:extLst>
          </p:cNvPr>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a:extLst>
              <a:ext uri="{FF2B5EF4-FFF2-40B4-BE49-F238E27FC236}">
                <a16:creationId xmlns:a16="http://schemas.microsoft.com/office/drawing/2014/main" id="{938BCB2B-F31F-E430-8AF3-C6DDFAE495E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4961455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3051439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2119504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4837998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30732341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3510689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3285872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1959413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F4E20-1054-A15C-B757-455B6891F7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639048-5B16-2637-4488-5921BF226B63}"/>
              </a:ext>
            </a:extLst>
          </p:cNvPr>
          <p:cNvSpPr>
            <a:spLocks noGrp="1" noRot="1" noChangeAspect="1"/>
          </p:cNvSpPr>
          <p:nvPr>
            <p:ph type="sldImg"/>
          </p:nvPr>
        </p:nvSpPr>
        <p:spPr>
          <a:xfrm>
            <a:off x="360363" y="1479550"/>
            <a:ext cx="6137275" cy="3452813"/>
          </a:xfrm>
        </p:spPr>
      </p:sp>
      <p:sp>
        <p:nvSpPr>
          <p:cNvPr id="3" name="Notes Placeholder 2">
            <a:extLst>
              <a:ext uri="{FF2B5EF4-FFF2-40B4-BE49-F238E27FC236}">
                <a16:creationId xmlns:a16="http://schemas.microsoft.com/office/drawing/2014/main" id="{475F558D-CCCD-9015-D750-BA2BFC6344E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29E3E38-E53C-F709-AD32-4D389B4FC27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1829834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pPr algn="l">
              <a:buFont typeface="Wingdings" panose="05000000000000000000" pitchFamily="2" charset="2"/>
              <a:buNone/>
            </a:pPr>
            <a:endParaRPr lang="en-US" sz="1200" b="0" i="0" dirty="0">
              <a:solidFill>
                <a:schemeClr val="tx2"/>
              </a:solidFill>
              <a:effectLs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800" b="0" i="0" u="none" strike="noStrike" kern="1200" cap="none" spc="0" normalizeH="0" baseline="0" noProof="0" dirty="0">
              <a:ln>
                <a:noFill/>
              </a:ln>
              <a:solidFill>
                <a:srgbClr val="000000"/>
              </a:solidFill>
              <a:effectLst/>
              <a:uLnTx/>
              <a:uFillTx/>
              <a:latin typeface="Arial"/>
              <a:ea typeface="SimSun"/>
              <a:cs typeface="Arial"/>
            </a:endParaRPr>
          </a:p>
        </p:txBody>
      </p:sp>
    </p:spTree>
    <p:extLst>
      <p:ext uri="{BB962C8B-B14F-4D97-AF65-F5344CB8AC3E}">
        <p14:creationId xmlns:p14="http://schemas.microsoft.com/office/powerpoint/2010/main" val="2272626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6CFAD1-D197-4A88-B173-A6412E995EE5}" type="slidenum">
              <a:rPr kumimoji="0" lang="en-GB" sz="800" b="0" i="0" u="none" strike="noStrike" kern="1200" cap="none" spc="0" normalizeH="0" baseline="0" noProof="0" smtClean="0">
                <a:ln>
                  <a:noFill/>
                </a:ln>
                <a:solidFill>
                  <a:srgbClr val="000000"/>
                </a:solidFill>
                <a:effectLst/>
                <a:uLnTx/>
                <a:uFillTx/>
                <a:latin typeface="Arial"/>
                <a:ea typeface="SimSun"/>
                <a:cs typeface="Arial"/>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800" b="0" i="0" u="none" strike="noStrike" kern="1200" cap="none" spc="0" normalizeH="0" baseline="0" noProof="0">
              <a:ln>
                <a:noFill/>
              </a:ln>
              <a:solidFill>
                <a:srgbClr val="000000"/>
              </a:solidFill>
              <a:effectLst/>
              <a:uLnTx/>
              <a:uFillTx/>
              <a:latin typeface="Arial"/>
              <a:ea typeface="SimSun"/>
              <a:cs typeface="Arial"/>
            </a:endParaRPr>
          </a:p>
        </p:txBody>
      </p:sp>
      <p:sp>
        <p:nvSpPr>
          <p:cNvPr id="5" name="Footer Placeholder 4">
            <a:extLst>
              <a:ext uri="{FF2B5EF4-FFF2-40B4-BE49-F238E27FC236}">
                <a16:creationId xmlns:a16="http://schemas.microsoft.com/office/drawing/2014/main" id="{046A5BE1-ED17-52F9-F74E-E854B368DE98}"/>
              </a:ext>
            </a:extLst>
          </p:cNvPr>
          <p:cNvSpPr>
            <a:spLocks noGrp="1"/>
          </p:cNvSpPr>
          <p:nvPr>
            <p:ph type="ftr"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000000"/>
                </a:solidFill>
                <a:effectLst/>
                <a:uLnTx/>
                <a:uFillTx/>
                <a:latin typeface="Arial"/>
                <a:ea typeface="SimSun"/>
                <a:cs typeface="Arial"/>
              </a:rPr>
              <a:t>Confidential</a:t>
            </a:r>
          </a:p>
        </p:txBody>
      </p:sp>
    </p:spTree>
    <p:extLst>
      <p:ext uri="{BB962C8B-B14F-4D97-AF65-F5344CB8AC3E}">
        <p14:creationId xmlns:p14="http://schemas.microsoft.com/office/powerpoint/2010/main" val="9231955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616D6-82F7-7440-2DFC-B6E096FD331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6D11431-9745-9FBA-E5E8-469BC0F7F74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2F68D16-AD69-FBEB-DE04-1EE21F48B53E}"/>
              </a:ext>
            </a:extLst>
          </p:cNvPr>
          <p:cNvSpPr>
            <a:spLocks noGrp="1"/>
          </p:cNvSpPr>
          <p:nvPr>
            <p:ph type="dt" sz="half" idx="10"/>
          </p:nvPr>
        </p:nvSpPr>
        <p:spPr/>
        <p:txBody>
          <a:bodyPr/>
          <a:lstStyle/>
          <a:p>
            <a:fld id="{F0E14826-F367-41A0-9189-1E25A32B7C62}" type="datetimeFigureOut">
              <a:rPr lang="en-US" smtClean="0"/>
              <a:t>6/12/2025</a:t>
            </a:fld>
            <a:endParaRPr lang="en-US"/>
          </a:p>
        </p:txBody>
      </p:sp>
      <p:sp>
        <p:nvSpPr>
          <p:cNvPr id="5" name="Footer Placeholder 4">
            <a:extLst>
              <a:ext uri="{FF2B5EF4-FFF2-40B4-BE49-F238E27FC236}">
                <a16:creationId xmlns:a16="http://schemas.microsoft.com/office/drawing/2014/main" id="{DE5BF397-0445-239D-53A3-B68787E8EE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EEAF7B-AC10-B1B4-E8D4-0C1FE688DF4E}"/>
              </a:ext>
            </a:extLst>
          </p:cNvPr>
          <p:cNvSpPr>
            <a:spLocks noGrp="1"/>
          </p:cNvSpPr>
          <p:nvPr>
            <p:ph type="sldNum" sz="quarter" idx="12"/>
          </p:nvPr>
        </p:nvSpPr>
        <p:spPr/>
        <p:txBody>
          <a:bodyPr/>
          <a:lstStyle/>
          <a:p>
            <a:fld id="{B0B0E77D-5A63-44FA-BEF2-DBDF2880EF97}" type="slidenum">
              <a:rPr lang="en-US" smtClean="0"/>
              <a:t>‹#›</a:t>
            </a:fld>
            <a:endParaRPr lang="en-US"/>
          </a:p>
        </p:txBody>
      </p:sp>
    </p:spTree>
    <p:extLst>
      <p:ext uri="{BB962C8B-B14F-4D97-AF65-F5344CB8AC3E}">
        <p14:creationId xmlns:p14="http://schemas.microsoft.com/office/powerpoint/2010/main" val="4170200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9E2B8-45C6-50EA-BD0B-6B4FB06F34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26DBA53-3D1F-6634-D596-862C03BE19B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78B3CC-5F93-7148-8E13-5752E2B60809}"/>
              </a:ext>
            </a:extLst>
          </p:cNvPr>
          <p:cNvSpPr>
            <a:spLocks noGrp="1"/>
          </p:cNvSpPr>
          <p:nvPr>
            <p:ph type="dt" sz="half" idx="10"/>
          </p:nvPr>
        </p:nvSpPr>
        <p:spPr/>
        <p:txBody>
          <a:bodyPr/>
          <a:lstStyle/>
          <a:p>
            <a:fld id="{F0E14826-F367-41A0-9189-1E25A32B7C62}" type="datetimeFigureOut">
              <a:rPr lang="en-US" smtClean="0"/>
              <a:t>6/12/2025</a:t>
            </a:fld>
            <a:endParaRPr lang="en-US"/>
          </a:p>
        </p:txBody>
      </p:sp>
      <p:sp>
        <p:nvSpPr>
          <p:cNvPr id="5" name="Footer Placeholder 4">
            <a:extLst>
              <a:ext uri="{FF2B5EF4-FFF2-40B4-BE49-F238E27FC236}">
                <a16:creationId xmlns:a16="http://schemas.microsoft.com/office/drawing/2014/main" id="{17928F29-C9C7-B097-488E-A8EA01D3DC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A69409-BA63-8027-F5EC-4FBE9B3AB660}"/>
              </a:ext>
            </a:extLst>
          </p:cNvPr>
          <p:cNvSpPr>
            <a:spLocks noGrp="1"/>
          </p:cNvSpPr>
          <p:nvPr>
            <p:ph type="sldNum" sz="quarter" idx="12"/>
          </p:nvPr>
        </p:nvSpPr>
        <p:spPr/>
        <p:txBody>
          <a:bodyPr/>
          <a:lstStyle/>
          <a:p>
            <a:fld id="{B0B0E77D-5A63-44FA-BEF2-DBDF2880EF97}" type="slidenum">
              <a:rPr lang="en-US" smtClean="0"/>
              <a:t>‹#›</a:t>
            </a:fld>
            <a:endParaRPr lang="en-US"/>
          </a:p>
        </p:txBody>
      </p:sp>
    </p:spTree>
    <p:extLst>
      <p:ext uri="{BB962C8B-B14F-4D97-AF65-F5344CB8AC3E}">
        <p14:creationId xmlns:p14="http://schemas.microsoft.com/office/powerpoint/2010/main" val="42924886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86D0C3B-2057-81D7-1060-1BFA26F6B31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D94ABFD-9077-4843-F9CC-CEF24D1B0DC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E7AC37-E252-5C1C-8B6A-4BDB6EA89992}"/>
              </a:ext>
            </a:extLst>
          </p:cNvPr>
          <p:cNvSpPr>
            <a:spLocks noGrp="1"/>
          </p:cNvSpPr>
          <p:nvPr>
            <p:ph type="dt" sz="half" idx="10"/>
          </p:nvPr>
        </p:nvSpPr>
        <p:spPr/>
        <p:txBody>
          <a:bodyPr/>
          <a:lstStyle/>
          <a:p>
            <a:fld id="{F0E14826-F367-41A0-9189-1E25A32B7C62}" type="datetimeFigureOut">
              <a:rPr lang="en-US" smtClean="0"/>
              <a:t>6/12/2025</a:t>
            </a:fld>
            <a:endParaRPr lang="en-US"/>
          </a:p>
        </p:txBody>
      </p:sp>
      <p:sp>
        <p:nvSpPr>
          <p:cNvPr id="5" name="Footer Placeholder 4">
            <a:extLst>
              <a:ext uri="{FF2B5EF4-FFF2-40B4-BE49-F238E27FC236}">
                <a16:creationId xmlns:a16="http://schemas.microsoft.com/office/drawing/2014/main" id="{1D4F28A9-5B70-ABF2-3660-0893F33D64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570F2D-971D-C0C6-4C91-2BE230AF5E2B}"/>
              </a:ext>
            </a:extLst>
          </p:cNvPr>
          <p:cNvSpPr>
            <a:spLocks noGrp="1"/>
          </p:cNvSpPr>
          <p:nvPr>
            <p:ph type="sldNum" sz="quarter" idx="12"/>
          </p:nvPr>
        </p:nvSpPr>
        <p:spPr/>
        <p:txBody>
          <a:bodyPr/>
          <a:lstStyle/>
          <a:p>
            <a:fld id="{B0B0E77D-5A63-44FA-BEF2-DBDF2880EF97}" type="slidenum">
              <a:rPr lang="en-US" smtClean="0"/>
              <a:t>‹#›</a:t>
            </a:fld>
            <a:endParaRPr lang="en-US"/>
          </a:p>
        </p:txBody>
      </p:sp>
    </p:spTree>
    <p:extLst>
      <p:ext uri="{BB962C8B-B14F-4D97-AF65-F5344CB8AC3E}">
        <p14:creationId xmlns:p14="http://schemas.microsoft.com/office/powerpoint/2010/main" val="264939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 1 column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576000"/>
            <a:ext cx="11041200" cy="460800"/>
          </a:xfrm>
        </p:spPr>
        <p:txBody>
          <a:bodyPr/>
          <a:lstStyle/>
          <a:p>
            <a:r>
              <a:rPr lang="en-GB" noProof="0"/>
              <a:t>Click to add title</a:t>
            </a:r>
          </a:p>
        </p:txBody>
      </p:sp>
      <p:sp>
        <p:nvSpPr>
          <p:cNvPr id="12" name="Subtitle">
            <a:extLst>
              <a:ext uri="{FF2B5EF4-FFF2-40B4-BE49-F238E27FC236}">
                <a16:creationId xmlns:a16="http://schemas.microsoft.com/office/drawing/2014/main" id="{1BFC480B-2A23-4458-8A22-50F3182580FC}"/>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3" name="Content Placeholder 2"/>
          <p:cNvSpPr>
            <a:spLocks noGrp="1"/>
          </p:cNvSpPr>
          <p:nvPr>
            <p:ph idx="1" hasCustomPrompt="1"/>
          </p:nvPr>
        </p:nvSpPr>
        <p:spPr/>
        <p:txBody>
          <a:bodyPr/>
          <a:lstStyle>
            <a:lvl1pPr>
              <a:defRPr/>
            </a:lvl1pPr>
            <a:lvl5pPr>
              <a:defRPr/>
            </a:lvl5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13" name="Text Placeholder note">
            <a:extLst>
              <a:ext uri="{FF2B5EF4-FFF2-40B4-BE49-F238E27FC236}">
                <a16:creationId xmlns:a16="http://schemas.microsoft.com/office/drawing/2014/main" id="{2E290DD8-5829-4CF0-B3F6-DBF7FAE0C183}"/>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4" name="Date Placeholder 3">
            <a:extLst>
              <a:ext uri="{FF2B5EF4-FFF2-40B4-BE49-F238E27FC236}">
                <a16:creationId xmlns:a16="http://schemas.microsoft.com/office/drawing/2014/main" id="{FA2D9DD7-5C0F-40BF-91D9-397928ECCBED}"/>
              </a:ext>
            </a:extLst>
          </p:cNvPr>
          <p:cNvSpPr>
            <a:spLocks noGrp="1"/>
          </p:cNvSpPr>
          <p:nvPr>
            <p:ph type="dt" sz="half" idx="14"/>
          </p:nvPr>
        </p:nvSpPr>
        <p:spPr/>
        <p:txBody>
          <a:bodyPr/>
          <a:lstStyle/>
          <a:p>
            <a:endParaRPr lang="en-GB"/>
          </a:p>
        </p:txBody>
      </p:sp>
      <p:sp>
        <p:nvSpPr>
          <p:cNvPr id="5" name="Footer Placeholder 4">
            <a:extLst>
              <a:ext uri="{FF2B5EF4-FFF2-40B4-BE49-F238E27FC236}">
                <a16:creationId xmlns:a16="http://schemas.microsoft.com/office/drawing/2014/main" id="{15E45BB2-B770-4E56-876A-11D16C98E07D}"/>
              </a:ext>
            </a:extLst>
          </p:cNvPr>
          <p:cNvSpPr>
            <a:spLocks noGrp="1"/>
          </p:cNvSpPr>
          <p:nvPr>
            <p:ph type="ftr" sz="quarter" idx="15"/>
          </p:nvPr>
        </p:nvSpPr>
        <p:spPr/>
        <p:txBody>
          <a:bodyPr/>
          <a:lstStyle/>
          <a:p>
            <a:r>
              <a:rPr lang="en-GB"/>
              <a:t>Confidential</a:t>
            </a:r>
          </a:p>
        </p:txBody>
      </p:sp>
      <p:sp>
        <p:nvSpPr>
          <p:cNvPr id="6" name="Slide Number Placeholder 5">
            <a:extLst>
              <a:ext uri="{FF2B5EF4-FFF2-40B4-BE49-F238E27FC236}">
                <a16:creationId xmlns:a16="http://schemas.microsoft.com/office/drawing/2014/main" id="{B7BF2F8E-74D3-4C4C-A640-7E3E0ACAF69B}"/>
              </a:ext>
            </a:extLst>
          </p:cNvPr>
          <p:cNvSpPr>
            <a:spLocks noGrp="1"/>
          </p:cNvSpPr>
          <p:nvPr>
            <p:ph type="sldNum" sz="quarter" idx="16"/>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24492326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ivider + image B">
    <p:bg>
      <p:bgRef idx="1001">
        <a:schemeClr val="bg1"/>
      </p:bgRef>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dirty="0"/>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dirty="0"/>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pPr/>
              <a:t>‹#›</a:t>
            </a:fld>
            <a:endParaRPr lang="en-GB" dirty="0"/>
          </a:p>
        </p:txBody>
      </p:sp>
      <p:sp>
        <p:nvSpPr>
          <p:cNvPr id="10" name="Picture Placeholder 7">
            <a:extLst>
              <a:ext uri="{FF2B5EF4-FFF2-40B4-BE49-F238E27FC236}">
                <a16:creationId xmlns:a16="http://schemas.microsoft.com/office/drawing/2014/main" id="{052A9BED-7119-4011-8102-7EF2B42857C2}"/>
              </a:ext>
            </a:extLst>
          </p:cNvPr>
          <p:cNvSpPr>
            <a:spLocks noGrp="1"/>
          </p:cNvSpPr>
          <p:nvPr>
            <p:ph type="pic" sz="quarter" idx="13" hasCustomPrompt="1"/>
          </p:nvPr>
        </p:nvSpPr>
        <p:spPr bwMode="white">
          <a:xfrm>
            <a:off x="0" y="-1"/>
            <a:ext cx="12193200" cy="6861600"/>
          </a:xfrm>
          <a:solidFill>
            <a:schemeClr val="bg2"/>
          </a:solidFill>
          <a:ln>
            <a:noFill/>
          </a:ln>
        </p:spPr>
        <p:txBody>
          <a:bodyPr lIns="144000" tIns="0" bIns="108000" anchor="b" anchorCtr="0"/>
          <a:lstStyle>
            <a:lvl1pPr marL="0" indent="0" algn="l">
              <a:buNone/>
              <a:defRPr sz="1400"/>
            </a:lvl1pPr>
          </a:lstStyle>
          <a:p>
            <a:r>
              <a:rPr lang="en-GB" dirty="0"/>
              <a:t>Click on frame and insert picture using the Insert tab - Pictures or from Templafy Images</a:t>
            </a:r>
          </a:p>
        </p:txBody>
      </p:sp>
      <p:sp>
        <p:nvSpPr>
          <p:cNvPr id="17" name="Text Placeholder guide">
            <a:extLst>
              <a:ext uri="{FF2B5EF4-FFF2-40B4-BE49-F238E27FC236}">
                <a16:creationId xmlns:a16="http://schemas.microsoft.com/office/drawing/2014/main" id="{64D4EA9E-D89B-4E97-A81C-E7FB27F6B3F7}"/>
              </a:ext>
            </a:extLst>
          </p:cNvPr>
          <p:cNvSpPr>
            <a:spLocks noGrp="1"/>
          </p:cNvSpPr>
          <p:nvPr>
            <p:ph type="body" sz="quarter" idx="18" hasCustomPrompt="1"/>
          </p:nvPr>
        </p:nvSpPr>
        <p:spPr bwMode="ltGray">
          <a:xfrm>
            <a:off x="1" y="1182600"/>
            <a:ext cx="10672233" cy="4494932"/>
          </a:xfrm>
          <a:custGeom>
            <a:avLst/>
            <a:gdLst>
              <a:gd name="connsiteX0" fmla="*/ 0 w 8004175"/>
              <a:gd name="connsiteY0" fmla="*/ 0 h 4494932"/>
              <a:gd name="connsiteX1" fmla="*/ 5448124 w 8004175"/>
              <a:gd name="connsiteY1" fmla="*/ 0 h 4494932"/>
              <a:gd name="connsiteX2" fmla="*/ 5615904 w 8004175"/>
              <a:gd name="connsiteY2" fmla="*/ 9414 h 4494932"/>
              <a:gd name="connsiteX3" fmla="*/ 6297082 w 8004175"/>
              <a:gd name="connsiteY3" fmla="*/ 400309 h 4494932"/>
              <a:gd name="connsiteX4" fmla="*/ 7877088 w 8004175"/>
              <a:gd name="connsiteY4" fmla="*/ 1992768 h 4494932"/>
              <a:gd name="connsiteX5" fmla="*/ 8004160 w 8004175"/>
              <a:gd name="connsiteY5" fmla="*/ 2247039 h 4494932"/>
              <a:gd name="connsiteX6" fmla="*/ 7877088 w 8004175"/>
              <a:gd name="connsiteY6" fmla="*/ 2502071 h 4494932"/>
              <a:gd name="connsiteX7" fmla="*/ 6297082 w 8004175"/>
              <a:gd name="connsiteY7" fmla="*/ 4094530 h 4494932"/>
              <a:gd name="connsiteX8" fmla="*/ 5446466 w 8004175"/>
              <a:gd name="connsiteY8" fmla="*/ 4494932 h 4494932"/>
              <a:gd name="connsiteX9" fmla="*/ 0 w 8004175"/>
              <a:gd name="connsiteY9" fmla="*/ 4494932 h 449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04175" h="4494932">
                <a:moveTo>
                  <a:pt x="0" y="0"/>
                </a:moveTo>
                <a:lnTo>
                  <a:pt x="5448124" y="0"/>
                </a:lnTo>
                <a:lnTo>
                  <a:pt x="5615904" y="9414"/>
                </a:lnTo>
                <a:cubicBezTo>
                  <a:pt x="5979127" y="52695"/>
                  <a:pt x="6128522" y="236086"/>
                  <a:pt x="6297082" y="400309"/>
                </a:cubicBezTo>
                <a:cubicBezTo>
                  <a:pt x="6448678" y="547839"/>
                  <a:pt x="7450128" y="1560725"/>
                  <a:pt x="7877088" y="1992768"/>
                </a:cubicBezTo>
                <a:cubicBezTo>
                  <a:pt x="8008352" y="2124923"/>
                  <a:pt x="8004160" y="2205486"/>
                  <a:pt x="8004160" y="2247039"/>
                </a:cubicBezTo>
                <a:cubicBezTo>
                  <a:pt x="8004160" y="2288591"/>
                  <a:pt x="8008352" y="2369281"/>
                  <a:pt x="7877088" y="2502071"/>
                </a:cubicBezTo>
                <a:cubicBezTo>
                  <a:pt x="7450128" y="2933987"/>
                  <a:pt x="6448678" y="3946873"/>
                  <a:pt x="6297082" y="4094530"/>
                </a:cubicBezTo>
                <a:cubicBezTo>
                  <a:pt x="6104442" y="4282088"/>
                  <a:pt x="5936834" y="4494932"/>
                  <a:pt x="5446466" y="4494932"/>
                </a:cubicBezTo>
                <a:lnTo>
                  <a:pt x="0" y="4494932"/>
                </a:lnTo>
                <a:close/>
              </a:path>
            </a:pathLst>
          </a:custGeom>
          <a:solidFill>
            <a:schemeClr val="accent1"/>
          </a:solidFill>
          <a:ln w="0">
            <a:solidFill>
              <a:schemeClr val="accent1">
                <a:alpha val="0"/>
              </a:schemeClr>
            </a:solidFill>
          </a:ln>
        </p:spPr>
        <p:txBody>
          <a:bodyPr wrap="square">
            <a:noAutofit/>
          </a:bodyPr>
          <a:lstStyle>
            <a:lvl1pPr marL="0" indent="0">
              <a:buNone/>
              <a:defRPr sz="100">
                <a:noFill/>
              </a:defRPr>
            </a:lvl1pPr>
          </a:lstStyle>
          <a:p>
            <a:pPr lvl="0"/>
            <a:r>
              <a:rPr lang="en-GB" dirty="0"/>
              <a:t>.</a:t>
            </a:r>
          </a:p>
        </p:txBody>
      </p:sp>
      <p:sp>
        <p:nvSpPr>
          <p:cNvPr id="2" name="Title 1"/>
          <p:cNvSpPr>
            <a:spLocks noGrp="1"/>
          </p:cNvSpPr>
          <p:nvPr>
            <p:ph type="ctrTitle" hasCustomPrompt="1"/>
          </p:nvPr>
        </p:nvSpPr>
        <p:spPr>
          <a:xfrm>
            <a:off x="576000" y="2664002"/>
            <a:ext cx="8496000" cy="917229"/>
          </a:xfrm>
        </p:spPr>
        <p:txBody>
          <a:bodyPr anchor="b"/>
          <a:lstStyle>
            <a:lvl1pPr algn="l">
              <a:defRPr sz="3600">
                <a:solidFill>
                  <a:schemeClr val="bg1"/>
                </a:solidFill>
              </a:defRPr>
            </a:lvl1pPr>
          </a:lstStyle>
          <a:p>
            <a:r>
              <a:rPr lang="en-GB" noProof="0" dirty="0"/>
              <a:t>Click to add title</a:t>
            </a:r>
            <a:endParaRPr lang="en-GB" dirty="0"/>
          </a:p>
        </p:txBody>
      </p:sp>
      <p:sp>
        <p:nvSpPr>
          <p:cNvPr id="3" name="Subtitle 2"/>
          <p:cNvSpPr>
            <a:spLocks noGrp="1"/>
          </p:cNvSpPr>
          <p:nvPr>
            <p:ph type="subTitle" idx="1" hasCustomPrompt="1"/>
          </p:nvPr>
        </p:nvSpPr>
        <p:spPr>
          <a:xfrm>
            <a:off x="576000" y="3553200"/>
            <a:ext cx="8496000" cy="735840"/>
          </a:xfrm>
        </p:spPr>
        <p:txBody>
          <a:bodyPr/>
          <a:lstStyle>
            <a:lvl1pPr marL="0" indent="0" algn="l">
              <a:spcBef>
                <a:spcPts val="0"/>
              </a:spcBef>
              <a:buFont typeface="Arial" panose="020B0604020202020204" pitchFamily="34" charset="0"/>
              <a:buChar char="​"/>
              <a:defRPr sz="3600">
                <a:solidFill>
                  <a:schemeClr val="bg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tabLst/>
              <a:defRPr sz="3600">
                <a:solidFill>
                  <a:schemeClr val="tx1"/>
                </a:solidFill>
              </a:defRPr>
            </a:lvl9pPr>
          </a:lstStyle>
          <a:p>
            <a:r>
              <a:rPr lang="en-GB" dirty="0"/>
              <a:t>Click to add subtitle</a:t>
            </a:r>
          </a:p>
        </p:txBody>
      </p:sp>
    </p:spTree>
    <p:extLst>
      <p:ext uri="{BB962C8B-B14F-4D97-AF65-F5344CB8AC3E}">
        <p14:creationId xmlns:p14="http://schemas.microsoft.com/office/powerpoint/2010/main" val="3996440932"/>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lank with Footer">
    <p:spTree>
      <p:nvGrpSpPr>
        <p:cNvPr id="1" name=""/>
        <p:cNvGrpSpPr/>
        <p:nvPr/>
      </p:nvGrpSpPr>
      <p:grpSpPr>
        <a:xfrm>
          <a:off x="0" y="0"/>
          <a:ext cx="0" cy="0"/>
          <a:chOff x="0" y="0"/>
          <a:chExt cx="0" cy="0"/>
        </a:xfrm>
      </p:grpSpPr>
      <p:sp>
        <p:nvSpPr>
          <p:cNvPr id="7" name="Text Placeholder note">
            <a:extLst>
              <a:ext uri="{FF2B5EF4-FFF2-40B4-BE49-F238E27FC236}">
                <a16:creationId xmlns:a16="http://schemas.microsoft.com/office/drawing/2014/main" id="{D73B33C5-8972-4A84-A388-ED4964C9DAE6}"/>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dirty="0" smtClean="0">
                <a:solidFill>
                  <a:srgbClr val="545859"/>
                </a:solidFill>
                <a:latin typeface="+mn-lt"/>
                <a:ea typeface="+mn-ea"/>
                <a:cs typeface="+mn-cs"/>
              </a:defRPr>
            </a:lvl1pPr>
            <a:lvl2pPr marL="0" indent="0">
              <a:lnSpc>
                <a:spcPct val="100000"/>
              </a:lnSpc>
              <a:spcAft>
                <a:spcPts val="600"/>
              </a:spcAft>
              <a:buFontTx/>
              <a:buNone/>
              <a:defRPr lang="en-US" sz="800" i="1" kern="1200" dirty="0" smtClean="0">
                <a:solidFill>
                  <a:srgbClr val="545859"/>
                </a:solidFill>
                <a:latin typeface="+mn-lt"/>
                <a:ea typeface="+mn-ea"/>
                <a:cs typeface="+mn-cs"/>
              </a:defRPr>
            </a:lvl2pPr>
            <a:lvl3pPr marL="0" indent="0">
              <a:lnSpc>
                <a:spcPct val="100000"/>
              </a:lnSpc>
              <a:spcAft>
                <a:spcPts val="600"/>
              </a:spcAft>
              <a:buFontTx/>
              <a:buNone/>
              <a:defRPr lang="en-US" sz="800" i="1" kern="1200" dirty="0" smtClean="0">
                <a:solidFill>
                  <a:srgbClr val="545859"/>
                </a:solidFill>
                <a:latin typeface="+mn-lt"/>
                <a:ea typeface="+mn-ea"/>
                <a:cs typeface="+mn-cs"/>
              </a:defRPr>
            </a:lvl3pPr>
            <a:lvl4pPr marL="0" indent="0">
              <a:lnSpc>
                <a:spcPct val="100000"/>
              </a:lnSpc>
              <a:spcAft>
                <a:spcPts val="600"/>
              </a:spcAft>
              <a:buFontTx/>
              <a:buNone/>
              <a:defRPr lang="en-US" sz="800" i="1" kern="1200" dirty="0" smtClean="0">
                <a:solidFill>
                  <a:srgbClr val="545859"/>
                </a:solidFill>
                <a:latin typeface="+mn-lt"/>
                <a:ea typeface="+mn-ea"/>
                <a:cs typeface="+mn-cs"/>
              </a:defRPr>
            </a:lvl4pPr>
            <a:lvl5pPr marL="0" indent="0">
              <a:lnSpc>
                <a:spcPct val="100000"/>
              </a:lnSpc>
              <a:spcAft>
                <a:spcPts val="600"/>
              </a:spcAft>
              <a:buFontTx/>
              <a:buNone/>
              <a:defRPr lang="en-US" sz="800" i="1" kern="1200" dirty="0" smtClean="0">
                <a:solidFill>
                  <a:srgbClr val="545859"/>
                </a:solidFill>
                <a:latin typeface="+mn-lt"/>
                <a:ea typeface="+mn-ea"/>
                <a:cs typeface="+mn-cs"/>
              </a:defRPr>
            </a:lvl5pPr>
            <a:lvl6pPr marL="0" indent="0">
              <a:lnSpc>
                <a:spcPct val="100000"/>
              </a:lnSpc>
              <a:spcAft>
                <a:spcPts val="600"/>
              </a:spcAft>
              <a:buFontTx/>
              <a:buNone/>
              <a:defRPr lang="en-GB" sz="800" i="1" kern="1200" noProof="0" dirty="0" smtClean="0">
                <a:solidFill>
                  <a:srgbClr val="545859"/>
                </a:solidFill>
                <a:latin typeface="+mn-lt"/>
                <a:ea typeface="+mn-ea"/>
                <a:cs typeface="+mn-cs"/>
              </a:defRPr>
            </a:lvl6pPr>
            <a:lvl7pPr marL="0" indent="0">
              <a:lnSpc>
                <a:spcPct val="100000"/>
              </a:lnSpc>
              <a:spcAft>
                <a:spcPts val="600"/>
              </a:spcAft>
              <a:buFontTx/>
              <a:buNone/>
              <a:defRPr lang="en-GB" sz="800" i="1" kern="1200" noProof="0" dirty="0" smtClean="0">
                <a:solidFill>
                  <a:srgbClr val="545859"/>
                </a:solidFill>
                <a:latin typeface="+mn-lt"/>
                <a:ea typeface="+mn-ea"/>
                <a:cs typeface="+mn-cs"/>
              </a:defRPr>
            </a:lvl7pPr>
            <a:lvl8pPr marL="0" indent="0">
              <a:lnSpc>
                <a:spcPct val="100000"/>
              </a:lnSpc>
              <a:spcAft>
                <a:spcPts val="600"/>
              </a:spcAft>
              <a:buFontTx/>
              <a:buNone/>
              <a:defRPr lang="en-GB" sz="800" i="1" kern="1200" noProof="0" dirty="0" smtClean="0">
                <a:solidFill>
                  <a:srgbClr val="545859"/>
                </a:solidFill>
                <a:latin typeface="+mn-lt"/>
                <a:ea typeface="+mn-ea"/>
                <a:cs typeface="+mn-cs"/>
              </a:defRPr>
            </a:lvl8pPr>
            <a:lvl9pPr marL="0" indent="0">
              <a:lnSpc>
                <a:spcPct val="100000"/>
              </a:lnSpc>
              <a:spcAft>
                <a:spcPts val="600"/>
              </a:spcAft>
              <a:buFontTx/>
              <a:buNone/>
              <a:defRPr lang="en-GB" sz="800" i="1" kern="1200" noProof="0" dirty="0" smtClean="0">
                <a:solidFill>
                  <a:srgbClr val="545859"/>
                </a:solidFill>
                <a:latin typeface="+mn-lt"/>
                <a:ea typeface="+mn-ea"/>
                <a:cs typeface="+mn-cs"/>
              </a:defRPr>
            </a:lvl9pPr>
          </a:lstStyle>
          <a:p>
            <a:pPr lvl="0"/>
            <a:r>
              <a:rPr lang="en-GB" dirty="0"/>
              <a:t>Click to add note</a:t>
            </a:r>
          </a:p>
        </p:txBody>
      </p:sp>
      <p:sp>
        <p:nvSpPr>
          <p:cNvPr id="2" name="Date Placeholder 1">
            <a:extLst>
              <a:ext uri="{FF2B5EF4-FFF2-40B4-BE49-F238E27FC236}">
                <a16:creationId xmlns:a16="http://schemas.microsoft.com/office/drawing/2014/main" id="{29D8E0B0-421A-4CA7-B758-5764CB40B346}"/>
              </a:ext>
            </a:extLst>
          </p:cNvPr>
          <p:cNvSpPr>
            <a:spLocks noGrp="1"/>
          </p:cNvSpPr>
          <p:nvPr>
            <p:ph type="dt" sz="half" idx="14"/>
          </p:nvPr>
        </p:nvSpPr>
        <p:spPr/>
        <p:txBody>
          <a:bodyPr/>
          <a:lstStyle/>
          <a:p>
            <a:endParaRPr lang="en-GB" dirty="0"/>
          </a:p>
        </p:txBody>
      </p:sp>
      <p:sp>
        <p:nvSpPr>
          <p:cNvPr id="3" name="Footer Placeholder 2">
            <a:extLst>
              <a:ext uri="{FF2B5EF4-FFF2-40B4-BE49-F238E27FC236}">
                <a16:creationId xmlns:a16="http://schemas.microsoft.com/office/drawing/2014/main" id="{272EAD2E-013E-4D25-A08A-2E155D6743CB}"/>
              </a:ext>
            </a:extLst>
          </p:cNvPr>
          <p:cNvSpPr>
            <a:spLocks noGrp="1"/>
          </p:cNvSpPr>
          <p:nvPr>
            <p:ph type="ftr" sz="quarter" idx="15"/>
          </p:nvPr>
        </p:nvSpPr>
        <p:spPr/>
        <p:txBody>
          <a:bodyPr/>
          <a:lstStyle/>
          <a:p>
            <a:endParaRPr lang="en-GB" dirty="0"/>
          </a:p>
        </p:txBody>
      </p:sp>
      <p:sp>
        <p:nvSpPr>
          <p:cNvPr id="4" name="Slide Number Placeholder 3">
            <a:extLst>
              <a:ext uri="{FF2B5EF4-FFF2-40B4-BE49-F238E27FC236}">
                <a16:creationId xmlns:a16="http://schemas.microsoft.com/office/drawing/2014/main" id="{452B060A-EF64-4591-BF25-FC11C9534A95}"/>
              </a:ext>
            </a:extLst>
          </p:cNvPr>
          <p:cNvSpPr>
            <a:spLocks noGrp="1"/>
          </p:cNvSpPr>
          <p:nvPr>
            <p:ph type="sldNum" sz="quarter" idx="16"/>
          </p:nvPr>
        </p:nvSpPr>
        <p:spPr/>
        <p:txBody>
          <a:bodyPr/>
          <a:lstStyle/>
          <a:p>
            <a:fld id="{23AA811B-2EBD-4900-905E-5BE206449611}" type="slidenum">
              <a:rPr lang="en-GB" smtClean="0"/>
              <a:pPr/>
              <a:t>‹#›</a:t>
            </a:fld>
            <a:endParaRPr lang="en-GB" dirty="0"/>
          </a:p>
        </p:txBody>
      </p:sp>
    </p:spTree>
    <p:extLst>
      <p:ext uri="{BB962C8B-B14F-4D97-AF65-F5344CB8AC3E}">
        <p14:creationId xmlns:p14="http://schemas.microsoft.com/office/powerpoint/2010/main" val="12748981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mage Title Slide - graphics B">
    <p:spTree>
      <p:nvGrpSpPr>
        <p:cNvPr id="1" name=""/>
        <p:cNvGrpSpPr/>
        <p:nvPr/>
      </p:nvGrpSpPr>
      <p:grpSpPr>
        <a:xfrm>
          <a:off x="0" y="0"/>
          <a:ext cx="0" cy="0"/>
          <a:chOff x="0" y="0"/>
          <a:chExt cx="0" cy="0"/>
        </a:xfrm>
      </p:grpSpPr>
      <p:sp>
        <p:nvSpPr>
          <p:cNvPr id="20" name="Date Placeholder 6" hidden="1">
            <a:extLst>
              <a:ext uri="{FF2B5EF4-FFF2-40B4-BE49-F238E27FC236}">
                <a16:creationId xmlns:a16="http://schemas.microsoft.com/office/drawing/2014/main" id="{386C19D3-809F-48A5-A0B6-14C06F40C11E}"/>
              </a:ext>
            </a:extLst>
          </p:cNvPr>
          <p:cNvSpPr>
            <a:spLocks noGrp="1"/>
          </p:cNvSpPr>
          <p:nvPr>
            <p:ph type="dt" sz="half" idx="15"/>
          </p:nvPr>
        </p:nvSpPr>
        <p:spPr>
          <a:xfrm>
            <a:off x="0" y="6858000"/>
            <a:ext cx="0" cy="0"/>
          </a:xfrm>
        </p:spPr>
        <p:txBody>
          <a:bodyPr/>
          <a:lstStyle>
            <a:lvl1pPr>
              <a:defRPr sz="100">
                <a:noFill/>
              </a:defRPr>
            </a:lvl1pPr>
          </a:lstStyle>
          <a:p>
            <a:endParaRPr lang="en-GB" dirty="0"/>
          </a:p>
        </p:txBody>
      </p:sp>
      <p:sp>
        <p:nvSpPr>
          <p:cNvPr id="9" name="Footer Placeholder 8" hidden="1">
            <a:extLst>
              <a:ext uri="{FF2B5EF4-FFF2-40B4-BE49-F238E27FC236}">
                <a16:creationId xmlns:a16="http://schemas.microsoft.com/office/drawing/2014/main" id="{3297A132-C2EE-4CE3-8B75-B1FDFF50D46E}"/>
              </a:ext>
            </a:extLst>
          </p:cNvPr>
          <p:cNvSpPr>
            <a:spLocks noGrp="1"/>
          </p:cNvSpPr>
          <p:nvPr>
            <p:ph type="ftr" sz="quarter" idx="16"/>
          </p:nvPr>
        </p:nvSpPr>
        <p:spPr>
          <a:xfrm>
            <a:off x="0" y="6858000"/>
            <a:ext cx="0" cy="0"/>
          </a:xfrm>
        </p:spPr>
        <p:txBody>
          <a:bodyPr/>
          <a:lstStyle>
            <a:lvl1pPr>
              <a:defRPr sz="100">
                <a:noFill/>
              </a:defRPr>
            </a:lvl1pPr>
          </a:lstStyle>
          <a:p>
            <a:endParaRPr lang="en-GB" dirty="0"/>
          </a:p>
        </p:txBody>
      </p:sp>
      <p:sp>
        <p:nvSpPr>
          <p:cNvPr id="11" name="Slide Number Placeholder 10" hidden="1">
            <a:extLst>
              <a:ext uri="{FF2B5EF4-FFF2-40B4-BE49-F238E27FC236}">
                <a16:creationId xmlns:a16="http://schemas.microsoft.com/office/drawing/2014/main" id="{E1304FA1-E0F5-4AD4-846A-37642FFE487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pPr/>
              <a:t>‹#›</a:t>
            </a:fld>
            <a:endParaRPr lang="en-GB" dirty="0"/>
          </a:p>
        </p:txBody>
      </p:sp>
      <p:sp>
        <p:nvSpPr>
          <p:cNvPr id="17" name="TextBox 16">
            <a:extLst>
              <a:ext uri="{FF2B5EF4-FFF2-40B4-BE49-F238E27FC236}">
                <a16:creationId xmlns:a16="http://schemas.microsoft.com/office/drawing/2014/main" id="{D74C6A08-F955-41B7-9F7D-25501FFD9722}"/>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dirty="0"/>
              <a:t>You have the option to change the color of the guidepost</a:t>
            </a:r>
            <a:endParaRPr lang="en-GB" sz="1600" dirty="0">
              <a:solidFill>
                <a:schemeClr val="tx2"/>
              </a:solidFill>
            </a:endParaRPr>
          </a:p>
        </p:txBody>
      </p:sp>
      <p:sp>
        <p:nvSpPr>
          <p:cNvPr id="8" name="Picture Placeholder 7"/>
          <p:cNvSpPr>
            <a:spLocks noGrp="1"/>
          </p:cNvSpPr>
          <p:nvPr>
            <p:ph type="pic" sz="quarter" idx="13" hasCustomPrompt="1"/>
          </p:nvPr>
        </p:nvSpPr>
        <p:spPr bwMode="white">
          <a:xfrm>
            <a:off x="0" y="-1"/>
            <a:ext cx="12193200" cy="6861600"/>
          </a:xfrm>
          <a:solidFill>
            <a:schemeClr val="bg2"/>
          </a:solidFill>
        </p:spPr>
        <p:txBody>
          <a:bodyPr lIns="144000" tIns="0" bIns="108000" anchor="b" anchorCtr="0"/>
          <a:lstStyle>
            <a:lvl1pPr marL="0" indent="0" algn="l">
              <a:buNone/>
              <a:defRPr sz="1600"/>
            </a:lvl1pPr>
          </a:lstStyle>
          <a:p>
            <a:r>
              <a:rPr lang="en-GB" dirty="0"/>
              <a:t>Click on frame and insert picture using the Insert tab - Pictures or from Templafy Images</a:t>
            </a:r>
          </a:p>
        </p:txBody>
      </p:sp>
      <p:sp>
        <p:nvSpPr>
          <p:cNvPr id="12" name="Text Placeholder 11">
            <a:extLst>
              <a:ext uri="{FF2B5EF4-FFF2-40B4-BE49-F238E27FC236}">
                <a16:creationId xmlns:a16="http://schemas.microsoft.com/office/drawing/2014/main" id="{2E83C5C1-019A-48F4-8ADB-C484D6DB4EC5}"/>
              </a:ext>
            </a:extLst>
          </p:cNvPr>
          <p:cNvSpPr>
            <a:spLocks noGrp="1"/>
          </p:cNvSpPr>
          <p:nvPr>
            <p:ph type="body" sz="quarter" idx="18" hasCustomPrompt="1"/>
          </p:nvPr>
        </p:nvSpPr>
        <p:spPr bwMode="ltGray">
          <a:xfrm>
            <a:off x="840" y="455"/>
            <a:ext cx="10670400" cy="5767418"/>
          </a:xfrm>
          <a:custGeom>
            <a:avLst/>
            <a:gdLst>
              <a:gd name="connsiteX0" fmla="*/ 0 w 10670400"/>
              <a:gd name="connsiteY0" fmla="*/ 0 h 5767418"/>
              <a:gd name="connsiteX1" fmla="*/ 9033169 w 10670400"/>
              <a:gd name="connsiteY1" fmla="*/ 0 h 5767418"/>
              <a:gd name="connsiteX2" fmla="*/ 10514688 w 10670400"/>
              <a:gd name="connsiteY2" fmla="*/ 1492120 h 5767418"/>
              <a:gd name="connsiteX3" fmla="*/ 10514832 w 10670400"/>
              <a:gd name="connsiteY3" fmla="*/ 1492120 h 5767418"/>
              <a:gd name="connsiteX4" fmla="*/ 10661362 w 10670400"/>
              <a:gd name="connsiteY4" fmla="*/ 1770519 h 5767418"/>
              <a:gd name="connsiteX5" fmla="*/ 10670400 w 10670400"/>
              <a:gd name="connsiteY5" fmla="*/ 1866031 h 5767418"/>
              <a:gd name="connsiteX6" fmla="*/ 10670400 w 10670400"/>
              <a:gd name="connsiteY6" fmla="*/ 1881470 h 5767418"/>
              <a:gd name="connsiteX7" fmla="*/ 10661362 w 10670400"/>
              <a:gd name="connsiteY7" fmla="*/ 1976982 h 5767418"/>
              <a:gd name="connsiteX8" fmla="*/ 10514832 w 10670400"/>
              <a:gd name="connsiteY8" fmla="*/ 2255381 h 5767418"/>
              <a:gd name="connsiteX9" fmla="*/ 7535656 w 10670400"/>
              <a:gd name="connsiteY9" fmla="*/ 5255259 h 5767418"/>
              <a:gd name="connsiteX10" fmla="*/ 6162206 w 10670400"/>
              <a:gd name="connsiteY10" fmla="*/ 5767418 h 5767418"/>
              <a:gd name="connsiteX11" fmla="*/ 0 w 10670400"/>
              <a:gd name="connsiteY11" fmla="*/ 5767418 h 576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70400" h="5767418">
                <a:moveTo>
                  <a:pt x="0" y="0"/>
                </a:moveTo>
                <a:lnTo>
                  <a:pt x="9033169" y="0"/>
                </a:lnTo>
                <a:lnTo>
                  <a:pt x="10514688" y="1492120"/>
                </a:lnTo>
                <a:lnTo>
                  <a:pt x="10514832" y="1492120"/>
                </a:lnTo>
                <a:cubicBezTo>
                  <a:pt x="10592981" y="1570838"/>
                  <a:pt x="10641825" y="1668331"/>
                  <a:pt x="10661362" y="1770519"/>
                </a:cubicBezTo>
                <a:lnTo>
                  <a:pt x="10670400" y="1866031"/>
                </a:lnTo>
                <a:lnTo>
                  <a:pt x="10670400" y="1881470"/>
                </a:lnTo>
                <a:lnTo>
                  <a:pt x="10661362" y="1976982"/>
                </a:lnTo>
                <a:cubicBezTo>
                  <a:pt x="10641825" y="2079170"/>
                  <a:pt x="10592981" y="2176664"/>
                  <a:pt x="10514832" y="2255381"/>
                </a:cubicBezTo>
                <a:lnTo>
                  <a:pt x="7535656" y="5255259"/>
                </a:lnTo>
                <a:cubicBezTo>
                  <a:pt x="7157019" y="5635843"/>
                  <a:pt x="6768861" y="5767418"/>
                  <a:pt x="6162206" y="5767418"/>
                </a:cubicBezTo>
                <a:lnTo>
                  <a:pt x="0" y="5767418"/>
                </a:lnTo>
                <a:close/>
              </a:path>
            </a:pathLst>
          </a:custGeom>
          <a:solidFill>
            <a:schemeClr val="accent1">
              <a:alpha val="90000"/>
            </a:schemeClr>
          </a:solidFill>
          <a:ln w="0">
            <a:solidFill>
              <a:schemeClr val="accent1">
                <a:alpha val="0"/>
              </a:schemeClr>
            </a:solidFill>
          </a:ln>
        </p:spPr>
        <p:txBody>
          <a:bodyPr wrap="square">
            <a:noAutofit/>
          </a:bodyPr>
          <a:lstStyle>
            <a:lvl1pPr marL="0" indent="0">
              <a:buNone/>
              <a:defRPr sz="100">
                <a:noFill/>
              </a:defRPr>
            </a:lvl1pPr>
          </a:lstStyle>
          <a:p>
            <a:pPr lvl="0"/>
            <a:r>
              <a:rPr lang="en-GB" dirty="0"/>
              <a:t>.</a:t>
            </a:r>
          </a:p>
        </p:txBody>
      </p:sp>
      <p:sp>
        <p:nvSpPr>
          <p:cNvPr id="18" name="image" descr="{&quot;templafy&quot;:{&quot;type&quot;:&quot;image&quot;,&quot;inheritDimensions&quot;:&quot;inheritHeight&quot;}}" title="UserProfile.Office.Logowhite">
            <a:extLst>
              <a:ext uri="{FF2B5EF4-FFF2-40B4-BE49-F238E27FC236}">
                <a16:creationId xmlns:a16="http://schemas.microsoft.com/office/drawing/2014/main" id="{A8774AC0-3C48-495C-801E-2F0F629CD086}"/>
              </a:ext>
            </a:extLst>
          </p:cNvPr>
          <p:cNvSpPr>
            <a:spLocks noGrp="1"/>
          </p:cNvSpPr>
          <p:nvPr>
            <p:ph type="body" sz="quarter" idx="14" hasCustomPrompt="1"/>
          </p:nvPr>
        </p:nvSpPr>
        <p:spPr bwMode="white">
          <a:xfrm>
            <a:off x="576000" y="576000"/>
            <a:ext cx="1980000" cy="381600"/>
          </a:xfrm>
          <a:blipFill>
            <a:blip r:embed="rId2">
              <a:extLst>
                <a:ext uri="{96DAC541-7B7A-43D3-8B79-37D633B846F1}">
                  <asvg:svgBlip xmlns:asvg="http://schemas.microsoft.com/office/drawing/2016/SVG/main" r:embed="rId3"/>
                </a:ext>
              </a:extLst>
            </a:blip>
            <a:stretch>
              <a:fillRect/>
            </a:stretch>
          </a:blipFill>
          <a:ln w="0">
            <a:solidFill>
              <a:schemeClr val="bg1">
                <a:alpha val="0"/>
              </a:schemeClr>
            </a:solidFill>
          </a:ln>
        </p:spPr>
        <p:txBody>
          <a:bodyPr/>
          <a:lstStyle>
            <a:lvl1pPr marL="0" indent="0">
              <a:buNone/>
              <a:defRPr sz="100">
                <a:noFill/>
              </a:defRPr>
            </a:lvl1pPr>
            <a:lvl2pPr>
              <a:defRPr sz="100"/>
            </a:lvl2pPr>
            <a:lvl3pPr>
              <a:defRPr sz="100"/>
            </a:lvl3pPr>
            <a:lvl4pPr>
              <a:defRPr sz="100"/>
            </a:lvl4pPr>
            <a:lvl5pPr>
              <a:defRPr sz="100"/>
            </a:lvl5pPr>
          </a:lstStyle>
          <a:p>
            <a:pPr lvl="0"/>
            <a:r>
              <a:rPr lang="en-GB" noProof="0" dirty="0"/>
              <a:t>.</a:t>
            </a:r>
          </a:p>
        </p:txBody>
      </p:sp>
      <p:sp>
        <p:nvSpPr>
          <p:cNvPr id="13" name="Title 1">
            <a:extLst>
              <a:ext uri="{FF2B5EF4-FFF2-40B4-BE49-F238E27FC236}">
                <a16:creationId xmlns:a16="http://schemas.microsoft.com/office/drawing/2014/main" id="{79D1211B-870D-4641-BA5F-6F0BB2281F6B}"/>
              </a:ext>
            </a:extLst>
          </p:cNvPr>
          <p:cNvSpPr>
            <a:spLocks noGrp="1"/>
          </p:cNvSpPr>
          <p:nvPr>
            <p:ph type="ctrTitle" hasCustomPrompt="1"/>
          </p:nvPr>
        </p:nvSpPr>
        <p:spPr bwMode="white">
          <a:xfrm>
            <a:off x="576000" y="1746000"/>
            <a:ext cx="6321600" cy="1497600"/>
          </a:xfrm>
        </p:spPr>
        <p:txBody>
          <a:bodyPr anchor="b"/>
          <a:lstStyle>
            <a:lvl1pPr algn="l">
              <a:defRPr sz="4500">
                <a:solidFill>
                  <a:schemeClr val="bg1"/>
                </a:solidFill>
              </a:defRPr>
            </a:lvl1pPr>
          </a:lstStyle>
          <a:p>
            <a:r>
              <a:rPr lang="en-GB" noProof="0" dirty="0"/>
              <a:t>Click to add title</a:t>
            </a:r>
            <a:endParaRPr lang="en-GB" dirty="0"/>
          </a:p>
        </p:txBody>
      </p:sp>
      <p:sp>
        <p:nvSpPr>
          <p:cNvPr id="16" name="Subtitle 2">
            <a:extLst>
              <a:ext uri="{FF2B5EF4-FFF2-40B4-BE49-F238E27FC236}">
                <a16:creationId xmlns:a16="http://schemas.microsoft.com/office/drawing/2014/main" id="{8B24BE45-F69B-4A1B-A5F4-0617B14D6DC0}"/>
              </a:ext>
            </a:extLst>
          </p:cNvPr>
          <p:cNvSpPr>
            <a:spLocks noGrp="1"/>
          </p:cNvSpPr>
          <p:nvPr>
            <p:ph type="subTitle" idx="1" hasCustomPrompt="1"/>
          </p:nvPr>
        </p:nvSpPr>
        <p:spPr bwMode="white">
          <a:xfrm>
            <a:off x="576000" y="3150000"/>
            <a:ext cx="6321600" cy="1655762"/>
          </a:xfrm>
        </p:spPr>
        <p:txBody>
          <a:bodyPr/>
          <a:lstStyle>
            <a:lvl1pPr marL="0" indent="0" algn="l">
              <a:spcBef>
                <a:spcPts val="0"/>
              </a:spcBef>
              <a:buFont typeface="Arial" panose="020B0604020202020204" pitchFamily="34" charset="0"/>
              <a:buChar char="​"/>
              <a:defRPr sz="4500">
                <a:solidFill>
                  <a:schemeClr val="bg1"/>
                </a:solidFill>
              </a:defRPr>
            </a:lvl1pPr>
            <a:lvl2pPr marL="0" indent="0" algn="l">
              <a:buFont typeface="Arial" panose="020B0604020202020204" pitchFamily="34" charset="0"/>
              <a:buNone/>
              <a:defRPr sz="2000">
                <a:solidFill>
                  <a:schemeClr val="tx1"/>
                </a:solidFill>
              </a:defRPr>
            </a:lvl2pPr>
            <a:lvl3pPr marL="0" indent="0" algn="l">
              <a:buFont typeface="Arial" panose="020B0604020202020204" pitchFamily="34" charset="0"/>
              <a:buChar char="​"/>
              <a:defRPr sz="2000">
                <a:solidFill>
                  <a:schemeClr val="tx1"/>
                </a:solidFill>
              </a:defRPr>
            </a:lvl3pPr>
            <a:lvl4pPr marL="0" indent="0" algn="l">
              <a:buFont typeface="Arial" panose="020B0604020202020204" pitchFamily="34" charset="0"/>
              <a:buChar char="​"/>
              <a:defRPr sz="2000">
                <a:solidFill>
                  <a:schemeClr val="tx1"/>
                </a:solidFill>
              </a:defRPr>
            </a:lvl4pPr>
            <a:lvl5pPr marL="0" indent="0" algn="l">
              <a:buFont typeface="Arial" panose="020B0604020202020204" pitchFamily="34" charset="0"/>
              <a:buChar char="​"/>
              <a:defRPr sz="2000">
                <a:solidFill>
                  <a:schemeClr val="tx1"/>
                </a:solidFill>
              </a:defRPr>
            </a:lvl5pPr>
            <a:lvl6pPr marL="0" indent="0" algn="l">
              <a:buFont typeface="Arial" panose="020B0604020202020204" pitchFamily="34" charset="0"/>
              <a:buChar char="​"/>
              <a:defRPr sz="2000">
                <a:solidFill>
                  <a:schemeClr val="tx1"/>
                </a:solidFill>
              </a:defRPr>
            </a:lvl6pPr>
            <a:lvl7pPr marL="0" indent="0" algn="l">
              <a:buFont typeface="Arial" panose="020B0604020202020204" pitchFamily="34" charset="0"/>
              <a:buChar char="​"/>
              <a:defRPr sz="2000">
                <a:solidFill>
                  <a:schemeClr val="tx1"/>
                </a:solidFill>
              </a:defRPr>
            </a:lvl7pPr>
            <a:lvl8pPr marL="0" indent="0" algn="l">
              <a:buFont typeface="Arial" panose="020B0604020202020204" pitchFamily="34" charset="0"/>
              <a:buChar char="​"/>
              <a:defRPr sz="2000">
                <a:solidFill>
                  <a:schemeClr val="tx1"/>
                </a:solidFill>
              </a:defRPr>
            </a:lvl8pPr>
            <a:lvl9pPr marL="0" indent="0" algn="l">
              <a:buFont typeface="Arial" panose="020B0604020202020204" pitchFamily="34" charset="0"/>
              <a:buChar char="​"/>
              <a:tabLst/>
              <a:defRPr sz="2000">
                <a:solidFill>
                  <a:schemeClr val="tx1"/>
                </a:solidFill>
              </a:defRPr>
            </a:lvl9pPr>
          </a:lstStyle>
          <a:p>
            <a:r>
              <a:rPr lang="en-GB" dirty="0"/>
              <a:t>Click to add subtitle</a:t>
            </a:r>
          </a:p>
        </p:txBody>
      </p:sp>
      <p:sp>
        <p:nvSpPr>
          <p:cNvPr id="19" name="Text Placeholder 4">
            <a:extLst>
              <a:ext uri="{FF2B5EF4-FFF2-40B4-BE49-F238E27FC236}">
                <a16:creationId xmlns:a16="http://schemas.microsoft.com/office/drawing/2014/main" id="{A956D984-AE7C-462F-8488-3902530FDB5E}"/>
              </a:ext>
            </a:extLst>
          </p:cNvPr>
          <p:cNvSpPr>
            <a:spLocks noGrp="1"/>
          </p:cNvSpPr>
          <p:nvPr>
            <p:ph type="body" sz="quarter" idx="19" hasCustomPrompt="1"/>
          </p:nvPr>
        </p:nvSpPr>
        <p:spPr bwMode="white">
          <a:xfrm>
            <a:off x="583200" y="5079600"/>
            <a:ext cx="6312900" cy="244800"/>
          </a:xfrm>
        </p:spPr>
        <p:txBody>
          <a:bodyPr/>
          <a:lstStyle>
            <a:lvl1pPr marL="0" indent="0">
              <a:buNone/>
              <a:defRPr>
                <a:solidFill>
                  <a:schemeClr val="bg1"/>
                </a:solidFill>
              </a:defRPr>
            </a:lvl1pPr>
            <a:lvl2pPr marL="180000" indent="0">
              <a:buNone/>
              <a:defRPr>
                <a:solidFill>
                  <a:schemeClr val="bg1"/>
                </a:solidFill>
              </a:defRPr>
            </a:lvl2pPr>
            <a:lvl3pPr marL="360000" indent="0">
              <a:buNone/>
              <a:defRPr>
                <a:solidFill>
                  <a:schemeClr val="bg1"/>
                </a:solidFill>
              </a:defRPr>
            </a:lvl3pPr>
            <a:lvl4pPr>
              <a:buNone/>
              <a:defRPr>
                <a:solidFill>
                  <a:schemeClr val="bg1"/>
                </a:solidFill>
              </a:defRPr>
            </a:lvl4pPr>
            <a:lvl5pPr>
              <a:buNone/>
              <a:defRPr>
                <a:solidFill>
                  <a:schemeClr val="bg1"/>
                </a:solidFill>
              </a:defRPr>
            </a:lvl5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lang="en-GB" dirty="0"/>
              <a:t>Click to add </a:t>
            </a:r>
            <a:r>
              <a:rPr lang="en-GB" dirty="0">
                <a:latin typeface="Arial" panose="020B0604020202020204" pitchFamily="34" charset="0"/>
                <a:cs typeface="Arial" panose="020B0604020202020204" pitchFamily="34" charset="0"/>
              </a:rPr>
              <a:t>Grow | Protect | Operate | Finance</a:t>
            </a:r>
          </a:p>
        </p:txBody>
      </p:sp>
    </p:spTree>
    <p:extLst>
      <p:ext uri="{BB962C8B-B14F-4D97-AF65-F5344CB8AC3E}">
        <p14:creationId xmlns:p14="http://schemas.microsoft.com/office/powerpoint/2010/main" val="3494906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4CC8D-7A64-4653-1A18-50DFA64EB9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87C2D-5890-454F-163A-6FFF74679D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582C61-3563-6B9E-C289-DC042404C9CB}"/>
              </a:ext>
            </a:extLst>
          </p:cNvPr>
          <p:cNvSpPr>
            <a:spLocks noGrp="1"/>
          </p:cNvSpPr>
          <p:nvPr>
            <p:ph type="dt" sz="half" idx="10"/>
          </p:nvPr>
        </p:nvSpPr>
        <p:spPr/>
        <p:txBody>
          <a:bodyPr/>
          <a:lstStyle/>
          <a:p>
            <a:fld id="{F0E14826-F367-41A0-9189-1E25A32B7C62}" type="datetimeFigureOut">
              <a:rPr lang="en-US" smtClean="0"/>
              <a:t>6/12/2025</a:t>
            </a:fld>
            <a:endParaRPr lang="en-US"/>
          </a:p>
        </p:txBody>
      </p:sp>
      <p:sp>
        <p:nvSpPr>
          <p:cNvPr id="5" name="Footer Placeholder 4">
            <a:extLst>
              <a:ext uri="{FF2B5EF4-FFF2-40B4-BE49-F238E27FC236}">
                <a16:creationId xmlns:a16="http://schemas.microsoft.com/office/drawing/2014/main" id="{1944C1B2-AFAC-C0C2-4DBB-A7B5C261E9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6B70AC-257E-12A8-F701-BD89ABEB8A57}"/>
              </a:ext>
            </a:extLst>
          </p:cNvPr>
          <p:cNvSpPr>
            <a:spLocks noGrp="1"/>
          </p:cNvSpPr>
          <p:nvPr>
            <p:ph type="sldNum" sz="quarter" idx="12"/>
          </p:nvPr>
        </p:nvSpPr>
        <p:spPr/>
        <p:txBody>
          <a:bodyPr/>
          <a:lstStyle/>
          <a:p>
            <a:fld id="{B0B0E77D-5A63-44FA-BEF2-DBDF2880EF97}" type="slidenum">
              <a:rPr lang="en-US" smtClean="0"/>
              <a:t>‹#›</a:t>
            </a:fld>
            <a:endParaRPr lang="en-US"/>
          </a:p>
        </p:txBody>
      </p:sp>
    </p:spTree>
    <p:extLst>
      <p:ext uri="{BB962C8B-B14F-4D97-AF65-F5344CB8AC3E}">
        <p14:creationId xmlns:p14="http://schemas.microsoft.com/office/powerpoint/2010/main" val="3091308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CCC02-54E7-F8B1-6EF7-DD33BC0F20F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D17F80C-6C1C-D14D-815B-9C61909870A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FC06E48-65A1-E633-4CA4-93C942168F47}"/>
              </a:ext>
            </a:extLst>
          </p:cNvPr>
          <p:cNvSpPr>
            <a:spLocks noGrp="1"/>
          </p:cNvSpPr>
          <p:nvPr>
            <p:ph type="dt" sz="half" idx="10"/>
          </p:nvPr>
        </p:nvSpPr>
        <p:spPr/>
        <p:txBody>
          <a:bodyPr/>
          <a:lstStyle/>
          <a:p>
            <a:fld id="{F0E14826-F367-41A0-9189-1E25A32B7C62}" type="datetimeFigureOut">
              <a:rPr lang="en-US" smtClean="0"/>
              <a:t>6/12/2025</a:t>
            </a:fld>
            <a:endParaRPr lang="en-US"/>
          </a:p>
        </p:txBody>
      </p:sp>
      <p:sp>
        <p:nvSpPr>
          <p:cNvPr id="5" name="Footer Placeholder 4">
            <a:extLst>
              <a:ext uri="{FF2B5EF4-FFF2-40B4-BE49-F238E27FC236}">
                <a16:creationId xmlns:a16="http://schemas.microsoft.com/office/drawing/2014/main" id="{BC44599F-8086-3566-F81F-1C0BA0C7D1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659CC1-EC24-41B3-1350-6DC8DC9F7DF5}"/>
              </a:ext>
            </a:extLst>
          </p:cNvPr>
          <p:cNvSpPr>
            <a:spLocks noGrp="1"/>
          </p:cNvSpPr>
          <p:nvPr>
            <p:ph type="sldNum" sz="quarter" idx="12"/>
          </p:nvPr>
        </p:nvSpPr>
        <p:spPr/>
        <p:txBody>
          <a:bodyPr/>
          <a:lstStyle/>
          <a:p>
            <a:fld id="{B0B0E77D-5A63-44FA-BEF2-DBDF2880EF97}" type="slidenum">
              <a:rPr lang="en-US" smtClean="0"/>
              <a:t>‹#›</a:t>
            </a:fld>
            <a:endParaRPr lang="en-US"/>
          </a:p>
        </p:txBody>
      </p:sp>
    </p:spTree>
    <p:extLst>
      <p:ext uri="{BB962C8B-B14F-4D97-AF65-F5344CB8AC3E}">
        <p14:creationId xmlns:p14="http://schemas.microsoft.com/office/powerpoint/2010/main" val="4159994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68A73-560B-8716-25A6-ADA93030D6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477AA9-67EC-B55A-AABF-08409799F04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843FA36-A4C3-EEBA-9A9E-322FB62912B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5F8BE96-D42F-58A6-024C-38988B0A5E37}"/>
              </a:ext>
            </a:extLst>
          </p:cNvPr>
          <p:cNvSpPr>
            <a:spLocks noGrp="1"/>
          </p:cNvSpPr>
          <p:nvPr>
            <p:ph type="dt" sz="half" idx="10"/>
          </p:nvPr>
        </p:nvSpPr>
        <p:spPr/>
        <p:txBody>
          <a:bodyPr/>
          <a:lstStyle/>
          <a:p>
            <a:fld id="{F0E14826-F367-41A0-9189-1E25A32B7C62}" type="datetimeFigureOut">
              <a:rPr lang="en-US" smtClean="0"/>
              <a:t>6/12/2025</a:t>
            </a:fld>
            <a:endParaRPr lang="en-US"/>
          </a:p>
        </p:txBody>
      </p:sp>
      <p:sp>
        <p:nvSpPr>
          <p:cNvPr id="6" name="Footer Placeholder 5">
            <a:extLst>
              <a:ext uri="{FF2B5EF4-FFF2-40B4-BE49-F238E27FC236}">
                <a16:creationId xmlns:a16="http://schemas.microsoft.com/office/drawing/2014/main" id="{A7240542-47DA-0BC1-F70E-C8BAA111AE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B3ECEBC-B384-0B08-C174-D01D70A638D6}"/>
              </a:ext>
            </a:extLst>
          </p:cNvPr>
          <p:cNvSpPr>
            <a:spLocks noGrp="1"/>
          </p:cNvSpPr>
          <p:nvPr>
            <p:ph type="sldNum" sz="quarter" idx="12"/>
          </p:nvPr>
        </p:nvSpPr>
        <p:spPr/>
        <p:txBody>
          <a:bodyPr/>
          <a:lstStyle/>
          <a:p>
            <a:fld id="{B0B0E77D-5A63-44FA-BEF2-DBDF2880EF97}" type="slidenum">
              <a:rPr lang="en-US" smtClean="0"/>
              <a:t>‹#›</a:t>
            </a:fld>
            <a:endParaRPr lang="en-US"/>
          </a:p>
        </p:txBody>
      </p:sp>
    </p:spTree>
    <p:extLst>
      <p:ext uri="{BB962C8B-B14F-4D97-AF65-F5344CB8AC3E}">
        <p14:creationId xmlns:p14="http://schemas.microsoft.com/office/powerpoint/2010/main" val="354729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86C09-4690-111E-473B-63C3094AF74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BBBEF11-628C-6BF1-861E-CEDDD8EC7B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13505D5-8B7C-7C1B-A7A9-247CF139FE4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829FEA3-683D-C3BC-2247-1F848536EA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5C02AE4-0BB2-E839-3E67-D704F445FB7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9E8ABEF-AB7D-C3F0-8586-131F154EFE07}"/>
              </a:ext>
            </a:extLst>
          </p:cNvPr>
          <p:cNvSpPr>
            <a:spLocks noGrp="1"/>
          </p:cNvSpPr>
          <p:nvPr>
            <p:ph type="dt" sz="half" idx="10"/>
          </p:nvPr>
        </p:nvSpPr>
        <p:spPr/>
        <p:txBody>
          <a:bodyPr/>
          <a:lstStyle/>
          <a:p>
            <a:fld id="{F0E14826-F367-41A0-9189-1E25A32B7C62}" type="datetimeFigureOut">
              <a:rPr lang="en-US" smtClean="0"/>
              <a:t>6/12/2025</a:t>
            </a:fld>
            <a:endParaRPr lang="en-US"/>
          </a:p>
        </p:txBody>
      </p:sp>
      <p:sp>
        <p:nvSpPr>
          <p:cNvPr id="8" name="Footer Placeholder 7">
            <a:extLst>
              <a:ext uri="{FF2B5EF4-FFF2-40B4-BE49-F238E27FC236}">
                <a16:creationId xmlns:a16="http://schemas.microsoft.com/office/drawing/2014/main" id="{80D27428-134D-873D-31E4-3EDD75FB001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0F959C2-120F-6E72-139E-2B7358F3D026}"/>
              </a:ext>
            </a:extLst>
          </p:cNvPr>
          <p:cNvSpPr>
            <a:spLocks noGrp="1"/>
          </p:cNvSpPr>
          <p:nvPr>
            <p:ph type="sldNum" sz="quarter" idx="12"/>
          </p:nvPr>
        </p:nvSpPr>
        <p:spPr/>
        <p:txBody>
          <a:bodyPr/>
          <a:lstStyle/>
          <a:p>
            <a:fld id="{B0B0E77D-5A63-44FA-BEF2-DBDF2880EF97}" type="slidenum">
              <a:rPr lang="en-US" smtClean="0"/>
              <a:t>‹#›</a:t>
            </a:fld>
            <a:endParaRPr lang="en-US"/>
          </a:p>
        </p:txBody>
      </p:sp>
    </p:spTree>
    <p:extLst>
      <p:ext uri="{BB962C8B-B14F-4D97-AF65-F5344CB8AC3E}">
        <p14:creationId xmlns:p14="http://schemas.microsoft.com/office/powerpoint/2010/main" val="322591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72786-1C96-57EC-908A-035E8B93497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625DE07-7300-229B-A831-7E6F4B9F706B}"/>
              </a:ext>
            </a:extLst>
          </p:cNvPr>
          <p:cNvSpPr>
            <a:spLocks noGrp="1"/>
          </p:cNvSpPr>
          <p:nvPr>
            <p:ph type="dt" sz="half" idx="10"/>
          </p:nvPr>
        </p:nvSpPr>
        <p:spPr/>
        <p:txBody>
          <a:bodyPr/>
          <a:lstStyle/>
          <a:p>
            <a:fld id="{F0E14826-F367-41A0-9189-1E25A32B7C62}" type="datetimeFigureOut">
              <a:rPr lang="en-US" smtClean="0"/>
              <a:t>6/12/2025</a:t>
            </a:fld>
            <a:endParaRPr lang="en-US"/>
          </a:p>
        </p:txBody>
      </p:sp>
      <p:sp>
        <p:nvSpPr>
          <p:cNvPr id="4" name="Footer Placeholder 3">
            <a:extLst>
              <a:ext uri="{FF2B5EF4-FFF2-40B4-BE49-F238E27FC236}">
                <a16:creationId xmlns:a16="http://schemas.microsoft.com/office/drawing/2014/main" id="{4C316ADF-7D6C-989D-7A00-45CC21101A2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8071771-4447-5B14-0B93-309AB74019B0}"/>
              </a:ext>
            </a:extLst>
          </p:cNvPr>
          <p:cNvSpPr>
            <a:spLocks noGrp="1"/>
          </p:cNvSpPr>
          <p:nvPr>
            <p:ph type="sldNum" sz="quarter" idx="12"/>
          </p:nvPr>
        </p:nvSpPr>
        <p:spPr/>
        <p:txBody>
          <a:bodyPr/>
          <a:lstStyle/>
          <a:p>
            <a:fld id="{B0B0E77D-5A63-44FA-BEF2-DBDF2880EF97}" type="slidenum">
              <a:rPr lang="en-US" smtClean="0"/>
              <a:t>‹#›</a:t>
            </a:fld>
            <a:endParaRPr lang="en-US"/>
          </a:p>
        </p:txBody>
      </p:sp>
    </p:spTree>
    <p:extLst>
      <p:ext uri="{BB962C8B-B14F-4D97-AF65-F5344CB8AC3E}">
        <p14:creationId xmlns:p14="http://schemas.microsoft.com/office/powerpoint/2010/main" val="14836309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82347B2-8985-1378-1716-E0AF45267B07}"/>
              </a:ext>
            </a:extLst>
          </p:cNvPr>
          <p:cNvSpPr>
            <a:spLocks noGrp="1"/>
          </p:cNvSpPr>
          <p:nvPr>
            <p:ph type="dt" sz="half" idx="10"/>
          </p:nvPr>
        </p:nvSpPr>
        <p:spPr/>
        <p:txBody>
          <a:bodyPr/>
          <a:lstStyle/>
          <a:p>
            <a:fld id="{F0E14826-F367-41A0-9189-1E25A32B7C62}" type="datetimeFigureOut">
              <a:rPr lang="en-US" smtClean="0"/>
              <a:t>6/12/2025</a:t>
            </a:fld>
            <a:endParaRPr lang="en-US"/>
          </a:p>
        </p:txBody>
      </p:sp>
      <p:sp>
        <p:nvSpPr>
          <p:cNvPr id="3" name="Footer Placeholder 2">
            <a:extLst>
              <a:ext uri="{FF2B5EF4-FFF2-40B4-BE49-F238E27FC236}">
                <a16:creationId xmlns:a16="http://schemas.microsoft.com/office/drawing/2014/main" id="{216007EA-90C8-AC91-46A9-D23220A35A5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43456C6-35DE-18A2-C62B-86287274469D}"/>
              </a:ext>
            </a:extLst>
          </p:cNvPr>
          <p:cNvSpPr>
            <a:spLocks noGrp="1"/>
          </p:cNvSpPr>
          <p:nvPr>
            <p:ph type="sldNum" sz="quarter" idx="12"/>
          </p:nvPr>
        </p:nvSpPr>
        <p:spPr/>
        <p:txBody>
          <a:bodyPr/>
          <a:lstStyle/>
          <a:p>
            <a:fld id="{B0B0E77D-5A63-44FA-BEF2-DBDF2880EF97}" type="slidenum">
              <a:rPr lang="en-US" smtClean="0"/>
              <a:t>‹#›</a:t>
            </a:fld>
            <a:endParaRPr lang="en-US"/>
          </a:p>
        </p:txBody>
      </p:sp>
    </p:spTree>
    <p:extLst>
      <p:ext uri="{BB962C8B-B14F-4D97-AF65-F5344CB8AC3E}">
        <p14:creationId xmlns:p14="http://schemas.microsoft.com/office/powerpoint/2010/main" val="3249970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22E6A-76B5-ABF8-F6D7-5B4BC0522B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AA27971-905F-44DB-32FA-89B9D1B768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E550FA5-E381-3B56-046E-31173B8D55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094A937-8D4C-9360-853A-39E15E809DB9}"/>
              </a:ext>
            </a:extLst>
          </p:cNvPr>
          <p:cNvSpPr>
            <a:spLocks noGrp="1"/>
          </p:cNvSpPr>
          <p:nvPr>
            <p:ph type="dt" sz="half" idx="10"/>
          </p:nvPr>
        </p:nvSpPr>
        <p:spPr/>
        <p:txBody>
          <a:bodyPr/>
          <a:lstStyle/>
          <a:p>
            <a:fld id="{F0E14826-F367-41A0-9189-1E25A32B7C62}" type="datetimeFigureOut">
              <a:rPr lang="en-US" smtClean="0"/>
              <a:t>6/12/2025</a:t>
            </a:fld>
            <a:endParaRPr lang="en-US"/>
          </a:p>
        </p:txBody>
      </p:sp>
      <p:sp>
        <p:nvSpPr>
          <p:cNvPr id="6" name="Footer Placeholder 5">
            <a:extLst>
              <a:ext uri="{FF2B5EF4-FFF2-40B4-BE49-F238E27FC236}">
                <a16:creationId xmlns:a16="http://schemas.microsoft.com/office/drawing/2014/main" id="{08F54245-375A-9676-BDB1-BAE35ECC31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079425-567B-E38D-9DC8-E48DE1A27AC8}"/>
              </a:ext>
            </a:extLst>
          </p:cNvPr>
          <p:cNvSpPr>
            <a:spLocks noGrp="1"/>
          </p:cNvSpPr>
          <p:nvPr>
            <p:ph type="sldNum" sz="quarter" idx="12"/>
          </p:nvPr>
        </p:nvSpPr>
        <p:spPr/>
        <p:txBody>
          <a:bodyPr/>
          <a:lstStyle/>
          <a:p>
            <a:fld id="{B0B0E77D-5A63-44FA-BEF2-DBDF2880EF97}" type="slidenum">
              <a:rPr lang="en-US" smtClean="0"/>
              <a:t>‹#›</a:t>
            </a:fld>
            <a:endParaRPr lang="en-US"/>
          </a:p>
        </p:txBody>
      </p:sp>
    </p:spTree>
    <p:extLst>
      <p:ext uri="{BB962C8B-B14F-4D97-AF65-F5344CB8AC3E}">
        <p14:creationId xmlns:p14="http://schemas.microsoft.com/office/powerpoint/2010/main" val="23546506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B3F60-C1ED-1853-ACCC-8F2CBF7A5B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58825D4-62F8-3DA2-D2C5-53402B4E39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3226AC2-2F0C-D24A-F015-A2148B4F7C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354DF0-D23A-2695-43E3-15E4938DEF89}"/>
              </a:ext>
            </a:extLst>
          </p:cNvPr>
          <p:cNvSpPr>
            <a:spLocks noGrp="1"/>
          </p:cNvSpPr>
          <p:nvPr>
            <p:ph type="dt" sz="half" idx="10"/>
          </p:nvPr>
        </p:nvSpPr>
        <p:spPr/>
        <p:txBody>
          <a:bodyPr/>
          <a:lstStyle/>
          <a:p>
            <a:fld id="{F0E14826-F367-41A0-9189-1E25A32B7C62}" type="datetimeFigureOut">
              <a:rPr lang="en-US" smtClean="0"/>
              <a:t>6/12/2025</a:t>
            </a:fld>
            <a:endParaRPr lang="en-US"/>
          </a:p>
        </p:txBody>
      </p:sp>
      <p:sp>
        <p:nvSpPr>
          <p:cNvPr id="6" name="Footer Placeholder 5">
            <a:extLst>
              <a:ext uri="{FF2B5EF4-FFF2-40B4-BE49-F238E27FC236}">
                <a16:creationId xmlns:a16="http://schemas.microsoft.com/office/drawing/2014/main" id="{3B521B7A-B4B0-4B41-91DE-5B4C3CD10FD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98354C-396D-196B-7776-91CADC04FF20}"/>
              </a:ext>
            </a:extLst>
          </p:cNvPr>
          <p:cNvSpPr>
            <a:spLocks noGrp="1"/>
          </p:cNvSpPr>
          <p:nvPr>
            <p:ph type="sldNum" sz="quarter" idx="12"/>
          </p:nvPr>
        </p:nvSpPr>
        <p:spPr/>
        <p:txBody>
          <a:bodyPr/>
          <a:lstStyle/>
          <a:p>
            <a:fld id="{B0B0E77D-5A63-44FA-BEF2-DBDF2880EF97}" type="slidenum">
              <a:rPr lang="en-US" smtClean="0"/>
              <a:t>‹#›</a:t>
            </a:fld>
            <a:endParaRPr lang="en-US"/>
          </a:p>
        </p:txBody>
      </p:sp>
    </p:spTree>
    <p:extLst>
      <p:ext uri="{BB962C8B-B14F-4D97-AF65-F5344CB8AC3E}">
        <p14:creationId xmlns:p14="http://schemas.microsoft.com/office/powerpoint/2010/main" val="2319506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04E12D-38A3-A369-C133-764B2AE7AD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D388338-4FB7-15A9-A052-1F3BB240C0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D5B9F4-D3A6-C781-1CCA-506B556BB38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E14826-F367-41A0-9189-1E25A32B7C62}" type="datetimeFigureOut">
              <a:rPr lang="en-US" smtClean="0"/>
              <a:t>6/12/2025</a:t>
            </a:fld>
            <a:endParaRPr lang="en-US"/>
          </a:p>
        </p:txBody>
      </p:sp>
      <p:sp>
        <p:nvSpPr>
          <p:cNvPr id="5" name="Footer Placeholder 4">
            <a:extLst>
              <a:ext uri="{FF2B5EF4-FFF2-40B4-BE49-F238E27FC236}">
                <a16:creationId xmlns:a16="http://schemas.microsoft.com/office/drawing/2014/main" id="{25B29FC4-856C-1318-7191-33CC9E9A83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839F06A-E299-D02C-A16F-28BC146B905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B0E77D-5A63-44FA-BEF2-DBDF2880EF97}" type="slidenum">
              <a:rPr lang="en-US" smtClean="0"/>
              <a:t>‹#›</a:t>
            </a:fld>
            <a:endParaRPr lang="en-US"/>
          </a:p>
        </p:txBody>
      </p:sp>
    </p:spTree>
    <p:extLst>
      <p:ext uri="{BB962C8B-B14F-4D97-AF65-F5344CB8AC3E}">
        <p14:creationId xmlns:p14="http://schemas.microsoft.com/office/powerpoint/2010/main" val="8346093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customXml" Target="../../customXml/item6.xml"/><Relationship Id="rId1" Type="http://schemas.openxmlformats.org/officeDocument/2006/relationships/customXml" Target="../../customXml/item3.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14.xml"/><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13.jpeg"/></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5">
            <a:extLst>
              <a:ext uri="{FF2B5EF4-FFF2-40B4-BE49-F238E27FC236}">
                <a16:creationId xmlns:a16="http://schemas.microsoft.com/office/drawing/2014/main" id="{5B0D1DFC-DE4E-8315-8927-58C061F957B3}"/>
              </a:ext>
            </a:extLst>
          </p:cNvPr>
          <p:cNvPicPr>
            <a:picLocks noGrp="1" noChangeAspect="1"/>
          </p:cNvPicPr>
          <p:nvPr>
            <p:ph type="pic" sz="quarter" idx="13"/>
          </p:nvPr>
        </p:nvPicPr>
        <p:blipFill rotWithShape="1">
          <a:blip r:embed="rId5">
            <a:extLst>
              <a:ext uri="{28A0092B-C50C-407E-A947-70E740481C1C}">
                <a14:useLocalDpi xmlns:a14="http://schemas.microsoft.com/office/drawing/2010/main" val="0"/>
              </a:ext>
            </a:extLst>
          </a:blip>
          <a:srcRect t="14360" b="14360"/>
          <a:stretch/>
        </p:blipFill>
        <p:spPr>
          <a:xfrm>
            <a:off x="-7808" y="0"/>
            <a:ext cx="12193200" cy="6861600"/>
          </a:xfrm>
        </p:spPr>
      </p:pic>
      <p:sp>
        <p:nvSpPr>
          <p:cNvPr id="28" name="Text Placeholder 27">
            <a:extLst>
              <a:ext uri="{FF2B5EF4-FFF2-40B4-BE49-F238E27FC236}">
                <a16:creationId xmlns:a16="http://schemas.microsoft.com/office/drawing/2014/main" id="{80091C0F-196A-4979-B696-5221B1E3FE31}"/>
              </a:ext>
            </a:extLst>
          </p:cNvPr>
          <p:cNvSpPr>
            <a:spLocks noGrp="1"/>
          </p:cNvSpPr>
          <p:nvPr>
            <p:ph type="body" sz="quarter" idx="18"/>
          </p:nvPr>
        </p:nvSpPr>
        <p:spPr>
          <a:xfrm>
            <a:off x="0" y="0"/>
            <a:ext cx="10670400" cy="5767418"/>
          </a:xfrm>
          <a:solidFill>
            <a:srgbClr val="702082">
              <a:alpha val="90000"/>
            </a:srgbClr>
          </a:solidFill>
        </p:spPr>
        <p:txBody>
          <a:bodyPr/>
          <a:lstStyle/>
          <a:p>
            <a:endParaRPr lang="en-GB" dirty="0">
              <a:cs typeface="Calibri Light" panose="020F0302020204030204" pitchFamily="34" charset="0"/>
            </a:endParaRPr>
          </a:p>
        </p:txBody>
      </p:sp>
      <p:sp>
        <p:nvSpPr>
          <p:cNvPr id="24" name="Title 23">
            <a:extLst>
              <a:ext uri="{FF2B5EF4-FFF2-40B4-BE49-F238E27FC236}">
                <a16:creationId xmlns:a16="http://schemas.microsoft.com/office/drawing/2014/main" id="{EE26C6D0-6AD7-429A-9122-EA20DA2686BF}"/>
              </a:ext>
            </a:extLst>
          </p:cNvPr>
          <p:cNvSpPr>
            <a:spLocks noGrp="1"/>
          </p:cNvSpPr>
          <p:nvPr>
            <p:ph type="ctrTitle"/>
          </p:nvPr>
        </p:nvSpPr>
        <p:spPr>
          <a:xfrm>
            <a:off x="576000" y="1371587"/>
            <a:ext cx="9593236" cy="1859519"/>
          </a:xfrm>
        </p:spPr>
        <p:txBody>
          <a:bodyPr>
            <a:noAutofit/>
          </a:bodyPr>
          <a:lstStyle/>
          <a:p>
            <a:r>
              <a:rPr lang="en-US" altLang="en-US" sz="4000" dirty="0">
                <a:ea typeface="ＭＳ Ｐゴシック" panose="020B0600070205080204" pitchFamily="34" charset="-128"/>
              </a:rPr>
              <a:t>Kentucky Law Overview and </a:t>
            </a:r>
            <a:br>
              <a:rPr lang="en-US" altLang="en-US" sz="4000" dirty="0">
                <a:ea typeface="ＭＳ Ｐゴシック" panose="020B0600070205080204" pitchFamily="34" charset="-128"/>
              </a:rPr>
            </a:br>
            <a:r>
              <a:rPr lang="en-US" altLang="en-US" sz="4000" dirty="0">
                <a:ea typeface="ＭＳ Ｐゴシック" panose="020B0600070205080204" pitchFamily="34" charset="-128"/>
              </a:rPr>
              <a:t>Coming Attractions</a:t>
            </a:r>
            <a:endParaRPr lang="en-GB" sz="4000" b="1" dirty="0">
              <a:cs typeface="Calibri Light" panose="020F0302020204030204" pitchFamily="34" charset="0"/>
            </a:endParaRPr>
          </a:p>
        </p:txBody>
      </p:sp>
      <p:sp>
        <p:nvSpPr>
          <p:cNvPr id="5" name="TextBox 4">
            <a:extLst>
              <a:ext uri="{FF2B5EF4-FFF2-40B4-BE49-F238E27FC236}">
                <a16:creationId xmlns:a16="http://schemas.microsoft.com/office/drawing/2014/main" id="{974BFA4E-8049-9CA0-C244-CC8522E6137D}"/>
              </a:ext>
            </a:extLst>
          </p:cNvPr>
          <p:cNvSpPr txBox="1"/>
          <p:nvPr/>
        </p:nvSpPr>
        <p:spPr>
          <a:xfrm>
            <a:off x="758880" y="3674125"/>
            <a:ext cx="6654508"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1000"/>
              </a:spcBef>
              <a:spcAft>
                <a:spcPts val="60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Arial"/>
                <a:ea typeface="+mn-ea"/>
                <a:cs typeface="+mn-cs"/>
              </a:rPr>
              <a:t>2025</a:t>
            </a:r>
          </a:p>
        </p:txBody>
      </p:sp>
      <p:sp>
        <p:nvSpPr>
          <p:cNvPr id="6" name="Slide Number Placeholder 5">
            <a:extLst>
              <a:ext uri="{FF2B5EF4-FFF2-40B4-BE49-F238E27FC236}">
                <a16:creationId xmlns:a16="http://schemas.microsoft.com/office/drawing/2014/main" id="{5B4C1C65-6592-D5C6-0516-7DD9C4BCF042}"/>
              </a:ext>
            </a:extLst>
          </p:cNvPr>
          <p:cNvSpPr>
            <a:spLocks noGrp="1"/>
          </p:cNvSpPr>
          <p:nvPr>
            <p:ph type="sldNum" sz="quarter" idx="17"/>
          </p:nvPr>
        </p:nvSpPr>
        <p:spPr/>
      </p:sp>
      <p:pic>
        <p:nvPicPr>
          <p:cNvPr id="3" name="Picture 2" descr="A black text on a white background &#10;&#10;Description automatically generated">
            <a:extLst>
              <a:ext uri="{FF2B5EF4-FFF2-40B4-BE49-F238E27FC236}">
                <a16:creationId xmlns:a16="http://schemas.microsoft.com/office/drawing/2014/main" id="{8AED32E3-AA24-F3EF-C2DB-38BE54B14DB1}"/>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80182" y="712949"/>
            <a:ext cx="1682835" cy="431237"/>
          </a:xfrm>
          <a:prstGeom prst="rect">
            <a:avLst/>
          </a:prstGeom>
        </p:spPr>
      </p:pic>
      <p:sp>
        <p:nvSpPr>
          <p:cNvPr id="4" name="Text Placeholder 3">
            <a:extLst>
              <a:ext uri="{FF2B5EF4-FFF2-40B4-BE49-F238E27FC236}">
                <a16:creationId xmlns:a16="http://schemas.microsoft.com/office/drawing/2014/main" id="{DCF304C7-45AC-D870-1BF8-300D83338A24}"/>
              </a:ext>
            </a:extLst>
          </p:cNvPr>
          <p:cNvSpPr>
            <a:spLocks noGrp="1"/>
          </p:cNvSpPr>
          <p:nvPr>
            <p:ph type="body" sz="quarter" idx="19"/>
          </p:nvPr>
        </p:nvSpPr>
        <p:spPr/>
        <p:txBody>
          <a:bodyPr>
            <a:normAutofit fontScale="47500" lnSpcReduction="20000"/>
          </a:bodyPr>
          <a:lstStyle/>
          <a:p>
            <a:endParaRPr lang="en-US"/>
          </a:p>
        </p:txBody>
      </p:sp>
    </p:spTree>
    <p:custDataLst>
      <p:custData r:id="rId1"/>
      <p:custData r:id="rId2"/>
    </p:custDataLst>
    <p:extLst>
      <p:ext uri="{BB962C8B-B14F-4D97-AF65-F5344CB8AC3E}">
        <p14:creationId xmlns:p14="http://schemas.microsoft.com/office/powerpoint/2010/main" val="20451013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4034D2-CBDB-E0CD-6CD5-93D6E53D6EAA}"/>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3116F805-6E7C-D95B-A6D8-010B7F4992DC}"/>
              </a:ext>
            </a:extLst>
          </p:cNvPr>
          <p:cNvPicPr>
            <a:picLocks noChangeAspect="1"/>
          </p:cNvPicPr>
          <p:nvPr/>
        </p:nvPicPr>
        <p:blipFill>
          <a:blip r:embed="rId3">
            <a:alphaModFix amt="13000"/>
            <a:duotone>
              <a:prstClr val="black"/>
              <a:schemeClr val="tx2">
                <a:tint val="45000"/>
                <a:satMod val="400000"/>
              </a:schemeClr>
            </a:duotone>
          </a:blip>
          <a:srcRect/>
          <a:stretch>
            <a:fillRect/>
          </a:stretch>
        </p:blipFill>
        <p:spPr>
          <a:xfrm>
            <a:off x="0" y="0"/>
            <a:ext cx="12192000" cy="6858000"/>
          </a:xfrm>
          <a:prstGeom prst="rect">
            <a:avLst/>
          </a:prstGeom>
        </p:spPr>
      </p:pic>
      <p:sp>
        <p:nvSpPr>
          <p:cNvPr id="9" name="Title 8">
            <a:extLst>
              <a:ext uri="{FF2B5EF4-FFF2-40B4-BE49-F238E27FC236}">
                <a16:creationId xmlns:a16="http://schemas.microsoft.com/office/drawing/2014/main" id="{BB2555DD-47E1-644F-BE3E-3BD69835599F}"/>
              </a:ext>
            </a:extLst>
          </p:cNvPr>
          <p:cNvSpPr>
            <a:spLocks noGrp="1"/>
          </p:cNvSpPr>
          <p:nvPr>
            <p:ph type="title"/>
          </p:nvPr>
        </p:nvSpPr>
        <p:spPr>
          <a:xfrm>
            <a:off x="191387" y="465168"/>
            <a:ext cx="11425812" cy="460800"/>
          </a:xfrm>
        </p:spPr>
        <p:txBody>
          <a:bodyPr>
            <a:normAutofit fontScale="90000"/>
          </a:bodyPr>
          <a:lstStyle/>
          <a:p>
            <a:pPr algn="ctr"/>
            <a:r>
              <a:rPr kumimoji="0" lang="en-US" altLang="en-US" sz="3400" b="0" i="0" u="none" strike="noStrike" kern="1200" cap="none" spc="0" normalizeH="0" baseline="0" noProof="0" dirty="0">
                <a:ln>
                  <a:noFill/>
                </a:ln>
                <a:solidFill>
                  <a:srgbClr val="702082"/>
                </a:solidFill>
                <a:effectLst/>
                <a:uLnTx/>
                <a:uFillTx/>
                <a:latin typeface="Arial Black"/>
                <a:ea typeface="+mj-ea"/>
                <a:cs typeface="+mj-cs"/>
              </a:rPr>
              <a:t>Patients</a:t>
            </a:r>
            <a:br>
              <a:rPr kumimoji="0" lang="en-US" sz="3400" b="0" i="0" u="none" strike="noStrike" kern="1200" cap="none" spc="0" normalizeH="0" baseline="0" noProof="0" dirty="0">
                <a:ln>
                  <a:noFill/>
                </a:ln>
                <a:solidFill>
                  <a:srgbClr val="702082"/>
                </a:solidFill>
                <a:effectLst/>
                <a:uLnTx/>
                <a:uFillTx/>
                <a:latin typeface="Arial Black"/>
                <a:ea typeface="+mj-ea"/>
                <a:cs typeface="+mj-cs"/>
              </a:rPr>
            </a:br>
            <a:endParaRPr lang="en-US" sz="3400" dirty="0"/>
          </a:p>
        </p:txBody>
      </p:sp>
      <p:sp>
        <p:nvSpPr>
          <p:cNvPr id="10" name="Content Placeholder 9">
            <a:extLst>
              <a:ext uri="{FF2B5EF4-FFF2-40B4-BE49-F238E27FC236}">
                <a16:creationId xmlns:a16="http://schemas.microsoft.com/office/drawing/2014/main" id="{3D733E3C-7CB0-D66F-465D-65075C2F3E16}"/>
              </a:ext>
            </a:extLst>
          </p:cNvPr>
          <p:cNvSpPr>
            <a:spLocks noGrp="1"/>
          </p:cNvSpPr>
          <p:nvPr>
            <p:ph idx="1"/>
          </p:nvPr>
        </p:nvSpPr>
        <p:spPr>
          <a:xfrm>
            <a:off x="191387" y="1173019"/>
            <a:ext cx="11770242" cy="5296182"/>
          </a:xfrm>
        </p:spPr>
        <p:txBody>
          <a:body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600" dirty="0">
                <a:solidFill>
                  <a:srgbClr val="545859"/>
                </a:solidFill>
                <a:latin typeface="Arial"/>
              </a:rPr>
              <a:t>May be over 18 or under 18 (with parent/guardian oversight)</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600" dirty="0">
                <a:solidFill>
                  <a:srgbClr val="545859"/>
                </a:solidFill>
                <a:latin typeface="Arial"/>
              </a:rPr>
              <a:t>May be with through a “designated caregiver”</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600" dirty="0">
              <a:solidFill>
                <a:srgbClr val="545859"/>
              </a:solidFill>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600" dirty="0">
                <a:solidFill>
                  <a:srgbClr val="545859"/>
                </a:solidFill>
                <a:latin typeface="Arial"/>
              </a:rPr>
              <a:t>May be a visiting patient from out of state (with or without card, but must meet qualifying conditions) </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400" dirty="0">
              <a:solidFill>
                <a:srgbClr val="545859"/>
              </a:solidFill>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May only become qualified patient by (first) meeting with physician or advanced practice registered nurse who is approved by state licensing board to provide written certifications for use of medicinal cannabis</a:t>
            </a: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p:txBody>
      </p:sp>
      <p:sp>
        <p:nvSpPr>
          <p:cNvPr id="6" name="Slide Number Placeholder 5">
            <a:extLst>
              <a:ext uri="{FF2B5EF4-FFF2-40B4-BE49-F238E27FC236}">
                <a16:creationId xmlns:a16="http://schemas.microsoft.com/office/drawing/2014/main" id="{E9DCF877-36C3-991E-6524-AD5251393EA3}"/>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800" b="0" i="0" u="none" strike="noStrike" kern="1200" cap="none" spc="0" normalizeH="0" baseline="0" noProof="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23969090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F175EB-0E60-B77E-2D48-2F0F29BB7671}"/>
              </a:ext>
            </a:extLst>
          </p:cNvPr>
          <p:cNvPicPr>
            <a:picLocks noChangeAspect="1"/>
          </p:cNvPicPr>
          <p:nvPr/>
        </p:nvPicPr>
        <p:blipFill>
          <a:blip r:embed="rId3">
            <a:alphaModFix amt="13000"/>
            <a:duotone>
              <a:prstClr val="black"/>
              <a:schemeClr val="tx2">
                <a:tint val="45000"/>
                <a:satMod val="400000"/>
              </a:schemeClr>
            </a:duotone>
          </a:blip>
          <a:srcRect/>
          <a:stretch>
            <a:fillRect/>
          </a:stretch>
        </p:blipFill>
        <p:spPr>
          <a:xfrm>
            <a:off x="0" y="0"/>
            <a:ext cx="12192000" cy="6858000"/>
          </a:xfrm>
          <a:prstGeom prst="rect">
            <a:avLst/>
          </a:prstGeom>
        </p:spPr>
      </p:pic>
      <p:sp>
        <p:nvSpPr>
          <p:cNvPr id="9" name="Title 8">
            <a:extLst>
              <a:ext uri="{FF2B5EF4-FFF2-40B4-BE49-F238E27FC236}">
                <a16:creationId xmlns:a16="http://schemas.microsoft.com/office/drawing/2014/main" id="{178A0EE4-9CE4-B5B7-59A3-A2ACD9064887}"/>
              </a:ext>
            </a:extLst>
          </p:cNvPr>
          <p:cNvSpPr>
            <a:spLocks noGrp="1"/>
          </p:cNvSpPr>
          <p:nvPr>
            <p:ph type="title"/>
          </p:nvPr>
        </p:nvSpPr>
        <p:spPr>
          <a:xfrm>
            <a:off x="191387" y="465168"/>
            <a:ext cx="11425812" cy="460800"/>
          </a:xfrm>
        </p:spPr>
        <p:txBody>
          <a:bodyPr>
            <a:normAutofit fontScale="90000"/>
          </a:bodyPr>
          <a:lstStyle/>
          <a:p>
            <a:pPr algn="ctr"/>
            <a:r>
              <a:rPr lang="en-US" sz="3400" dirty="0">
                <a:solidFill>
                  <a:srgbClr val="702082"/>
                </a:solidFill>
                <a:latin typeface="Arial Black"/>
              </a:rPr>
              <a:t>Physician/APRN</a:t>
            </a:r>
            <a:br>
              <a:rPr kumimoji="0" lang="en-US" sz="3400" b="0" i="0" u="none" strike="noStrike" kern="1200" cap="none" spc="0" normalizeH="0" baseline="0" noProof="0" dirty="0">
                <a:ln>
                  <a:noFill/>
                </a:ln>
                <a:solidFill>
                  <a:srgbClr val="702082"/>
                </a:solidFill>
                <a:effectLst/>
                <a:uLnTx/>
                <a:uFillTx/>
                <a:latin typeface="Arial Black"/>
                <a:ea typeface="+mj-ea"/>
                <a:cs typeface="+mj-cs"/>
              </a:rPr>
            </a:br>
            <a:endParaRPr lang="en-US" sz="3400" dirty="0"/>
          </a:p>
        </p:txBody>
      </p:sp>
      <p:sp>
        <p:nvSpPr>
          <p:cNvPr id="10" name="Content Placeholder 9">
            <a:extLst>
              <a:ext uri="{FF2B5EF4-FFF2-40B4-BE49-F238E27FC236}">
                <a16:creationId xmlns:a16="http://schemas.microsoft.com/office/drawing/2014/main" id="{AF1425B7-086A-CDD4-8B90-1497BAEDA921}"/>
              </a:ext>
            </a:extLst>
          </p:cNvPr>
          <p:cNvSpPr>
            <a:spLocks noGrp="1"/>
          </p:cNvSpPr>
          <p:nvPr>
            <p:ph idx="1"/>
          </p:nvPr>
        </p:nvSpPr>
        <p:spPr>
          <a:xfrm>
            <a:off x="191387" y="1173019"/>
            <a:ext cx="11770242" cy="5296182"/>
          </a:xfrm>
        </p:spPr>
        <p:txBody>
          <a:bodyPr>
            <a:normAutofit/>
          </a:body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Must be authorized to prescribe controlled substances under KRS 314.042</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600" dirty="0">
                <a:solidFill>
                  <a:srgbClr val="545859"/>
                </a:solidFill>
                <a:latin typeface="Arial"/>
              </a:rPr>
              <a:t>Must apply to state licensing board for certification (cannot own interest in cannabis business)</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600" dirty="0">
                <a:solidFill>
                  <a:srgbClr val="545859"/>
                </a:solidFill>
                <a:latin typeface="Arial"/>
              </a:rPr>
              <a:t>Can only provide written certification for use of medicinal cannabis if:</a:t>
            </a: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Established a bona fide practitioner-patient relationship</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Diagnosed patient (or confirmed from other physician) that patient has qualifying medical condition</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Reviewed last twelve (12) months of reports on patient in KRS 218A.202 monitoring system</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Consulted with patient (or parent/legal guardian) with respect to possible risks, side effects and interactions with other medications</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Obtained consent for treatment</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Telehealth not allowed for initial visit/certification</a:t>
            </a:r>
          </a:p>
        </p:txBody>
      </p:sp>
      <p:sp>
        <p:nvSpPr>
          <p:cNvPr id="6" name="Slide Number Placeholder 5">
            <a:extLst>
              <a:ext uri="{FF2B5EF4-FFF2-40B4-BE49-F238E27FC236}">
                <a16:creationId xmlns:a16="http://schemas.microsoft.com/office/drawing/2014/main" id="{418B2EAF-ECC1-0744-E46B-15C0B140DBE7}"/>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2395032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6203A-2B05-6190-D110-0ADF84623191}"/>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F0F90B37-F39A-3EC4-E058-A3A943C8BD59}"/>
              </a:ext>
            </a:extLst>
          </p:cNvPr>
          <p:cNvPicPr>
            <a:picLocks noChangeAspect="1"/>
          </p:cNvPicPr>
          <p:nvPr/>
        </p:nvPicPr>
        <p:blipFill>
          <a:blip r:embed="rId3">
            <a:alphaModFix amt="13000"/>
            <a:duotone>
              <a:prstClr val="black"/>
              <a:schemeClr val="tx2">
                <a:tint val="45000"/>
                <a:satMod val="400000"/>
              </a:schemeClr>
            </a:duotone>
          </a:blip>
          <a:srcRect/>
          <a:stretch>
            <a:fillRect/>
          </a:stretch>
        </p:blipFill>
        <p:spPr>
          <a:xfrm>
            <a:off x="0" y="0"/>
            <a:ext cx="12192000" cy="6858000"/>
          </a:xfrm>
          <a:prstGeom prst="rect">
            <a:avLst/>
          </a:prstGeom>
        </p:spPr>
      </p:pic>
      <p:sp>
        <p:nvSpPr>
          <p:cNvPr id="9" name="Title 8">
            <a:extLst>
              <a:ext uri="{FF2B5EF4-FFF2-40B4-BE49-F238E27FC236}">
                <a16:creationId xmlns:a16="http://schemas.microsoft.com/office/drawing/2014/main" id="{7152185F-7A83-FAC4-7E1D-D824EF015862}"/>
              </a:ext>
            </a:extLst>
          </p:cNvPr>
          <p:cNvSpPr>
            <a:spLocks noGrp="1"/>
          </p:cNvSpPr>
          <p:nvPr>
            <p:ph type="title"/>
          </p:nvPr>
        </p:nvSpPr>
        <p:spPr>
          <a:xfrm>
            <a:off x="191387" y="465168"/>
            <a:ext cx="11425812" cy="460800"/>
          </a:xfrm>
        </p:spPr>
        <p:txBody>
          <a:bodyPr>
            <a:normAutofit fontScale="90000"/>
          </a:bodyPr>
          <a:lstStyle/>
          <a:p>
            <a:pPr algn="ctr"/>
            <a:r>
              <a:rPr lang="en-US" sz="3400" dirty="0">
                <a:solidFill>
                  <a:srgbClr val="702082"/>
                </a:solidFill>
                <a:latin typeface="Arial Black"/>
              </a:rPr>
              <a:t>Medical Cannabis Cards</a:t>
            </a:r>
            <a:endParaRPr lang="en-US" sz="3400" dirty="0"/>
          </a:p>
        </p:txBody>
      </p:sp>
      <p:sp>
        <p:nvSpPr>
          <p:cNvPr id="10" name="Content Placeholder 9">
            <a:extLst>
              <a:ext uri="{FF2B5EF4-FFF2-40B4-BE49-F238E27FC236}">
                <a16:creationId xmlns:a16="http://schemas.microsoft.com/office/drawing/2014/main" id="{00971634-4B4E-3E39-12B2-48F6D6ECDAC7}"/>
              </a:ext>
            </a:extLst>
          </p:cNvPr>
          <p:cNvSpPr>
            <a:spLocks noGrp="1"/>
          </p:cNvSpPr>
          <p:nvPr>
            <p:ph idx="1"/>
          </p:nvPr>
        </p:nvSpPr>
        <p:spPr>
          <a:xfrm>
            <a:off x="191387" y="1173019"/>
            <a:ext cx="11770242" cy="5296182"/>
          </a:xfrm>
        </p:spPr>
        <p:txBody>
          <a:bodyPr>
            <a:normAutofit fontScale="92500"/>
          </a:body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600" dirty="0">
                <a:solidFill>
                  <a:srgbClr val="545859"/>
                </a:solidFill>
                <a:latin typeface="Arial"/>
              </a:rPr>
              <a:t>Qualifying patients must submit:</a:t>
            </a: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Name/address/DOB</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Written Certification</a:t>
            </a:r>
          </a:p>
          <a:p>
            <a:pPr lvl="2">
              <a:spcBef>
                <a:spcPts val="600"/>
              </a:spcBef>
              <a:spcAft>
                <a:spcPts val="0"/>
              </a:spcAft>
              <a:defRPr/>
            </a:pPr>
            <a:r>
              <a:rPr lang="en-US" sz="2400" dirty="0">
                <a:solidFill>
                  <a:srgbClr val="545859"/>
                </a:solidFill>
                <a:latin typeface="Arial"/>
              </a:rPr>
              <a:t>Contact information for certifying practitioner</a:t>
            </a: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Affirmation not to divert cannabis to anyone not permitted to possess</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If designated caregiver, same pledge (statement to include potential penalties, including criminal prosecution)</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Application/renewal fee ($25)</a:t>
            </a:r>
          </a:p>
          <a:p>
            <a:pPr lvl="2">
              <a:spcBef>
                <a:spcPts val="600"/>
              </a:spcBef>
              <a:spcAft>
                <a:spcPts val="0"/>
              </a:spcAft>
              <a:defRPr/>
            </a:pPr>
            <a:r>
              <a:rPr lang="en-US" sz="2400" dirty="0">
                <a:solidFill>
                  <a:srgbClr val="545859"/>
                </a:solidFill>
                <a:latin typeface="Arial"/>
              </a:rPr>
              <a:t>If under 18 years of age, must also have parent/guardian statement confirming designation, allowance for use by qualified patient, and control of the acquisition, dosage and frequency of use of cannabis</a:t>
            </a:r>
          </a:p>
          <a:p>
            <a:pPr lvl="2">
              <a:spcBef>
                <a:spcPts val="600"/>
              </a:spcBef>
              <a:spcAft>
                <a:spcPts val="0"/>
              </a:spcAft>
              <a:defRPr/>
            </a:pPr>
            <a:r>
              <a:rPr lang="en-US" sz="2400" dirty="0">
                <a:solidFill>
                  <a:srgbClr val="545859"/>
                </a:solidFill>
                <a:latin typeface="Arial"/>
              </a:rPr>
              <a:t>Authorizes sharing of information with law enforcement</a:t>
            </a:r>
          </a:p>
          <a:p>
            <a:pPr>
              <a:spcBef>
                <a:spcPts val="600"/>
              </a:spcBef>
              <a:buFont typeface="Wingdings" panose="05000000000000000000" pitchFamily="2" charset="2"/>
              <a:buChar char="Ø"/>
              <a:defRPr/>
            </a:pPr>
            <a:r>
              <a:rPr lang="en-US" sz="2600" dirty="0">
                <a:solidFill>
                  <a:srgbClr val="545859"/>
                </a:solidFill>
                <a:latin typeface="Arial"/>
              </a:rPr>
              <a:t>Out of state visitors may apply for cannabis card</a:t>
            </a:r>
          </a:p>
          <a:p>
            <a:pPr>
              <a:spcBef>
                <a:spcPts val="600"/>
              </a:spcBef>
              <a:buFont typeface="Wingdings" panose="05000000000000000000" pitchFamily="2" charset="2"/>
              <a:buChar char="Ø"/>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Cardholder must notify for changes, including cessation of qualifying condition</a:t>
            </a:r>
          </a:p>
          <a:p>
            <a:pPr lvl="2">
              <a:spcBef>
                <a:spcPts val="600"/>
              </a:spcBef>
              <a:spcAft>
                <a:spcPts val="0"/>
              </a:spcAf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lvl="2">
              <a:spcBef>
                <a:spcPts val="600"/>
              </a:spcBef>
              <a:spcAft>
                <a:spcPts val="0"/>
              </a:spcAf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p:txBody>
      </p:sp>
      <p:sp>
        <p:nvSpPr>
          <p:cNvPr id="6" name="Slide Number Placeholder 5">
            <a:extLst>
              <a:ext uri="{FF2B5EF4-FFF2-40B4-BE49-F238E27FC236}">
                <a16:creationId xmlns:a16="http://schemas.microsoft.com/office/drawing/2014/main" id="{8FF74D81-1C97-8E5F-9C13-5F4A70A3A903}"/>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2569201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3700A04-088E-E3F6-76F2-D5B07D0F9BBD}"/>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D1FD79AE-2131-B6DD-07D6-0398463C5BA4}"/>
              </a:ext>
            </a:extLst>
          </p:cNvPr>
          <p:cNvPicPr>
            <a:picLocks noChangeAspect="1"/>
          </p:cNvPicPr>
          <p:nvPr/>
        </p:nvPicPr>
        <p:blipFill rotWithShape="1">
          <a:blip r:embed="rId3">
            <a:extLst>
              <a:ext uri="{28A0092B-C50C-407E-A947-70E740481C1C}">
                <a14:useLocalDpi xmlns:a14="http://schemas.microsoft.com/office/drawing/2010/main" val="0"/>
              </a:ext>
            </a:extLst>
          </a:blip>
          <a:srcRect l="81275"/>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3400" b="0" i="0" u="none" strike="noStrike" kern="1200" cap="none" spc="0" normalizeH="0" baseline="0" noProof="0" dirty="0">
                <a:ln>
                  <a:noFill/>
                </a:ln>
                <a:solidFill>
                  <a:srgbClr val="702082"/>
                </a:solidFill>
                <a:effectLst/>
                <a:uLnTx/>
                <a:uFillTx/>
                <a:latin typeface="Arial Black"/>
                <a:ea typeface="+mj-ea"/>
                <a:cs typeface="+mj-cs"/>
              </a:rPr>
              <a:t>General Limitations</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095638"/>
            <a:ext cx="9144000" cy="5762362"/>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THC Limitations:</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Raw plant material: THC content of no more than 35%</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Edibles: THC content of no more than 10 milligrams per serving</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Other products: THC content of no more than 70%</a:t>
            </a:r>
          </a:p>
          <a:p>
            <a:pPr>
              <a:spcBef>
                <a:spcPts val="1200"/>
              </a:spcBef>
              <a:spcAft>
                <a:spcPts val="0"/>
              </a:spcAft>
              <a:buFont typeface="Wingdings" panose="05000000000000000000" pitchFamily="2" charset="2"/>
              <a:buChar char="Ø"/>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Users are not permitted to use or consume marijuana by smoking; vaping is permitted, but not in public transportation, public places, or in any place of public accommodation, resort, or amusement park</a:t>
            </a: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41615212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0E88F-5CC7-C4CD-DEB1-D20795958ED9}"/>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594685AD-5E82-D868-F0FD-190F04FB17C8}"/>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6A62DAE8-F933-9711-54A0-13EF48CA0567}"/>
              </a:ext>
            </a:extLst>
          </p:cNvPr>
          <p:cNvPicPr>
            <a:picLocks noChangeAspect="1"/>
          </p:cNvPicPr>
          <p:nvPr/>
        </p:nvPicPr>
        <p:blipFill rotWithShape="1">
          <a:blip r:embed="rId3">
            <a:extLst>
              <a:ext uri="{28A0092B-C50C-407E-A947-70E740481C1C}">
                <a14:useLocalDpi xmlns:a14="http://schemas.microsoft.com/office/drawing/2010/main" val="0"/>
              </a:ext>
            </a:extLst>
          </a:blip>
          <a:srcRect l="81275"/>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E68FC87E-194C-C6AF-CDC7-F6B1CFF06B80}"/>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3400" b="0" i="0" u="none" strike="noStrike" kern="1200" cap="none" spc="0" normalizeH="0" baseline="0" noProof="0" dirty="0">
                <a:ln>
                  <a:noFill/>
                </a:ln>
                <a:solidFill>
                  <a:srgbClr val="702082"/>
                </a:solidFill>
                <a:effectLst/>
                <a:uLnTx/>
                <a:uFillTx/>
                <a:latin typeface="Arial Black"/>
                <a:ea typeface="+mj-ea"/>
                <a:cs typeface="+mj-cs"/>
              </a:rPr>
              <a:t>General Limitations</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06A0F5AD-2D0D-4229-071F-69A08B83D369}"/>
              </a:ext>
            </a:extLst>
          </p:cNvPr>
          <p:cNvSpPr txBox="1">
            <a:spLocks/>
          </p:cNvSpPr>
          <p:nvPr/>
        </p:nvSpPr>
        <p:spPr>
          <a:xfrm>
            <a:off x="187200" y="1095638"/>
            <a:ext cx="9144000" cy="5762362"/>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N</a:t>
            </a:r>
            <a:r>
              <a:rPr kumimoji="0" lang="en-US" sz="2400" b="0" i="0" u="none" strike="noStrike" kern="1200" cap="none" spc="0" normalizeH="0" baseline="0" noProof="0" dirty="0">
                <a:ln>
                  <a:noFill/>
                </a:ln>
                <a:solidFill>
                  <a:srgbClr val="545859"/>
                </a:solidFill>
                <a:effectLst/>
                <a:uLnTx/>
                <a:uFillTx/>
                <a:latin typeface="Arial"/>
                <a:ea typeface="+mn-ea"/>
                <a:cs typeface="+mn-cs"/>
              </a:rPr>
              <a:t>on-consumable products excluded:</a:t>
            </a:r>
          </a:p>
          <a:p>
            <a:pPr lvl="2">
              <a:spcBef>
                <a:spcPts val="600"/>
              </a:spcBef>
              <a:spcAft>
                <a:spcPts val="0"/>
              </a:spcAft>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Ointments</a:t>
            </a:r>
          </a:p>
          <a:p>
            <a:pPr lvl="2">
              <a:spcBef>
                <a:spcPts val="600"/>
              </a:spcBef>
              <a:spcAft>
                <a:spcPts val="0"/>
              </a:spcAft>
              <a:defRPr/>
            </a:pPr>
            <a:r>
              <a:rPr lang="en-US" sz="2000" dirty="0">
                <a:latin typeface="Arial"/>
              </a:rPr>
              <a:t>Soaps</a:t>
            </a:r>
            <a:endParaRPr kumimoji="0" lang="en-US" sz="2000" b="0" i="0" u="none" strike="noStrike" kern="1200" cap="none" spc="0" normalizeH="0" baseline="0" noProof="0" dirty="0">
              <a:ln>
                <a:noFill/>
              </a:ln>
              <a:solidFill>
                <a:srgbClr val="545859"/>
              </a:solidFill>
              <a:effectLst/>
              <a:uLnTx/>
              <a:uFillTx/>
              <a:latin typeface="Arial"/>
              <a:ea typeface="+mn-ea"/>
              <a:cs typeface="+mn-cs"/>
            </a:endParaRPr>
          </a:p>
          <a:p>
            <a:pPr lvl="2">
              <a:spcBef>
                <a:spcPts val="600"/>
              </a:spcBef>
              <a:spcAft>
                <a:spcPts val="0"/>
              </a:spcAft>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Lotions</a:t>
            </a:r>
          </a:p>
          <a:p>
            <a:pPr lvl="2">
              <a:spcBef>
                <a:spcPts val="600"/>
              </a:spcBef>
              <a:spcAft>
                <a:spcPts val="0"/>
              </a:spcAft>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Other topical agents</a:t>
            </a:r>
          </a:p>
          <a:p>
            <a:pPr marL="180000" marR="0" lvl="0" indent="-180000" algn="l" defTabSz="914400" rtl="0" eaLnBrk="1" fontAlgn="auto" latinLnBrk="0" hangingPunct="1">
              <a:lnSpc>
                <a:spcPct val="100000"/>
              </a:lnSpc>
              <a:spcBef>
                <a:spcPts val="1200"/>
              </a:spcBef>
              <a:spcAft>
                <a:spcPts val="0"/>
              </a:spcAft>
              <a:buClrTx/>
              <a:buSzTx/>
              <a:buFont typeface="Wingdings" panose="05000000000000000000" pitchFamily="2" charset="2"/>
              <a:buChar char="Ø"/>
              <a:tabLst/>
              <a:defRPr/>
            </a:pPr>
            <a:r>
              <a:rPr lang="en-US" sz="2400" dirty="0">
                <a:latin typeface="Arial"/>
              </a:rPr>
              <a:t>Generally limited to 30 day supply at one time (10 days for visiting patients); m</a:t>
            </a:r>
            <a:r>
              <a:rPr kumimoji="0" lang="en-US" sz="2400" b="0" i="0" u="none" strike="noStrike" kern="1200" cap="none" spc="0" normalizeH="0" baseline="0" noProof="0" dirty="0">
                <a:ln>
                  <a:noFill/>
                </a:ln>
                <a:solidFill>
                  <a:srgbClr val="545859"/>
                </a:solidFill>
                <a:effectLst/>
                <a:uLnTx/>
                <a:uFillTx/>
                <a:latin typeface="Arial"/>
                <a:ea typeface="+mn-ea"/>
                <a:cs typeface="+mn-cs"/>
              </a:rPr>
              <a:t>ay exceed if practitioner reasonably believes 30 day supply would be insufficient to </a:t>
            </a:r>
            <a:r>
              <a:rPr kumimoji="0" lang="en-US" sz="2400" b="0" i="0" u="none" strike="noStrike" kern="1200" cap="none" spc="0" normalizeH="0" baseline="0" noProof="0" dirty="0" err="1">
                <a:ln>
                  <a:noFill/>
                </a:ln>
                <a:solidFill>
                  <a:srgbClr val="545859"/>
                </a:solidFill>
                <a:effectLst/>
                <a:uLnTx/>
                <a:uFillTx/>
                <a:latin typeface="Arial"/>
                <a:ea typeface="+mn-ea"/>
                <a:cs typeface="+mn-cs"/>
              </a:rPr>
              <a:t>provid</a:t>
            </a:r>
            <a:r>
              <a:rPr lang="en-US" sz="2400" dirty="0">
                <a:latin typeface="Arial"/>
              </a:rPr>
              <a:t>e patient with uninterrupted therapeutic or </a:t>
            </a:r>
            <a:r>
              <a:rPr lang="en-US" sz="2400" dirty="0" err="1">
                <a:latin typeface="Arial"/>
              </a:rPr>
              <a:t>pallative</a:t>
            </a:r>
            <a:r>
              <a:rPr lang="en-US" sz="2400" dirty="0">
                <a:latin typeface="Arial"/>
              </a:rPr>
              <a:t> relief</a:t>
            </a:r>
            <a:br>
              <a:rPr lang="en-US" sz="2400" dirty="0">
                <a:latin typeface="Arial"/>
              </a:rPr>
            </a:br>
            <a:endParaRPr lang="en-US" sz="24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Ten day supply – 37.5 grams of raw plant material, 9.5 grams of concentrate, or 1,300 ml of infused</a:t>
            </a:r>
            <a:br>
              <a:rPr kumimoji="0" lang="en-US" sz="2400" b="0" i="0" u="none" strike="noStrike" kern="1200" cap="none" spc="0" normalizeH="0" baseline="0" noProof="0" dirty="0">
                <a:ln>
                  <a:noFill/>
                </a:ln>
                <a:solidFill>
                  <a:srgbClr val="545859"/>
                </a:solidFill>
                <a:effectLst/>
                <a:uLnTx/>
                <a:uFillTx/>
                <a:latin typeface="Arial"/>
                <a:ea typeface="+mn-ea"/>
                <a:cs typeface="+mn-cs"/>
              </a:rPr>
            </a:b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400" dirty="0">
                <a:latin typeface="Arial"/>
              </a:rPr>
              <a:t>Thirty day supply – 112 grams of raw plant material, 28 grams of concentrate, or 3,900 ml of infused</a:t>
            </a: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4C8F9DF-88AC-C387-3171-B1DFDCFCCB02}"/>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3379259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0CF6031-4D14-2EFE-9C17-287937476A48}"/>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716D6E9F-4C11-3BF6-24C5-F9C5A74AE244}"/>
              </a:ext>
            </a:extLst>
          </p:cNvPr>
          <p:cNvPicPr>
            <a:picLocks noChangeAspect="1"/>
          </p:cNvPicPr>
          <p:nvPr/>
        </p:nvPicPr>
        <p:blipFill rotWithShape="1">
          <a:blip r:embed="rId3">
            <a:extLst>
              <a:ext uri="{28A0092B-C50C-407E-A947-70E740481C1C}">
                <a14:useLocalDpi xmlns:a14="http://schemas.microsoft.com/office/drawing/2010/main" val="0"/>
              </a:ext>
            </a:extLst>
          </a:blip>
          <a:srcRect l="81275"/>
          <a:stretch/>
        </p:blipFill>
        <p:spPr>
          <a:xfrm>
            <a:off x="9909044" y="0"/>
            <a:ext cx="2282956" cy="6858000"/>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dirty="0">
                <a:solidFill>
                  <a:srgbClr val="702082"/>
                </a:solidFill>
                <a:latin typeface="Arial Black"/>
              </a:rPr>
              <a:t>Schools</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lvl="1">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Requires governing bodies to establish a policy related to the use of medical cannabis</a:t>
            </a:r>
          </a:p>
          <a:p>
            <a:pPr lvl="1">
              <a:spcBef>
                <a:spcPts val="18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Either prohibit the use on school property or permit use </a:t>
            </a:r>
            <a:r>
              <a:rPr lang="en-US" sz="2400" dirty="0">
                <a:latin typeface="Arial"/>
              </a:rPr>
              <a:t>for pupil who is a registered qualified patient as deemed necessary by the pupil’s parent or guardian</a:t>
            </a: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lvl="1">
              <a:spcBef>
                <a:spcPts val="18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Policy must identify who administers (school nurse, appropriate school staff, or parent/legal guardian); must be out of view of other students; and include a process by which a school nurse or other school staff member may refuse to administer or supervise</a:t>
            </a:r>
          </a:p>
          <a:p>
            <a:pPr lvl="1">
              <a:spcBef>
                <a:spcPts val="18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Jefferson County Public Schools – parents have option to administer themselves, nurses/staff may opt out</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2052612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881B08-EEDE-E376-C862-EC2B1A24A6B6}"/>
            </a:ext>
          </a:extLst>
        </p:cNvPr>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3C3ABF32-9370-B70F-160A-3DBA88458321}"/>
              </a:ext>
            </a:extLst>
          </p:cNvPr>
          <p:cNvSpPr>
            <a:spLocks noGrp="1"/>
          </p:cNvSpPr>
          <p:nvPr>
            <p:ph type="sldNum" sz="quarter" idx="17"/>
          </p:nvPr>
        </p:nvSpPr>
        <p:spPr/>
      </p:sp>
      <p:sp>
        <p:nvSpPr>
          <p:cNvPr id="18" name="Text Placeholder 17">
            <a:extLst>
              <a:ext uri="{FF2B5EF4-FFF2-40B4-BE49-F238E27FC236}">
                <a16:creationId xmlns:a16="http://schemas.microsoft.com/office/drawing/2014/main" id="{3B561DE3-1C0B-69C6-5F04-7626C3B7271D}"/>
              </a:ext>
            </a:extLst>
          </p:cNvPr>
          <p:cNvSpPr>
            <a:spLocks noGrp="1"/>
          </p:cNvSpPr>
          <p:nvPr>
            <p:ph type="body" sz="quarter" idx="18"/>
          </p:nvPr>
        </p:nvSpPr>
        <p:spPr>
          <a:xfrm>
            <a:off x="1" y="1182600"/>
            <a:ext cx="10672233" cy="4494932"/>
          </a:xfrm>
          <a:solidFill>
            <a:srgbClr val="702082">
              <a:alpha val="82293"/>
            </a:srgbClr>
          </a:solidFill>
        </p:spPr>
        <p:txBody>
          <a:bodyPr/>
          <a:lstStyle/>
          <a:p>
            <a:endParaRPr lang="en-US" dirty="0"/>
          </a:p>
        </p:txBody>
      </p:sp>
      <p:sp>
        <p:nvSpPr>
          <p:cNvPr id="15" name="Title 14">
            <a:extLst>
              <a:ext uri="{FF2B5EF4-FFF2-40B4-BE49-F238E27FC236}">
                <a16:creationId xmlns:a16="http://schemas.microsoft.com/office/drawing/2014/main" id="{516C8CE8-7152-8D15-AE7A-CDFAD2284C70}"/>
              </a:ext>
            </a:extLst>
          </p:cNvPr>
          <p:cNvSpPr>
            <a:spLocks noGrp="1"/>
          </p:cNvSpPr>
          <p:nvPr>
            <p:ph type="ctrTitle"/>
          </p:nvPr>
        </p:nvSpPr>
        <p:spPr>
          <a:xfrm>
            <a:off x="1856510" y="2639237"/>
            <a:ext cx="6959215" cy="1581659"/>
          </a:xfrm>
        </p:spPr>
        <p:txBody>
          <a:bodyPr>
            <a:noAutofit/>
          </a:bodyPr>
          <a:lstStyle/>
          <a:p>
            <a:r>
              <a:rPr lang="en-US" sz="4800" b="1" dirty="0">
                <a:latin typeface="Arial Black" panose="020B0A04020102020204" pitchFamily="34" charset="0"/>
                <a:cs typeface="Arial" panose="020B0604020202020204" pitchFamily="34" charset="0"/>
              </a:rPr>
              <a:t>Kentucky Cannabis Businesses</a:t>
            </a:r>
            <a:endParaRPr lang="en-US"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64152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84CF700-25C6-0922-B042-83FD8864922B}"/>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9EECE3B2-CF27-63A0-97E1-6CCA9AE23FA4}"/>
              </a:ext>
            </a:extLst>
          </p:cNvPr>
          <p:cNvPicPr>
            <a:picLocks noChangeAspect="1"/>
          </p:cNvPicPr>
          <p:nvPr/>
        </p:nvPicPr>
        <p:blipFill rotWithShape="1">
          <a:blip r:embed="rId3">
            <a:extLst>
              <a:ext uri="{28A0092B-C50C-407E-A947-70E740481C1C}">
                <a14:useLocalDpi xmlns:a14="http://schemas.microsoft.com/office/drawing/2010/main" val="0"/>
              </a:ext>
            </a:extLst>
          </a:blip>
          <a:srcRect l="81249" r="26"/>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dirty="0">
                <a:solidFill>
                  <a:srgbClr val="702082"/>
                </a:solidFill>
                <a:latin typeface="Arial Black"/>
              </a:rPr>
              <a:t>Business Licenses</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Licensee Qualifications include all the following:</a:t>
            </a:r>
          </a:p>
          <a:p>
            <a:pPr lvl="1">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Must be 21</a:t>
            </a:r>
          </a:p>
          <a:p>
            <a:pPr lvl="1">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Demonstrate financial capacity to open and operate the business</a:t>
            </a:r>
          </a:p>
          <a:p>
            <a:pPr lvl="1">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Must not have any felony drug offenses</a:t>
            </a:r>
          </a:p>
          <a:p>
            <a:pPr lvl="1">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Must not be a medicinal cannabis practitioner</a:t>
            </a:r>
          </a:p>
          <a:p>
            <a:pPr marL="180000" marR="0" lvl="0" indent="-180000" algn="l" defTabSz="914400" rtl="0" eaLnBrk="1" fontAlgn="auto" latinLnBrk="0" hangingPunct="1">
              <a:lnSpc>
                <a:spcPct val="100000"/>
              </a:lnSpc>
              <a:spcBef>
                <a:spcPts val="180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Types of Licenses:</a:t>
            </a:r>
          </a:p>
          <a:p>
            <a:pPr lvl="1">
              <a:spcBef>
                <a:spcPts val="600"/>
              </a:spcBef>
              <a:spcAft>
                <a:spcPts val="0"/>
              </a:spcAf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Cannabis Cultivator</a:t>
            </a:r>
          </a:p>
          <a:p>
            <a:pPr lvl="2">
              <a:spcBef>
                <a:spcPts val="600"/>
              </a:spcBef>
              <a:spcAft>
                <a:spcPts val="0"/>
              </a:spcAft>
              <a:buSzPct val="70000"/>
              <a:buFont typeface="Wingdings" panose="05000000000000000000" pitchFamily="2" charset="2"/>
              <a:buChar char="§"/>
              <a:defRPr/>
            </a:pPr>
            <a:r>
              <a:rPr kumimoji="0" lang="en-US" sz="2200" b="0" i="0" u="none" strike="noStrike" kern="1200" cap="none" spc="0" normalizeH="0" baseline="0" noProof="0" dirty="0">
                <a:ln>
                  <a:noFill/>
                </a:ln>
                <a:solidFill>
                  <a:srgbClr val="545859"/>
                </a:solidFill>
                <a:effectLst/>
                <a:uLnTx/>
                <a:uFillTx/>
                <a:latin typeface="Arial"/>
                <a:ea typeface="+mn-ea"/>
                <a:cs typeface="+mn-cs"/>
              </a:rPr>
              <a:t>Tier I – not to exceed 2,500 square feet of indoor growth area</a:t>
            </a:r>
          </a:p>
          <a:p>
            <a:pPr lvl="2">
              <a:spcBef>
                <a:spcPts val="600"/>
              </a:spcBef>
              <a:spcAft>
                <a:spcPts val="0"/>
              </a:spcAft>
              <a:buSzPct val="70000"/>
              <a:buFont typeface="Wingdings" panose="05000000000000000000" pitchFamily="2" charset="2"/>
              <a:buChar char="§"/>
              <a:defRPr/>
            </a:pPr>
            <a:r>
              <a:rPr kumimoji="0" lang="en-US" sz="2200" b="0" i="0" u="none" strike="noStrike" kern="1200" cap="none" spc="0" normalizeH="0" baseline="0" noProof="0" dirty="0">
                <a:ln>
                  <a:noFill/>
                </a:ln>
                <a:solidFill>
                  <a:srgbClr val="545859"/>
                </a:solidFill>
                <a:effectLst/>
                <a:uLnTx/>
                <a:uFillTx/>
                <a:latin typeface="Arial"/>
                <a:ea typeface="+mn-ea"/>
                <a:cs typeface="+mn-cs"/>
              </a:rPr>
              <a:t>Tier II – not to exceed 10,000 square feet of indoor growth area</a:t>
            </a:r>
          </a:p>
          <a:p>
            <a:pPr lvl="2">
              <a:spcBef>
                <a:spcPts val="600"/>
              </a:spcBef>
              <a:spcAft>
                <a:spcPts val="0"/>
              </a:spcAft>
              <a:buSzPct val="70000"/>
              <a:buFont typeface="Wingdings" panose="05000000000000000000" pitchFamily="2" charset="2"/>
              <a:buChar char="§"/>
              <a:defRPr/>
            </a:pPr>
            <a:r>
              <a:rPr kumimoji="0" lang="en-US" sz="2200" b="0" i="0" u="none" strike="noStrike" kern="1200" cap="none" spc="0" normalizeH="0" baseline="0" noProof="0" dirty="0">
                <a:ln>
                  <a:noFill/>
                </a:ln>
                <a:solidFill>
                  <a:srgbClr val="545859"/>
                </a:solidFill>
                <a:effectLst/>
                <a:uLnTx/>
                <a:uFillTx/>
                <a:latin typeface="Arial"/>
                <a:ea typeface="+mn-ea"/>
                <a:cs typeface="+mn-cs"/>
              </a:rPr>
              <a:t>Tier III – not to exceed 25,000 square feet of indoor growth area </a:t>
            </a:r>
          </a:p>
          <a:p>
            <a:pPr lvl="2">
              <a:spcBef>
                <a:spcPts val="600"/>
              </a:spcBef>
              <a:spcAft>
                <a:spcPts val="0"/>
              </a:spcAft>
              <a:buSzPct val="70000"/>
              <a:buFont typeface="Wingdings" panose="05000000000000000000" pitchFamily="2" charset="2"/>
              <a:buChar char="§"/>
              <a:defRPr/>
            </a:pPr>
            <a:r>
              <a:rPr kumimoji="0" lang="en-US" sz="2200" i="0" u="none" strike="noStrike" kern="1200" cap="none" spc="0" normalizeH="0" baseline="0" noProof="0" dirty="0">
                <a:ln>
                  <a:noFill/>
                </a:ln>
                <a:solidFill>
                  <a:srgbClr val="545859"/>
                </a:solidFill>
                <a:effectLst/>
                <a:uLnTx/>
                <a:uFillTx/>
                <a:latin typeface="Arial"/>
                <a:ea typeface="+mn-ea"/>
                <a:cs typeface="+mn-cs"/>
              </a:rPr>
              <a:t>Tier IV </a:t>
            </a:r>
            <a:r>
              <a:rPr kumimoji="0" lang="en-US" sz="2200" b="0" i="0" u="none" strike="noStrike" kern="1200" cap="none" spc="0" normalizeH="0" baseline="0" noProof="0" dirty="0">
                <a:ln>
                  <a:noFill/>
                </a:ln>
                <a:solidFill>
                  <a:srgbClr val="545859"/>
                </a:solidFill>
                <a:effectLst/>
                <a:uLnTx/>
                <a:uFillTx/>
                <a:latin typeface="Arial"/>
                <a:ea typeface="+mn-ea"/>
                <a:cs typeface="+mn-cs"/>
              </a:rPr>
              <a:t>– not to exceed 50,000 square feet of indoor growth area</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34686010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2D5F4-32C2-EA63-2C83-897249AEB2DD}"/>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13D7A24-FB8C-6E69-9DA5-6352F2E2E086}"/>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4D98BD67-58AD-26E8-0CD7-82F2486A983A}"/>
              </a:ext>
            </a:extLst>
          </p:cNvPr>
          <p:cNvPicPr>
            <a:picLocks noChangeAspect="1"/>
          </p:cNvPicPr>
          <p:nvPr/>
        </p:nvPicPr>
        <p:blipFill rotWithShape="1">
          <a:blip r:embed="rId3">
            <a:extLst>
              <a:ext uri="{28A0092B-C50C-407E-A947-70E740481C1C}">
                <a14:useLocalDpi xmlns:a14="http://schemas.microsoft.com/office/drawing/2010/main" val="0"/>
              </a:ext>
            </a:extLst>
          </a:blip>
          <a:srcRect l="81275"/>
          <a:stretch/>
        </p:blipFill>
        <p:spPr>
          <a:xfrm>
            <a:off x="9909044" y="0"/>
            <a:ext cx="2282956" cy="6858000"/>
          </a:xfrm>
          <a:prstGeom prst="rect">
            <a:avLst/>
          </a:prstGeom>
          <a:ln/>
        </p:spPr>
      </p:pic>
      <p:sp>
        <p:nvSpPr>
          <p:cNvPr id="16" name="Title 8">
            <a:extLst>
              <a:ext uri="{FF2B5EF4-FFF2-40B4-BE49-F238E27FC236}">
                <a16:creationId xmlns:a16="http://schemas.microsoft.com/office/drawing/2014/main" id="{FF8501CE-875D-3EC3-17E8-ABF7B935E14F}"/>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dirty="0">
                <a:solidFill>
                  <a:srgbClr val="702082"/>
                </a:solidFill>
                <a:latin typeface="Arial Black"/>
              </a:rPr>
              <a:t>Business Licenses</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D68213D9-55C1-2019-CB38-3F3546EEB9B4}"/>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lvl="1">
              <a:spcAft>
                <a:spcPts val="0"/>
              </a:spcAf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lvl="1">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Cannabis Processor</a:t>
            </a:r>
          </a:p>
          <a:p>
            <a:pPr lvl="2">
              <a:spcBef>
                <a:spcPts val="600"/>
              </a:spcBef>
              <a:spcAft>
                <a:spcPts val="0"/>
              </a:spcAft>
              <a:buSzPct val="70000"/>
              <a:buFont typeface="Wingdings" panose="05000000000000000000" pitchFamily="2" charset="2"/>
              <a:buChar char="§"/>
              <a:defRPr/>
            </a:pPr>
            <a:r>
              <a:rPr kumimoji="0" lang="en-US" sz="2200" b="0" i="0" u="none" strike="noStrike" kern="1200" cap="none" spc="0" normalizeH="0" baseline="0" noProof="0" dirty="0">
                <a:ln>
                  <a:noFill/>
                </a:ln>
                <a:solidFill>
                  <a:srgbClr val="545859"/>
                </a:solidFill>
                <a:effectLst/>
                <a:uLnTx/>
                <a:uFillTx/>
                <a:latin typeface="Arial"/>
                <a:ea typeface="+mn-ea"/>
                <a:cs typeface="+mn-cs"/>
              </a:rPr>
              <a:t>Manufactures value added products (e.g., edibles, concentrates, vape cartridges, beverages, capsules, transdermal patches)</a:t>
            </a:r>
          </a:p>
          <a:p>
            <a:pPr lvl="1">
              <a:spcBef>
                <a:spcPts val="18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Cannabis Producer</a:t>
            </a:r>
          </a:p>
          <a:p>
            <a:pPr lvl="2">
              <a:spcBef>
                <a:spcPts val="600"/>
              </a:spcBef>
              <a:spcAft>
                <a:spcPts val="0"/>
              </a:spcAft>
              <a:buSzPct val="70000"/>
              <a:buFont typeface="Wingdings" panose="05000000000000000000" pitchFamily="2" charset="2"/>
              <a:buChar char="§"/>
              <a:defRPr/>
            </a:pPr>
            <a:r>
              <a:rPr kumimoji="0" lang="en-US" sz="2200" b="0" i="0" u="none" strike="noStrike" kern="1200" cap="none" spc="0" normalizeH="0" baseline="0" noProof="0" dirty="0">
                <a:ln>
                  <a:noFill/>
                </a:ln>
                <a:solidFill>
                  <a:srgbClr val="545859"/>
                </a:solidFill>
                <a:effectLst/>
                <a:uLnTx/>
                <a:uFillTx/>
                <a:latin typeface="Arial"/>
                <a:ea typeface="+mn-ea"/>
                <a:cs typeface="+mn-cs"/>
              </a:rPr>
              <a:t>Cultivation and processor facility at the same location or different locations </a:t>
            </a:r>
          </a:p>
          <a:p>
            <a:pPr lvl="1">
              <a:spcBef>
                <a:spcPts val="18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Cannabis Dispensary</a:t>
            </a:r>
          </a:p>
          <a:p>
            <a:pPr lvl="2">
              <a:spcBef>
                <a:spcPts val="600"/>
              </a:spcBef>
              <a:spcAft>
                <a:spcPts val="0"/>
              </a:spcAft>
              <a:buSzPct val="70000"/>
              <a:buFont typeface="Wingdings" panose="05000000000000000000" pitchFamily="2" charset="2"/>
              <a:buChar char="§"/>
              <a:defRPr/>
            </a:pPr>
            <a:r>
              <a:rPr kumimoji="0" lang="en-US" sz="2200" b="0" i="0" u="none" strike="noStrike" kern="1200" cap="none" spc="0" normalizeH="0" baseline="0" noProof="0" dirty="0">
                <a:ln>
                  <a:noFill/>
                </a:ln>
                <a:solidFill>
                  <a:srgbClr val="545859"/>
                </a:solidFill>
                <a:effectLst/>
                <a:uLnTx/>
                <a:uFillTx/>
                <a:latin typeface="Arial"/>
                <a:ea typeface="+mn-ea"/>
                <a:cs typeface="+mn-cs"/>
              </a:rPr>
              <a:t>Retail store </a:t>
            </a:r>
          </a:p>
          <a:p>
            <a:pPr lvl="1">
              <a:spcBef>
                <a:spcPts val="18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Cannabis Safety Compliance Facility</a:t>
            </a:r>
          </a:p>
          <a:p>
            <a:pPr lvl="2">
              <a:spcBef>
                <a:spcPts val="600"/>
              </a:spcBef>
              <a:spcAft>
                <a:spcPts val="0"/>
              </a:spcAft>
              <a:buSzPct val="70000"/>
              <a:buFont typeface="Wingdings" panose="05000000000000000000" pitchFamily="2" charset="2"/>
              <a:buChar char="§"/>
              <a:defRPr/>
            </a:pPr>
            <a:r>
              <a:rPr kumimoji="0" lang="en-US" sz="2200" b="0" i="0" u="none" strike="noStrike" kern="1200" cap="none" spc="0" normalizeH="0" baseline="0" noProof="0" dirty="0">
                <a:ln>
                  <a:noFill/>
                </a:ln>
                <a:solidFill>
                  <a:srgbClr val="545859"/>
                </a:solidFill>
                <a:effectLst/>
                <a:uLnTx/>
                <a:uFillTx/>
                <a:latin typeface="Arial"/>
                <a:ea typeface="+mn-ea"/>
                <a:cs typeface="+mn-cs"/>
              </a:rPr>
              <a:t>Testing lab </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FB712120-9B02-8E36-A904-EC3E39E82CA4}"/>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6678701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05C3D9-6150-8241-1CE8-F856DB0D0856}"/>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17137743-9720-CCE0-2405-7E90A80B4FF2}"/>
              </a:ext>
            </a:extLst>
          </p:cNvPr>
          <p:cNvPicPr>
            <a:picLocks noChangeAspect="1"/>
          </p:cNvPicPr>
          <p:nvPr/>
        </p:nvPicPr>
        <p:blipFill rotWithShape="1">
          <a:blip r:embed="rId3">
            <a:extLst>
              <a:ext uri="{28A0092B-C50C-407E-A947-70E740481C1C}">
                <a14:useLocalDpi xmlns:a14="http://schemas.microsoft.com/office/drawing/2010/main" val="0"/>
              </a:ext>
            </a:extLst>
          </a:blip>
          <a:srcRect l="81249" r="26"/>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dirty="0">
                <a:solidFill>
                  <a:srgbClr val="702082"/>
                </a:solidFill>
                <a:latin typeface="Arial Black"/>
              </a:rPr>
              <a:t>Licenses Limitations</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Separate licenses are required for each activity and location, except that the producer license also authorizes processing under the same license</a:t>
            </a:r>
          </a:p>
          <a:p>
            <a:pPr marL="180000" marR="0" lvl="0" indent="-180000" algn="l" defTabSz="914400" rtl="0" eaLnBrk="1" fontAlgn="auto" latinLnBrk="0" hangingPunct="1">
              <a:lnSpc>
                <a:spcPct val="100000"/>
              </a:lnSpc>
              <a:spcBef>
                <a:spcPts val="300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Licensees may not have an ownership interest in a cultivation, processor, producer, or dispensary license and also a safety compliance license, </a:t>
            </a:r>
          </a:p>
          <a:p>
            <a:pPr marL="180000" marR="0" lvl="0" indent="-180000" algn="l" defTabSz="914400" rtl="0" eaLnBrk="1" fontAlgn="auto" latinLnBrk="0" hangingPunct="1">
              <a:lnSpc>
                <a:spcPct val="100000"/>
              </a:lnSpc>
              <a:spcBef>
                <a:spcPts val="3000"/>
              </a:spcBef>
              <a:spcAft>
                <a:spcPts val="0"/>
              </a:spcAft>
              <a:buClrTx/>
              <a:buSzTx/>
              <a:buFont typeface="Wingdings" panose="05000000000000000000" pitchFamily="2" charset="2"/>
              <a:buChar char="Ø"/>
              <a:tabLst/>
              <a:defRPr/>
            </a:pPr>
            <a:r>
              <a:rPr lang="en-US" sz="2400" dirty="0">
                <a:latin typeface="Arial"/>
              </a:rPr>
              <a:t>Generally cannot own multiple licenses (</a:t>
            </a:r>
            <a:r>
              <a:rPr kumimoji="0" lang="en-US" sz="2400" b="0" i="0" u="none" strike="noStrike" kern="1200" cap="none" spc="0" normalizeH="0" baseline="0" noProof="0" dirty="0">
                <a:ln>
                  <a:noFill/>
                </a:ln>
                <a:solidFill>
                  <a:srgbClr val="545859"/>
                </a:solidFill>
                <a:effectLst/>
                <a:uLnTx/>
                <a:uFillTx/>
                <a:latin typeface="Arial"/>
                <a:ea typeface="+mn-ea"/>
                <a:cs typeface="+mn-cs"/>
              </a:rPr>
              <a:t>some limited exceptions for dispensaries, cultivators)</a:t>
            </a:r>
          </a:p>
          <a:p>
            <a:pPr marL="180000" marR="0" lvl="0" indent="-180000" algn="l" defTabSz="914400" rtl="0" eaLnBrk="1" fontAlgn="auto" latinLnBrk="0" hangingPunct="1">
              <a:lnSpc>
                <a:spcPct val="100000"/>
              </a:lnSpc>
              <a:spcBef>
                <a:spcPts val="300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Operations may not be within 1,000 feet of a school or daycare</a:t>
            </a:r>
          </a:p>
          <a:p>
            <a:pPr marL="180000" marR="0" lvl="0" indent="-180000" algn="l" defTabSz="914400" rtl="0" eaLnBrk="1" fontAlgn="auto" latinLnBrk="0" hangingPunct="1">
              <a:lnSpc>
                <a:spcPct val="100000"/>
              </a:lnSpc>
              <a:spcBef>
                <a:spcPts val="3000"/>
              </a:spcBef>
              <a:spcAft>
                <a:spcPts val="0"/>
              </a:spcAft>
              <a:buClrTx/>
              <a:buSzTx/>
              <a:buFont typeface="Wingdings" panose="05000000000000000000" pitchFamily="2" charset="2"/>
              <a:buChar char="Ø"/>
              <a:tabLst/>
              <a:defRPr/>
            </a:pPr>
            <a:r>
              <a:rPr lang="en-US" sz="2400" dirty="0">
                <a:latin typeface="Arial"/>
              </a:rPr>
              <a:t>Additional local zoning/restrictions may apply</a:t>
            </a: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2312273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0E3D4311-1D17-0912-2131-A633B1CDCC8F}"/>
              </a:ext>
            </a:extLst>
          </p:cNvPr>
          <p:cNvSpPr>
            <a:spLocks noGrp="1"/>
          </p:cNvSpPr>
          <p:nvPr>
            <p:ph type="sldNum" sz="quarter" idx="17"/>
          </p:nvPr>
        </p:nvSpPr>
        <p:spPr/>
      </p:sp>
      <p:sp>
        <p:nvSpPr>
          <p:cNvPr id="18" name="Text Placeholder 17">
            <a:extLst>
              <a:ext uri="{FF2B5EF4-FFF2-40B4-BE49-F238E27FC236}">
                <a16:creationId xmlns:a16="http://schemas.microsoft.com/office/drawing/2014/main" id="{4BD61E56-F6B6-988D-B7C4-FF3542782217}"/>
              </a:ext>
            </a:extLst>
          </p:cNvPr>
          <p:cNvSpPr>
            <a:spLocks noGrp="1"/>
          </p:cNvSpPr>
          <p:nvPr>
            <p:ph type="body" sz="quarter" idx="18"/>
          </p:nvPr>
        </p:nvSpPr>
        <p:spPr>
          <a:xfrm>
            <a:off x="1" y="1182600"/>
            <a:ext cx="10672233" cy="4494932"/>
          </a:xfrm>
          <a:solidFill>
            <a:srgbClr val="702082">
              <a:alpha val="82293"/>
            </a:srgbClr>
          </a:solidFill>
        </p:spPr>
        <p:txBody>
          <a:bodyPr/>
          <a:lstStyle/>
          <a:p>
            <a:endParaRPr lang="en-US" dirty="0"/>
          </a:p>
        </p:txBody>
      </p:sp>
      <p:sp>
        <p:nvSpPr>
          <p:cNvPr id="7" name="Flowchart: Document 6">
            <a:extLst>
              <a:ext uri="{FF2B5EF4-FFF2-40B4-BE49-F238E27FC236}">
                <a16:creationId xmlns:a16="http://schemas.microsoft.com/office/drawing/2014/main" id="{DC63D0FE-1EBD-61A9-BC51-6F8BF81A62E8}"/>
              </a:ext>
            </a:extLst>
          </p:cNvPr>
          <p:cNvSpPr/>
          <p:nvPr/>
        </p:nvSpPr>
        <p:spPr>
          <a:xfrm>
            <a:off x="1912216" y="3544159"/>
            <a:ext cx="2502779" cy="2606316"/>
          </a:xfrm>
          <a:prstGeom prst="flowChartDocumen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err="1">
              <a:ln>
                <a:noFill/>
              </a:ln>
              <a:solidFill>
                <a:prstClr val="white"/>
              </a:solidFill>
              <a:effectLst/>
              <a:uLnTx/>
              <a:uFillTx/>
              <a:latin typeface="Calibri" panose="020F0502020204030204"/>
              <a:ea typeface="+mn-ea"/>
              <a:cs typeface="+mn-cs"/>
            </a:endParaRPr>
          </a:p>
        </p:txBody>
      </p:sp>
      <p:sp>
        <p:nvSpPr>
          <p:cNvPr id="11" name="Freeform: Shape 10">
            <a:extLst>
              <a:ext uri="{FF2B5EF4-FFF2-40B4-BE49-F238E27FC236}">
                <a16:creationId xmlns:a16="http://schemas.microsoft.com/office/drawing/2014/main" id="{EA4BB9C8-65BA-598F-B344-25DD88DBB022}"/>
              </a:ext>
            </a:extLst>
          </p:cNvPr>
          <p:cNvSpPr/>
          <p:nvPr/>
        </p:nvSpPr>
        <p:spPr>
          <a:xfrm>
            <a:off x="3835179" y="4366866"/>
            <a:ext cx="2899518" cy="1202637"/>
          </a:xfrm>
          <a:custGeom>
            <a:avLst/>
            <a:gdLst>
              <a:gd name="connsiteX0" fmla="*/ 0 w 1356138"/>
              <a:gd name="connsiteY0" fmla="*/ 0 h 503127"/>
              <a:gd name="connsiteX1" fmla="*/ 1356138 w 1356138"/>
              <a:gd name="connsiteY1" fmla="*/ 0 h 503127"/>
              <a:gd name="connsiteX2" fmla="*/ 1356138 w 1356138"/>
              <a:gd name="connsiteY2" fmla="*/ 503127 h 503127"/>
              <a:gd name="connsiteX3" fmla="*/ 0 w 1356138"/>
              <a:gd name="connsiteY3" fmla="*/ 503127 h 503127"/>
              <a:gd name="connsiteX4" fmla="*/ 0 w 1356138"/>
              <a:gd name="connsiteY4" fmla="*/ 0 h 503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138" h="503127">
                <a:moveTo>
                  <a:pt x="0" y="0"/>
                </a:moveTo>
                <a:lnTo>
                  <a:pt x="1356138" y="0"/>
                </a:lnTo>
                <a:lnTo>
                  <a:pt x="1356138" y="503127"/>
                </a:lnTo>
                <a:lnTo>
                  <a:pt x="0" y="5031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672" tIns="42672" rIns="42672" bIns="0" numCol="1" spcCol="1270" anchor="t" anchorCtr="0">
            <a:noAutofit/>
          </a:bodyPr>
          <a:lstStyle>
            <a:defPPr>
              <a:defRPr lang="en-U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srgbClr val="702082"/>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7000D495-01E9-A578-D08F-F3C51913C8BF}"/>
              </a:ext>
            </a:extLst>
          </p:cNvPr>
          <p:cNvSpPr/>
          <p:nvPr/>
        </p:nvSpPr>
        <p:spPr>
          <a:xfrm>
            <a:off x="2373553" y="4366866"/>
            <a:ext cx="3278220" cy="1202637"/>
          </a:xfrm>
          <a:custGeom>
            <a:avLst/>
            <a:gdLst>
              <a:gd name="connsiteX0" fmla="*/ 0 w 1356138"/>
              <a:gd name="connsiteY0" fmla="*/ 0 h 503127"/>
              <a:gd name="connsiteX1" fmla="*/ 1356138 w 1356138"/>
              <a:gd name="connsiteY1" fmla="*/ 0 h 503127"/>
              <a:gd name="connsiteX2" fmla="*/ 1356138 w 1356138"/>
              <a:gd name="connsiteY2" fmla="*/ 503127 h 503127"/>
              <a:gd name="connsiteX3" fmla="*/ 0 w 1356138"/>
              <a:gd name="connsiteY3" fmla="*/ 503127 h 503127"/>
              <a:gd name="connsiteX4" fmla="*/ 0 w 1356138"/>
              <a:gd name="connsiteY4" fmla="*/ 0 h 5031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138" h="503127">
                <a:moveTo>
                  <a:pt x="0" y="0"/>
                </a:moveTo>
                <a:lnTo>
                  <a:pt x="1356138" y="0"/>
                </a:lnTo>
                <a:lnTo>
                  <a:pt x="1356138" y="503127"/>
                </a:lnTo>
                <a:lnTo>
                  <a:pt x="0" y="5031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2672" tIns="42672" rIns="42672" bIns="0" numCol="1" spcCol="1270" anchor="t" anchorCtr="0">
            <a:noAutofit/>
          </a:bodyPr>
          <a:lstStyle>
            <a:defPPr>
              <a:defRPr lang="en-US"/>
            </a:defPPr>
            <a:lvl1pPr marL="0" algn="l" defTabSz="914400" rtl="0" eaLnBrk="1" latinLnBrk="0" hangingPunct="1">
              <a:defRPr sz="1800" kern="1200">
                <a:solidFill>
                  <a:schemeClr val="tx1">
                    <a:hueOff val="0"/>
                    <a:satOff val="0"/>
                    <a:lumOff val="0"/>
                    <a:alphaOff val="0"/>
                  </a:schemeClr>
                </a:solidFill>
                <a:latin typeface="+mn-lt"/>
                <a:ea typeface="+mn-ea"/>
                <a:cs typeface="+mn-cs"/>
              </a:defRPr>
            </a:lvl1pPr>
            <a:lvl2pPr marL="457200" algn="l" defTabSz="914400" rtl="0" eaLnBrk="1" latinLnBrk="0" hangingPunct="1">
              <a:defRPr sz="1800" kern="1200">
                <a:solidFill>
                  <a:schemeClr val="tx1">
                    <a:hueOff val="0"/>
                    <a:satOff val="0"/>
                    <a:lumOff val="0"/>
                    <a:alphaOff val="0"/>
                  </a:schemeClr>
                </a:solidFill>
                <a:latin typeface="+mn-lt"/>
                <a:ea typeface="+mn-ea"/>
                <a:cs typeface="+mn-cs"/>
              </a:defRPr>
            </a:lvl2pPr>
            <a:lvl3pPr marL="914400" algn="l" defTabSz="914400" rtl="0" eaLnBrk="1" latinLnBrk="0" hangingPunct="1">
              <a:defRPr sz="1800" kern="1200">
                <a:solidFill>
                  <a:schemeClr val="tx1">
                    <a:hueOff val="0"/>
                    <a:satOff val="0"/>
                    <a:lumOff val="0"/>
                    <a:alphaOff val="0"/>
                  </a:schemeClr>
                </a:solidFill>
                <a:latin typeface="+mn-lt"/>
                <a:ea typeface="+mn-ea"/>
                <a:cs typeface="+mn-cs"/>
              </a:defRPr>
            </a:lvl3pPr>
            <a:lvl4pPr marL="1371600" algn="l" defTabSz="914400" rtl="0" eaLnBrk="1" latinLnBrk="0" hangingPunct="1">
              <a:defRPr sz="1800" kern="1200">
                <a:solidFill>
                  <a:schemeClr val="tx1">
                    <a:hueOff val="0"/>
                    <a:satOff val="0"/>
                    <a:lumOff val="0"/>
                    <a:alphaOff val="0"/>
                  </a:schemeClr>
                </a:solidFill>
                <a:latin typeface="+mn-lt"/>
                <a:ea typeface="+mn-ea"/>
                <a:cs typeface="+mn-cs"/>
              </a:defRPr>
            </a:lvl4pPr>
            <a:lvl5pPr marL="1828800" algn="l" defTabSz="914400" rtl="0" eaLnBrk="1" latinLnBrk="0" hangingPunct="1">
              <a:defRPr sz="1800" kern="1200">
                <a:solidFill>
                  <a:schemeClr val="tx1">
                    <a:hueOff val="0"/>
                    <a:satOff val="0"/>
                    <a:lumOff val="0"/>
                    <a:alphaOff val="0"/>
                  </a:schemeClr>
                </a:solidFill>
                <a:latin typeface="+mn-lt"/>
                <a:ea typeface="+mn-ea"/>
                <a:cs typeface="+mn-cs"/>
              </a:defRPr>
            </a:lvl5pPr>
            <a:lvl6pPr marL="2286000" algn="l" defTabSz="914400" rtl="0" eaLnBrk="1" latinLnBrk="0" hangingPunct="1">
              <a:defRPr sz="1800" kern="1200">
                <a:solidFill>
                  <a:schemeClr val="tx1">
                    <a:hueOff val="0"/>
                    <a:satOff val="0"/>
                    <a:lumOff val="0"/>
                    <a:alphaOff val="0"/>
                  </a:schemeClr>
                </a:solidFill>
                <a:latin typeface="+mn-lt"/>
                <a:ea typeface="+mn-ea"/>
                <a:cs typeface="+mn-cs"/>
              </a:defRPr>
            </a:lvl6pPr>
            <a:lvl7pPr marL="2743200" algn="l" defTabSz="914400" rtl="0" eaLnBrk="1" latinLnBrk="0" hangingPunct="1">
              <a:defRPr sz="1800" kern="1200">
                <a:solidFill>
                  <a:schemeClr val="tx1">
                    <a:hueOff val="0"/>
                    <a:satOff val="0"/>
                    <a:lumOff val="0"/>
                    <a:alphaOff val="0"/>
                  </a:schemeClr>
                </a:solidFill>
                <a:latin typeface="+mn-lt"/>
                <a:ea typeface="+mn-ea"/>
                <a:cs typeface="+mn-cs"/>
              </a:defRPr>
            </a:lvl7pPr>
            <a:lvl8pPr marL="3200400" algn="l" defTabSz="914400" rtl="0" eaLnBrk="1" latinLnBrk="0" hangingPunct="1">
              <a:defRPr sz="1800" kern="1200">
                <a:solidFill>
                  <a:schemeClr val="tx1">
                    <a:hueOff val="0"/>
                    <a:satOff val="0"/>
                    <a:lumOff val="0"/>
                    <a:alphaOff val="0"/>
                  </a:schemeClr>
                </a:solidFill>
                <a:latin typeface="+mn-lt"/>
                <a:ea typeface="+mn-ea"/>
                <a:cs typeface="+mn-cs"/>
              </a:defRPr>
            </a:lvl8pPr>
            <a:lvl9pPr marL="3657600" algn="l" defTabSz="914400" rtl="0" eaLnBrk="1" latinLnBrk="0" hangingPunct="1">
              <a:defRPr sz="1800" kern="1200">
                <a:solidFill>
                  <a:schemeClr val="tx1">
                    <a:hueOff val="0"/>
                    <a:satOff val="0"/>
                    <a:lumOff val="0"/>
                    <a:alphaOff val="0"/>
                  </a:schemeClr>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702082"/>
                </a:solidFill>
                <a:effectLst/>
                <a:uLnTx/>
                <a:uFillTx/>
                <a:latin typeface="Calibri" panose="020F0502020204030204"/>
                <a:ea typeface="SimSun" panose="02010600030101010101" pitchFamily="2" charset="-122"/>
                <a:cs typeface="Times New Roman" panose="02020603050405020304" pitchFamily="18" charset="0"/>
              </a:rPr>
              <a:t>Jason Ams</a:t>
            </a:r>
            <a:endParaRPr kumimoji="0" lang="en-US" sz="2000" b="1" i="0" u="none" strike="noStrike" kern="1200" cap="none" spc="0" normalizeH="0" baseline="0" noProof="0" dirty="0">
              <a:ln>
                <a:noFill/>
              </a:ln>
              <a:solidFill>
                <a:srgbClr val="702082"/>
              </a:solidFill>
              <a:effectLst/>
              <a:uLnTx/>
              <a:uFillTx/>
              <a:latin typeface="Calibri" panose="020F0502020204030204"/>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15" normalizeH="0" baseline="0" noProof="0" dirty="0">
                <a:ln>
                  <a:noFill/>
                </a:ln>
                <a:solidFill>
                  <a:srgbClr val="702082"/>
                </a:solidFill>
                <a:effectLst/>
                <a:uLnTx/>
                <a:uFillTx/>
                <a:latin typeface="Calibri" panose="020F0502020204030204"/>
                <a:ea typeface="SimSun" panose="02010600030101010101" pitchFamily="2" charset="-122"/>
                <a:cs typeface="Times New Roman" panose="02020603050405020304" pitchFamily="18" charset="0"/>
              </a:rPr>
              <a:t>Partner, Lexington</a:t>
            </a:r>
            <a:endParaRPr kumimoji="0" lang="en-US" sz="1800" b="0" i="0" u="none" strike="noStrike" kern="1200" cap="none" spc="0" normalizeH="0" baseline="0" noProof="0" dirty="0">
              <a:ln>
                <a:noFill/>
              </a:ln>
              <a:solidFill>
                <a:srgbClr val="702082"/>
              </a:solidFill>
              <a:effectLst/>
              <a:uLnTx/>
              <a:uFillTx/>
              <a:latin typeface="Calibri" panose="020F0502020204030204"/>
              <a:ea typeface="SimSu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spc="-5" dirty="0">
                <a:solidFill>
                  <a:srgbClr val="702082"/>
                </a:solidFill>
                <a:latin typeface="Calibri" panose="020F0502020204030204"/>
                <a:ea typeface="SimSun" panose="02010600030101010101" pitchFamily="2" charset="-122"/>
                <a:cs typeface="Times New Roman" panose="02020603050405020304" pitchFamily="18" charset="0"/>
              </a:rPr>
              <a:t>j</a:t>
            </a:r>
            <a:r>
              <a:rPr kumimoji="0" lang="en-US" sz="1100" b="0" i="0" u="none" strike="noStrike" kern="1200" cap="none" spc="-5" normalizeH="0" baseline="0" noProof="0" dirty="0">
                <a:ln>
                  <a:noFill/>
                </a:ln>
                <a:solidFill>
                  <a:srgbClr val="702082"/>
                </a:solidFill>
                <a:effectLst/>
                <a:uLnTx/>
                <a:uFillTx/>
                <a:latin typeface="Calibri" panose="020F0502020204030204"/>
                <a:ea typeface="SimSun" panose="02010600030101010101" pitchFamily="2" charset="-122"/>
                <a:cs typeface="Times New Roman" panose="02020603050405020304" pitchFamily="18" charset="0"/>
              </a:rPr>
              <a:t>ason.ams@dentons.com</a:t>
            </a:r>
            <a:endParaRPr kumimoji="0" lang="en-US" sz="500" b="0" i="0" u="none" strike="noStrike" kern="1200" cap="none" spc="0" normalizeH="0" baseline="0" noProof="0" dirty="0">
              <a:ln>
                <a:noFill/>
              </a:ln>
              <a:solidFill>
                <a:srgbClr val="702082"/>
              </a:solidFill>
              <a:effectLst/>
              <a:uLnTx/>
              <a:uFillTx/>
              <a:latin typeface="Calibri" panose="020F0502020204030204"/>
              <a:ea typeface="+mn-ea"/>
              <a:cs typeface="+mn-cs"/>
            </a:endParaRPr>
          </a:p>
        </p:txBody>
      </p:sp>
      <p:sp>
        <p:nvSpPr>
          <p:cNvPr id="3" name="Oval 2">
            <a:extLst>
              <a:ext uri="{FF2B5EF4-FFF2-40B4-BE49-F238E27FC236}">
                <a16:creationId xmlns:a16="http://schemas.microsoft.com/office/drawing/2014/main" id="{853C9807-7012-2D8D-B05D-8929D8CA4CDC}"/>
              </a:ext>
            </a:extLst>
          </p:cNvPr>
          <p:cNvSpPr/>
          <p:nvPr/>
        </p:nvSpPr>
        <p:spPr>
          <a:xfrm>
            <a:off x="2204671" y="2231823"/>
            <a:ext cx="1901952" cy="1901952"/>
          </a:xfrm>
          <a:prstGeom prst="ellipse">
            <a:avLst/>
          </a:prstGeom>
          <a:blipFill dpi="0" rotWithShape="1">
            <a:blip r:embed="rId3">
              <a:extLst>
                <a:ext uri="{28A0092B-C50C-407E-A947-70E740481C1C}">
                  <a14:useLocalDpi xmlns:a14="http://schemas.microsoft.com/office/drawing/2010/main" val="0"/>
                </a:ext>
              </a:extLst>
            </a:blip>
            <a:srcRect/>
            <a:stretch>
              <a:fillRect b="-1136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1000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F175EB-0E60-B77E-2D48-2F0F29BB7671}"/>
              </a:ext>
            </a:extLst>
          </p:cNvPr>
          <p:cNvPicPr>
            <a:picLocks noChangeAspect="1"/>
          </p:cNvPicPr>
          <p:nvPr/>
        </p:nvPicPr>
        <p:blipFill>
          <a:blip r:embed="rId3">
            <a:alphaModFix amt="13000"/>
            <a:duotone>
              <a:prstClr val="black"/>
              <a:schemeClr val="tx2">
                <a:tint val="45000"/>
                <a:satMod val="400000"/>
              </a:schemeClr>
            </a:duotone>
          </a:blip>
          <a:srcRect/>
          <a:stretch>
            <a:fillRect/>
          </a:stretch>
        </p:blipFill>
        <p:spPr>
          <a:xfrm>
            <a:off x="0" y="0"/>
            <a:ext cx="12192000" cy="6858000"/>
          </a:xfrm>
          <a:prstGeom prst="rect">
            <a:avLst/>
          </a:prstGeom>
        </p:spPr>
      </p:pic>
      <p:sp>
        <p:nvSpPr>
          <p:cNvPr id="9" name="Title 8">
            <a:extLst>
              <a:ext uri="{FF2B5EF4-FFF2-40B4-BE49-F238E27FC236}">
                <a16:creationId xmlns:a16="http://schemas.microsoft.com/office/drawing/2014/main" id="{178A0EE4-9CE4-B5B7-59A3-A2ACD9064887}"/>
              </a:ext>
            </a:extLst>
          </p:cNvPr>
          <p:cNvSpPr>
            <a:spLocks noGrp="1"/>
          </p:cNvSpPr>
          <p:nvPr>
            <p:ph type="title"/>
          </p:nvPr>
        </p:nvSpPr>
        <p:spPr>
          <a:xfrm>
            <a:off x="191387" y="465168"/>
            <a:ext cx="11425812" cy="460800"/>
          </a:xfrm>
        </p:spPr>
        <p:txBody>
          <a:bodyPr>
            <a:normAutofit fontScale="90000"/>
          </a:bodyPr>
          <a:lstStyle/>
          <a:p>
            <a:pPr algn="ctr"/>
            <a:r>
              <a:rPr kumimoji="0" lang="en-US" sz="3400" b="0" i="0" u="none" strike="noStrike" kern="1200" cap="none" spc="0" normalizeH="0" baseline="0" noProof="0" dirty="0">
                <a:ln>
                  <a:noFill/>
                </a:ln>
                <a:solidFill>
                  <a:srgbClr val="702082"/>
                </a:solidFill>
                <a:effectLst/>
                <a:uLnTx/>
                <a:uFillTx/>
                <a:latin typeface="Arial Black"/>
                <a:ea typeface="+mj-ea"/>
                <a:cs typeface="+mj-cs"/>
              </a:rPr>
              <a:t>Regulatory Areas</a:t>
            </a:r>
            <a:br>
              <a:rPr kumimoji="0" lang="en-US" sz="3400" b="0" i="0" u="none" strike="noStrike" kern="1200" cap="none" spc="0" normalizeH="0" baseline="0" noProof="0" dirty="0">
                <a:ln>
                  <a:noFill/>
                </a:ln>
                <a:solidFill>
                  <a:srgbClr val="702082"/>
                </a:solidFill>
                <a:effectLst/>
                <a:uLnTx/>
                <a:uFillTx/>
                <a:latin typeface="Arial Black"/>
                <a:ea typeface="+mj-ea"/>
                <a:cs typeface="+mj-cs"/>
              </a:rPr>
            </a:br>
            <a:endParaRPr lang="en-US" sz="3400" dirty="0"/>
          </a:p>
        </p:txBody>
      </p:sp>
      <p:sp>
        <p:nvSpPr>
          <p:cNvPr id="10" name="Content Placeholder 9">
            <a:extLst>
              <a:ext uri="{FF2B5EF4-FFF2-40B4-BE49-F238E27FC236}">
                <a16:creationId xmlns:a16="http://schemas.microsoft.com/office/drawing/2014/main" id="{AF1425B7-086A-CDD4-8B90-1497BAEDA921}"/>
              </a:ext>
            </a:extLst>
          </p:cNvPr>
          <p:cNvSpPr>
            <a:spLocks noGrp="1"/>
          </p:cNvSpPr>
          <p:nvPr>
            <p:ph idx="1"/>
          </p:nvPr>
        </p:nvSpPr>
        <p:spPr>
          <a:xfrm>
            <a:off x="191387" y="1173019"/>
            <a:ext cx="11770242" cy="5296182"/>
          </a:xfrm>
        </p:spPr>
        <p:txBody>
          <a:body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400" dirty="0">
                <a:solidFill>
                  <a:srgbClr val="545859"/>
                </a:solidFill>
                <a:latin typeface="Arial"/>
              </a:rPr>
              <a:t>Wide range of regulatory requirements for cannabis businesses:</a:t>
            </a: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lvl="1">
              <a:spcBef>
                <a:spcPts val="600"/>
              </a:spcBef>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Sales/financial records</a:t>
            </a:r>
          </a:p>
          <a:p>
            <a:pPr lvl="1">
              <a:spcBef>
                <a:spcPts val="600"/>
              </a:spcBef>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Security</a:t>
            </a:r>
          </a:p>
          <a:p>
            <a:pPr lvl="1">
              <a:spcBef>
                <a:spcPts val="600"/>
              </a:spcBef>
              <a:buFont typeface="Wingdings" panose="05000000000000000000" pitchFamily="2" charset="2"/>
              <a:buChar char="§"/>
              <a:defRPr/>
            </a:pPr>
            <a:r>
              <a:rPr lang="en-US" sz="2000" dirty="0">
                <a:solidFill>
                  <a:srgbClr val="545859"/>
                </a:solidFill>
                <a:latin typeface="Arial"/>
              </a:rPr>
              <a:t>Inventory Tracking and Control</a:t>
            </a:r>
          </a:p>
          <a:p>
            <a:pPr lvl="1">
              <a:spcBef>
                <a:spcPts val="600"/>
              </a:spcBef>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Maintenance</a:t>
            </a:r>
          </a:p>
          <a:p>
            <a:pPr lvl="1">
              <a:spcBef>
                <a:spcPts val="600"/>
              </a:spcBef>
              <a:buFont typeface="Wingdings" panose="05000000000000000000" pitchFamily="2" charset="2"/>
              <a:buChar char="§"/>
              <a:defRPr/>
            </a:pPr>
            <a:r>
              <a:rPr lang="en-US" sz="2000" dirty="0">
                <a:solidFill>
                  <a:srgbClr val="545859"/>
                </a:solidFill>
                <a:latin typeface="Arial"/>
              </a:rPr>
              <a:t>Problems</a:t>
            </a:r>
          </a:p>
          <a:p>
            <a:pPr lvl="1">
              <a:spcBef>
                <a:spcPts val="600"/>
              </a:spcBef>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Contracts</a:t>
            </a:r>
          </a:p>
          <a:p>
            <a:pPr lvl="1">
              <a:spcBef>
                <a:spcPts val="600"/>
              </a:spcBef>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Insurance</a:t>
            </a:r>
          </a:p>
          <a:p>
            <a:pPr lvl="1">
              <a:spcBef>
                <a:spcPts val="600"/>
              </a:spcBef>
              <a:buFont typeface="Wingdings" panose="05000000000000000000" pitchFamily="2" charset="2"/>
              <a:buChar char="§"/>
              <a:defRPr/>
            </a:pPr>
            <a:r>
              <a:rPr lang="en-US" sz="2000" dirty="0">
                <a:solidFill>
                  <a:srgbClr val="545859"/>
                </a:solidFill>
                <a:latin typeface="Arial"/>
              </a:rPr>
              <a:t>Advertising and Packaging</a:t>
            </a:r>
          </a:p>
          <a:p>
            <a:pPr lvl="1">
              <a:spcBef>
                <a:spcPts val="600"/>
              </a:spcBef>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Standard Operating Procedure Documents</a:t>
            </a:r>
          </a:p>
          <a:p>
            <a:pPr lvl="1">
              <a:spcBef>
                <a:spcPts val="600"/>
              </a:spcBef>
              <a:buFont typeface="Wingdings" panose="05000000000000000000" pitchFamily="2" charset="2"/>
              <a:buChar char="§"/>
              <a:defRPr/>
            </a:pPr>
            <a:r>
              <a:rPr lang="en-US" sz="2000" dirty="0">
                <a:solidFill>
                  <a:srgbClr val="545859"/>
                </a:solidFill>
                <a:latin typeface="Arial"/>
              </a:rPr>
              <a:t>Employees</a:t>
            </a:r>
            <a:endParaRPr kumimoji="0" lang="en-US" sz="2000" b="0" i="0" u="none" strike="noStrike" kern="1200" cap="none" spc="0" normalizeH="0" baseline="0" noProof="0" dirty="0">
              <a:ln>
                <a:noFill/>
              </a:ln>
              <a:solidFill>
                <a:srgbClr val="545859"/>
              </a:solidFill>
              <a:effectLst/>
              <a:uLnTx/>
              <a:uFillTx/>
              <a:latin typeface="Arial"/>
              <a:ea typeface="+mn-ea"/>
              <a:cs typeface="+mn-cs"/>
            </a:endParaRPr>
          </a:p>
          <a:p>
            <a:pPr lvl="2">
              <a:spcBef>
                <a:spcPts val="600"/>
              </a:spcBef>
              <a:spcAft>
                <a:spcPts val="0"/>
              </a:spcAf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p:txBody>
      </p:sp>
      <p:sp>
        <p:nvSpPr>
          <p:cNvPr id="6" name="Slide Number Placeholder 5">
            <a:extLst>
              <a:ext uri="{FF2B5EF4-FFF2-40B4-BE49-F238E27FC236}">
                <a16:creationId xmlns:a16="http://schemas.microsoft.com/office/drawing/2014/main" id="{418B2EAF-ECC1-0744-E46B-15C0B140DBE7}"/>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800" b="0" i="0" u="none" strike="noStrike" kern="1200" cap="none" spc="0" normalizeH="0" baseline="0" noProof="0">
              <a:ln>
                <a:noFill/>
              </a:ln>
              <a:solidFill>
                <a:srgbClr val="A8A2A2"/>
              </a:solidFill>
              <a:effectLst/>
              <a:uLnTx/>
              <a:uFillTx/>
              <a:latin typeface="Arial"/>
              <a:ea typeface="+mn-ea"/>
              <a:cs typeface="+mn-cs"/>
            </a:endParaRPr>
          </a:p>
        </p:txBody>
      </p:sp>
      <p:pic>
        <p:nvPicPr>
          <p:cNvPr id="2" name="Picture 1">
            <a:extLst>
              <a:ext uri="{FF2B5EF4-FFF2-40B4-BE49-F238E27FC236}">
                <a16:creationId xmlns:a16="http://schemas.microsoft.com/office/drawing/2014/main" id="{A3FC8A56-81DA-55A1-A1C3-5B87C66E6693}"/>
              </a:ext>
            </a:extLst>
          </p:cNvPr>
          <p:cNvPicPr>
            <a:picLocks noChangeAspect="1"/>
          </p:cNvPicPr>
          <p:nvPr/>
        </p:nvPicPr>
        <p:blipFill rotWithShape="1">
          <a:blip r:embed="rId4">
            <a:extLst>
              <a:ext uri="{28A0092B-C50C-407E-A947-70E740481C1C}">
                <a14:useLocalDpi xmlns:a14="http://schemas.microsoft.com/office/drawing/2010/main" val="0"/>
              </a:ext>
            </a:extLst>
          </a:blip>
          <a:srcRect l="81249" r="26"/>
          <a:stretch/>
        </p:blipFill>
        <p:spPr>
          <a:xfrm>
            <a:off x="9906000" y="0"/>
            <a:ext cx="2282956" cy="6858000"/>
          </a:xfrm>
          <a:prstGeom prst="rect">
            <a:avLst/>
          </a:prstGeom>
          <a:ln/>
        </p:spPr>
      </p:pic>
    </p:spTree>
    <p:extLst>
      <p:ext uri="{BB962C8B-B14F-4D97-AF65-F5344CB8AC3E}">
        <p14:creationId xmlns:p14="http://schemas.microsoft.com/office/powerpoint/2010/main" val="39565456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3700A04-088E-E3F6-76F2-D5B07D0F9BBD}"/>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D1FD79AE-2131-B6DD-07D6-0398463C5BA4}"/>
              </a:ext>
            </a:extLst>
          </p:cNvPr>
          <p:cNvPicPr>
            <a:picLocks noChangeAspect="1"/>
          </p:cNvPicPr>
          <p:nvPr/>
        </p:nvPicPr>
        <p:blipFill rotWithShape="1">
          <a:blip r:embed="rId3">
            <a:extLst>
              <a:ext uri="{28A0092B-C50C-407E-A947-70E740481C1C}">
                <a14:useLocalDpi xmlns:a14="http://schemas.microsoft.com/office/drawing/2010/main" val="0"/>
              </a:ext>
            </a:extLst>
          </a:blip>
          <a:srcRect l="81275"/>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3400" b="0" i="0" u="none" strike="noStrike" kern="1200" cap="none" spc="0" normalizeH="0" baseline="0" noProof="0" dirty="0">
                <a:ln>
                  <a:noFill/>
                </a:ln>
                <a:solidFill>
                  <a:srgbClr val="702082"/>
                </a:solidFill>
                <a:effectLst/>
                <a:uLnTx/>
                <a:uFillTx/>
                <a:latin typeface="Arial Black"/>
                <a:ea typeface="+mj-ea"/>
                <a:cs typeface="+mj-cs"/>
              </a:rPr>
              <a:t>Finances</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095638"/>
            <a:ext cx="9144000" cy="5762362"/>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Regulations require careful tracking of price and sales data</a:t>
            </a:r>
          </a:p>
          <a:p>
            <a:pPr lvl="2">
              <a:spcAft>
                <a:spcPts val="0"/>
              </a:spcAft>
              <a:buFont typeface="Wingdings" panose="05000000000000000000" pitchFamily="2" charset="2"/>
              <a:buChar char="§"/>
              <a:defRPr/>
            </a:pPr>
            <a:r>
              <a:rPr lang="en-US" sz="2000" dirty="0">
                <a:latin typeface="Arial"/>
              </a:rPr>
              <a:t>Data will be linked to “seed to sale” tracking data</a:t>
            </a:r>
          </a:p>
          <a:p>
            <a:pPr lvl="2">
              <a:spcAft>
                <a:spcPts val="0"/>
              </a:spcAft>
              <a:buFont typeface="Wingdings" panose="05000000000000000000" pitchFamily="2" charset="2"/>
              <a:buChar char="§"/>
              <a:defRPr/>
            </a:pPr>
            <a:r>
              <a:rPr lang="en-US" sz="2000" dirty="0">
                <a:latin typeface="Arial"/>
              </a:rPr>
              <a:t>Subject to inspection by </a:t>
            </a:r>
            <a:r>
              <a:rPr lang="en-US" sz="2000" dirty="0" err="1">
                <a:latin typeface="Arial"/>
              </a:rPr>
              <a:t>KOMC</a:t>
            </a:r>
            <a:endParaRPr lang="en-US" sz="2000" dirty="0">
              <a:latin typeface="Arial"/>
            </a:endParaRPr>
          </a:p>
          <a:p>
            <a:pPr lvl="2">
              <a:spcAft>
                <a:spcPts val="0"/>
              </a:spcAft>
              <a:buFont typeface="Wingdings" panose="05000000000000000000" pitchFamily="2" charset="2"/>
              <a:buChar char="§"/>
              <a:defRPr/>
            </a:pPr>
            <a:r>
              <a:rPr lang="en-US" sz="2000" dirty="0">
                <a:latin typeface="Arial"/>
              </a:rPr>
              <a:t>Should also follow good business practices and other applicable laws</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0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Minimum Sufficient Capital</a:t>
            </a:r>
          </a:p>
          <a:p>
            <a:pPr lvl="2">
              <a:spcAft>
                <a:spcPts val="0"/>
              </a:spcAft>
              <a:buFont typeface="Wingdings" panose="05000000000000000000" pitchFamily="2" charset="2"/>
              <a:buChar char="§"/>
              <a:defRPr/>
            </a:pPr>
            <a:r>
              <a:rPr lang="en-US" sz="2000" dirty="0">
                <a:latin typeface="Arial"/>
              </a:rPr>
              <a:t>915 KAR 1:020(4)(g)</a:t>
            </a:r>
          </a:p>
          <a:p>
            <a:pPr lvl="2">
              <a:spcAft>
                <a:spcPts val="0"/>
              </a:spcAft>
              <a:buFont typeface="Wingdings" panose="05000000000000000000" pitchFamily="2" charset="2"/>
              <a:buChar char="§"/>
              <a:defRPr/>
            </a:pPr>
            <a:r>
              <a:rPr lang="en-US" sz="2000" dirty="0">
                <a:latin typeface="Arial"/>
              </a:rPr>
              <a:t>Likely in addition to other operating capital (minimum floor)</a:t>
            </a:r>
          </a:p>
          <a:p>
            <a:pPr lvl="2">
              <a:spcAft>
                <a:spcPts val="0"/>
              </a:spcAft>
              <a:buFont typeface="Wingdings" panose="05000000000000000000" pitchFamily="2" charset="2"/>
              <a:buChar char="§"/>
              <a:defRPr/>
            </a:pPr>
            <a:r>
              <a:rPr lang="en-US" sz="2000" dirty="0">
                <a:latin typeface="Arial"/>
              </a:rPr>
              <a:t>Same amount was required for license applications</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0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Connect with appropriate protocols to demonstrate compliance with regulations and investigations</a:t>
            </a:r>
          </a:p>
          <a:p>
            <a:pPr lvl="2">
              <a:spcAft>
                <a:spcPts val="0"/>
              </a:spcAft>
              <a:buFont typeface="Wingdings" panose="05000000000000000000" pitchFamily="2" charset="2"/>
              <a:buChar char="§"/>
              <a:defRPr/>
            </a:pPr>
            <a:r>
              <a:rPr kumimoji="0" lang="en-US" sz="2000" b="0" i="0" u="none" strike="noStrike" kern="1200" cap="none" spc="0" normalizeH="0" baseline="0" noProof="0" dirty="0" err="1">
                <a:ln>
                  <a:noFill/>
                </a:ln>
                <a:solidFill>
                  <a:srgbClr val="545859"/>
                </a:solidFill>
                <a:effectLst/>
                <a:uLnTx/>
                <a:uFillTx/>
                <a:latin typeface="Arial"/>
                <a:ea typeface="+mn-ea"/>
                <a:cs typeface="+mn-cs"/>
              </a:rPr>
              <a:t>KOMC</a:t>
            </a:r>
            <a:r>
              <a:rPr kumimoji="0" lang="en-US" sz="2000" b="0" i="0" u="none" strike="noStrike" kern="1200" cap="none" spc="0" normalizeH="0" baseline="0" noProof="0" dirty="0">
                <a:ln>
                  <a:noFill/>
                </a:ln>
                <a:solidFill>
                  <a:srgbClr val="545859"/>
                </a:solidFill>
                <a:effectLst/>
                <a:uLnTx/>
                <a:uFillTx/>
                <a:latin typeface="Arial"/>
                <a:ea typeface="+mn-ea"/>
                <a:cs typeface="+mn-cs"/>
              </a:rPr>
              <a:t> has right to review/access financial data, including sales and pricing data (915 KAR 1:020(5)(3)(f))</a:t>
            </a:r>
          </a:p>
          <a:p>
            <a:pPr lvl="2">
              <a:spcAft>
                <a:spcPts val="0"/>
              </a:spcAft>
              <a:buFont typeface="Wingdings" panose="05000000000000000000" pitchFamily="2" charset="2"/>
              <a:buChar char="§"/>
              <a:defRPr/>
            </a:pPr>
            <a:r>
              <a:rPr lang="en-US" sz="2000" dirty="0">
                <a:latin typeface="Arial"/>
              </a:rPr>
              <a:t>Not express requirement but could aid with demonstrating compliance in other areas</a:t>
            </a:r>
            <a:endParaRPr kumimoji="0" lang="en-US" sz="20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41867618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64956-3C4B-99D4-5048-781D8B624E6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3DE2D303-E428-6F60-A414-FF463BD7A8B0}"/>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sp>
        <p:nvSpPr>
          <p:cNvPr id="16" name="Title 8">
            <a:extLst>
              <a:ext uri="{FF2B5EF4-FFF2-40B4-BE49-F238E27FC236}">
                <a16:creationId xmlns:a16="http://schemas.microsoft.com/office/drawing/2014/main" id="{E6102109-6EAF-60D7-4F4D-5AE1A0303137}"/>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3400" b="0" i="0" u="none" strike="noStrike" kern="1200" cap="none" spc="0" normalizeH="0" baseline="0" noProof="0" dirty="0">
                <a:ln>
                  <a:noFill/>
                </a:ln>
                <a:solidFill>
                  <a:srgbClr val="702082"/>
                </a:solidFill>
                <a:effectLst/>
                <a:uLnTx/>
                <a:uFillTx/>
                <a:latin typeface="Arial Black"/>
                <a:ea typeface="+mj-ea"/>
                <a:cs typeface="+mj-cs"/>
              </a:rPr>
              <a:t>Security</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773007F3-C148-F79A-228C-193973B0B3F4}"/>
              </a:ext>
            </a:extLst>
          </p:cNvPr>
          <p:cNvSpPr txBox="1">
            <a:spLocks/>
          </p:cNvSpPr>
          <p:nvPr/>
        </p:nvSpPr>
        <p:spPr>
          <a:xfrm>
            <a:off x="187200" y="1095638"/>
            <a:ext cx="9144000" cy="5762362"/>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Specific requirements to meet, general “must have” requirements as well</a:t>
            </a:r>
          </a:p>
          <a:p>
            <a:pPr lvl="2">
              <a:spcAft>
                <a:spcPts val="0"/>
              </a:spcAft>
              <a:buFont typeface="Wingdings" panose="05000000000000000000" pitchFamily="2" charset="2"/>
              <a:buChar char="§"/>
              <a:defRPr/>
            </a:pPr>
            <a:r>
              <a:rPr lang="en-US" sz="2000" dirty="0">
                <a:latin typeface="Arial"/>
              </a:rPr>
              <a:t>Must be part of policies and procedures</a:t>
            </a:r>
          </a:p>
          <a:p>
            <a:pPr lvl="2">
              <a:spcAft>
                <a:spcPts val="0"/>
              </a:spcAft>
              <a:buFont typeface="Wingdings" panose="05000000000000000000" pitchFamily="2" charset="2"/>
              <a:buChar char="§"/>
              <a:defRPr/>
            </a:pPr>
            <a:r>
              <a:rPr lang="en-US" sz="2000" dirty="0">
                <a:latin typeface="Arial"/>
              </a:rPr>
              <a:t>Will be subject to inspections, and should be part of employee training</a:t>
            </a:r>
          </a:p>
          <a:p>
            <a:pPr lvl="2">
              <a:spcAft>
                <a:spcPts val="0"/>
              </a:spcAft>
              <a:buFont typeface="Wingdings" panose="05000000000000000000" pitchFamily="2" charset="2"/>
              <a:buChar char="§"/>
              <a:defRPr/>
            </a:pPr>
            <a:r>
              <a:rPr lang="en-US" sz="2000" dirty="0">
                <a:latin typeface="Arial"/>
              </a:rPr>
              <a:t>May change based on experiences in Kentucky, legislative updates</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0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Staff and Visitors:</a:t>
            </a:r>
          </a:p>
          <a:p>
            <a:pPr lvl="2">
              <a:spcAft>
                <a:spcPts val="0"/>
              </a:spcAft>
              <a:buFont typeface="Wingdings" panose="05000000000000000000" pitchFamily="2" charset="2"/>
              <a:buChar char="§"/>
              <a:defRPr/>
            </a:pPr>
            <a:r>
              <a:rPr lang="en-US" sz="2000" dirty="0">
                <a:latin typeface="Arial"/>
              </a:rPr>
              <a:t>Staff must comply with identification measures, including badges</a:t>
            </a:r>
          </a:p>
          <a:p>
            <a:pPr lvl="2">
              <a:spcAft>
                <a:spcPts val="0"/>
              </a:spcAft>
              <a:buFont typeface="Wingdings" panose="05000000000000000000" pitchFamily="2" charset="2"/>
              <a:buChar char="§"/>
              <a:defRPr/>
            </a:pPr>
            <a:r>
              <a:rPr lang="en-US" sz="2000" dirty="0">
                <a:latin typeface="Arial"/>
              </a:rPr>
              <a:t>Admittance of visitors should be carefully documents</a:t>
            </a:r>
          </a:p>
          <a:p>
            <a:pPr lvl="2">
              <a:spcAft>
                <a:spcPts val="0"/>
              </a:spcAft>
              <a:buFont typeface="Wingdings" panose="05000000000000000000" pitchFamily="2" charset="2"/>
              <a:buChar char="§"/>
              <a:defRPr/>
            </a:pPr>
            <a:r>
              <a:rPr lang="en-US" sz="2000" dirty="0">
                <a:latin typeface="Arial"/>
              </a:rPr>
              <a:t>Daily records of all individuals (staff and visitors) should be maintained</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0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Technology</a:t>
            </a:r>
          </a:p>
          <a:p>
            <a:pPr lvl="2">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Alarm systems</a:t>
            </a:r>
          </a:p>
          <a:p>
            <a:pPr lvl="2">
              <a:spcAft>
                <a:spcPts val="0"/>
              </a:spcAft>
              <a:buFont typeface="Wingdings" panose="05000000000000000000" pitchFamily="2" charset="2"/>
              <a:buChar char="§"/>
              <a:defRPr/>
            </a:pPr>
            <a:r>
              <a:rPr lang="en-US" sz="2000" dirty="0">
                <a:latin typeface="Arial"/>
              </a:rPr>
              <a:t>Video surveillance</a:t>
            </a:r>
          </a:p>
          <a:p>
            <a:pPr lvl="2">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Door security</a:t>
            </a:r>
          </a:p>
          <a:p>
            <a:pPr lvl="2">
              <a:spcAft>
                <a:spcPts val="0"/>
              </a:spcAft>
              <a:buFont typeface="Wingdings" panose="05000000000000000000" pitchFamily="2" charset="2"/>
              <a:buChar char="§"/>
              <a:defRPr/>
            </a:pPr>
            <a:r>
              <a:rPr lang="en-US" sz="2000" dirty="0">
                <a:latin typeface="Arial"/>
              </a:rPr>
              <a:t>Auxiliary power</a:t>
            </a:r>
            <a:endParaRPr kumimoji="0" lang="en-US" sz="20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DFE2C85-7BAF-EA55-EEDD-7DEF4230BCB0}"/>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pic>
        <p:nvPicPr>
          <p:cNvPr id="3" name="Picture 2">
            <a:extLst>
              <a:ext uri="{FF2B5EF4-FFF2-40B4-BE49-F238E27FC236}">
                <a16:creationId xmlns:a16="http://schemas.microsoft.com/office/drawing/2014/main" id="{A88B25CC-E3B9-6F5A-ED8A-0B108AB7F247}"/>
              </a:ext>
            </a:extLst>
          </p:cNvPr>
          <p:cNvPicPr>
            <a:picLocks noChangeAspect="1"/>
          </p:cNvPicPr>
          <p:nvPr/>
        </p:nvPicPr>
        <p:blipFill rotWithShape="1">
          <a:blip r:embed="rId4">
            <a:extLst>
              <a:ext uri="{28A0092B-C50C-407E-A947-70E740481C1C}">
                <a14:useLocalDpi xmlns:a14="http://schemas.microsoft.com/office/drawing/2010/main" val="0"/>
              </a:ext>
            </a:extLst>
          </a:blip>
          <a:srcRect l="81249" r="26"/>
          <a:stretch/>
        </p:blipFill>
        <p:spPr>
          <a:xfrm>
            <a:off x="9906000" y="0"/>
            <a:ext cx="2282956" cy="6858000"/>
          </a:xfrm>
          <a:prstGeom prst="rect">
            <a:avLst/>
          </a:prstGeom>
          <a:ln/>
        </p:spPr>
      </p:pic>
    </p:spTree>
    <p:extLst>
      <p:ext uri="{BB962C8B-B14F-4D97-AF65-F5344CB8AC3E}">
        <p14:creationId xmlns:p14="http://schemas.microsoft.com/office/powerpoint/2010/main" val="1303031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45A5A-AC8F-9F18-00AB-E5CBC440118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52F0D6C0-8273-1542-A5E9-84D931D7687C}"/>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46C0A74E-882E-8E1E-0F32-CB60BDEB3831}"/>
              </a:ext>
            </a:extLst>
          </p:cNvPr>
          <p:cNvPicPr>
            <a:picLocks noChangeAspect="1"/>
          </p:cNvPicPr>
          <p:nvPr/>
        </p:nvPicPr>
        <p:blipFill rotWithShape="1">
          <a:blip r:embed="rId3">
            <a:extLst>
              <a:ext uri="{28A0092B-C50C-407E-A947-70E740481C1C}">
                <a14:useLocalDpi xmlns:a14="http://schemas.microsoft.com/office/drawing/2010/main" val="0"/>
              </a:ext>
            </a:extLst>
          </a:blip>
          <a:srcRect l="81275"/>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A7B6DAFC-5F9A-121C-0F14-B08553BFABBE}"/>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3400" b="0" i="0" u="none" strike="noStrike" kern="1200" cap="none" spc="0" normalizeH="0" baseline="0" noProof="0" dirty="0">
                <a:ln>
                  <a:noFill/>
                </a:ln>
                <a:solidFill>
                  <a:srgbClr val="702082"/>
                </a:solidFill>
                <a:effectLst/>
                <a:uLnTx/>
                <a:uFillTx/>
                <a:latin typeface="Arial Black"/>
                <a:ea typeface="+mj-ea"/>
                <a:cs typeface="+mj-cs"/>
              </a:rPr>
              <a:t>Security</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0C16BE7E-E1FD-76C1-3F2A-49B8B25DE30F}"/>
              </a:ext>
            </a:extLst>
          </p:cNvPr>
          <p:cNvSpPr txBox="1">
            <a:spLocks/>
          </p:cNvSpPr>
          <p:nvPr/>
        </p:nvSpPr>
        <p:spPr>
          <a:xfrm>
            <a:off x="187200" y="1095638"/>
            <a:ext cx="9144000" cy="5762362"/>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Transportation</a:t>
            </a:r>
          </a:p>
          <a:p>
            <a:pPr lvl="2">
              <a:spcAft>
                <a:spcPts val="0"/>
              </a:spcAft>
              <a:buFont typeface="Wingdings" panose="05000000000000000000" pitchFamily="2" charset="2"/>
              <a:buChar char="§"/>
              <a:defRPr/>
            </a:pPr>
            <a:r>
              <a:rPr lang="en-US" sz="2000" dirty="0">
                <a:latin typeface="Arial"/>
              </a:rPr>
              <a:t>Secure loading and unloading</a:t>
            </a:r>
          </a:p>
          <a:p>
            <a:pPr lvl="2">
              <a:spcAft>
                <a:spcPts val="0"/>
              </a:spcAft>
              <a:buFont typeface="Wingdings" panose="05000000000000000000" pitchFamily="2" charset="2"/>
              <a:buChar char="§"/>
              <a:defRPr/>
            </a:pPr>
            <a:r>
              <a:rPr lang="en-US" sz="2000" dirty="0">
                <a:latin typeface="Arial"/>
              </a:rPr>
              <a:t>Secure while in transit</a:t>
            </a:r>
          </a:p>
          <a:p>
            <a:pPr lvl="2">
              <a:spcAft>
                <a:spcPts val="0"/>
              </a:spcAft>
              <a:buFont typeface="Wingdings" panose="05000000000000000000" pitchFamily="2" charset="2"/>
              <a:buChar char="§"/>
              <a:defRPr/>
            </a:pPr>
            <a:r>
              <a:rPr lang="en-US" sz="2000" dirty="0">
                <a:latin typeface="Arial"/>
              </a:rPr>
              <a:t>Secure during crash or collision, or vehicle malfunction</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0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Cash management and anti-fraud procedures</a:t>
            </a:r>
          </a:p>
          <a:p>
            <a:pPr lvl="2">
              <a:spcAft>
                <a:spcPts val="0"/>
              </a:spcAft>
              <a:buFont typeface="Wingdings" panose="05000000000000000000" pitchFamily="2" charset="2"/>
              <a:buChar char="§"/>
              <a:defRPr/>
            </a:pPr>
            <a:r>
              <a:rPr lang="en-US" sz="2000" dirty="0">
                <a:latin typeface="Arial"/>
              </a:rPr>
              <a:t>Part of financial reporting requirements, good accounting practice and personnel security measures</a:t>
            </a:r>
          </a:p>
          <a:p>
            <a:pPr lvl="2">
              <a:spcAft>
                <a:spcPts val="0"/>
              </a:spcAft>
              <a:buFont typeface="Wingdings" panose="05000000000000000000" pitchFamily="2" charset="2"/>
              <a:buChar char="§"/>
              <a:defRPr/>
            </a:pPr>
            <a:r>
              <a:rPr lang="en-US" sz="2000" dirty="0">
                <a:latin typeface="Arial"/>
              </a:rPr>
              <a:t>Will help data collection for sales</a:t>
            </a:r>
          </a:p>
          <a:p>
            <a:pPr lvl="2">
              <a:spcAft>
                <a:spcPts val="0"/>
              </a:spcAft>
              <a:buFont typeface="Wingdings" panose="05000000000000000000" pitchFamily="2" charset="2"/>
              <a:buChar char="§"/>
              <a:defRPr/>
            </a:pPr>
            <a:r>
              <a:rPr lang="en-US" sz="2000" dirty="0">
                <a:latin typeface="Arial"/>
              </a:rPr>
              <a:t>Lockbox transactions, digital transactions</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0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Facility Grounds</a:t>
            </a:r>
          </a:p>
          <a:p>
            <a:pPr lvl="2">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Must take appropriate steps to prevent loitering, including signage</a:t>
            </a:r>
          </a:p>
          <a:p>
            <a:pPr lvl="2">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For cultivators and processors, some help from signage restrictions</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3460C4CF-C739-0797-541E-FDE0C5FA608C}"/>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17438094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05C3D9-6150-8241-1CE8-F856DB0D0856}"/>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17137743-9720-CCE0-2405-7E90A80B4FF2}"/>
              </a:ext>
            </a:extLst>
          </p:cNvPr>
          <p:cNvPicPr>
            <a:picLocks noChangeAspect="1"/>
          </p:cNvPicPr>
          <p:nvPr/>
        </p:nvPicPr>
        <p:blipFill rotWithShape="1">
          <a:blip r:embed="rId3">
            <a:extLst>
              <a:ext uri="{28A0092B-C50C-407E-A947-70E740481C1C}">
                <a14:useLocalDpi xmlns:a14="http://schemas.microsoft.com/office/drawing/2010/main" val="0"/>
              </a:ext>
            </a:extLst>
          </a:blip>
          <a:srcRect l="81249" r="26"/>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400" b="0" i="0" u="none" strike="noStrike" kern="1200" cap="none" spc="0" normalizeH="0" baseline="0" noProof="0" dirty="0">
                <a:ln>
                  <a:noFill/>
                </a:ln>
                <a:solidFill>
                  <a:srgbClr val="702082"/>
                </a:solidFill>
                <a:effectLst/>
                <a:uLnTx/>
                <a:uFillTx/>
                <a:latin typeface="Arial Black"/>
                <a:ea typeface="+mj-ea"/>
                <a:cs typeface="+mj-cs"/>
              </a:rPr>
              <a:t>Security and Inventory</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Specific Control Mechanisms</a:t>
            </a:r>
          </a:p>
          <a:p>
            <a:pPr>
              <a:spcAft>
                <a:spcPts val="0"/>
              </a:spcAft>
              <a:defRPr/>
            </a:pPr>
            <a:endParaRPr kumimoji="0" lang="en-US" sz="2000" b="0" i="0" u="none" strike="noStrike" kern="1200" cap="none" spc="0" normalizeH="0" baseline="0" noProof="0" dirty="0">
              <a:ln>
                <a:noFill/>
              </a:ln>
              <a:solidFill>
                <a:srgbClr val="545859"/>
              </a:solidFill>
              <a:effectLst/>
              <a:uLnTx/>
              <a:uFillTx/>
              <a:latin typeface="Arial"/>
              <a:ea typeface="+mn-ea"/>
              <a:cs typeface="+mn-cs"/>
            </a:endParaRPr>
          </a:p>
          <a:p>
            <a:pPr lvl="2">
              <a:spcAft>
                <a:spcPts val="0"/>
              </a:spcAft>
              <a:defRPr/>
            </a:pPr>
            <a:r>
              <a:rPr lang="en-US" sz="2400" dirty="0">
                <a:latin typeface="Arial"/>
              </a:rPr>
              <a:t>Sanitation</a:t>
            </a:r>
          </a:p>
          <a:p>
            <a:pPr lvl="2">
              <a:spcAft>
                <a:spcPts val="0"/>
              </a:spcAft>
              <a:defRPr/>
            </a:pPr>
            <a:r>
              <a:rPr lang="en-US" sz="2400" dirty="0">
                <a:latin typeface="Arial"/>
              </a:rPr>
              <a:t>Storage</a:t>
            </a:r>
          </a:p>
          <a:p>
            <a:pPr lvl="2">
              <a:spcAft>
                <a:spcPts val="0"/>
              </a:spcAft>
              <a:defRPr/>
            </a:pPr>
            <a:r>
              <a:rPr lang="en-US" sz="2400" dirty="0">
                <a:latin typeface="Arial"/>
              </a:rPr>
              <a:t>Waste Disposal</a:t>
            </a:r>
          </a:p>
          <a:p>
            <a:pPr lvl="2">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Complaints</a:t>
            </a:r>
          </a:p>
          <a:p>
            <a:pPr lvl="2">
              <a:spcAft>
                <a:spcPts val="0"/>
              </a:spcAft>
              <a:defRPr/>
            </a:pPr>
            <a:r>
              <a:rPr lang="en-US" sz="2400" dirty="0">
                <a:latin typeface="Arial"/>
              </a:rPr>
              <a:t>Recalls</a:t>
            </a:r>
          </a:p>
          <a:p>
            <a:pPr lvl="2">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Required Reporting</a:t>
            </a:r>
            <a:endParaRPr lang="en-US" sz="2400" dirty="0">
              <a:latin typeface="Arial"/>
            </a:endParaRPr>
          </a:p>
          <a:p>
            <a:pPr lvl="2">
              <a:spcAft>
                <a:spcPts val="0"/>
              </a:spcAft>
              <a:defRPr/>
            </a:pPr>
            <a:endParaRPr kumimoji="0" lang="en-US" sz="28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12318990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DB8B1-0FE4-39FC-01C2-D4B3645C06E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51282273-0638-84C4-8585-2289E9DC893B}"/>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F93EA0EC-7F1E-1E38-9A3C-B2BA824AA8A8}"/>
              </a:ext>
            </a:extLst>
          </p:cNvPr>
          <p:cNvPicPr>
            <a:picLocks noChangeAspect="1"/>
          </p:cNvPicPr>
          <p:nvPr/>
        </p:nvPicPr>
        <p:blipFill rotWithShape="1">
          <a:blip r:embed="rId3">
            <a:extLst>
              <a:ext uri="{28A0092B-C50C-407E-A947-70E740481C1C}">
                <a14:useLocalDpi xmlns:a14="http://schemas.microsoft.com/office/drawing/2010/main" val="0"/>
              </a:ext>
            </a:extLst>
          </a:blip>
          <a:srcRect l="81275"/>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E60DAD38-A898-C01D-5CAE-948A56E9EEAB}"/>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3400" b="0" i="0" u="none" strike="noStrike" kern="1200" cap="none" spc="0" normalizeH="0" baseline="0" noProof="0" dirty="0">
                <a:ln>
                  <a:noFill/>
                </a:ln>
                <a:solidFill>
                  <a:srgbClr val="702082"/>
                </a:solidFill>
                <a:effectLst/>
                <a:uLnTx/>
                <a:uFillTx/>
                <a:latin typeface="Arial Black"/>
                <a:ea typeface="+mj-ea"/>
                <a:cs typeface="+mj-cs"/>
              </a:rPr>
              <a:t>Security and Inventory</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0ACB74F3-7CD1-DE6B-6283-5A8940D705AF}"/>
              </a:ext>
            </a:extLst>
          </p:cNvPr>
          <p:cNvSpPr txBox="1">
            <a:spLocks/>
          </p:cNvSpPr>
          <p:nvPr/>
        </p:nvSpPr>
        <p:spPr>
          <a:xfrm>
            <a:off x="187200" y="1095638"/>
            <a:ext cx="9144000" cy="5762362"/>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Cultivators – canopy restrictions and tracking</a:t>
            </a:r>
          </a:p>
          <a:p>
            <a:pPr lvl="2">
              <a:spcAft>
                <a:spcPts val="0"/>
              </a:spcAft>
              <a:buFont typeface="Wingdings" panose="05000000000000000000" pitchFamily="2" charset="2"/>
              <a:buChar char="§"/>
              <a:defRPr/>
            </a:pPr>
            <a:r>
              <a:rPr lang="en-US" sz="2000" dirty="0">
                <a:latin typeface="Arial"/>
              </a:rPr>
              <a:t>Restricted “limited access” areas that should match up with security protocols</a:t>
            </a:r>
          </a:p>
          <a:p>
            <a:pPr lvl="2">
              <a:spcAft>
                <a:spcPts val="0"/>
              </a:spcAft>
              <a:buFont typeface="Wingdings" panose="05000000000000000000" pitchFamily="2" charset="2"/>
              <a:buChar char="§"/>
              <a:defRPr/>
            </a:pPr>
            <a:r>
              <a:rPr lang="en-US" sz="2000" dirty="0">
                <a:latin typeface="Arial"/>
              </a:rPr>
              <a:t>Canopy includes any clones that exceed eight (8) inches in height – should have a clearly outlined process for measuring to ensure canopy limitation compliance</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0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Inventory Tracking and Control</a:t>
            </a:r>
          </a:p>
          <a:p>
            <a:pPr lvl="2">
              <a:spcAft>
                <a:spcPts val="0"/>
              </a:spcAft>
              <a:buFont typeface="Wingdings" panose="05000000000000000000" pitchFamily="2" charset="2"/>
              <a:buChar char="§"/>
              <a:defRPr/>
            </a:pPr>
            <a:r>
              <a:rPr lang="en-US" sz="2000" dirty="0">
                <a:latin typeface="Arial"/>
              </a:rPr>
              <a:t>KRS 218B.140, 218A.202</a:t>
            </a:r>
          </a:p>
          <a:p>
            <a:pPr lvl="2">
              <a:spcAft>
                <a:spcPts val="0"/>
              </a:spcAft>
              <a:buFont typeface="Wingdings" panose="05000000000000000000" pitchFamily="2" charset="2"/>
              <a:buChar char="§"/>
              <a:defRPr/>
            </a:pPr>
            <a:r>
              <a:rPr lang="en-US" sz="2000" dirty="0">
                <a:latin typeface="Arial"/>
              </a:rPr>
              <a:t>“From Seed to Sale”</a:t>
            </a:r>
          </a:p>
          <a:p>
            <a:pPr lvl="2">
              <a:spcAft>
                <a:spcPts val="0"/>
              </a:spcAft>
              <a:buFont typeface="Wingdings" panose="05000000000000000000" pitchFamily="2" charset="2"/>
              <a:buChar char="§"/>
              <a:defRPr/>
            </a:pPr>
            <a:r>
              <a:rPr lang="en-US" sz="2000" dirty="0" err="1">
                <a:latin typeface="Arial"/>
              </a:rPr>
              <a:t>Metrc</a:t>
            </a:r>
            <a:r>
              <a:rPr lang="en-US" sz="2000" dirty="0">
                <a:latin typeface="Arial"/>
              </a:rPr>
              <a:t> System</a:t>
            </a:r>
          </a:p>
          <a:p>
            <a:pPr lvl="2">
              <a:spcAft>
                <a:spcPts val="0"/>
              </a:spcAft>
              <a:buFont typeface="Wingdings" panose="05000000000000000000" pitchFamily="2" charset="2"/>
              <a:buChar char="§"/>
              <a:defRPr/>
            </a:pPr>
            <a:r>
              <a:rPr lang="en-US" sz="2000" dirty="0">
                <a:latin typeface="Arial"/>
              </a:rPr>
              <a:t>Failure to comply can result in significant violations of KRS 218B (and elsewhere)</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0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Non-Cannabis Inventory</a:t>
            </a:r>
            <a:endParaRPr kumimoji="0" lang="en-US" sz="2000" b="0" i="0" u="none" strike="noStrike" kern="1200" cap="none" spc="0" normalizeH="0" baseline="0" noProof="0" dirty="0">
              <a:ln>
                <a:noFill/>
              </a:ln>
              <a:solidFill>
                <a:srgbClr val="545859"/>
              </a:solidFill>
              <a:effectLst/>
              <a:uLnTx/>
              <a:uFillTx/>
              <a:latin typeface="Arial"/>
              <a:ea typeface="+mn-ea"/>
              <a:cs typeface="+mn-cs"/>
            </a:endParaRPr>
          </a:p>
          <a:p>
            <a:pPr lvl="2">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Proper handling and storage of chemicals</a:t>
            </a:r>
          </a:p>
          <a:p>
            <a:pPr lvl="2">
              <a:spcAft>
                <a:spcPts val="0"/>
              </a:spcAft>
              <a:buFont typeface="Wingdings" panose="05000000000000000000" pitchFamily="2" charset="2"/>
              <a:buChar char="§"/>
              <a:defRPr/>
            </a:pPr>
            <a:r>
              <a:rPr lang="en-US" sz="2000" dirty="0">
                <a:latin typeface="Arial"/>
              </a:rPr>
              <a:t>Process to avoid, detect and remedy any contamination</a:t>
            </a:r>
          </a:p>
          <a:p>
            <a:pPr lvl="2">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Quality control – methods to ensure strict adherence to Delta 9 THC limits</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B5848-1698-33F6-2CBC-565DFB5E251F}"/>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35110219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76FF5-C044-C042-E7B1-489FF095C976}"/>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DD8DCB2-AAFA-F50A-B564-3C26512DBB26}"/>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sp>
        <p:nvSpPr>
          <p:cNvPr id="16" name="Title 8">
            <a:extLst>
              <a:ext uri="{FF2B5EF4-FFF2-40B4-BE49-F238E27FC236}">
                <a16:creationId xmlns:a16="http://schemas.microsoft.com/office/drawing/2014/main" id="{A1077126-44F1-2660-8A86-5A0B831E065F}"/>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3400" b="0" i="0" u="none" strike="noStrike" kern="1200" cap="none" spc="0" normalizeH="0" baseline="0" noProof="0" dirty="0">
                <a:ln>
                  <a:noFill/>
                </a:ln>
                <a:solidFill>
                  <a:srgbClr val="702082"/>
                </a:solidFill>
                <a:effectLst/>
                <a:uLnTx/>
                <a:uFillTx/>
                <a:latin typeface="Arial Black"/>
                <a:ea typeface="+mj-ea"/>
                <a:cs typeface="+mj-cs"/>
              </a:rPr>
              <a:t>Advertising and Packaging</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9CACFDC6-6A9A-DDCC-F517-C03D2C06FBF4}"/>
              </a:ext>
            </a:extLst>
          </p:cNvPr>
          <p:cNvSpPr txBox="1">
            <a:spLocks/>
          </p:cNvSpPr>
          <p:nvPr/>
        </p:nvSpPr>
        <p:spPr>
          <a:xfrm>
            <a:off x="187200" y="1095638"/>
            <a:ext cx="9144000" cy="5762362"/>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Limitations on types of marketing as a whole</a:t>
            </a:r>
          </a:p>
          <a:p>
            <a:pPr lvl="2">
              <a:spcAft>
                <a:spcPts val="0"/>
              </a:spcAft>
              <a:buFont typeface="Wingdings" panose="05000000000000000000" pitchFamily="2" charset="2"/>
              <a:buChar char="§"/>
              <a:defRPr/>
            </a:pPr>
            <a:r>
              <a:rPr lang="en-US" sz="2000" dirty="0">
                <a:latin typeface="Arial"/>
              </a:rPr>
              <a:t>Signage</a:t>
            </a:r>
          </a:p>
          <a:p>
            <a:pPr lvl="2">
              <a:spcAft>
                <a:spcPts val="0"/>
              </a:spcAft>
              <a:buFont typeface="Wingdings" panose="05000000000000000000" pitchFamily="2" charset="2"/>
              <a:buChar char="§"/>
              <a:defRPr/>
            </a:pPr>
            <a:r>
              <a:rPr lang="en-US" sz="2000" dirty="0">
                <a:latin typeface="Arial"/>
              </a:rPr>
              <a:t>Business Directories</a:t>
            </a:r>
          </a:p>
          <a:p>
            <a:pPr lvl="2">
              <a:spcAft>
                <a:spcPts val="0"/>
              </a:spcAft>
              <a:buFont typeface="Wingdings" panose="05000000000000000000" pitchFamily="2" charset="2"/>
              <a:buChar char="§"/>
              <a:defRPr/>
            </a:pPr>
            <a:r>
              <a:rPr lang="en-US" sz="2000" dirty="0">
                <a:latin typeface="Arial"/>
              </a:rPr>
              <a:t>Trade/medical publications</a:t>
            </a:r>
          </a:p>
          <a:p>
            <a:pPr lvl="2">
              <a:spcAft>
                <a:spcPts val="0"/>
              </a:spcAft>
              <a:buFont typeface="Wingdings" panose="05000000000000000000" pitchFamily="2" charset="2"/>
              <a:buChar char="§"/>
              <a:defRPr/>
            </a:pPr>
            <a:r>
              <a:rPr lang="en-US" sz="2000" dirty="0">
                <a:latin typeface="Arial"/>
              </a:rPr>
              <a:t>Health/non-for-profit charity events</a:t>
            </a:r>
          </a:p>
          <a:p>
            <a:pPr lvl="2">
              <a:spcAft>
                <a:spcPts val="0"/>
              </a:spcAft>
              <a:buFont typeface="Wingdings" panose="05000000000000000000" pitchFamily="2" charset="2"/>
              <a:buChar char="§"/>
              <a:defRPr/>
            </a:pPr>
            <a:r>
              <a:rPr lang="en-US" sz="2000" dirty="0">
                <a:latin typeface="Arial"/>
              </a:rPr>
              <a:t>Informational websites/social media</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0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Specific prohibitions</a:t>
            </a:r>
          </a:p>
          <a:p>
            <a:pPr lvl="2">
              <a:spcAft>
                <a:spcPts val="0"/>
              </a:spcAft>
              <a:buFont typeface="Wingdings" panose="05000000000000000000" pitchFamily="2" charset="2"/>
              <a:buChar char="§"/>
              <a:defRPr/>
            </a:pPr>
            <a:r>
              <a:rPr lang="en-US" sz="2000" dirty="0">
                <a:latin typeface="Arial"/>
              </a:rPr>
              <a:t>Deceptive, false or misleading information</a:t>
            </a:r>
          </a:p>
          <a:p>
            <a:pPr lvl="2">
              <a:spcAft>
                <a:spcPts val="0"/>
              </a:spcAft>
              <a:buFont typeface="Wingdings" panose="05000000000000000000" pitchFamily="2" charset="2"/>
              <a:buChar char="§"/>
              <a:defRPr/>
            </a:pPr>
            <a:r>
              <a:rPr lang="en-US" sz="2000" dirty="0">
                <a:latin typeface="Arial"/>
              </a:rPr>
              <a:t>Nothing that could be considered targeted at minors</a:t>
            </a:r>
          </a:p>
          <a:p>
            <a:pPr lvl="2">
              <a:spcAft>
                <a:spcPts val="0"/>
              </a:spcAft>
              <a:buFont typeface="Wingdings" panose="05000000000000000000" pitchFamily="2" charset="2"/>
              <a:buChar char="§"/>
              <a:defRPr/>
            </a:pPr>
            <a:r>
              <a:rPr lang="en-US" sz="2000" dirty="0">
                <a:latin typeface="Arial"/>
              </a:rPr>
              <a:t>No support for interstate transportation or other illegal activities</a:t>
            </a:r>
          </a:p>
          <a:p>
            <a:pPr lvl="2">
              <a:spcAft>
                <a:spcPts val="0"/>
              </a:spcAft>
              <a:buFont typeface="Wingdings" panose="05000000000000000000" pitchFamily="2" charset="2"/>
              <a:buChar char="§"/>
              <a:defRPr/>
            </a:pPr>
            <a:r>
              <a:rPr lang="en-US" sz="2000" dirty="0">
                <a:latin typeface="Arial"/>
              </a:rPr>
              <a:t>Cannot feature consumption without educational benefit</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0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Specific business limitations</a:t>
            </a:r>
          </a:p>
          <a:p>
            <a:pPr lvl="2">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Cultivators, processors not to display signage, logos, products or other identifying characteristics outside of building to alert public to presence of cannabis</a:t>
            </a:r>
          </a:p>
          <a:p>
            <a:pPr lvl="2">
              <a:spcAft>
                <a:spcPts val="0"/>
              </a:spcAft>
              <a:buFont typeface="Wingdings" panose="05000000000000000000" pitchFamily="2" charset="2"/>
              <a:buChar char="§"/>
              <a:defRPr/>
            </a:pPr>
            <a:endParaRPr kumimoji="0" lang="en-US" sz="20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6D75FA5A-AE01-35C8-D25B-F13E5EDBC814}"/>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pic>
        <p:nvPicPr>
          <p:cNvPr id="3" name="Picture 2">
            <a:extLst>
              <a:ext uri="{FF2B5EF4-FFF2-40B4-BE49-F238E27FC236}">
                <a16:creationId xmlns:a16="http://schemas.microsoft.com/office/drawing/2014/main" id="{3A7C074E-E84B-8DC4-C5B7-EBF1B71CBFAD}"/>
              </a:ext>
            </a:extLst>
          </p:cNvPr>
          <p:cNvPicPr>
            <a:picLocks noChangeAspect="1"/>
          </p:cNvPicPr>
          <p:nvPr/>
        </p:nvPicPr>
        <p:blipFill rotWithShape="1">
          <a:blip r:embed="rId4">
            <a:extLst>
              <a:ext uri="{28A0092B-C50C-407E-A947-70E740481C1C}">
                <a14:useLocalDpi xmlns:a14="http://schemas.microsoft.com/office/drawing/2010/main" val="0"/>
              </a:ext>
            </a:extLst>
          </a:blip>
          <a:srcRect l="81249" r="26"/>
          <a:stretch/>
        </p:blipFill>
        <p:spPr>
          <a:xfrm>
            <a:off x="9906000" y="0"/>
            <a:ext cx="2282956" cy="6858000"/>
          </a:xfrm>
          <a:prstGeom prst="rect">
            <a:avLst/>
          </a:prstGeom>
          <a:ln/>
        </p:spPr>
      </p:pic>
    </p:spTree>
    <p:extLst>
      <p:ext uri="{BB962C8B-B14F-4D97-AF65-F5344CB8AC3E}">
        <p14:creationId xmlns:p14="http://schemas.microsoft.com/office/powerpoint/2010/main" val="14890484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F96D6-8105-11CF-37AE-CBAD233405E3}"/>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D689FBD7-40BD-3476-F6BA-F03A3E0D970D}"/>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44250A0D-EB58-C720-6E30-3033F2244DB0}"/>
              </a:ext>
            </a:extLst>
          </p:cNvPr>
          <p:cNvPicPr>
            <a:picLocks noChangeAspect="1"/>
          </p:cNvPicPr>
          <p:nvPr/>
        </p:nvPicPr>
        <p:blipFill rotWithShape="1">
          <a:blip r:embed="rId3">
            <a:extLst>
              <a:ext uri="{28A0092B-C50C-407E-A947-70E740481C1C}">
                <a14:useLocalDpi xmlns:a14="http://schemas.microsoft.com/office/drawing/2010/main" val="0"/>
              </a:ext>
            </a:extLst>
          </a:blip>
          <a:srcRect l="81275"/>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A807036E-551E-824D-3D68-65DD6603440A}"/>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3400" b="0" i="0" u="none" strike="noStrike" kern="1200" cap="none" spc="0" normalizeH="0" baseline="0" noProof="0" dirty="0">
                <a:ln>
                  <a:noFill/>
                </a:ln>
                <a:solidFill>
                  <a:srgbClr val="702082"/>
                </a:solidFill>
                <a:effectLst/>
                <a:uLnTx/>
                <a:uFillTx/>
                <a:latin typeface="Arial Black"/>
                <a:ea typeface="+mj-ea"/>
                <a:cs typeface="+mj-cs"/>
              </a:rPr>
              <a:t>Advertising and Packaging</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3917FFD6-221B-9672-C8BB-9C31D0E62775}"/>
              </a:ext>
            </a:extLst>
          </p:cNvPr>
          <p:cNvSpPr txBox="1">
            <a:spLocks/>
          </p:cNvSpPr>
          <p:nvPr/>
        </p:nvSpPr>
        <p:spPr>
          <a:xfrm>
            <a:off x="187200" y="1095638"/>
            <a:ext cx="9144000" cy="5762362"/>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General packaging requirements:</a:t>
            </a:r>
          </a:p>
          <a:p>
            <a:pPr lvl="2">
              <a:spcAft>
                <a:spcPts val="0"/>
              </a:spcAft>
              <a:buFont typeface="Wingdings" panose="05000000000000000000" pitchFamily="2" charset="2"/>
              <a:buChar char="§"/>
              <a:defRPr/>
            </a:pPr>
            <a:r>
              <a:rPr lang="en-US" sz="2000" dirty="0">
                <a:latin typeface="Arial"/>
              </a:rPr>
              <a:t>Nothing resembling commercially available food or beverage products</a:t>
            </a:r>
          </a:p>
          <a:p>
            <a:pPr lvl="2">
              <a:spcAft>
                <a:spcPts val="0"/>
              </a:spcAft>
              <a:buFont typeface="Wingdings" panose="05000000000000000000" pitchFamily="2" charset="2"/>
              <a:buChar char="§"/>
              <a:defRPr/>
            </a:pPr>
            <a:r>
              <a:rPr lang="en-US" sz="2000" dirty="0">
                <a:latin typeface="Arial"/>
              </a:rPr>
              <a:t>Nothing leading to assume package contains anything but medical cannabis</a:t>
            </a:r>
          </a:p>
          <a:p>
            <a:pPr lvl="2">
              <a:spcAft>
                <a:spcPts val="0"/>
              </a:spcAft>
              <a:buFont typeface="Wingdings" panose="05000000000000000000" pitchFamily="2" charset="2"/>
              <a:buChar char="§"/>
              <a:defRPr/>
            </a:pPr>
            <a:r>
              <a:rPr lang="en-US" sz="2000" dirty="0">
                <a:latin typeface="Arial"/>
              </a:rPr>
              <a:t>Nothing leading to assume product is endorsed, manufactured by or approved for use by any state, county, or municipality/agency</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0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000" dirty="0">
                <a:latin typeface="Arial"/>
              </a:rPr>
              <a:t>Packaging must have:</a:t>
            </a:r>
          </a:p>
          <a:p>
            <a:pPr lvl="2">
              <a:spcAft>
                <a:spcPts val="0"/>
              </a:spcAft>
              <a:buFont typeface="Wingdings" panose="05000000000000000000" pitchFamily="2" charset="2"/>
              <a:buChar char="§"/>
              <a:defRPr/>
            </a:pPr>
            <a:r>
              <a:rPr lang="en-US" sz="2000" dirty="0">
                <a:latin typeface="Arial"/>
              </a:rPr>
              <a:t>Child-resistant, two step opening process</a:t>
            </a:r>
          </a:p>
          <a:p>
            <a:pPr lvl="2">
              <a:spcAft>
                <a:spcPts val="0"/>
              </a:spcAft>
              <a:buFont typeface="Wingdings" panose="05000000000000000000" pitchFamily="2" charset="2"/>
              <a:buChar char="§"/>
              <a:defRPr/>
            </a:pPr>
            <a:r>
              <a:rPr lang="en-US" sz="2000" dirty="0">
                <a:latin typeface="Arial"/>
              </a:rPr>
              <a:t>Tamper evident seal</a:t>
            </a:r>
          </a:p>
          <a:p>
            <a:pPr lvl="2">
              <a:spcAft>
                <a:spcPts val="0"/>
              </a:spcAft>
              <a:buFont typeface="Wingdings" panose="05000000000000000000" pitchFamily="2" charset="2"/>
              <a:buChar char="§"/>
              <a:defRPr/>
            </a:pPr>
            <a:r>
              <a:rPr lang="en-US" sz="2000" dirty="0">
                <a:latin typeface="Arial"/>
              </a:rPr>
              <a:t>Minimizes oxygen exposure</a:t>
            </a:r>
          </a:p>
          <a:p>
            <a:pPr lvl="2">
              <a:spcAft>
                <a:spcPts val="0"/>
              </a:spcAft>
              <a:buFont typeface="Wingdings" panose="05000000000000000000" pitchFamily="2" charset="2"/>
              <a:buChar char="§"/>
              <a:defRPr/>
            </a:pPr>
            <a:r>
              <a:rPr lang="en-US" sz="2000" dirty="0">
                <a:latin typeface="Arial"/>
              </a:rPr>
              <a:t>Contains certain prescriptive warnings</a:t>
            </a:r>
          </a:p>
          <a:p>
            <a:pPr lvl="2">
              <a:spcAft>
                <a:spcPts val="0"/>
              </a:spcAft>
              <a:buFont typeface="Wingdings" panose="05000000000000000000" pitchFamily="2" charset="2"/>
              <a:buChar char="§"/>
              <a:defRPr/>
            </a:pPr>
            <a:r>
              <a:rPr lang="en-US" sz="2000" dirty="0">
                <a:latin typeface="Arial"/>
              </a:rPr>
              <a:t>Discloses strain of cannabis, delta 9 content, terpenes and CBD</a:t>
            </a:r>
          </a:p>
          <a:p>
            <a:pPr lvl="2">
              <a:spcAft>
                <a:spcPts val="0"/>
              </a:spcAft>
              <a:buFont typeface="Wingdings" panose="05000000000000000000" pitchFamily="2" charset="2"/>
              <a:buChar char="§"/>
              <a:defRPr/>
            </a:pPr>
            <a:r>
              <a:rPr lang="en-US" sz="2000" dirty="0">
                <a:latin typeface="Arial"/>
              </a:rPr>
              <a:t>Poison Control Center contact information</a:t>
            </a:r>
          </a:p>
          <a:p>
            <a:pPr lvl="2">
              <a:spcAft>
                <a:spcPts val="0"/>
              </a:spcAft>
              <a:buFont typeface="Wingdings" panose="05000000000000000000" pitchFamily="2" charset="2"/>
              <a:buChar char="§"/>
              <a:defRPr/>
            </a:pPr>
            <a:r>
              <a:rPr lang="en-US" sz="2000" dirty="0">
                <a:latin typeface="Arial"/>
              </a:rPr>
              <a:t>Ingredients</a:t>
            </a:r>
          </a:p>
          <a:p>
            <a:pPr lvl="2">
              <a:spcAft>
                <a:spcPts val="0"/>
              </a:spcAft>
              <a:buFont typeface="Wingdings" panose="05000000000000000000" pitchFamily="2" charset="2"/>
              <a:buChar char="§"/>
              <a:defRPr/>
            </a:pPr>
            <a:r>
              <a:rPr lang="en-US" sz="2000" dirty="0">
                <a:latin typeface="Arial"/>
              </a:rPr>
              <a:t>Seed to Sale tracking information</a:t>
            </a:r>
          </a:p>
          <a:p>
            <a:pPr lvl="2">
              <a:spcAft>
                <a:spcPts val="0"/>
              </a:spcAft>
              <a:buFont typeface="Wingdings" panose="05000000000000000000" pitchFamily="2" charset="2"/>
              <a:buChar char="§"/>
              <a:defRPr/>
            </a:pPr>
            <a:r>
              <a:rPr lang="en-US" sz="2000" dirty="0">
                <a:latin typeface="Arial"/>
              </a:rPr>
              <a:t>Servings/Multiple Servings Warning</a:t>
            </a:r>
          </a:p>
          <a:p>
            <a:pPr lvl="2">
              <a:spcAft>
                <a:spcPts val="0"/>
              </a:spcAft>
              <a:buFont typeface="Wingdings" panose="05000000000000000000" pitchFamily="2" charset="2"/>
              <a:buChar char="§"/>
              <a:defRPr/>
            </a:pPr>
            <a:r>
              <a:rPr lang="en-US" sz="2000" dirty="0">
                <a:latin typeface="Arial"/>
              </a:rPr>
              <a:t>Other requirements (915 KAR 1:100(3))</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000" dirty="0">
              <a:latin typeface="Arial"/>
            </a:endParaRPr>
          </a:p>
          <a:p>
            <a:pPr lvl="2">
              <a:spcAft>
                <a:spcPts val="0"/>
              </a:spcAft>
              <a:buFont typeface="Wingdings" panose="05000000000000000000" pitchFamily="2" charset="2"/>
              <a:buChar char="§"/>
              <a:defRPr/>
            </a:pPr>
            <a:endParaRPr kumimoji="0" lang="en-US" sz="20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A0F707C7-192B-088D-A4AF-177F58F6CBB9}"/>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22829651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84CF700-25C6-0922-B042-83FD8864922B}"/>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9EECE3B2-CF27-63A0-97E1-6CCA9AE23FA4}"/>
              </a:ext>
            </a:extLst>
          </p:cNvPr>
          <p:cNvPicPr>
            <a:picLocks noChangeAspect="1"/>
          </p:cNvPicPr>
          <p:nvPr/>
        </p:nvPicPr>
        <p:blipFill rotWithShape="1">
          <a:blip r:embed="rId3">
            <a:extLst>
              <a:ext uri="{28A0092B-C50C-407E-A947-70E740481C1C}">
                <a14:useLocalDpi xmlns:a14="http://schemas.microsoft.com/office/drawing/2010/main" val="0"/>
              </a:ext>
            </a:extLst>
          </a:blip>
          <a:srcRect l="81249" r="26"/>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dirty="0">
                <a:solidFill>
                  <a:srgbClr val="702082"/>
                </a:solidFill>
                <a:latin typeface="Arial Black"/>
              </a:rPr>
              <a:t>Employees</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Background Checks:</a:t>
            </a:r>
          </a:p>
          <a:p>
            <a:pPr lvl="2">
              <a:spcBef>
                <a:spcPts val="600"/>
              </a:spcBef>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Must be 21</a:t>
            </a:r>
          </a:p>
          <a:p>
            <a:pPr lvl="2">
              <a:spcBef>
                <a:spcPts val="600"/>
              </a:spcBef>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KRS 218B.095(1)(b) – must conduct a criminal background check… for any principal officer, board member, agent, volunteer, or employee before they may begin work. </a:t>
            </a:r>
          </a:p>
          <a:p>
            <a:pPr lvl="2">
              <a:spcBef>
                <a:spcPts val="600"/>
              </a:spcBef>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Disqualifying offenses</a:t>
            </a:r>
          </a:p>
          <a:p>
            <a:pPr lvl="2">
              <a:spcBef>
                <a:spcPts val="600"/>
              </a:spcBef>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Guidance from </a:t>
            </a:r>
            <a:r>
              <a:rPr kumimoji="0" lang="en-US" sz="2000" b="0" i="0" u="none" strike="noStrike" kern="1200" cap="none" spc="0" normalizeH="0" baseline="0" noProof="0" dirty="0" err="1">
                <a:ln>
                  <a:noFill/>
                </a:ln>
                <a:solidFill>
                  <a:srgbClr val="545859"/>
                </a:solidFill>
                <a:effectLst/>
                <a:uLnTx/>
                <a:uFillTx/>
                <a:latin typeface="Arial"/>
                <a:ea typeface="+mn-ea"/>
                <a:cs typeface="+mn-cs"/>
              </a:rPr>
              <a:t>KOMC</a:t>
            </a:r>
            <a:r>
              <a:rPr kumimoji="0" lang="en-US" sz="2000" b="0" i="0" u="none" strike="noStrike" kern="1200" cap="none" spc="0" normalizeH="0" baseline="0" noProof="0" dirty="0">
                <a:ln>
                  <a:noFill/>
                </a:ln>
                <a:solidFill>
                  <a:srgbClr val="545859"/>
                </a:solidFill>
                <a:effectLst/>
                <a:uLnTx/>
                <a:uFillTx/>
                <a:latin typeface="Arial"/>
                <a:ea typeface="+mn-ea"/>
                <a:cs typeface="+mn-cs"/>
              </a:rPr>
              <a:t> (May 1, 2024)</a:t>
            </a:r>
          </a:p>
          <a:p>
            <a:pPr lvl="2">
              <a:spcBef>
                <a:spcPts val="600"/>
              </a:spcBef>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Background checks through AOC</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36603542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4202E-ECD0-6660-D262-F484A40EF9FD}"/>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38DAD00A-B833-C729-0F62-456C7736F679}"/>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62A1BAC4-2756-92BB-6B80-A2D55DD5BB3E}"/>
              </a:ext>
            </a:extLst>
          </p:cNvPr>
          <p:cNvPicPr>
            <a:picLocks noChangeAspect="1"/>
          </p:cNvPicPr>
          <p:nvPr/>
        </p:nvPicPr>
        <p:blipFill rotWithShape="1">
          <a:blip r:embed="rId3">
            <a:extLst>
              <a:ext uri="{28A0092B-C50C-407E-A947-70E740481C1C}">
                <a14:useLocalDpi xmlns:a14="http://schemas.microsoft.com/office/drawing/2010/main" val="0"/>
              </a:ext>
            </a:extLst>
          </a:blip>
          <a:srcRect l="81249" r="26"/>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1AC58FC3-13F3-F130-DC3A-3D3366FFAB3E}"/>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dirty="0">
                <a:solidFill>
                  <a:srgbClr val="702082"/>
                </a:solidFill>
                <a:latin typeface="Arial Black"/>
              </a:rPr>
              <a:t>Employees</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51C79BF7-E877-A304-DBAC-BAF14348B60F}"/>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Employee Training</a:t>
            </a:r>
            <a:r>
              <a:rPr kumimoji="0" lang="en-US" sz="2600" b="0" i="0" u="none" strike="noStrike" kern="1200" cap="none" spc="0" normalizeH="0" baseline="0" noProof="0" dirty="0">
                <a:ln>
                  <a:noFill/>
                </a:ln>
                <a:solidFill>
                  <a:srgbClr val="545859"/>
                </a:solidFill>
                <a:effectLst/>
                <a:uLnTx/>
                <a:uFillTx/>
                <a:latin typeface="Arial"/>
                <a:ea typeface="+mn-ea"/>
                <a:cs typeface="+mn-cs"/>
              </a:rPr>
              <a:t>:</a:t>
            </a:r>
          </a:p>
          <a:p>
            <a:pPr lvl="2">
              <a:spcBef>
                <a:spcPts val="600"/>
              </a:spcBef>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Enforcement and Compliance</a:t>
            </a:r>
          </a:p>
          <a:p>
            <a:pPr lvl="2">
              <a:spcBef>
                <a:spcPts val="600"/>
              </a:spcBef>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Licensee-specific items</a:t>
            </a:r>
          </a:p>
          <a:p>
            <a:pPr lvl="2">
              <a:spcBef>
                <a:spcPts val="600"/>
              </a:spcBef>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Transportation</a:t>
            </a:r>
          </a:p>
          <a:p>
            <a:pPr lvl="2">
              <a:spcBef>
                <a:spcPts val="600"/>
              </a:spcBef>
              <a:spcAft>
                <a:spcPts val="0"/>
              </a:spcAft>
              <a:buFont typeface="Wingdings" panose="05000000000000000000" pitchFamily="2" charset="2"/>
              <a:buChar char="§"/>
              <a:defRPr/>
            </a:pPr>
            <a:r>
              <a:rPr lang="en-US" sz="2000" dirty="0">
                <a:latin typeface="Arial"/>
              </a:rPr>
              <a:t>Tracking</a:t>
            </a:r>
            <a:endParaRPr kumimoji="0" lang="en-US" sz="2000" b="0" i="0" u="none" strike="noStrike" kern="1200" cap="none" spc="0" normalizeH="0" baseline="0" noProof="0" dirty="0">
              <a:ln>
                <a:noFill/>
              </a:ln>
              <a:solidFill>
                <a:srgbClr val="545859"/>
              </a:solidFill>
              <a:effectLst/>
              <a:uLnTx/>
              <a:uFillTx/>
              <a:latin typeface="Arial"/>
              <a:ea typeface="+mn-ea"/>
              <a:cs typeface="+mn-cs"/>
            </a:endParaRPr>
          </a:p>
          <a:p>
            <a:pPr lvl="2">
              <a:spcBef>
                <a:spcPts val="600"/>
              </a:spcBef>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Testing</a:t>
            </a:r>
          </a:p>
          <a:p>
            <a:pPr lvl="2">
              <a:spcBef>
                <a:spcPts val="600"/>
              </a:spcBef>
              <a:spcAft>
                <a:spcPts val="0"/>
              </a:spcAft>
              <a:buFont typeface="Wingdings" panose="05000000000000000000" pitchFamily="2" charset="2"/>
              <a:buChar char="§"/>
              <a:defRPr/>
            </a:pPr>
            <a:r>
              <a:rPr lang="en-US" sz="2000" dirty="0">
                <a:latin typeface="Arial"/>
              </a:rPr>
              <a:t>Problem Identification and Resolution</a:t>
            </a:r>
            <a:endParaRPr kumimoji="0" lang="en-US" sz="2000" b="0" i="0" u="none" strike="noStrike" kern="1200" cap="none" spc="0" normalizeH="0" baseline="0" noProof="0" dirty="0">
              <a:ln>
                <a:noFill/>
              </a:ln>
              <a:solidFill>
                <a:srgbClr val="545859"/>
              </a:solidFill>
              <a:effectLst/>
              <a:uLnTx/>
              <a:uFillTx/>
              <a:latin typeface="Arial"/>
              <a:ea typeface="+mn-ea"/>
              <a:cs typeface="+mn-cs"/>
            </a:endParaRPr>
          </a:p>
          <a:p>
            <a:pPr lvl="2">
              <a:spcBef>
                <a:spcPts val="600"/>
              </a:spcBef>
              <a:spcAft>
                <a:spcPts val="0"/>
              </a:spcAft>
              <a:buFont typeface="Wingdings" panose="05000000000000000000" pitchFamily="2" charset="2"/>
              <a:buChar char="§"/>
              <a:defRPr/>
            </a:pPr>
            <a:r>
              <a:rPr kumimoji="0" lang="en-US" sz="2000" b="0" i="0" u="none" strike="noStrike" kern="1200" cap="none" spc="0" normalizeH="0" baseline="0" noProof="0" dirty="0">
                <a:ln>
                  <a:noFill/>
                </a:ln>
                <a:solidFill>
                  <a:srgbClr val="545859"/>
                </a:solidFill>
                <a:effectLst/>
                <a:uLnTx/>
                <a:uFillTx/>
                <a:latin typeface="Arial"/>
                <a:ea typeface="+mn-ea"/>
                <a:cs typeface="+mn-cs"/>
              </a:rPr>
              <a:t>Access</a:t>
            </a: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7BC974D8-33D1-E1ED-7113-3E41D77D9B82}"/>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3786602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0E3D4311-1D17-0912-2131-A633B1CDCC8F}"/>
              </a:ext>
            </a:extLst>
          </p:cNvPr>
          <p:cNvSpPr>
            <a:spLocks noGrp="1"/>
          </p:cNvSpPr>
          <p:nvPr>
            <p:ph type="sldNum" sz="quarter" idx="17"/>
          </p:nvPr>
        </p:nvSpPr>
        <p:spPr/>
      </p:sp>
      <p:sp>
        <p:nvSpPr>
          <p:cNvPr id="18" name="Text Placeholder 17">
            <a:extLst>
              <a:ext uri="{FF2B5EF4-FFF2-40B4-BE49-F238E27FC236}">
                <a16:creationId xmlns:a16="http://schemas.microsoft.com/office/drawing/2014/main" id="{4BD61E56-F6B6-988D-B7C4-FF3542782217}"/>
              </a:ext>
            </a:extLst>
          </p:cNvPr>
          <p:cNvSpPr>
            <a:spLocks noGrp="1"/>
          </p:cNvSpPr>
          <p:nvPr>
            <p:ph type="body" sz="quarter" idx="18"/>
          </p:nvPr>
        </p:nvSpPr>
        <p:spPr>
          <a:xfrm>
            <a:off x="1" y="1182600"/>
            <a:ext cx="10672233" cy="4494932"/>
          </a:xfrm>
          <a:solidFill>
            <a:srgbClr val="702082">
              <a:alpha val="82293"/>
            </a:srgbClr>
          </a:solidFill>
        </p:spPr>
        <p:txBody>
          <a:bodyPr/>
          <a:lstStyle/>
          <a:p>
            <a:endParaRPr lang="en-US" dirty="0"/>
          </a:p>
        </p:txBody>
      </p:sp>
      <p:sp>
        <p:nvSpPr>
          <p:cNvPr id="15" name="Title 14">
            <a:extLst>
              <a:ext uri="{FF2B5EF4-FFF2-40B4-BE49-F238E27FC236}">
                <a16:creationId xmlns:a16="http://schemas.microsoft.com/office/drawing/2014/main" id="{474F5941-1945-84EF-FF8F-EEB6B67B6039}"/>
              </a:ext>
            </a:extLst>
          </p:cNvPr>
          <p:cNvSpPr>
            <a:spLocks noGrp="1"/>
          </p:cNvSpPr>
          <p:nvPr>
            <p:ph type="ctrTitle"/>
          </p:nvPr>
        </p:nvSpPr>
        <p:spPr>
          <a:xfrm>
            <a:off x="1856510" y="2639237"/>
            <a:ext cx="6959215" cy="1581659"/>
          </a:xfrm>
        </p:spPr>
        <p:txBody>
          <a:bodyPr>
            <a:noAutofit/>
          </a:bodyPr>
          <a:lstStyle/>
          <a:p>
            <a:r>
              <a:rPr lang="en-US" sz="4800" b="1" dirty="0">
                <a:latin typeface="Arial Black" panose="020B0A04020102020204" pitchFamily="34" charset="0"/>
                <a:cs typeface="Arial" panose="020B0604020202020204" pitchFamily="34" charset="0"/>
              </a:rPr>
              <a:t>Federal Law</a:t>
            </a:r>
            <a:endParaRPr lang="en-US"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67841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5A53B08-1C12-DF81-175D-1077C553B1A4}"/>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pic>
        <p:nvPicPr>
          <p:cNvPr id="8" name="Picture 7">
            <a:extLst>
              <a:ext uri="{FF2B5EF4-FFF2-40B4-BE49-F238E27FC236}">
                <a16:creationId xmlns:a16="http://schemas.microsoft.com/office/drawing/2014/main" id="{EA5C4582-3408-9EA1-6B0D-DE39D7E587E5}"/>
              </a:ext>
            </a:extLst>
          </p:cNvPr>
          <p:cNvPicPr>
            <a:picLocks noChangeAspect="1"/>
          </p:cNvPicPr>
          <p:nvPr/>
        </p:nvPicPr>
        <p:blipFill rotWithShape="1">
          <a:blip r:embed="rId3">
            <a:extLst>
              <a:ext uri="{28A0092B-C50C-407E-A947-70E740481C1C}">
                <a14:useLocalDpi xmlns:a14="http://schemas.microsoft.com/office/drawing/2010/main" val="0"/>
              </a:ext>
            </a:extLst>
          </a:blip>
          <a:srcRect l="81250" r="25"/>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dirty="0">
                <a:solidFill>
                  <a:srgbClr val="702082"/>
                </a:solidFill>
                <a:latin typeface="Arial Black"/>
              </a:rPr>
              <a:t>Employee Safety</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R="0" lvl="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Kentucky cannabis businesses are subject to Worker’s </a:t>
            </a:r>
            <a:r>
              <a:rPr lang="en-US" sz="2600" dirty="0">
                <a:latin typeface="Arial"/>
              </a:rPr>
              <a:t>Compensation protections and other worker protection statutes</a:t>
            </a:r>
          </a:p>
          <a:p>
            <a:pPr marR="0" lvl="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600" dirty="0">
              <a:latin typeface="Arial"/>
            </a:endParaRPr>
          </a:p>
          <a:p>
            <a:pPr marR="0" lvl="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Includes requirements through the Kentucky Occupational Safety and Health Program (</a:t>
            </a:r>
            <a:r>
              <a:rPr kumimoji="0" lang="en-US" sz="2600" b="0" i="0" u="none" strike="noStrike" kern="1200" cap="none" spc="0" normalizeH="0" baseline="0" noProof="0" dirty="0" err="1">
                <a:ln>
                  <a:noFill/>
                </a:ln>
                <a:solidFill>
                  <a:srgbClr val="545859"/>
                </a:solidFill>
                <a:effectLst/>
                <a:uLnTx/>
                <a:uFillTx/>
                <a:latin typeface="Arial"/>
                <a:ea typeface="+mn-ea"/>
                <a:cs typeface="+mn-cs"/>
              </a:rPr>
              <a:t>KYOSH</a:t>
            </a:r>
            <a:r>
              <a:rPr kumimoji="0" lang="en-US" sz="2600" b="0" i="0" u="none" strike="noStrike" kern="1200" cap="none" spc="0" normalizeH="0" baseline="0" noProof="0" dirty="0">
                <a:ln>
                  <a:noFill/>
                </a:ln>
                <a:solidFill>
                  <a:srgbClr val="545859"/>
                </a:solidFill>
                <a:effectLst/>
                <a:uLnTx/>
                <a:uFillTx/>
                <a:latin typeface="Arial"/>
                <a:ea typeface="+mn-ea"/>
                <a:cs typeface="+mn-cs"/>
              </a:rPr>
              <a:t>) and the U.S. Occupational Safety and Health Administration (OSHA)</a:t>
            </a:r>
          </a:p>
          <a:p>
            <a:pPr marR="0" lvl="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27524589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C05C3D9-6150-8241-1CE8-F856DB0D0856}"/>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17137743-9720-CCE0-2405-7E90A80B4FF2}"/>
              </a:ext>
            </a:extLst>
          </p:cNvPr>
          <p:cNvPicPr>
            <a:picLocks noChangeAspect="1"/>
          </p:cNvPicPr>
          <p:nvPr/>
        </p:nvPicPr>
        <p:blipFill rotWithShape="1">
          <a:blip r:embed="rId3">
            <a:extLst>
              <a:ext uri="{28A0092B-C50C-407E-A947-70E740481C1C}">
                <a14:useLocalDpi xmlns:a14="http://schemas.microsoft.com/office/drawing/2010/main" val="0"/>
              </a:ext>
            </a:extLst>
          </a:blip>
          <a:srcRect l="81249" r="26"/>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dirty="0">
                <a:solidFill>
                  <a:srgbClr val="702082"/>
                </a:solidFill>
                <a:latin typeface="Arial Black"/>
              </a:rPr>
              <a:t>Compliance and Inspections</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lvl="1">
              <a:spcAft>
                <a:spcPts val="0"/>
              </a:spcAft>
              <a:defRPr/>
            </a:pPr>
            <a:r>
              <a:rPr lang="en-US" sz="2400" dirty="0">
                <a:latin typeface="Arial"/>
              </a:rPr>
              <a:t>Kentucky Office of Medical Cannabis</a:t>
            </a:r>
          </a:p>
          <a:p>
            <a:pPr lvl="2">
              <a:spcAft>
                <a:spcPts val="0"/>
              </a:spcAft>
              <a:defRPr/>
            </a:pPr>
            <a:r>
              <a:rPr lang="en-US" sz="2400" dirty="0">
                <a:latin typeface="Arial"/>
              </a:rPr>
              <a:t>Oversees and approves all aspects regulated</a:t>
            </a:r>
          </a:p>
          <a:p>
            <a:pPr lvl="2">
              <a:spcAft>
                <a:spcPts val="0"/>
              </a:spcAft>
              <a:defRPr/>
            </a:pPr>
            <a:r>
              <a:rPr lang="en-US" sz="2400" dirty="0">
                <a:latin typeface="Arial"/>
              </a:rPr>
              <a:t>Authority to demand specific records and access to facility</a:t>
            </a: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lvl="2">
              <a:spcAft>
                <a:spcPts val="0"/>
              </a:spcAft>
              <a:defRPr/>
            </a:pPr>
            <a:r>
              <a:rPr lang="en-US" sz="2400" dirty="0">
                <a:latin typeface="Arial"/>
              </a:rPr>
              <a:t>May suspend or revoke license if applicable</a:t>
            </a:r>
          </a:p>
          <a:p>
            <a:pPr lvl="2">
              <a:spcAft>
                <a:spcPts val="0"/>
              </a:spcAft>
              <a:defRPr/>
            </a:pPr>
            <a:endParaRPr lang="en-US" sz="2400" dirty="0">
              <a:latin typeface="Arial"/>
            </a:endParaRPr>
          </a:p>
          <a:p>
            <a:pPr lvl="1">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Actions subject to KRS 13B appeals</a:t>
            </a:r>
          </a:p>
          <a:p>
            <a:pPr lvl="1">
              <a:spcAft>
                <a:spcPts val="0"/>
              </a:spcAft>
              <a:defRPr/>
            </a:pPr>
            <a:endParaRPr lang="en-US" sz="2400" dirty="0">
              <a:latin typeface="Arial"/>
            </a:endParaRPr>
          </a:p>
          <a:p>
            <a:pPr lvl="1">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Also </a:t>
            </a:r>
            <a:r>
              <a:rPr lang="en-US" sz="2400" dirty="0">
                <a:latin typeface="Arial"/>
              </a:rPr>
              <a:t>oversees and has issued guidance on employee training, licensure issues</a:t>
            </a: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lvl="1">
              <a:spcAft>
                <a:spcPts val="0"/>
              </a:spcAft>
              <a:defRPr/>
            </a:pPr>
            <a:endParaRPr lang="en-US" sz="3200" dirty="0">
              <a:latin typeface="Arial"/>
            </a:endParaRPr>
          </a:p>
          <a:p>
            <a:pPr lvl="1">
              <a:spcAft>
                <a:spcPts val="0"/>
              </a:spcAft>
              <a:defRPr/>
            </a:pPr>
            <a:endParaRPr kumimoji="0" lang="en-US" sz="3200" b="0" i="0" u="none" strike="noStrike" kern="1200" cap="none" spc="0" normalizeH="0" baseline="0" noProof="0" dirty="0">
              <a:ln>
                <a:noFill/>
              </a:ln>
              <a:solidFill>
                <a:srgbClr val="545859"/>
              </a:solidFill>
              <a:effectLst/>
              <a:uLnTx/>
              <a:uFillTx/>
              <a:latin typeface="Arial"/>
              <a:ea typeface="+mn-ea"/>
              <a:cs typeface="+mn-cs"/>
            </a:endParaRPr>
          </a:p>
          <a:p>
            <a:pPr lvl="2">
              <a:spcAft>
                <a:spcPts val="0"/>
              </a:spcAft>
              <a:defRPr/>
            </a:pPr>
            <a:endParaRPr kumimoji="0" lang="en-US" sz="32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12264272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5A53B08-1C12-DF81-175D-1077C553B1A4}"/>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pic>
        <p:nvPicPr>
          <p:cNvPr id="8" name="Picture 7">
            <a:extLst>
              <a:ext uri="{FF2B5EF4-FFF2-40B4-BE49-F238E27FC236}">
                <a16:creationId xmlns:a16="http://schemas.microsoft.com/office/drawing/2014/main" id="{EA5C4582-3408-9EA1-6B0D-DE39D7E587E5}"/>
              </a:ext>
            </a:extLst>
          </p:cNvPr>
          <p:cNvPicPr>
            <a:picLocks noChangeAspect="1"/>
          </p:cNvPicPr>
          <p:nvPr/>
        </p:nvPicPr>
        <p:blipFill rotWithShape="1">
          <a:blip r:embed="rId3">
            <a:extLst>
              <a:ext uri="{28A0092B-C50C-407E-A947-70E740481C1C}">
                <a14:useLocalDpi xmlns:a14="http://schemas.microsoft.com/office/drawing/2010/main" val="0"/>
              </a:ext>
            </a:extLst>
          </a:blip>
          <a:srcRect l="81250" r="25"/>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dirty="0">
                <a:solidFill>
                  <a:srgbClr val="702082"/>
                </a:solidFill>
                <a:latin typeface="Arial Black"/>
              </a:rPr>
              <a:t>Local Control</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
        <p:nvSpPr>
          <p:cNvPr id="4" name="TextBox 3">
            <a:extLst>
              <a:ext uri="{FF2B5EF4-FFF2-40B4-BE49-F238E27FC236}">
                <a16:creationId xmlns:a16="http://schemas.microsoft.com/office/drawing/2014/main" id="{D5AB3D6E-90D1-DD97-FD66-1E7950030C03}"/>
              </a:ext>
            </a:extLst>
          </p:cNvPr>
          <p:cNvSpPr txBox="1"/>
          <p:nvPr/>
        </p:nvSpPr>
        <p:spPr>
          <a:xfrm>
            <a:off x="184156" y="1322364"/>
            <a:ext cx="9012597" cy="4972643"/>
          </a:xfrm>
          <a:prstGeom prst="rect">
            <a:avLst/>
          </a:prstGeom>
          <a:noFill/>
        </p:spPr>
        <p:txBody>
          <a:bodyPr wrap="square">
            <a:sp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Local regulations could still be extensive</a:t>
            </a:r>
          </a:p>
          <a:p>
            <a:pPr marL="685800" lvl="1" indent="-228600">
              <a:lnSpc>
                <a:spcPct val="90000"/>
              </a:lnSpc>
              <a:spcBef>
                <a:spcPts val="1000"/>
              </a:spcBef>
              <a:buFont typeface="Arial" panose="020B0604020202020204" pitchFamily="34" charset="0"/>
              <a:buChar char="•"/>
              <a:defRPr/>
            </a:pPr>
            <a:r>
              <a:rPr lang="en-US" altLang="en-US" sz="2800" dirty="0">
                <a:solidFill>
                  <a:prstClr val="black"/>
                </a:solidFill>
                <a:latin typeface="Calibri" panose="020F0502020204030204"/>
                <a:ea typeface="ＭＳ Ｐゴシック" panose="020B0600070205080204" pitchFamily="34" charset="-128"/>
              </a:rPr>
              <a:t>Fire codes and Life Safety</a:t>
            </a:r>
            <a:r>
              <a:rPr kumimoji="0" lang="en-US"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 </a:t>
            </a:r>
          </a:p>
          <a:p>
            <a:pPr marL="685800" lvl="1" indent="-228600">
              <a:lnSpc>
                <a:spcPct val="90000"/>
              </a:lnSpc>
              <a:spcBef>
                <a:spcPts val="1000"/>
              </a:spcBef>
              <a:buFont typeface="Arial" panose="020B0604020202020204" pitchFamily="34" charset="0"/>
              <a:buChar char="•"/>
              <a:defRPr/>
            </a:pPr>
            <a:r>
              <a:rPr kumimoji="0" lang="en-US"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Security</a:t>
            </a:r>
          </a:p>
          <a:p>
            <a:pPr marL="685800" lvl="1" indent="-228600">
              <a:lnSpc>
                <a:spcPct val="90000"/>
              </a:lnSpc>
              <a:spcBef>
                <a:spcPts val="1000"/>
              </a:spcBef>
              <a:buFont typeface="Arial" panose="020B0604020202020204" pitchFamily="34" charset="0"/>
              <a:buChar char="•"/>
              <a:defRPr/>
            </a:pPr>
            <a:r>
              <a:rPr kumimoji="0" lang="en-US"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Advertising &amp; Signage</a:t>
            </a:r>
          </a:p>
          <a:p>
            <a:pPr marL="685800" lvl="1" indent="-228600">
              <a:lnSpc>
                <a:spcPct val="90000"/>
              </a:lnSpc>
              <a:spcBef>
                <a:spcPts val="1000"/>
              </a:spcBef>
              <a:buFont typeface="Arial" panose="020B0604020202020204" pitchFamily="34" charset="0"/>
              <a:buChar char="•"/>
              <a:defRPr/>
            </a:pPr>
            <a:r>
              <a:rPr kumimoji="0" lang="en-US"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Zoning Restrictions</a:t>
            </a:r>
          </a:p>
          <a:p>
            <a:pPr marL="1143000" lvl="2" indent="-228600">
              <a:lnSpc>
                <a:spcPct val="90000"/>
              </a:lnSpc>
              <a:spcBef>
                <a:spcPts val="1000"/>
              </a:spcBef>
              <a:buFont typeface="Arial" panose="020B0604020202020204" pitchFamily="34" charset="0"/>
              <a:buChar char="•"/>
              <a:defRPr/>
            </a:pPr>
            <a:r>
              <a:rPr lang="en-US" altLang="en-US" sz="2800" dirty="0">
                <a:solidFill>
                  <a:prstClr val="black"/>
                </a:solidFill>
                <a:latin typeface="Calibri" panose="020F0502020204030204"/>
                <a:ea typeface="ＭＳ Ｐゴシック" panose="020B0600070205080204" pitchFamily="34" charset="-128"/>
              </a:rPr>
              <a:t>Certain restrictions related to schools and daycares</a:t>
            </a:r>
          </a:p>
          <a:p>
            <a:pPr marL="1143000" lvl="2" indent="-228600">
              <a:lnSpc>
                <a:spcPct val="90000"/>
              </a:lnSpc>
              <a:spcBef>
                <a:spcPts val="1000"/>
              </a:spcBef>
              <a:buFont typeface="Arial" panose="020B0604020202020204" pitchFamily="34" charset="0"/>
              <a:buChar char="•"/>
              <a:defRPr/>
            </a:pPr>
            <a:r>
              <a:rPr kumimoji="0" lang="en-US"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rPr>
              <a:t>Additional regulatory restrictions at state and local level possible</a:t>
            </a:r>
          </a:p>
          <a:p>
            <a:pPr marL="685800" lvl="1" indent="-228600">
              <a:lnSpc>
                <a:spcPct val="90000"/>
              </a:lnSpc>
              <a:spcBef>
                <a:spcPts val="1000"/>
              </a:spcBef>
              <a:buFont typeface="Arial" panose="020B0604020202020204" pitchFamily="34" charset="0"/>
              <a:buChar char="•"/>
              <a:defRPr/>
            </a:pPr>
            <a:endParaRPr kumimoji="0" lang="en-US" altLang="en-US" sz="2800" b="0" i="0" u="none" strike="noStrike" kern="1200" cap="none" spc="0" normalizeH="0" baseline="0" noProof="0" dirty="0">
              <a:ln>
                <a:noFill/>
              </a:ln>
              <a:solidFill>
                <a:prstClr val="black"/>
              </a:solidFill>
              <a:effectLst/>
              <a:uLnTx/>
              <a:uFillTx/>
              <a:latin typeface="Calibri" panose="020F0502020204030204"/>
              <a:ea typeface="ＭＳ Ｐゴシック" panose="020B0600070205080204" pitchFamily="34" charset="-128"/>
              <a:cs typeface="+mn-cs"/>
            </a:endParaRPr>
          </a:p>
          <a:p>
            <a:pPr marL="571500" indent="-571500">
              <a:buFont typeface="Arial" panose="020B0604020202020204" pitchFamily="34" charset="0"/>
              <a:buChar char="•"/>
              <a:defRPr/>
            </a:pPr>
            <a:endParaRPr lang="en-US" sz="3200" dirty="0"/>
          </a:p>
        </p:txBody>
      </p:sp>
    </p:spTree>
    <p:extLst>
      <p:ext uri="{BB962C8B-B14F-4D97-AF65-F5344CB8AC3E}">
        <p14:creationId xmlns:p14="http://schemas.microsoft.com/office/powerpoint/2010/main" val="31864284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0E3D4311-1D17-0912-2131-A633B1CDCC8F}"/>
              </a:ext>
            </a:extLst>
          </p:cNvPr>
          <p:cNvSpPr>
            <a:spLocks noGrp="1"/>
          </p:cNvSpPr>
          <p:nvPr>
            <p:ph type="sldNum" sz="quarter" idx="17"/>
          </p:nvPr>
        </p:nvSpPr>
        <p:spPr/>
      </p:sp>
      <p:sp>
        <p:nvSpPr>
          <p:cNvPr id="18" name="Text Placeholder 17">
            <a:extLst>
              <a:ext uri="{FF2B5EF4-FFF2-40B4-BE49-F238E27FC236}">
                <a16:creationId xmlns:a16="http://schemas.microsoft.com/office/drawing/2014/main" id="{4BD61E56-F6B6-988D-B7C4-FF3542782217}"/>
              </a:ext>
            </a:extLst>
          </p:cNvPr>
          <p:cNvSpPr>
            <a:spLocks noGrp="1"/>
          </p:cNvSpPr>
          <p:nvPr>
            <p:ph type="body" sz="quarter" idx="18"/>
          </p:nvPr>
        </p:nvSpPr>
        <p:spPr>
          <a:xfrm>
            <a:off x="1" y="1182600"/>
            <a:ext cx="10672233" cy="4494932"/>
          </a:xfrm>
          <a:solidFill>
            <a:srgbClr val="702082">
              <a:alpha val="82293"/>
            </a:srgbClr>
          </a:solidFill>
        </p:spPr>
        <p:txBody>
          <a:bodyPr/>
          <a:lstStyle/>
          <a:p>
            <a:endParaRPr lang="en-US" dirty="0"/>
          </a:p>
        </p:txBody>
      </p:sp>
      <p:sp>
        <p:nvSpPr>
          <p:cNvPr id="15" name="Title 14">
            <a:extLst>
              <a:ext uri="{FF2B5EF4-FFF2-40B4-BE49-F238E27FC236}">
                <a16:creationId xmlns:a16="http://schemas.microsoft.com/office/drawing/2014/main" id="{474F5941-1945-84EF-FF8F-EEB6B67B6039}"/>
              </a:ext>
            </a:extLst>
          </p:cNvPr>
          <p:cNvSpPr>
            <a:spLocks noGrp="1"/>
          </p:cNvSpPr>
          <p:nvPr>
            <p:ph type="ctrTitle"/>
          </p:nvPr>
        </p:nvSpPr>
        <p:spPr>
          <a:xfrm>
            <a:off x="2554018" y="2639237"/>
            <a:ext cx="5564198" cy="1581659"/>
          </a:xfrm>
        </p:spPr>
        <p:txBody>
          <a:bodyPr>
            <a:noAutofit/>
          </a:bodyPr>
          <a:lstStyle/>
          <a:p>
            <a:r>
              <a:rPr lang="en-US" sz="4800" b="1" dirty="0">
                <a:latin typeface="Arial Black" panose="020B0A04020102020204" pitchFamily="34" charset="0"/>
                <a:cs typeface="Arial" panose="020B0604020202020204" pitchFamily="34" charset="0"/>
              </a:rPr>
              <a:t>Where are we now?</a:t>
            </a:r>
            <a:endParaRPr lang="en-US"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58371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7E3EDE-6597-E3DF-D798-D80A0B5ED942}"/>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220A21DB-B6E8-0D7E-64F6-A41C1D8C1155}"/>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E917D55B-7B0B-0633-7134-65A966977068}"/>
              </a:ext>
            </a:extLst>
          </p:cNvPr>
          <p:cNvPicPr>
            <a:picLocks noChangeAspect="1"/>
          </p:cNvPicPr>
          <p:nvPr/>
        </p:nvPicPr>
        <p:blipFill rotWithShape="1">
          <a:blip r:embed="rId3">
            <a:extLst>
              <a:ext uri="{28A0092B-C50C-407E-A947-70E740481C1C}">
                <a14:useLocalDpi xmlns:a14="http://schemas.microsoft.com/office/drawing/2010/main" val="0"/>
              </a:ext>
            </a:extLst>
          </a:blip>
          <a:srcRect l="81249" r="26"/>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AD583C87-9AFC-DA84-FE70-D4B0112D69B1}"/>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dirty="0">
                <a:solidFill>
                  <a:srgbClr val="702082"/>
                </a:solidFill>
                <a:latin typeface="Arial Black"/>
              </a:rPr>
              <a:t>Where are we now?</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290E7040-E4CD-1EBE-D206-97D899CAE94B}"/>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Lotteries conducted for first round of cultivator, processor, dispensary and safety licenses</a:t>
            </a:r>
          </a:p>
          <a:p>
            <a:pPr marL="180000" marR="0" lvl="0" indent="-180000" algn="l" defTabSz="914400" rtl="0" eaLnBrk="1" fontAlgn="auto" latinLnBrk="0" hangingPunct="1">
              <a:lnSpc>
                <a:spcPct val="100000"/>
              </a:lnSpc>
              <a:spcBef>
                <a:spcPts val="300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Several facilities have broken ground and are near/at point of requesting final inspection</a:t>
            </a:r>
          </a:p>
          <a:p>
            <a:pPr marL="180000" marR="0" lvl="0" indent="-180000" algn="l" defTabSz="914400" rtl="0" eaLnBrk="1" fontAlgn="auto" latinLnBrk="0" hangingPunct="1">
              <a:lnSpc>
                <a:spcPct val="100000"/>
              </a:lnSpc>
              <a:spcBef>
                <a:spcPts val="300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No plants currently being grown</a:t>
            </a:r>
          </a:p>
          <a:p>
            <a:pPr marL="180000" marR="0" lvl="0" indent="-180000" algn="l" defTabSz="914400" rtl="0" eaLnBrk="1" fontAlgn="auto" latinLnBrk="0" hangingPunct="1">
              <a:lnSpc>
                <a:spcPct val="100000"/>
              </a:lnSpc>
              <a:spcBef>
                <a:spcPts val="3000"/>
              </a:spcBef>
              <a:spcAft>
                <a:spcPts val="0"/>
              </a:spcAft>
              <a:buClrTx/>
              <a:buSzTx/>
              <a:buFont typeface="Wingdings" panose="05000000000000000000" pitchFamily="2" charset="2"/>
              <a:buChar char="Ø"/>
              <a:tabLst/>
              <a:defRPr/>
            </a:pPr>
            <a:r>
              <a:rPr lang="en-US" sz="2600" dirty="0">
                <a:latin typeface="Arial"/>
              </a:rPr>
              <a:t>No products currently in dispensaries</a:t>
            </a: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B96E07FA-3FFB-A58F-8B98-22A14276BCD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8949993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0E3D4311-1D17-0912-2131-A633B1CDCC8F}"/>
              </a:ext>
            </a:extLst>
          </p:cNvPr>
          <p:cNvSpPr>
            <a:spLocks noGrp="1"/>
          </p:cNvSpPr>
          <p:nvPr>
            <p:ph type="sldNum" sz="quarter" idx="17"/>
          </p:nvPr>
        </p:nvSpPr>
        <p:spPr/>
      </p:sp>
      <p:sp>
        <p:nvSpPr>
          <p:cNvPr id="18" name="Text Placeholder 17">
            <a:extLst>
              <a:ext uri="{FF2B5EF4-FFF2-40B4-BE49-F238E27FC236}">
                <a16:creationId xmlns:a16="http://schemas.microsoft.com/office/drawing/2014/main" id="{4BD61E56-F6B6-988D-B7C4-FF3542782217}"/>
              </a:ext>
            </a:extLst>
          </p:cNvPr>
          <p:cNvSpPr>
            <a:spLocks noGrp="1"/>
          </p:cNvSpPr>
          <p:nvPr>
            <p:ph type="body" sz="quarter" idx="18"/>
          </p:nvPr>
        </p:nvSpPr>
        <p:spPr>
          <a:xfrm>
            <a:off x="1" y="1182600"/>
            <a:ext cx="10672233" cy="4494932"/>
          </a:xfrm>
          <a:solidFill>
            <a:srgbClr val="702082">
              <a:alpha val="82293"/>
            </a:srgbClr>
          </a:solidFill>
        </p:spPr>
        <p:txBody>
          <a:bodyPr/>
          <a:lstStyle/>
          <a:p>
            <a:endParaRPr lang="en-US" dirty="0"/>
          </a:p>
        </p:txBody>
      </p:sp>
      <p:sp>
        <p:nvSpPr>
          <p:cNvPr id="15" name="Title 14">
            <a:extLst>
              <a:ext uri="{FF2B5EF4-FFF2-40B4-BE49-F238E27FC236}">
                <a16:creationId xmlns:a16="http://schemas.microsoft.com/office/drawing/2014/main" id="{474F5941-1945-84EF-FF8F-EEB6B67B6039}"/>
              </a:ext>
            </a:extLst>
          </p:cNvPr>
          <p:cNvSpPr>
            <a:spLocks noGrp="1"/>
          </p:cNvSpPr>
          <p:nvPr>
            <p:ph type="ctrTitle"/>
          </p:nvPr>
        </p:nvSpPr>
        <p:spPr>
          <a:xfrm>
            <a:off x="1902642" y="3034118"/>
            <a:ext cx="6866951" cy="791896"/>
          </a:xfrm>
        </p:spPr>
        <p:txBody>
          <a:bodyPr>
            <a:noAutofit/>
          </a:bodyPr>
          <a:lstStyle/>
          <a:p>
            <a:r>
              <a:rPr lang="en-US" sz="4800" b="1" dirty="0">
                <a:latin typeface="Arial Black" panose="020B0A04020102020204" pitchFamily="34" charset="0"/>
                <a:cs typeface="Arial" panose="020B0604020202020204" pitchFamily="34" charset="0"/>
              </a:rPr>
              <a:t>Where are we going?</a:t>
            </a:r>
            <a:endParaRPr lang="en-US"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98664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5A53B08-1C12-DF81-175D-1077C553B1A4}"/>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pic>
        <p:nvPicPr>
          <p:cNvPr id="8" name="Picture 7">
            <a:extLst>
              <a:ext uri="{FF2B5EF4-FFF2-40B4-BE49-F238E27FC236}">
                <a16:creationId xmlns:a16="http://schemas.microsoft.com/office/drawing/2014/main" id="{EA5C4582-3408-9EA1-6B0D-DE39D7E587E5}"/>
              </a:ext>
            </a:extLst>
          </p:cNvPr>
          <p:cNvPicPr>
            <a:picLocks noChangeAspect="1"/>
          </p:cNvPicPr>
          <p:nvPr/>
        </p:nvPicPr>
        <p:blipFill rotWithShape="1">
          <a:blip r:embed="rId3">
            <a:extLst>
              <a:ext uri="{28A0092B-C50C-407E-A947-70E740481C1C}">
                <a14:useLocalDpi xmlns:a14="http://schemas.microsoft.com/office/drawing/2010/main" val="0"/>
              </a:ext>
            </a:extLst>
          </a:blip>
          <a:srcRect l="81250" r="25"/>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dirty="0">
                <a:solidFill>
                  <a:srgbClr val="702082"/>
                </a:solidFill>
                <a:latin typeface="Arial Black"/>
              </a:rPr>
              <a:t>Where are we going?</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R="0" lvl="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Estimated products on shelves Q3/Q4 this year</a:t>
            </a: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lvl="1">
              <a:spcBef>
                <a:spcPts val="1200"/>
              </a:spcBef>
              <a:spcAft>
                <a:spcPts val="0"/>
              </a:spcAft>
              <a:defRPr/>
            </a:pPr>
            <a:r>
              <a:rPr lang="en-US" sz="2400" dirty="0">
                <a:latin typeface="Arial"/>
              </a:rPr>
              <a:t>Some licenses still being sold/considered</a:t>
            </a: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lvl="1">
              <a:spcBef>
                <a:spcPts val="1200"/>
              </a:spcBef>
              <a:spcAft>
                <a:spcPts val="0"/>
              </a:spcAft>
              <a:defRPr/>
            </a:pPr>
            <a:r>
              <a:rPr lang="en-US" sz="2400" dirty="0">
                <a:latin typeface="Arial"/>
              </a:rPr>
              <a:t>Will depend upon how quickly full supply chain can be operational and contracted </a:t>
            </a:r>
          </a:p>
          <a:p>
            <a:pPr lvl="1">
              <a:spcBef>
                <a:spcPts val="12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Qualified Patients</a:t>
            </a:r>
          </a:p>
          <a:p>
            <a:pPr lvl="2">
              <a:spcBef>
                <a:spcPts val="1200"/>
              </a:spcBef>
              <a:spcAft>
                <a:spcPts val="0"/>
              </a:spcAft>
              <a:defRPr/>
            </a:pPr>
            <a:r>
              <a:rPr lang="en-US" sz="2400" dirty="0">
                <a:latin typeface="Arial"/>
              </a:rPr>
              <a:t>Currently around 15,000 total </a:t>
            </a:r>
          </a:p>
          <a:p>
            <a:pPr lvl="2">
              <a:spcBef>
                <a:spcPts val="12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Expect this to rise significantly after operations begin</a:t>
            </a:r>
          </a:p>
          <a:p>
            <a:pPr lvl="1">
              <a:spcBef>
                <a:spcPts val="1200"/>
              </a:spcBef>
              <a:spcAft>
                <a:spcPts val="0"/>
              </a:spcAft>
              <a:defRPr/>
            </a:pPr>
            <a:r>
              <a:rPr lang="en-US" sz="2400" dirty="0">
                <a:latin typeface="Arial"/>
              </a:rPr>
              <a:t>Rough growth estimates for Kentucky</a:t>
            </a:r>
          </a:p>
          <a:p>
            <a:pPr lvl="2">
              <a:spcBef>
                <a:spcPts val="1200"/>
              </a:spcBef>
              <a:spcAft>
                <a:spcPts val="0"/>
              </a:spcAft>
              <a:defRPr/>
            </a:pPr>
            <a:r>
              <a:rPr lang="en-US" sz="2400" dirty="0">
                <a:latin typeface="Arial"/>
              </a:rPr>
              <a:t>Would expect in around $130 to $150 million within a few years</a:t>
            </a:r>
          </a:p>
          <a:p>
            <a:pPr lvl="2">
              <a:spcBef>
                <a:spcPts val="1200"/>
              </a:spcBef>
              <a:spcAft>
                <a:spcPts val="0"/>
              </a:spcAft>
              <a:defRPr/>
            </a:pPr>
            <a:r>
              <a:rPr lang="en-US" sz="2400" dirty="0">
                <a:latin typeface="Arial"/>
              </a:rPr>
              <a:t>Arkansas followed similar trajectory (patients, revenue)</a:t>
            </a: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17648648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5A53B08-1C12-DF81-175D-1077C553B1A4}"/>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pic>
        <p:nvPicPr>
          <p:cNvPr id="8" name="Picture 7">
            <a:extLst>
              <a:ext uri="{FF2B5EF4-FFF2-40B4-BE49-F238E27FC236}">
                <a16:creationId xmlns:a16="http://schemas.microsoft.com/office/drawing/2014/main" id="{EA5C4582-3408-9EA1-6B0D-DE39D7E587E5}"/>
              </a:ext>
            </a:extLst>
          </p:cNvPr>
          <p:cNvPicPr>
            <a:picLocks noChangeAspect="1"/>
          </p:cNvPicPr>
          <p:nvPr/>
        </p:nvPicPr>
        <p:blipFill rotWithShape="1">
          <a:blip r:embed="rId3">
            <a:extLst>
              <a:ext uri="{28A0092B-C50C-407E-A947-70E740481C1C}">
                <a14:useLocalDpi xmlns:a14="http://schemas.microsoft.com/office/drawing/2010/main" val="0"/>
              </a:ext>
            </a:extLst>
          </a:blip>
          <a:srcRect l="81250" r="25"/>
          <a:stretch/>
        </p:blipFill>
        <p:spPr>
          <a:xfrm>
            <a:off x="9906000" y="0"/>
            <a:ext cx="2282956" cy="6858000"/>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3400" dirty="0">
                <a:solidFill>
                  <a:srgbClr val="702082"/>
                </a:solidFill>
                <a:latin typeface="Arial Black"/>
              </a:rPr>
              <a:t>Where are we going?</a:t>
            </a: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163783"/>
            <a:ext cx="9144000" cy="5694218"/>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lvl="1">
              <a:spcBef>
                <a:spcPts val="12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Revised analysis on canopy, licenses and growth from </a:t>
            </a:r>
            <a:r>
              <a:rPr kumimoji="0" lang="en-US" sz="2400" b="0" i="0" u="none" strike="noStrike" kern="1200" cap="none" spc="0" normalizeH="0" baseline="0" noProof="0" dirty="0" err="1">
                <a:ln>
                  <a:noFill/>
                </a:ln>
                <a:solidFill>
                  <a:srgbClr val="545859"/>
                </a:solidFill>
                <a:effectLst/>
                <a:uLnTx/>
                <a:uFillTx/>
                <a:latin typeface="Arial"/>
                <a:ea typeface="+mn-ea"/>
                <a:cs typeface="+mn-cs"/>
              </a:rPr>
              <a:t>KOMC</a:t>
            </a:r>
            <a:r>
              <a:rPr kumimoji="0" lang="en-US" sz="2400" b="0" i="0" u="none" strike="noStrike" kern="1200" cap="none" spc="0" normalizeH="0" baseline="0" noProof="0" dirty="0">
                <a:ln>
                  <a:noFill/>
                </a:ln>
                <a:solidFill>
                  <a:srgbClr val="545859"/>
                </a:solidFill>
                <a:effectLst/>
                <a:uLnTx/>
                <a:uFillTx/>
                <a:latin typeface="Arial"/>
                <a:ea typeface="+mn-ea"/>
                <a:cs typeface="+mn-cs"/>
              </a:rPr>
              <a:t>; likely (but not certain) that additional licenses will be issued</a:t>
            </a:r>
          </a:p>
          <a:p>
            <a:pPr lvl="1">
              <a:spcBef>
                <a:spcPts val="12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Significant impacts on employment and local economies </a:t>
            </a:r>
          </a:p>
          <a:p>
            <a:pPr lvl="2">
              <a:spcBef>
                <a:spcPts val="12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Limited but available ability for local taxation</a:t>
            </a:r>
            <a:endParaRPr lang="en-US" sz="2400" dirty="0">
              <a:latin typeface="Arial"/>
            </a:endParaRPr>
          </a:p>
          <a:p>
            <a:pPr lvl="2">
              <a:spcBef>
                <a:spcPts val="12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Occupational sales tax </a:t>
            </a:r>
          </a:p>
          <a:p>
            <a:pPr lvl="2">
              <a:spcBef>
                <a:spcPts val="1200"/>
              </a:spcBef>
              <a:spcAft>
                <a:spcPts val="0"/>
              </a:spcAft>
              <a:defRPr/>
            </a:pPr>
            <a:r>
              <a:rPr lang="en-US" sz="2400" dirty="0">
                <a:latin typeface="Arial"/>
              </a:rPr>
              <a:t>Typical increases in property values and non-cannabis business investment</a:t>
            </a:r>
          </a:p>
          <a:p>
            <a:pPr lvl="1">
              <a:spcBef>
                <a:spcPts val="12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Likely to see increase in home values</a:t>
            </a:r>
          </a:p>
          <a:p>
            <a:pPr lvl="1">
              <a:spcBef>
                <a:spcPts val="1200"/>
              </a:spcBef>
              <a:spcAft>
                <a:spcPts val="0"/>
              </a:spcAft>
              <a:defRPr/>
            </a:pPr>
            <a:r>
              <a:rPr lang="en-US" sz="2400" dirty="0">
                <a:latin typeface="Arial"/>
              </a:rPr>
              <a:t>Often cited as a selling point for national/international businesses looking to add locations</a:t>
            </a: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16514899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0E3D4311-1D17-0912-2131-A633B1CDCC8F}"/>
              </a:ext>
            </a:extLst>
          </p:cNvPr>
          <p:cNvSpPr>
            <a:spLocks noGrp="1"/>
          </p:cNvSpPr>
          <p:nvPr>
            <p:ph type="sldNum" sz="quarter" idx="17"/>
          </p:nvPr>
        </p:nvSpPr>
        <p:spPr/>
      </p:sp>
      <p:sp>
        <p:nvSpPr>
          <p:cNvPr id="18" name="Text Placeholder 17">
            <a:extLst>
              <a:ext uri="{FF2B5EF4-FFF2-40B4-BE49-F238E27FC236}">
                <a16:creationId xmlns:a16="http://schemas.microsoft.com/office/drawing/2014/main" id="{4BD61E56-F6B6-988D-B7C4-FF3542782217}"/>
              </a:ext>
            </a:extLst>
          </p:cNvPr>
          <p:cNvSpPr>
            <a:spLocks noGrp="1"/>
          </p:cNvSpPr>
          <p:nvPr>
            <p:ph type="body" sz="quarter" idx="18"/>
          </p:nvPr>
        </p:nvSpPr>
        <p:spPr>
          <a:xfrm>
            <a:off x="1" y="1182600"/>
            <a:ext cx="10672233" cy="4494932"/>
          </a:xfrm>
          <a:solidFill>
            <a:srgbClr val="702082">
              <a:alpha val="82293"/>
            </a:srgbClr>
          </a:solidFill>
        </p:spPr>
        <p:txBody>
          <a:bodyPr/>
          <a:lstStyle/>
          <a:p>
            <a:endParaRPr lang="en-US" dirty="0"/>
          </a:p>
        </p:txBody>
      </p:sp>
      <p:sp>
        <p:nvSpPr>
          <p:cNvPr id="15" name="Title 14">
            <a:extLst>
              <a:ext uri="{FF2B5EF4-FFF2-40B4-BE49-F238E27FC236}">
                <a16:creationId xmlns:a16="http://schemas.microsoft.com/office/drawing/2014/main" id="{474F5941-1945-84EF-FF8F-EEB6B67B6039}"/>
              </a:ext>
            </a:extLst>
          </p:cNvPr>
          <p:cNvSpPr>
            <a:spLocks noGrp="1"/>
          </p:cNvSpPr>
          <p:nvPr>
            <p:ph type="ctrTitle"/>
          </p:nvPr>
        </p:nvSpPr>
        <p:spPr>
          <a:xfrm>
            <a:off x="2814452" y="2639237"/>
            <a:ext cx="6001273" cy="1053989"/>
          </a:xfrm>
        </p:spPr>
        <p:txBody>
          <a:bodyPr>
            <a:noAutofit/>
          </a:bodyPr>
          <a:lstStyle/>
          <a:p>
            <a:r>
              <a:rPr lang="en-US" sz="4800" b="1" dirty="0">
                <a:latin typeface="Arial Black" panose="020B0A04020102020204" pitchFamily="34" charset="0"/>
                <a:cs typeface="Arial" panose="020B0604020202020204" pitchFamily="34" charset="0"/>
              </a:rPr>
              <a:t>Questions</a:t>
            </a:r>
            <a:endParaRPr lang="en-US"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6073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025E27D-50DB-1500-2886-FA573033346D}"/>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30480" y="0"/>
            <a:ext cx="12192000" cy="6858000"/>
          </a:xfrm>
          <a:prstGeom prst="rect">
            <a:avLst/>
          </a:prstGeom>
          <a:ln/>
        </p:spPr>
      </p:pic>
      <p:pic>
        <p:nvPicPr>
          <p:cNvPr id="10" name="Picture 9">
            <a:extLst>
              <a:ext uri="{FF2B5EF4-FFF2-40B4-BE49-F238E27FC236}">
                <a16:creationId xmlns:a16="http://schemas.microsoft.com/office/drawing/2014/main" id="{F08980A6-FBF5-FC1C-2B5A-090A7921F23F}"/>
              </a:ext>
            </a:extLst>
          </p:cNvPr>
          <p:cNvPicPr>
            <a:picLocks noChangeAspect="1"/>
          </p:cNvPicPr>
          <p:nvPr/>
        </p:nvPicPr>
        <p:blipFill rotWithShape="1">
          <a:blip r:embed="rId3">
            <a:extLst>
              <a:ext uri="{28A0092B-C50C-407E-A947-70E740481C1C}">
                <a14:useLocalDpi xmlns:a14="http://schemas.microsoft.com/office/drawing/2010/main" val="0"/>
              </a:ext>
            </a:extLst>
          </a:blip>
          <a:srcRect r="81296"/>
          <a:stretch/>
        </p:blipFill>
        <p:spPr>
          <a:xfrm>
            <a:off x="0" y="0"/>
            <a:ext cx="2286000" cy="6858000"/>
          </a:xfrm>
          <a:prstGeom prst="rect">
            <a:avLst/>
          </a:prstGeom>
          <a:ln/>
        </p:spPr>
      </p:pic>
      <p:sp>
        <p:nvSpPr>
          <p:cNvPr id="12" name="Title 8">
            <a:extLst>
              <a:ext uri="{FF2B5EF4-FFF2-40B4-BE49-F238E27FC236}">
                <a16:creationId xmlns:a16="http://schemas.microsoft.com/office/drawing/2014/main" id="{98C0E4B6-F831-44BD-B04A-2723A254BC17}"/>
              </a:ext>
            </a:extLst>
          </p:cNvPr>
          <p:cNvSpPr txBox="1">
            <a:spLocks/>
          </p:cNvSpPr>
          <p:nvPr/>
        </p:nvSpPr>
        <p:spPr>
          <a:xfrm>
            <a:off x="2493818" y="343917"/>
            <a:ext cx="9667702" cy="1001305"/>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en-US" altLang="en-US" sz="3400" dirty="0">
                <a:solidFill>
                  <a:srgbClr val="702082"/>
                </a:solidFill>
                <a:latin typeface="Arial Black"/>
              </a:rPr>
              <a:t>Impact of Federal and State Disconnect on Business Planning and Operations  </a:t>
            </a:r>
            <a:endParaRPr kumimoji="0" lang="en-US" alt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p:txBody>
      </p:sp>
      <p:sp>
        <p:nvSpPr>
          <p:cNvPr id="13" name="Content Placeholder 9">
            <a:extLst>
              <a:ext uri="{FF2B5EF4-FFF2-40B4-BE49-F238E27FC236}">
                <a16:creationId xmlns:a16="http://schemas.microsoft.com/office/drawing/2014/main" id="{CC3FE0F4-12EF-4910-9AB7-3064538F56CA}"/>
              </a:ext>
            </a:extLst>
          </p:cNvPr>
          <p:cNvSpPr txBox="1">
            <a:spLocks/>
          </p:cNvSpPr>
          <p:nvPr/>
        </p:nvSpPr>
        <p:spPr>
          <a:xfrm>
            <a:off x="2752923" y="1782618"/>
            <a:ext cx="9144001" cy="5075382"/>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R="0" lvl="0" algn="l" defTabSz="914400" rtl="0" eaLnBrk="1" fontAlgn="auto" latinLnBrk="0" hangingPunct="1">
              <a:lnSpc>
                <a:spcPct val="100000"/>
              </a:lnSpc>
              <a:spcBef>
                <a:spcPts val="5000"/>
              </a:spcBef>
              <a:spcAft>
                <a:spcPts val="0"/>
              </a:spcAft>
              <a:buClrTx/>
              <a:buSzTx/>
              <a:buFont typeface="Wingdings" panose="05000000000000000000" pitchFamily="2" charset="2"/>
              <a:buChar char="Ø"/>
              <a:tabLst>
                <a:tab pos="519113" algn="l"/>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The status of cannabis as a Schedule I drug under the federal Controlled Substances Act and highly regulated product in states that have legalized has an impact on all aspects of the business from funding, to corporate structure, to the force and effect of contracts</a:t>
            </a:r>
          </a:p>
          <a:p>
            <a:pPr marR="0" lvl="0" algn="l" defTabSz="914400" rtl="0" eaLnBrk="1" fontAlgn="auto" latinLnBrk="0" hangingPunct="1">
              <a:lnSpc>
                <a:spcPct val="100000"/>
              </a:lnSpc>
              <a:spcBef>
                <a:spcPts val="5000"/>
              </a:spcBef>
              <a:spcAft>
                <a:spcPts val="0"/>
              </a:spcAft>
              <a:buClrTx/>
              <a:buSzTx/>
              <a:buFont typeface="Wingdings" panose="05000000000000000000" pitchFamily="2" charset="2"/>
              <a:buChar char="Ø"/>
              <a:tabLst>
                <a:tab pos="519113" algn="l"/>
              </a:tabLst>
              <a:defRPr/>
            </a:pPr>
            <a:r>
              <a:rPr lang="en-US" sz="2600" dirty="0">
                <a:latin typeface="Arial"/>
              </a:rPr>
              <a:t>Interplay between federal law and state law is directly affects the type and significance of impact on state and local economies and environments</a:t>
            </a: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R="0" lvl="0" algn="l" defTabSz="914400" rtl="0" eaLnBrk="1" fontAlgn="auto" latinLnBrk="0" hangingPunct="1">
              <a:lnSpc>
                <a:spcPct val="100000"/>
              </a:lnSpc>
              <a:spcBef>
                <a:spcPts val="3000"/>
              </a:spcBef>
              <a:spcAft>
                <a:spcPts val="0"/>
              </a:spcAft>
              <a:buClrTx/>
              <a:buSzTx/>
              <a:buFont typeface="Wingdings" panose="05000000000000000000" pitchFamily="2" charset="2"/>
              <a:buChar char="Ø"/>
              <a:tabLst>
                <a:tab pos="519113" algn="l"/>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5000"/>
              </a:spcBef>
              <a:spcAft>
                <a:spcPts val="0"/>
              </a:spcAft>
              <a:buClrTx/>
              <a:buSzTx/>
              <a:buFont typeface="Wingdings" panose="05000000000000000000" pitchFamily="2" charset="2"/>
              <a:buChar char="Ø"/>
              <a:tabLst>
                <a:tab pos="519113" algn="l"/>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p:txBody>
      </p:sp>
      <p:sp>
        <p:nvSpPr>
          <p:cNvPr id="9" name="Slide Number Placeholder 8">
            <a:extLst>
              <a:ext uri="{FF2B5EF4-FFF2-40B4-BE49-F238E27FC236}">
                <a16:creationId xmlns:a16="http://schemas.microsoft.com/office/drawing/2014/main" id="{B860DCE7-EC91-FBE0-821B-A3E91B287E44}"/>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3812665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3AC94A-3171-0EBB-DD24-24B99FA40B52}"/>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30480" y="0"/>
            <a:ext cx="12192000" cy="6858000"/>
          </a:xfrm>
          <a:prstGeom prst="rect">
            <a:avLst/>
          </a:prstGeom>
          <a:ln/>
        </p:spPr>
      </p:pic>
      <p:pic>
        <p:nvPicPr>
          <p:cNvPr id="3" name="Picture 2">
            <a:extLst>
              <a:ext uri="{FF2B5EF4-FFF2-40B4-BE49-F238E27FC236}">
                <a16:creationId xmlns:a16="http://schemas.microsoft.com/office/drawing/2014/main" id="{32F6332E-24A8-4A0B-BA51-DCDA7F6D10AA}"/>
              </a:ext>
            </a:extLst>
          </p:cNvPr>
          <p:cNvPicPr>
            <a:picLocks noChangeAspect="1"/>
          </p:cNvPicPr>
          <p:nvPr/>
        </p:nvPicPr>
        <p:blipFill rotWithShape="1">
          <a:blip r:embed="rId3">
            <a:extLst>
              <a:ext uri="{28A0092B-C50C-407E-A947-70E740481C1C}">
                <a14:useLocalDpi xmlns:a14="http://schemas.microsoft.com/office/drawing/2010/main" val="0"/>
              </a:ext>
            </a:extLst>
          </a:blip>
          <a:srcRect r="81297"/>
          <a:stretch/>
        </p:blipFill>
        <p:spPr>
          <a:xfrm>
            <a:off x="0" y="0"/>
            <a:ext cx="2286000" cy="6858000"/>
          </a:xfrm>
          <a:prstGeom prst="rect">
            <a:avLst/>
          </a:prstGeom>
          <a:ln/>
        </p:spPr>
      </p:pic>
      <p:sp>
        <p:nvSpPr>
          <p:cNvPr id="12" name="Title 8">
            <a:extLst>
              <a:ext uri="{FF2B5EF4-FFF2-40B4-BE49-F238E27FC236}">
                <a16:creationId xmlns:a16="http://schemas.microsoft.com/office/drawing/2014/main" id="{98C0E4B6-F831-44BD-B04A-2723A254BC17}"/>
              </a:ext>
            </a:extLst>
          </p:cNvPr>
          <p:cNvSpPr txBox="1">
            <a:spLocks/>
          </p:cNvSpPr>
          <p:nvPr/>
        </p:nvSpPr>
        <p:spPr>
          <a:xfrm>
            <a:off x="2752923" y="343918"/>
            <a:ext cx="9144000"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altLang="en-US" sz="3400" dirty="0">
                <a:solidFill>
                  <a:srgbClr val="702082"/>
                </a:solidFill>
                <a:latin typeface="Arial Black"/>
              </a:rPr>
              <a:t>Federal Law</a:t>
            </a:r>
            <a:endParaRPr kumimoji="0" lang="en-US" alt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p:txBody>
      </p:sp>
      <p:sp>
        <p:nvSpPr>
          <p:cNvPr id="13" name="Content Placeholder 9">
            <a:extLst>
              <a:ext uri="{FF2B5EF4-FFF2-40B4-BE49-F238E27FC236}">
                <a16:creationId xmlns:a16="http://schemas.microsoft.com/office/drawing/2014/main" id="{CC3FE0F4-12EF-4910-9AB7-3064538F56CA}"/>
              </a:ext>
            </a:extLst>
          </p:cNvPr>
          <p:cNvSpPr txBox="1">
            <a:spLocks/>
          </p:cNvSpPr>
          <p:nvPr/>
        </p:nvSpPr>
        <p:spPr>
          <a:xfrm>
            <a:off x="2752923" y="1531345"/>
            <a:ext cx="9144001" cy="5326655"/>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5000"/>
              </a:spcBef>
              <a:spcAft>
                <a:spcPts val="0"/>
              </a:spcAft>
              <a:buClrTx/>
              <a:buSzTx/>
              <a:buFont typeface="Wingdings" panose="05000000000000000000" pitchFamily="2" charset="2"/>
              <a:buChar char="Ø"/>
              <a:tabLst>
                <a:tab pos="519113" algn="l"/>
              </a:tabLst>
              <a:defRPr/>
            </a:pPr>
            <a:r>
              <a:rPr lang="en-US" sz="2400" dirty="0">
                <a:solidFill>
                  <a:schemeClr val="tx1"/>
                </a:solidFill>
                <a:latin typeface="Arial"/>
              </a:rPr>
              <a:t>Absent DEA Registration, the p</a:t>
            </a:r>
            <a:r>
              <a:rPr kumimoji="0" lang="en-US" sz="2400" b="0" i="0" u="none" strike="noStrike" kern="1200" cap="none" spc="0" normalizeH="0" baseline="0" noProof="0" dirty="0" err="1">
                <a:ln>
                  <a:noFill/>
                </a:ln>
                <a:solidFill>
                  <a:schemeClr val="tx1"/>
                </a:solidFill>
                <a:effectLst/>
                <a:uLnTx/>
                <a:uFillTx/>
                <a:latin typeface="Arial"/>
                <a:ea typeface="+mn-ea"/>
                <a:cs typeface="+mn-cs"/>
              </a:rPr>
              <a:t>roduction</a:t>
            </a:r>
            <a:r>
              <a:rPr kumimoji="0" lang="en-US" sz="2400" b="0" i="0" u="none" strike="noStrike" kern="1200" cap="none" spc="0" normalizeH="0" baseline="0" noProof="0" dirty="0">
                <a:ln>
                  <a:noFill/>
                </a:ln>
                <a:solidFill>
                  <a:schemeClr val="tx1"/>
                </a:solidFill>
                <a:effectLst/>
                <a:uLnTx/>
                <a:uFillTx/>
                <a:latin typeface="Arial"/>
                <a:ea typeface="+mn-ea"/>
                <a:cs typeface="+mn-cs"/>
              </a:rPr>
              <a:t>, distribution and possession of “marihuana” is completely illegal under federal law; everyone producing, processing and selling cannabis – even in a state where it’s legal for medical or recreational purposes – is committing a federal crime </a:t>
            </a:r>
          </a:p>
          <a:p>
            <a:pPr marL="180000" marR="0" lvl="0" indent="-180000" algn="l" defTabSz="914400" rtl="0" eaLnBrk="1" fontAlgn="auto" latinLnBrk="0" hangingPunct="1">
              <a:lnSpc>
                <a:spcPct val="100000"/>
              </a:lnSpc>
              <a:spcBef>
                <a:spcPts val="1800"/>
              </a:spcBef>
              <a:spcAft>
                <a:spcPts val="0"/>
              </a:spcAft>
              <a:buClrTx/>
              <a:buSzTx/>
              <a:buFont typeface="Wingdings" panose="05000000000000000000" pitchFamily="2" charset="2"/>
              <a:buChar char="Ø"/>
              <a:tabLst>
                <a:tab pos="519113" algn="l"/>
              </a:tabLst>
              <a:defRPr/>
            </a:pPr>
            <a:r>
              <a:rPr kumimoji="0" lang="en-US" sz="2400" b="0" i="0" u="none" strike="noStrike" kern="1200" cap="none" spc="0" normalizeH="0" baseline="0" noProof="0" dirty="0">
                <a:ln>
                  <a:noFill/>
                </a:ln>
                <a:solidFill>
                  <a:schemeClr val="tx1"/>
                </a:solidFill>
                <a:effectLst/>
                <a:uLnTx/>
                <a:uFillTx/>
                <a:latin typeface="Arial"/>
                <a:ea typeface="+mn-ea"/>
                <a:cs typeface="+mn-cs"/>
              </a:rPr>
              <a:t>“Mari</a:t>
            </a:r>
            <a:r>
              <a:rPr lang="en-US" sz="2400" dirty="0">
                <a:solidFill>
                  <a:schemeClr val="tx1"/>
                </a:solidFill>
                <a:latin typeface="Arial"/>
              </a:rPr>
              <a:t>h</a:t>
            </a:r>
            <a:r>
              <a:rPr kumimoji="0" lang="en-US" sz="2400" b="0" i="0" u="none" strike="noStrike" kern="1200" cap="none" spc="0" normalizeH="0" baseline="0" noProof="0" dirty="0" err="1">
                <a:ln>
                  <a:noFill/>
                </a:ln>
                <a:solidFill>
                  <a:schemeClr val="tx1"/>
                </a:solidFill>
                <a:effectLst/>
                <a:uLnTx/>
                <a:uFillTx/>
                <a:latin typeface="Arial"/>
                <a:ea typeface="+mn-ea"/>
                <a:cs typeface="+mn-cs"/>
              </a:rPr>
              <a:t>uana</a:t>
            </a:r>
            <a:r>
              <a:rPr kumimoji="0" lang="en-US" sz="2400" b="0" i="0" u="none" strike="noStrike" kern="1200" cap="none" spc="0" normalizeH="0" baseline="0" noProof="0" dirty="0">
                <a:ln>
                  <a:noFill/>
                </a:ln>
                <a:solidFill>
                  <a:schemeClr val="tx1"/>
                </a:solidFill>
                <a:effectLst/>
                <a:uLnTx/>
                <a:uFillTx/>
                <a:latin typeface="Arial"/>
                <a:ea typeface="+mn-ea"/>
                <a:cs typeface="+mn-cs"/>
              </a:rPr>
              <a:t>” is a Schedule I substance under the U.S. Controlled Substances Act, grouped with the most dangerous drugs, including LSD and heroin</a:t>
            </a:r>
          </a:p>
          <a:p>
            <a:pPr marL="180000" marR="0" lvl="0" indent="-180000" algn="l" defTabSz="914400" rtl="0" eaLnBrk="1" fontAlgn="auto" latinLnBrk="0" hangingPunct="1">
              <a:lnSpc>
                <a:spcPct val="100000"/>
              </a:lnSpc>
              <a:spcBef>
                <a:spcPts val="1800"/>
              </a:spcBef>
              <a:spcAft>
                <a:spcPts val="0"/>
              </a:spcAft>
              <a:buClrTx/>
              <a:buSzTx/>
              <a:buFont typeface="Wingdings" panose="05000000000000000000" pitchFamily="2" charset="2"/>
              <a:buChar char="Ø"/>
              <a:tabLst>
                <a:tab pos="519113" algn="l"/>
              </a:tabLst>
              <a:defRPr/>
            </a:pPr>
            <a:r>
              <a:rPr kumimoji="0" lang="en-US" sz="2400" b="0" i="0" u="none" strike="noStrike" kern="1200" cap="none" spc="0" normalizeH="0" baseline="0" noProof="0" dirty="0">
                <a:ln>
                  <a:noFill/>
                </a:ln>
                <a:solidFill>
                  <a:schemeClr val="tx1"/>
                </a:solidFill>
                <a:effectLst/>
                <a:uLnTx/>
                <a:uFillTx/>
                <a:latin typeface="Arial"/>
                <a:ea typeface="+mn-ea"/>
                <a:cs typeface="+mn-cs"/>
              </a:rPr>
              <a:t>Some bi-partisan bills to change legal status, but so far, no changes to federal law </a:t>
            </a:r>
          </a:p>
          <a:p>
            <a:pPr marL="180000" marR="0" lvl="0" indent="-180000" algn="l" defTabSz="914400" rtl="0" eaLnBrk="1" fontAlgn="auto" latinLnBrk="0" hangingPunct="1">
              <a:lnSpc>
                <a:spcPct val="100000"/>
              </a:lnSpc>
              <a:spcBef>
                <a:spcPts val="1800"/>
              </a:spcBef>
              <a:spcAft>
                <a:spcPts val="0"/>
              </a:spcAft>
              <a:buClrTx/>
              <a:buSzTx/>
              <a:buFont typeface="Wingdings" panose="05000000000000000000" pitchFamily="2" charset="2"/>
              <a:buChar char="Ø"/>
              <a:tabLst>
                <a:tab pos="519113" algn="l"/>
              </a:tabLst>
              <a:defRPr/>
            </a:pPr>
            <a:r>
              <a:rPr lang="en-US" sz="2400" dirty="0">
                <a:solidFill>
                  <a:schemeClr val="tx1"/>
                </a:solidFill>
                <a:latin typeface="Arial"/>
              </a:rPr>
              <a:t>Current rescheduling process on hold indefinitely</a:t>
            </a:r>
            <a:endParaRPr kumimoji="0" lang="en-US" sz="2400" b="0" i="0" u="none" strike="noStrike" kern="1200" cap="none" spc="0" normalizeH="0" baseline="0" noProof="0" dirty="0">
              <a:ln>
                <a:noFill/>
              </a:ln>
              <a:solidFill>
                <a:schemeClr val="tx1"/>
              </a:solidFill>
              <a:effectLst/>
              <a:uLnTx/>
              <a:uFillTx/>
              <a:latin typeface="Arial"/>
              <a:ea typeface="+mn-ea"/>
              <a:cs typeface="+mn-cs"/>
            </a:endParaRPr>
          </a:p>
        </p:txBody>
      </p:sp>
      <p:sp>
        <p:nvSpPr>
          <p:cNvPr id="9" name="Slide Number Placeholder 8">
            <a:extLst>
              <a:ext uri="{FF2B5EF4-FFF2-40B4-BE49-F238E27FC236}">
                <a16:creationId xmlns:a16="http://schemas.microsoft.com/office/drawing/2014/main" id="{B860DCE7-EC91-FBE0-821B-A3E91B287E44}"/>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19096538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3AC94A-3171-0EBB-DD24-24B99FA40B52}"/>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0" y="0"/>
            <a:ext cx="12192000" cy="6858000"/>
          </a:xfrm>
          <a:prstGeom prst="rect">
            <a:avLst/>
          </a:prstGeom>
          <a:ln/>
        </p:spPr>
      </p:pic>
      <p:sp>
        <p:nvSpPr>
          <p:cNvPr id="12" name="Title 8">
            <a:extLst>
              <a:ext uri="{FF2B5EF4-FFF2-40B4-BE49-F238E27FC236}">
                <a16:creationId xmlns:a16="http://schemas.microsoft.com/office/drawing/2014/main" id="{98C0E4B6-F831-44BD-B04A-2723A254BC17}"/>
              </a:ext>
            </a:extLst>
          </p:cNvPr>
          <p:cNvSpPr txBox="1">
            <a:spLocks/>
          </p:cNvSpPr>
          <p:nvPr/>
        </p:nvSpPr>
        <p:spPr>
          <a:xfrm>
            <a:off x="2752923" y="343918"/>
            <a:ext cx="9144000"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altLang="en-US" sz="3400" dirty="0">
                <a:solidFill>
                  <a:srgbClr val="702082"/>
                </a:solidFill>
                <a:latin typeface="Arial Black"/>
              </a:rPr>
              <a:t>Federal Law</a:t>
            </a:r>
            <a:endParaRPr kumimoji="0" lang="en-US" altLang="en-US" sz="3400" b="0" i="0" u="none" strike="noStrike" kern="1200" cap="none" spc="0" normalizeH="0" baseline="0" noProof="0" dirty="0">
              <a:ln>
                <a:noFill/>
              </a:ln>
              <a:solidFill>
                <a:srgbClr val="702082"/>
              </a:solidFill>
              <a:effectLst/>
              <a:uLnTx/>
              <a:uFillTx/>
              <a:latin typeface="Arial Black"/>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endParaRPr kumimoji="0" lang="en-US" sz="3400" b="0" i="0" u="none" strike="noStrike" kern="1200" cap="none" spc="0" normalizeH="0" baseline="0" noProof="0" dirty="0">
              <a:ln>
                <a:noFill/>
              </a:ln>
              <a:solidFill>
                <a:srgbClr val="702082"/>
              </a:solidFill>
              <a:effectLst/>
              <a:uLnTx/>
              <a:uFillTx/>
              <a:latin typeface="Arial Black"/>
              <a:ea typeface="+mj-ea"/>
              <a:cs typeface="+mj-cs"/>
            </a:endParaRPr>
          </a:p>
        </p:txBody>
      </p:sp>
      <p:sp>
        <p:nvSpPr>
          <p:cNvPr id="13" name="Content Placeholder 9">
            <a:extLst>
              <a:ext uri="{FF2B5EF4-FFF2-40B4-BE49-F238E27FC236}">
                <a16:creationId xmlns:a16="http://schemas.microsoft.com/office/drawing/2014/main" id="{CC3FE0F4-12EF-4910-9AB7-3064538F56CA}"/>
              </a:ext>
            </a:extLst>
          </p:cNvPr>
          <p:cNvSpPr txBox="1">
            <a:spLocks/>
          </p:cNvSpPr>
          <p:nvPr/>
        </p:nvSpPr>
        <p:spPr>
          <a:xfrm>
            <a:off x="2752923" y="1531345"/>
            <a:ext cx="9144001" cy="5326655"/>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5000"/>
              </a:spcBef>
              <a:spcAft>
                <a:spcPts val="0"/>
              </a:spcAft>
              <a:buClrTx/>
              <a:buSzTx/>
              <a:buFont typeface="Wingdings" panose="05000000000000000000" pitchFamily="2" charset="2"/>
              <a:buChar char="Ø"/>
              <a:tabLst>
                <a:tab pos="519113" algn="l"/>
              </a:tabLst>
              <a:defRPr/>
            </a:pPr>
            <a:r>
              <a:rPr lang="en-US" sz="2400" dirty="0">
                <a:solidFill>
                  <a:schemeClr val="tx1"/>
                </a:solidFill>
                <a:latin typeface="Arial"/>
              </a:rPr>
              <a:t>Effects – Mechanics of implementation.  For example, federal law discourages doctors from prescribing, or pharmacies from distributing, or federal insurance systems from reimbursing, Schedule I drug use.  </a:t>
            </a:r>
            <a:br>
              <a:rPr lang="en-US" sz="2400" dirty="0">
                <a:solidFill>
                  <a:schemeClr val="tx1"/>
                </a:solidFill>
                <a:latin typeface="Arial"/>
              </a:rPr>
            </a:br>
            <a:endParaRPr kumimoji="0" lang="en-US" sz="2400" b="0" i="0" u="none" strike="noStrike" kern="1200" cap="none" spc="0" normalizeH="0" baseline="0" noProof="0" dirty="0">
              <a:ln>
                <a:noFill/>
              </a:ln>
              <a:solidFill>
                <a:schemeClr val="tx1"/>
              </a:solidFill>
              <a:effectLst/>
              <a:uLnTx/>
              <a:uFillTx/>
              <a:latin typeface="Arial"/>
              <a:ea typeface="+mn-ea"/>
              <a:cs typeface="+mn-cs"/>
            </a:endParaRPr>
          </a:p>
          <a:p>
            <a:pPr marL="180000" marR="0" lvl="0" indent="-180000" algn="l" defTabSz="914400" rtl="0" eaLnBrk="1" fontAlgn="auto" latinLnBrk="0" hangingPunct="1">
              <a:lnSpc>
                <a:spcPct val="100000"/>
              </a:lnSpc>
              <a:spcBef>
                <a:spcPts val="1800"/>
              </a:spcBef>
              <a:spcAft>
                <a:spcPts val="0"/>
              </a:spcAft>
              <a:buClrTx/>
              <a:buSzTx/>
              <a:buFont typeface="Wingdings" panose="05000000000000000000" pitchFamily="2" charset="2"/>
              <a:buChar char="Ø"/>
              <a:tabLst>
                <a:tab pos="519113" algn="l"/>
              </a:tabLst>
              <a:defRPr/>
            </a:pPr>
            <a:r>
              <a:rPr kumimoji="0" lang="en-US" sz="2400" b="0" i="0" u="none" strike="noStrike" kern="1200" cap="none" spc="0" normalizeH="0" baseline="0" noProof="0" dirty="0">
                <a:ln>
                  <a:noFill/>
                </a:ln>
                <a:solidFill>
                  <a:schemeClr val="tx1"/>
                </a:solidFill>
                <a:effectLst/>
                <a:uLnTx/>
                <a:uFillTx/>
                <a:latin typeface="Arial"/>
                <a:ea typeface="+mn-ea"/>
                <a:cs typeface="+mn-cs"/>
              </a:rPr>
              <a:t>Effects – Banks must comply with federal laws, including anti-money laundering and “aiding and abetting” statues.   FDIC will not insure banks engaged in cannabis industry.  Largely a cash-only business.</a:t>
            </a:r>
            <a:br>
              <a:rPr kumimoji="0" lang="en-US" sz="2400" b="0" i="0" u="none" strike="noStrike" kern="1200" cap="none" spc="0" normalizeH="0" baseline="0" noProof="0" dirty="0">
                <a:ln>
                  <a:noFill/>
                </a:ln>
                <a:solidFill>
                  <a:schemeClr val="tx1"/>
                </a:solidFill>
                <a:effectLst/>
                <a:uLnTx/>
                <a:uFillTx/>
                <a:latin typeface="Arial"/>
                <a:ea typeface="+mn-ea"/>
                <a:cs typeface="+mn-cs"/>
              </a:rPr>
            </a:br>
            <a:endParaRPr kumimoji="0" lang="en-US" sz="2400" b="0" i="0" u="none" strike="noStrike" kern="1200" cap="none" spc="0" normalizeH="0" baseline="0" noProof="0" dirty="0">
              <a:ln>
                <a:noFill/>
              </a:ln>
              <a:solidFill>
                <a:schemeClr val="tx1"/>
              </a:solidFill>
              <a:effectLst/>
              <a:uLnTx/>
              <a:uFillTx/>
              <a:latin typeface="Arial"/>
              <a:ea typeface="+mn-ea"/>
              <a:cs typeface="+mn-cs"/>
            </a:endParaRPr>
          </a:p>
          <a:p>
            <a:pPr marL="180000" marR="0" lvl="0" indent="-180000" algn="l" defTabSz="914400" rtl="0" eaLnBrk="1" fontAlgn="auto" latinLnBrk="0" hangingPunct="1">
              <a:lnSpc>
                <a:spcPct val="100000"/>
              </a:lnSpc>
              <a:spcBef>
                <a:spcPts val="1800"/>
              </a:spcBef>
              <a:spcAft>
                <a:spcPts val="0"/>
              </a:spcAft>
              <a:buClrTx/>
              <a:buSzTx/>
              <a:buFont typeface="Wingdings" panose="05000000000000000000" pitchFamily="2" charset="2"/>
              <a:buChar char="Ø"/>
              <a:tabLst>
                <a:tab pos="519113" algn="l"/>
              </a:tabLst>
              <a:defRPr/>
            </a:pPr>
            <a:r>
              <a:rPr kumimoji="0" lang="en-US" sz="2400" b="0" i="0" u="none" strike="noStrike" kern="1200" cap="none" spc="0" normalizeH="0" baseline="0" noProof="0" dirty="0">
                <a:ln>
                  <a:noFill/>
                </a:ln>
                <a:solidFill>
                  <a:schemeClr val="tx1"/>
                </a:solidFill>
                <a:effectLst/>
                <a:uLnTx/>
                <a:uFillTx/>
                <a:latin typeface="Arial"/>
                <a:ea typeface="+mn-ea"/>
                <a:cs typeface="+mn-cs"/>
              </a:rPr>
              <a:t>Effects – No sales or excise taxation (KY).  Further, IRS Code 280E disallows Schedule I and II business deductions.</a:t>
            </a:r>
          </a:p>
        </p:txBody>
      </p:sp>
      <p:sp>
        <p:nvSpPr>
          <p:cNvPr id="9" name="Slide Number Placeholder 8">
            <a:extLst>
              <a:ext uri="{FF2B5EF4-FFF2-40B4-BE49-F238E27FC236}">
                <a16:creationId xmlns:a16="http://schemas.microsoft.com/office/drawing/2014/main" id="{B860DCE7-EC91-FBE0-821B-A3E91B287E44}"/>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pic>
        <p:nvPicPr>
          <p:cNvPr id="2" name="Picture 1">
            <a:extLst>
              <a:ext uri="{FF2B5EF4-FFF2-40B4-BE49-F238E27FC236}">
                <a16:creationId xmlns:a16="http://schemas.microsoft.com/office/drawing/2014/main" id="{E1DD1F38-4F36-8192-492B-ECDA685E0FC1}"/>
              </a:ext>
            </a:extLst>
          </p:cNvPr>
          <p:cNvPicPr>
            <a:picLocks noChangeAspect="1"/>
          </p:cNvPicPr>
          <p:nvPr/>
        </p:nvPicPr>
        <p:blipFill rotWithShape="1">
          <a:blip r:embed="rId4">
            <a:extLst>
              <a:ext uri="{28A0092B-C50C-407E-A947-70E740481C1C}">
                <a14:useLocalDpi xmlns:a14="http://schemas.microsoft.com/office/drawing/2010/main" val="0"/>
              </a:ext>
            </a:extLst>
          </a:blip>
          <a:srcRect r="81296"/>
          <a:stretch/>
        </p:blipFill>
        <p:spPr>
          <a:xfrm>
            <a:off x="0" y="0"/>
            <a:ext cx="2286000" cy="6858000"/>
          </a:xfrm>
          <a:prstGeom prst="rect">
            <a:avLst/>
          </a:prstGeom>
          <a:ln/>
        </p:spPr>
      </p:pic>
    </p:spTree>
    <p:extLst>
      <p:ext uri="{BB962C8B-B14F-4D97-AF65-F5344CB8AC3E}">
        <p14:creationId xmlns:p14="http://schemas.microsoft.com/office/powerpoint/2010/main" val="4202982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5C19DF-F26B-00D5-425D-EA2DE4783DFD}"/>
            </a:ext>
          </a:extLst>
        </p:cNvPr>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1FF041CF-4930-7BCB-5A31-946E7FE7E68E}"/>
              </a:ext>
            </a:extLst>
          </p:cNvPr>
          <p:cNvSpPr>
            <a:spLocks noGrp="1"/>
          </p:cNvSpPr>
          <p:nvPr>
            <p:ph type="sldNum" sz="quarter" idx="17"/>
          </p:nvPr>
        </p:nvSpPr>
        <p:spPr/>
      </p:sp>
      <p:sp>
        <p:nvSpPr>
          <p:cNvPr id="18" name="Text Placeholder 17">
            <a:extLst>
              <a:ext uri="{FF2B5EF4-FFF2-40B4-BE49-F238E27FC236}">
                <a16:creationId xmlns:a16="http://schemas.microsoft.com/office/drawing/2014/main" id="{E40FF32E-FAA4-014A-9F3E-06F37A94887E}"/>
              </a:ext>
            </a:extLst>
          </p:cNvPr>
          <p:cNvSpPr>
            <a:spLocks noGrp="1"/>
          </p:cNvSpPr>
          <p:nvPr>
            <p:ph type="body" sz="quarter" idx="18"/>
          </p:nvPr>
        </p:nvSpPr>
        <p:spPr>
          <a:xfrm>
            <a:off x="1" y="1182600"/>
            <a:ext cx="10672233" cy="4494932"/>
          </a:xfrm>
          <a:solidFill>
            <a:srgbClr val="702082">
              <a:alpha val="82293"/>
            </a:srgbClr>
          </a:solidFill>
        </p:spPr>
        <p:txBody>
          <a:bodyPr/>
          <a:lstStyle/>
          <a:p>
            <a:endParaRPr lang="en-US" dirty="0"/>
          </a:p>
        </p:txBody>
      </p:sp>
      <p:sp>
        <p:nvSpPr>
          <p:cNvPr id="15" name="Title 14">
            <a:extLst>
              <a:ext uri="{FF2B5EF4-FFF2-40B4-BE49-F238E27FC236}">
                <a16:creationId xmlns:a16="http://schemas.microsoft.com/office/drawing/2014/main" id="{DD4BBCAD-0E34-7CB1-ADB6-8F8E800111A8}"/>
              </a:ext>
            </a:extLst>
          </p:cNvPr>
          <p:cNvSpPr>
            <a:spLocks noGrp="1"/>
          </p:cNvSpPr>
          <p:nvPr>
            <p:ph type="ctrTitle"/>
          </p:nvPr>
        </p:nvSpPr>
        <p:spPr>
          <a:xfrm>
            <a:off x="1856509" y="2301034"/>
            <a:ext cx="6959215" cy="1581659"/>
          </a:xfrm>
        </p:spPr>
        <p:txBody>
          <a:bodyPr>
            <a:noAutofit/>
          </a:bodyPr>
          <a:lstStyle/>
          <a:p>
            <a:r>
              <a:rPr lang="en-US" sz="4800" b="1" dirty="0">
                <a:latin typeface="Arial Black" panose="020B0A04020102020204" pitchFamily="34" charset="0"/>
                <a:cs typeface="Arial" panose="020B0604020202020204" pitchFamily="34" charset="0"/>
              </a:rPr>
              <a:t>Kentucky Law</a:t>
            </a:r>
            <a:endParaRPr lang="en-US"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97685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4AC2AA-5A4A-1B8A-3E3B-FED43C6E518F}"/>
              </a:ext>
            </a:extLst>
          </p:cNvPr>
          <p:cNvPicPr>
            <a:picLocks noChangeAspect="1"/>
          </p:cNvPicPr>
          <p:nvPr/>
        </p:nvPicPr>
        <p:blipFill rotWithShape="1">
          <a:blip r:embed="rId3">
            <a:alphaModFix amt="13000"/>
            <a:duotone>
              <a:prstClr val="black"/>
              <a:schemeClr val="tx2">
                <a:tint val="45000"/>
                <a:satMod val="400000"/>
              </a:schemeClr>
            </a:duotone>
            <a:extLst>
              <a:ext uri="{28A0092B-C50C-407E-A947-70E740481C1C}">
                <a14:useLocalDpi xmlns:a14="http://schemas.microsoft.com/office/drawing/2010/main" val="0"/>
              </a:ext>
            </a:extLst>
          </a:blip>
          <a:srcRect t="1" b="133"/>
          <a:stretch/>
        </p:blipFill>
        <p:spPr>
          <a:xfrm>
            <a:off x="0" y="0"/>
            <a:ext cx="12192000" cy="6858000"/>
          </a:xfrm>
          <a:prstGeom prst="rect">
            <a:avLst/>
          </a:prstGeom>
          <a:ln/>
        </p:spPr>
      </p:pic>
      <p:pic>
        <p:nvPicPr>
          <p:cNvPr id="5" name="Picture 4">
            <a:extLst>
              <a:ext uri="{FF2B5EF4-FFF2-40B4-BE49-F238E27FC236}">
                <a16:creationId xmlns:a16="http://schemas.microsoft.com/office/drawing/2014/main" id="{70BC1D98-5606-6CB1-2700-47C8120232DC}"/>
              </a:ext>
            </a:extLst>
          </p:cNvPr>
          <p:cNvPicPr>
            <a:picLocks noChangeAspect="1"/>
          </p:cNvPicPr>
          <p:nvPr/>
        </p:nvPicPr>
        <p:blipFill rotWithShape="1">
          <a:blip r:embed="rId3">
            <a:extLst>
              <a:ext uri="{28A0092B-C50C-407E-A947-70E740481C1C}">
                <a14:useLocalDpi xmlns:a14="http://schemas.microsoft.com/office/drawing/2010/main" val="0"/>
              </a:ext>
            </a:extLst>
          </a:blip>
          <a:srcRect l="81250"/>
          <a:stretch/>
        </p:blipFill>
        <p:spPr>
          <a:xfrm>
            <a:off x="9906000" y="0"/>
            <a:ext cx="2286000" cy="6867143"/>
          </a:xfrm>
          <a:prstGeom prst="rect">
            <a:avLst/>
          </a:prstGeom>
          <a:ln/>
        </p:spPr>
      </p:pic>
      <p:sp>
        <p:nvSpPr>
          <p:cNvPr id="16" name="Title 8">
            <a:extLst>
              <a:ext uri="{FF2B5EF4-FFF2-40B4-BE49-F238E27FC236}">
                <a16:creationId xmlns:a16="http://schemas.microsoft.com/office/drawing/2014/main" id="{1E16E02D-405A-4441-B885-A73263249D76}"/>
              </a:ext>
            </a:extLst>
          </p:cNvPr>
          <p:cNvSpPr txBox="1">
            <a:spLocks/>
          </p:cNvSpPr>
          <p:nvPr/>
        </p:nvSpPr>
        <p:spPr>
          <a:xfrm>
            <a:off x="77118" y="317419"/>
            <a:ext cx="9828881" cy="460800"/>
          </a:xfrm>
          <a:prstGeom prst="rect">
            <a:avLst/>
          </a:prstGeom>
        </p:spPr>
        <p:txBody>
          <a:bodyPr/>
          <a:lst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en-US" sz="3400" b="0" i="0" u="none" strike="noStrike" kern="1200" cap="none" spc="0" normalizeH="0" baseline="0" noProof="0" dirty="0">
                <a:ln>
                  <a:noFill/>
                </a:ln>
                <a:solidFill>
                  <a:srgbClr val="702082"/>
                </a:solidFill>
                <a:effectLst/>
                <a:uLnTx/>
                <a:uFillTx/>
                <a:latin typeface="Arial Black"/>
                <a:ea typeface="+mj-ea"/>
                <a:cs typeface="+mj-cs"/>
              </a:rPr>
              <a:t>Kentucky State Law</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3400" b="0" i="0" u="none" strike="noStrike" kern="1200" cap="none" spc="0" normalizeH="0" baseline="0" noProof="0" dirty="0">
                <a:ln>
                  <a:noFill/>
                </a:ln>
                <a:solidFill>
                  <a:srgbClr val="702082"/>
                </a:solidFill>
                <a:effectLst/>
                <a:uLnTx/>
                <a:uFillTx/>
                <a:latin typeface="Arial Black"/>
                <a:ea typeface="+mj-ea"/>
                <a:cs typeface="+mj-cs"/>
              </a:rPr>
              <a:t> </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3200" b="1" i="0" u="none" strike="noStrike" kern="1200" cap="none" spc="0" normalizeH="0" baseline="0" noProof="0" dirty="0">
              <a:ln>
                <a:noFill/>
              </a:ln>
              <a:solidFill>
                <a:srgbClr val="702082"/>
              </a:solidFill>
              <a:effectLst/>
              <a:uLnTx/>
              <a:uFillTx/>
              <a:latin typeface="Arial Black"/>
              <a:ea typeface="+mj-ea"/>
              <a:cs typeface="+mj-cs"/>
            </a:endParaRPr>
          </a:p>
        </p:txBody>
      </p:sp>
      <p:sp>
        <p:nvSpPr>
          <p:cNvPr id="2" name="Content Placeholder 9">
            <a:extLst>
              <a:ext uri="{FF2B5EF4-FFF2-40B4-BE49-F238E27FC236}">
                <a16:creationId xmlns:a16="http://schemas.microsoft.com/office/drawing/2014/main" id="{B0E20934-C3A4-4943-509D-9A58234B5D27}"/>
              </a:ext>
            </a:extLst>
          </p:cNvPr>
          <p:cNvSpPr txBox="1">
            <a:spLocks/>
          </p:cNvSpPr>
          <p:nvPr/>
        </p:nvSpPr>
        <p:spPr>
          <a:xfrm>
            <a:off x="187200" y="1313234"/>
            <a:ext cx="9144000" cy="5544766"/>
          </a:xfrm>
          <a:prstGeom prst="rect">
            <a:avLst/>
          </a:prstGeom>
        </p:spPr>
        <p:txBody>
          <a:bodyPr/>
          <a:lstStyle>
            <a:lvl1pPr marL="18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ts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tabLst/>
              <a:defRPr sz="1400" kern="1200">
                <a:solidFill>
                  <a:srgbClr val="545859"/>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ts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ts val="0"/>
              </a:spcBef>
              <a:spcAft>
                <a:spcPts val="0"/>
              </a:spcAft>
              <a:buFont typeface="Arial" panose="020B0604020202020204" pitchFamily="34" charset="0"/>
              <a:buChar char="​"/>
              <a:defRPr sz="4800" kern="1200" baseline="0">
                <a:solidFill>
                  <a:srgbClr val="545859"/>
                </a:solidFill>
                <a:latin typeface="+mj-lt"/>
                <a:ea typeface="+mn-ea"/>
                <a:cs typeface="+mn-cs"/>
              </a:defRPr>
            </a:lvl9p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600" dirty="0">
                <a:latin typeface="Arial"/>
              </a:rPr>
              <a:t>SB 47 (2023) – authorized medical cannabis business and use in Kentucky</a:t>
            </a: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600" dirty="0">
              <a:latin typeface="Arial"/>
            </a:endParaRPr>
          </a:p>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HB 829 (2024) – several significant modifications to SB 47</a:t>
            </a:r>
          </a:p>
          <a:p>
            <a:pPr marL="180000" marR="0" lvl="0" indent="-180000" algn="l" defTabSz="914400" rtl="0" eaLnBrk="1" fontAlgn="auto" latinLnBrk="0" hangingPunct="1">
              <a:lnSpc>
                <a:spcPct val="100000"/>
              </a:lnSpc>
              <a:spcBef>
                <a:spcPts val="300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915 KAR Chapter 1 (Businesses)</a:t>
            </a:r>
          </a:p>
          <a:p>
            <a:pPr marL="180000" marR="0" lvl="0" indent="-180000" algn="l" defTabSz="914400" rtl="0" eaLnBrk="1" fontAlgn="auto" latinLnBrk="0" hangingPunct="1">
              <a:lnSpc>
                <a:spcPct val="100000"/>
              </a:lnSpc>
              <a:spcBef>
                <a:spcPts val="3000"/>
              </a:spcBef>
              <a:spcAft>
                <a:spcPts val="0"/>
              </a:spcAft>
              <a:buClrTx/>
              <a:buSzTx/>
              <a:buFont typeface="Wingdings" panose="05000000000000000000" pitchFamily="2" charset="2"/>
              <a:buChar char="Ø"/>
              <a:tabLst/>
              <a:defRPr/>
            </a:pPr>
            <a:r>
              <a:rPr lang="en-US" sz="2600" dirty="0">
                <a:latin typeface="Arial"/>
              </a:rPr>
              <a:t>915 KAR Chapter 2 (Cards, Control, Certifications)</a:t>
            </a:r>
          </a:p>
          <a:p>
            <a:pPr marL="180000" marR="0" lvl="0" indent="-180000" algn="l" defTabSz="914400" rtl="0" eaLnBrk="1" fontAlgn="auto" latinLnBrk="0" hangingPunct="1">
              <a:lnSpc>
                <a:spcPct val="100000"/>
              </a:lnSpc>
              <a:spcBef>
                <a:spcPts val="300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Kentucky </a:t>
            </a:r>
            <a:r>
              <a:rPr lang="en-US" sz="2600" dirty="0">
                <a:latin typeface="Arial"/>
              </a:rPr>
              <a:t>Office of Medical Cannabis – charged with promulgating regulations, overseeing implementation and enforcing the legal requirements for operation of cannabis businesses</a:t>
            </a: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600" b="0" i="0" u="none" strike="noStrike" kern="1200" cap="none" spc="0" normalizeH="0" baseline="0" noProof="0" dirty="0">
              <a:ln>
                <a:noFill/>
              </a:ln>
              <a:solidFill>
                <a:srgbClr val="545859"/>
              </a:solidFill>
              <a:effectLst/>
              <a:uLnTx/>
              <a:uFillTx/>
              <a:latin typeface="Arial"/>
              <a:ea typeface="+mn-ea"/>
              <a:cs typeface="+mn-cs"/>
            </a:endParaRPr>
          </a:p>
          <a:p>
            <a:pPr marL="180000" marR="0" lvl="0" indent="-180000" algn="l" defTabSz="914400" rtl="0" eaLnBrk="1" fontAlgn="auto" latinLnBrk="0" hangingPunct="1">
              <a:lnSpc>
                <a:spcPct val="100000"/>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545859"/>
              </a:solidFill>
              <a:effectLst/>
              <a:uLnTx/>
              <a:uFillTx/>
              <a:latin typeface="Arial"/>
              <a:ea typeface="+mn-ea"/>
              <a:cs typeface="+mn-cs"/>
            </a:endParaRPr>
          </a:p>
          <a:p>
            <a:pPr marL="180000" marR="0" lvl="1"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 </a:t>
            </a:r>
          </a:p>
        </p:txBody>
      </p:sp>
      <p:sp>
        <p:nvSpPr>
          <p:cNvPr id="11" name="Slide Number Placeholder 10">
            <a:extLst>
              <a:ext uri="{FF2B5EF4-FFF2-40B4-BE49-F238E27FC236}">
                <a16:creationId xmlns:a16="http://schemas.microsoft.com/office/drawing/2014/main" id="{853208F0-4856-01B6-F3D6-F64891393A36}"/>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800" b="0" i="0" u="none" strike="noStrike" kern="1200" cap="none" spc="0" normalizeH="0" baseline="0" noProof="0" dirty="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29846080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7F175EB-0E60-B77E-2D48-2F0F29BB7671}"/>
              </a:ext>
            </a:extLst>
          </p:cNvPr>
          <p:cNvPicPr>
            <a:picLocks noChangeAspect="1"/>
          </p:cNvPicPr>
          <p:nvPr/>
        </p:nvPicPr>
        <p:blipFill>
          <a:blip r:embed="rId3">
            <a:alphaModFix amt="13000"/>
            <a:duotone>
              <a:prstClr val="black"/>
              <a:schemeClr val="tx2">
                <a:tint val="45000"/>
                <a:satMod val="400000"/>
              </a:schemeClr>
            </a:duotone>
          </a:blip>
          <a:srcRect/>
          <a:stretch>
            <a:fillRect/>
          </a:stretch>
        </p:blipFill>
        <p:spPr>
          <a:xfrm>
            <a:off x="0" y="0"/>
            <a:ext cx="12192000" cy="6858000"/>
          </a:xfrm>
          <a:prstGeom prst="rect">
            <a:avLst/>
          </a:prstGeom>
        </p:spPr>
      </p:pic>
      <p:sp>
        <p:nvSpPr>
          <p:cNvPr id="9" name="Title 8">
            <a:extLst>
              <a:ext uri="{FF2B5EF4-FFF2-40B4-BE49-F238E27FC236}">
                <a16:creationId xmlns:a16="http://schemas.microsoft.com/office/drawing/2014/main" id="{178A0EE4-9CE4-B5B7-59A3-A2ACD9064887}"/>
              </a:ext>
            </a:extLst>
          </p:cNvPr>
          <p:cNvSpPr>
            <a:spLocks noGrp="1"/>
          </p:cNvSpPr>
          <p:nvPr>
            <p:ph type="title"/>
          </p:nvPr>
        </p:nvSpPr>
        <p:spPr>
          <a:xfrm>
            <a:off x="191387" y="465168"/>
            <a:ext cx="11425812" cy="460800"/>
          </a:xfrm>
        </p:spPr>
        <p:txBody>
          <a:bodyPr>
            <a:normAutofit fontScale="90000"/>
          </a:bodyPr>
          <a:lstStyle/>
          <a:p>
            <a:pPr algn="ctr"/>
            <a:r>
              <a:rPr kumimoji="0" lang="en-US" altLang="en-US" sz="3400" b="0" i="0" u="none" strike="noStrike" kern="1200" cap="none" spc="0" normalizeH="0" baseline="0" noProof="0" dirty="0">
                <a:ln>
                  <a:noFill/>
                </a:ln>
                <a:solidFill>
                  <a:srgbClr val="702082"/>
                </a:solidFill>
                <a:effectLst/>
                <a:uLnTx/>
                <a:uFillTx/>
                <a:latin typeface="Arial Black"/>
                <a:ea typeface="+mj-ea"/>
                <a:cs typeface="+mj-cs"/>
              </a:rPr>
              <a:t>Current Qualifying Conditions</a:t>
            </a:r>
            <a:br>
              <a:rPr kumimoji="0" lang="en-US" sz="3400" b="0" i="0" u="none" strike="noStrike" kern="1200" cap="none" spc="0" normalizeH="0" baseline="0" noProof="0" dirty="0">
                <a:ln>
                  <a:noFill/>
                </a:ln>
                <a:solidFill>
                  <a:srgbClr val="702082"/>
                </a:solidFill>
                <a:effectLst/>
                <a:uLnTx/>
                <a:uFillTx/>
                <a:latin typeface="Arial Black"/>
                <a:ea typeface="+mj-ea"/>
                <a:cs typeface="+mj-cs"/>
              </a:rPr>
            </a:br>
            <a:endParaRPr lang="en-US" sz="3400" dirty="0"/>
          </a:p>
        </p:txBody>
      </p:sp>
      <p:sp>
        <p:nvSpPr>
          <p:cNvPr id="10" name="Content Placeholder 9">
            <a:extLst>
              <a:ext uri="{FF2B5EF4-FFF2-40B4-BE49-F238E27FC236}">
                <a16:creationId xmlns:a16="http://schemas.microsoft.com/office/drawing/2014/main" id="{AF1425B7-086A-CDD4-8B90-1497BAEDA921}"/>
              </a:ext>
            </a:extLst>
          </p:cNvPr>
          <p:cNvSpPr>
            <a:spLocks noGrp="1"/>
          </p:cNvSpPr>
          <p:nvPr>
            <p:ph idx="1"/>
          </p:nvPr>
        </p:nvSpPr>
        <p:spPr>
          <a:xfrm>
            <a:off x="191387" y="1173019"/>
            <a:ext cx="11770242" cy="5296182"/>
          </a:xfrm>
        </p:spPr>
        <p:txBody>
          <a:bodyPr/>
          <a:lstStyle/>
          <a:p>
            <a:pPr marL="180000" marR="0" lvl="0" indent="-18000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2600" b="0" i="0" u="none" strike="noStrike" kern="1200" cap="none" spc="0" normalizeH="0" baseline="0" noProof="0" dirty="0">
                <a:ln>
                  <a:noFill/>
                </a:ln>
                <a:solidFill>
                  <a:srgbClr val="545859"/>
                </a:solidFill>
                <a:effectLst/>
                <a:uLnTx/>
                <a:uFillTx/>
                <a:latin typeface="Arial"/>
                <a:ea typeface="+mn-ea"/>
                <a:cs typeface="+mn-cs"/>
              </a:rPr>
              <a:t>Patients must have one of the qualifying medical conditions for a cannabis practitioner to issue a certification for the medicinal use of cannabis. These “qualifying medical conditions” are:</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Any type or form of cancer regardless of stage </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Chronic, severe, intractable, or debilitating pain</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Epilepsy or any other intractable seizure disorder </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Multiple sclerosis, muscle spasms, or spasticity</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Chronic nausea or cyclical vomiting syndrome that has proven resistant to other conventional medical treatments</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Post-traumatic stress disorder</a:t>
            </a:r>
          </a:p>
          <a:p>
            <a:pPr lvl="2">
              <a:spcBef>
                <a:spcPts val="600"/>
              </a:spcBef>
              <a:spcAft>
                <a:spcPts val="0"/>
              </a:spcAft>
              <a:defRPr/>
            </a:pPr>
            <a:r>
              <a:rPr kumimoji="0" lang="en-US" sz="2400" b="0" i="0" u="none" strike="noStrike" kern="1200" cap="none" spc="0" normalizeH="0" baseline="0" noProof="0" dirty="0">
                <a:ln>
                  <a:noFill/>
                </a:ln>
                <a:solidFill>
                  <a:srgbClr val="545859"/>
                </a:solidFill>
                <a:effectLst/>
                <a:uLnTx/>
                <a:uFillTx/>
                <a:latin typeface="Arial"/>
                <a:ea typeface="+mn-ea"/>
                <a:cs typeface="+mn-cs"/>
              </a:rPr>
              <a:t>Any other condition that the Kentucky Center for Cannabis determines to is likely to receive medical, therapeutic, or palliative benefits from the use of medicinal  cannabis</a:t>
            </a:r>
          </a:p>
        </p:txBody>
      </p:sp>
      <p:sp>
        <p:nvSpPr>
          <p:cNvPr id="6" name="Slide Number Placeholder 5">
            <a:extLst>
              <a:ext uri="{FF2B5EF4-FFF2-40B4-BE49-F238E27FC236}">
                <a16:creationId xmlns:a16="http://schemas.microsoft.com/office/drawing/2014/main" id="{418B2EAF-ECC1-0744-E46B-15C0B140DBE7}"/>
              </a:ext>
            </a:extLst>
          </p:cNvPr>
          <p:cNvSpPr>
            <a:spLocks noGrp="1"/>
          </p:cNvSpPr>
          <p:nvPr>
            <p:ph type="sldNum" sz="quarter" idx="16"/>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AA811B-2EBD-4900-905E-5BE206449611}" type="slidenum">
              <a:rPr kumimoji="0" lang="en-GB" sz="800" b="0" i="0" u="none" strike="noStrike" kern="1200" cap="none" spc="0" normalizeH="0" baseline="0" noProof="0" smtClean="0">
                <a:ln>
                  <a:noFill/>
                </a:ln>
                <a:solidFill>
                  <a:srgbClr val="A8A2A2"/>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800" b="0" i="0" u="none" strike="noStrike" kern="1200" cap="none" spc="0" normalizeH="0" baseline="0" noProof="0">
              <a:ln>
                <a:noFill/>
              </a:ln>
              <a:solidFill>
                <a:srgbClr val="A8A2A2"/>
              </a:solidFill>
              <a:effectLst/>
              <a:uLnTx/>
              <a:uFillTx/>
              <a:latin typeface="Arial"/>
              <a:ea typeface="+mn-ea"/>
              <a:cs typeface="+mn-cs"/>
            </a:endParaRPr>
          </a:p>
        </p:txBody>
      </p:sp>
    </p:spTree>
    <p:extLst>
      <p:ext uri="{BB962C8B-B14F-4D97-AF65-F5344CB8AC3E}">
        <p14:creationId xmlns:p14="http://schemas.microsoft.com/office/powerpoint/2010/main" val="11148551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TemplafySlideFormConfiguration><![CDATA[{"formFields":[],"formDataEntries":[]}]]></TemplafySlideFormConfiguration>
</file>

<file path=customXml/item2.xml><?xml version="1.0" encoding="utf-8"?>
<TemplafySlideTemplateConfiguration><![CDATA[{"slideVersion":2,"isValidatorEnabled":false,"isLocked":false,"elementsMetadata":[],"slideId":"1122544223991627776","enableDocumentContentUpdater":false,"version":"2.0"}]]></TemplafySlideTemplateConfiguration>
</file>

<file path=customXml/item3.xml><?xml version="1.0" encoding="utf-8"?>
<TemplafySlideFormConfiguration><![CDATA[{"formFields":[],"formDataEntries":[]}]]></TemplafySlideFormConfiguration>
</file>

<file path=customXml/item4.xml><?xml version="1.0" encoding="utf-8"?>
<TemplafySlideFormConfiguration><![CDATA[{"formFields":[],"formDataEntries":[]}]]></TemplafySlideFormConfiguration>
</file>

<file path=customXml/item5.xml>��< ? x m l   v e r s i o n = " 1 . 0 "   e n c o d i n g = " u t f - 1 6 " ? > < p r o p e r t i e s   x m l n s = " h t t p : / / w w w . i m a n a g e . c o m / w o r k / x m l s c h e m a " >  
     < d o c u m e n t i d > L E G A L D O C S ! 2 4 8 3 9 8 1 5 . 1 < / d o c u m e n t i d >  
     < s e n d e r i d > J T A < / s e n d e r i d >  
     < s e n d e r e m a i l > J A S O N . A M S @ D E N T O N S . C O M < / s e n d e r e m a i l >  
     < l a s t m o d i f i e d > 2 0 2 5 - 0 6 - 1 2 T 1 3 : 2 1 : 3 0 . 0 0 0 0 0 0 0 - 0 4 : 0 0 < / l a s t m o d i f i e d >  
     < d a t a b a s e > L E G A L D O C S < / d a t a b a s e >  
 < / p r o p e r t i e s > 
</file>

<file path=customXml/item6.xml><?xml version="1.0" encoding="utf-8"?>
<TemplafySlideTemplateConfiguration><![CDATA[{"slideVersion":0,"isValidatorEnabled":false,"isLocked":false,"elementsMetadata":[],"slideId":"637811146380208477","enableDocumentContentUpdater":true,"version":"1.11"}]]></TemplafySlideTemplateConfiguration>
</file>

<file path=customXml/item7.xml><?xml version="1.0" encoding="utf-8"?>
<TemplafySlideTemplateConfiguration><![CDATA[{"slideVersion":0,"isValidatorEnabled":false,"isLocked":false,"elementsMetadata":[],"slideId":"637811146380208477","enableDocumentContentUpdater":true,"version":"1.11"}]]></TemplafySlideTemplateConfiguration>
</file>

<file path=customXml/itemProps1.xml><?xml version="1.0" encoding="utf-8"?>
<ds:datastoreItem xmlns:ds="http://schemas.openxmlformats.org/officeDocument/2006/customXml" ds:itemID="{C370CCC1-3D99-43E2-ADE3-E53C5879D949}">
  <ds:schemaRefs/>
</ds:datastoreItem>
</file>

<file path=customXml/itemProps2.xml><?xml version="1.0" encoding="utf-8"?>
<ds:datastoreItem xmlns:ds="http://schemas.openxmlformats.org/officeDocument/2006/customXml" ds:itemID="{AD3C1C34-A83F-4A67-A091-D06EB76D0BA9}">
  <ds:schemaRefs/>
</ds:datastoreItem>
</file>

<file path=customXml/itemProps3.xml><?xml version="1.0" encoding="utf-8"?>
<ds:datastoreItem xmlns:ds="http://schemas.openxmlformats.org/officeDocument/2006/customXml" ds:itemID="{A3BC03CF-EAB1-489E-B85C-F16285E2DF34}">
  <ds:schemaRefs/>
</ds:datastoreItem>
</file>

<file path=customXml/itemProps4.xml><?xml version="1.0" encoding="utf-8"?>
<ds:datastoreItem xmlns:ds="http://schemas.openxmlformats.org/officeDocument/2006/customXml" ds:itemID="{6CDD4931-B5F9-4F2B-A238-20F6D4859B4E}">
  <ds:schemaRefs/>
</ds:datastoreItem>
</file>

<file path=customXml/itemProps5.xml><?xml version="1.0" encoding="utf-8"?>
<ds:datastoreItem xmlns:ds="http://schemas.openxmlformats.org/officeDocument/2006/customXml" ds:itemID="{9EC612F8-6DCE-433F-A194-C44FADA5B069}">
  <ds:schemaRefs>
    <ds:schemaRef ds:uri="http://www.imanage.com/work/xmlschema"/>
  </ds:schemaRefs>
</ds:datastoreItem>
</file>

<file path=customXml/itemProps6.xml><?xml version="1.0" encoding="utf-8"?>
<ds:datastoreItem xmlns:ds="http://schemas.openxmlformats.org/officeDocument/2006/customXml" ds:itemID="{6A92E32F-918E-4655-8DAA-201F0039D1D1}">
  <ds:schemaRefs/>
</ds:datastoreItem>
</file>

<file path=customXml/itemProps7.xml><?xml version="1.0" encoding="utf-8"?>
<ds:datastoreItem xmlns:ds="http://schemas.openxmlformats.org/officeDocument/2006/customXml" ds:itemID="{7FD65575-A550-4A30-8E64-D95AAC310FBA}">
  <ds:schemaRefs/>
</ds:datastoreItem>
</file>

<file path=docProps/app.xml><?xml version="1.0" encoding="utf-8"?>
<Properties xmlns="http://schemas.openxmlformats.org/officeDocument/2006/extended-properties" xmlns:vt="http://schemas.openxmlformats.org/officeDocument/2006/docPropsVTypes">
  <TotalTime>0</TotalTime>
  <Words>2429</Words>
  <Application>Microsoft Office PowerPoint</Application>
  <PresentationFormat>Widescreen</PresentationFormat>
  <Paragraphs>425</Paragraphs>
  <Slides>38</Slides>
  <Notes>38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Arial</vt:lpstr>
      <vt:lpstr>Arial Black</vt:lpstr>
      <vt:lpstr>Calibri</vt:lpstr>
      <vt:lpstr>Calibri Light</vt:lpstr>
      <vt:lpstr>Wingdings</vt:lpstr>
      <vt:lpstr>Office Theme</vt:lpstr>
      <vt:lpstr>Kentucky Law Overview and  Coming Attractions</vt:lpstr>
      <vt:lpstr>PowerPoint Presentation</vt:lpstr>
      <vt:lpstr>Federal Law</vt:lpstr>
      <vt:lpstr>PowerPoint Presentation</vt:lpstr>
      <vt:lpstr>PowerPoint Presentation</vt:lpstr>
      <vt:lpstr>PowerPoint Presentation</vt:lpstr>
      <vt:lpstr>Kentucky Law</vt:lpstr>
      <vt:lpstr>PowerPoint Presentation</vt:lpstr>
      <vt:lpstr>Current Qualifying Conditions </vt:lpstr>
      <vt:lpstr>Patients </vt:lpstr>
      <vt:lpstr>Physician/APRN </vt:lpstr>
      <vt:lpstr>Medical Cannabis Cards</vt:lpstr>
      <vt:lpstr>PowerPoint Presentation</vt:lpstr>
      <vt:lpstr>PowerPoint Presentation</vt:lpstr>
      <vt:lpstr>PowerPoint Presentation</vt:lpstr>
      <vt:lpstr>Kentucky Cannabis Businesses</vt:lpstr>
      <vt:lpstr>PowerPoint Presentation</vt:lpstr>
      <vt:lpstr>PowerPoint Presentation</vt:lpstr>
      <vt:lpstr>PowerPoint Presentation</vt:lpstr>
      <vt:lpstr>Regulatory Areas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Where are we now?</vt:lpstr>
      <vt:lpstr>PowerPoint Presentation</vt:lpstr>
      <vt:lpstr>Where are we going?</vt:lpstr>
      <vt:lpstr>PowerPoint Presentation</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Lifting the Haze on Cannabis Legalization in Kentucky: Issues and Questions  for Municipalities</dc:title>
  <dc:creator>King, Hannah E.</dc:creator>
  <cp:lastModifiedBy>Kiser, Roberta (LRC)</cp:lastModifiedBy>
  <cp:revision>1</cp:revision>
  <dcterms:created xsi:type="dcterms:W3CDTF">1900-01-01T05:00:00Z</dcterms:created>
  <dcterms:modified xsi:type="dcterms:W3CDTF">2025-06-12T17:48:06Z</dcterms:modified>
</cp:coreProperties>
</file>