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ink/ink1.xml" ContentType="application/inkml+xml"/>
  <Override PartName="/ppt/media/image11.jpg" ContentType="image/jpg"/>
  <Override PartName="/ppt/media/image12.jpg" ContentType="image/jpg"/>
  <Override PartName="/ppt/media/image13.jpg" ContentType="image/jpg"/>
  <Override PartName="/ppt/media/image14.jpg" ContentType="image/jpg"/>
  <Override PartName="/ppt/media/image15.jpg" ContentType="image/jpg"/>
  <Override PartName="/ppt/media/image16.jpg" ContentType="image/jpg"/>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6" r:id="rId2"/>
  </p:sldMasterIdLst>
  <p:notesMasterIdLst>
    <p:notesMasterId r:id="rId48"/>
  </p:notesMasterIdLst>
  <p:sldIdLst>
    <p:sldId id="530" r:id="rId3"/>
    <p:sldId id="529" r:id="rId4"/>
    <p:sldId id="557" r:id="rId5"/>
    <p:sldId id="543" r:id="rId6"/>
    <p:sldId id="536" r:id="rId7"/>
    <p:sldId id="537" r:id="rId8"/>
    <p:sldId id="538" r:id="rId9"/>
    <p:sldId id="544" r:id="rId10"/>
    <p:sldId id="539" r:id="rId11"/>
    <p:sldId id="540" r:id="rId12"/>
    <p:sldId id="541" r:id="rId13"/>
    <p:sldId id="542" r:id="rId14"/>
    <p:sldId id="545" r:id="rId15"/>
    <p:sldId id="546" r:id="rId16"/>
    <p:sldId id="547" r:id="rId17"/>
    <p:sldId id="548" r:id="rId18"/>
    <p:sldId id="549" r:id="rId19"/>
    <p:sldId id="550" r:id="rId20"/>
    <p:sldId id="551" r:id="rId21"/>
    <p:sldId id="552" r:id="rId22"/>
    <p:sldId id="256" r:id="rId23"/>
    <p:sldId id="259" r:id="rId24"/>
    <p:sldId id="258" r:id="rId25"/>
    <p:sldId id="257" r:id="rId26"/>
    <p:sldId id="260" r:id="rId27"/>
    <p:sldId id="265" r:id="rId28"/>
    <p:sldId id="507" r:id="rId29"/>
    <p:sldId id="508" r:id="rId30"/>
    <p:sldId id="516" r:id="rId31"/>
    <p:sldId id="512" r:id="rId32"/>
    <p:sldId id="522" r:id="rId33"/>
    <p:sldId id="267" r:id="rId34"/>
    <p:sldId id="531" r:id="rId35"/>
    <p:sldId id="532" r:id="rId36"/>
    <p:sldId id="533" r:id="rId37"/>
    <p:sldId id="509" r:id="rId38"/>
    <p:sldId id="534" r:id="rId39"/>
    <p:sldId id="535" r:id="rId40"/>
    <p:sldId id="510" r:id="rId41"/>
    <p:sldId id="511" r:id="rId42"/>
    <p:sldId id="527" r:id="rId43"/>
    <p:sldId id="554" r:id="rId44"/>
    <p:sldId id="553" r:id="rId45"/>
    <p:sldId id="555" r:id="rId46"/>
    <p:sldId id="556" r:id="rId4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32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107" d="100"/>
          <a:sy n="107" d="100"/>
        </p:scale>
        <p:origin x="750"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36FB045-8779-42AB-948C-74CCA7C6E3F1}" type="doc">
      <dgm:prSet loTypeId="urn:microsoft.com/office/officeart/2005/8/layout/cycle4" loCatId="cycle" qsTypeId="urn:microsoft.com/office/officeart/2005/8/quickstyle/3d2" qsCatId="3D" csTypeId="urn:microsoft.com/office/officeart/2005/8/colors/colorful2" csCatId="colorful" phldr="1"/>
      <dgm:spPr/>
      <dgm:t>
        <a:bodyPr/>
        <a:lstStyle/>
        <a:p>
          <a:endParaRPr lang="en-US"/>
        </a:p>
      </dgm:t>
    </dgm:pt>
    <dgm:pt modelId="{E17D6931-0324-4F5F-B06C-5728FE032C1F}">
      <dgm:prSet phldrT="[Text]"/>
      <dgm:spPr/>
      <dgm:t>
        <a:bodyPr/>
        <a:lstStyle/>
        <a:p>
          <a:r>
            <a:rPr lang="en-US" dirty="0"/>
            <a:t>IRS</a:t>
          </a:r>
        </a:p>
      </dgm:t>
    </dgm:pt>
    <dgm:pt modelId="{C0244E41-00CA-419A-9C99-2E6DBA681AF1}" type="parTrans" cxnId="{D3D150F2-2B51-43D1-8980-D201BFA2D9DF}">
      <dgm:prSet/>
      <dgm:spPr/>
      <dgm:t>
        <a:bodyPr/>
        <a:lstStyle/>
        <a:p>
          <a:endParaRPr lang="en-US"/>
        </a:p>
      </dgm:t>
    </dgm:pt>
    <dgm:pt modelId="{29CDAC49-E0D9-4BC0-84D3-F949BC6F8FC1}" type="sibTrans" cxnId="{D3D150F2-2B51-43D1-8980-D201BFA2D9DF}">
      <dgm:prSet/>
      <dgm:spPr/>
      <dgm:t>
        <a:bodyPr/>
        <a:lstStyle/>
        <a:p>
          <a:endParaRPr lang="en-US"/>
        </a:p>
      </dgm:t>
    </dgm:pt>
    <dgm:pt modelId="{171757AD-CE29-4D45-8ED1-FC66FC0E5749}">
      <dgm:prSet phldrT="[Text]"/>
      <dgm:spPr/>
      <dgm:t>
        <a:bodyPr/>
        <a:lstStyle/>
        <a:p>
          <a:r>
            <a:rPr lang="en-US" dirty="0"/>
            <a:t>Is Crypto Property?</a:t>
          </a:r>
        </a:p>
      </dgm:t>
    </dgm:pt>
    <dgm:pt modelId="{03B1A73D-99F4-439E-8D3F-77FF1423AE72}" type="parTrans" cxnId="{39040189-F26A-4738-B691-ECC0BB14DC9D}">
      <dgm:prSet/>
      <dgm:spPr/>
      <dgm:t>
        <a:bodyPr/>
        <a:lstStyle/>
        <a:p>
          <a:endParaRPr lang="en-US"/>
        </a:p>
      </dgm:t>
    </dgm:pt>
    <dgm:pt modelId="{E94B0C8F-E6C5-4184-9F75-D1129816393F}" type="sibTrans" cxnId="{39040189-F26A-4738-B691-ECC0BB14DC9D}">
      <dgm:prSet/>
      <dgm:spPr/>
      <dgm:t>
        <a:bodyPr/>
        <a:lstStyle/>
        <a:p>
          <a:endParaRPr lang="en-US"/>
        </a:p>
      </dgm:t>
    </dgm:pt>
    <dgm:pt modelId="{728BEFBB-59B4-49A8-ABAA-1F7861B50E70}">
      <dgm:prSet phldrT="[Text]"/>
      <dgm:spPr/>
      <dgm:t>
        <a:bodyPr/>
        <a:lstStyle/>
        <a:p>
          <a:r>
            <a:rPr lang="en-US" dirty="0"/>
            <a:t>CFTC</a:t>
          </a:r>
        </a:p>
      </dgm:t>
    </dgm:pt>
    <dgm:pt modelId="{AAF85A5E-3377-4F10-99ED-376E627418F7}" type="parTrans" cxnId="{2895DD44-A43F-4D53-80B9-191D2772F723}">
      <dgm:prSet/>
      <dgm:spPr/>
      <dgm:t>
        <a:bodyPr/>
        <a:lstStyle/>
        <a:p>
          <a:endParaRPr lang="en-US"/>
        </a:p>
      </dgm:t>
    </dgm:pt>
    <dgm:pt modelId="{A67DDE6A-4EC3-47A8-97C0-F20D0C7A7BBA}" type="sibTrans" cxnId="{2895DD44-A43F-4D53-80B9-191D2772F723}">
      <dgm:prSet/>
      <dgm:spPr/>
      <dgm:t>
        <a:bodyPr/>
        <a:lstStyle/>
        <a:p>
          <a:endParaRPr lang="en-US"/>
        </a:p>
      </dgm:t>
    </dgm:pt>
    <dgm:pt modelId="{3108AED3-4686-4F7C-B95D-E4A570C519D7}">
      <dgm:prSet phldrT="[Text]"/>
      <dgm:spPr/>
      <dgm:t>
        <a:bodyPr/>
        <a:lstStyle/>
        <a:p>
          <a:r>
            <a:rPr lang="en-US" dirty="0"/>
            <a:t>Is Crypto a Commodity?</a:t>
          </a:r>
        </a:p>
      </dgm:t>
    </dgm:pt>
    <dgm:pt modelId="{BD0283D2-D6A5-42EF-BB39-9AA1CF47CE96}" type="parTrans" cxnId="{3ADADF21-874C-4B54-B206-5CE84321E5FA}">
      <dgm:prSet/>
      <dgm:spPr/>
      <dgm:t>
        <a:bodyPr/>
        <a:lstStyle/>
        <a:p>
          <a:endParaRPr lang="en-US"/>
        </a:p>
      </dgm:t>
    </dgm:pt>
    <dgm:pt modelId="{8DD53409-861F-4D1B-8CB5-A0D4403D275D}" type="sibTrans" cxnId="{3ADADF21-874C-4B54-B206-5CE84321E5FA}">
      <dgm:prSet/>
      <dgm:spPr/>
      <dgm:t>
        <a:bodyPr/>
        <a:lstStyle/>
        <a:p>
          <a:endParaRPr lang="en-US"/>
        </a:p>
      </dgm:t>
    </dgm:pt>
    <dgm:pt modelId="{B08B6271-4D5B-4DF0-8CF7-3FF90BCE19FB}">
      <dgm:prSet phldrT="[Text]"/>
      <dgm:spPr/>
      <dgm:t>
        <a:bodyPr/>
        <a:lstStyle/>
        <a:p>
          <a:r>
            <a:rPr lang="en-US" dirty="0"/>
            <a:t>Treasury</a:t>
          </a:r>
        </a:p>
      </dgm:t>
    </dgm:pt>
    <dgm:pt modelId="{E47E48A1-752D-49A0-B35C-F14705DF0D15}" type="parTrans" cxnId="{71979618-E384-40E6-8813-4F0D62199F19}">
      <dgm:prSet/>
      <dgm:spPr/>
      <dgm:t>
        <a:bodyPr/>
        <a:lstStyle/>
        <a:p>
          <a:endParaRPr lang="en-US"/>
        </a:p>
      </dgm:t>
    </dgm:pt>
    <dgm:pt modelId="{CF0E3BBE-7F09-408F-8E2D-A81D422C6471}" type="sibTrans" cxnId="{71979618-E384-40E6-8813-4F0D62199F19}">
      <dgm:prSet/>
      <dgm:spPr/>
      <dgm:t>
        <a:bodyPr/>
        <a:lstStyle/>
        <a:p>
          <a:endParaRPr lang="en-US"/>
        </a:p>
      </dgm:t>
    </dgm:pt>
    <dgm:pt modelId="{863E10F2-9E9B-4826-B66B-CBC07C988FC9}">
      <dgm:prSet phldrT="[Text]"/>
      <dgm:spPr/>
      <dgm:t>
        <a:bodyPr/>
        <a:lstStyle/>
        <a:p>
          <a:r>
            <a:rPr lang="en-US" dirty="0"/>
            <a:t>Is Crypto a Currency?</a:t>
          </a:r>
        </a:p>
      </dgm:t>
    </dgm:pt>
    <dgm:pt modelId="{12C943F1-D079-4176-A5B2-5BCA141A3DFB}" type="parTrans" cxnId="{7709A61E-B985-4405-B4A7-9E0C803F5819}">
      <dgm:prSet/>
      <dgm:spPr/>
      <dgm:t>
        <a:bodyPr/>
        <a:lstStyle/>
        <a:p>
          <a:endParaRPr lang="en-US"/>
        </a:p>
      </dgm:t>
    </dgm:pt>
    <dgm:pt modelId="{1601DC56-4C30-4884-915C-1259F614A3A2}" type="sibTrans" cxnId="{7709A61E-B985-4405-B4A7-9E0C803F5819}">
      <dgm:prSet/>
      <dgm:spPr/>
      <dgm:t>
        <a:bodyPr/>
        <a:lstStyle/>
        <a:p>
          <a:endParaRPr lang="en-US"/>
        </a:p>
      </dgm:t>
    </dgm:pt>
    <dgm:pt modelId="{FEFB6CD0-B9CF-43D8-93C9-C3743FF6FAFE}">
      <dgm:prSet phldrT="[Text]"/>
      <dgm:spPr/>
      <dgm:t>
        <a:bodyPr/>
        <a:lstStyle/>
        <a:p>
          <a:r>
            <a:rPr lang="en-US" dirty="0"/>
            <a:t>SEC</a:t>
          </a:r>
        </a:p>
      </dgm:t>
    </dgm:pt>
    <dgm:pt modelId="{8DA70121-7559-4066-BC0A-366FF3DBAA20}" type="parTrans" cxnId="{E1991D2C-0E44-4B28-8DA1-2ED5CC619FD6}">
      <dgm:prSet/>
      <dgm:spPr/>
      <dgm:t>
        <a:bodyPr/>
        <a:lstStyle/>
        <a:p>
          <a:endParaRPr lang="en-US"/>
        </a:p>
      </dgm:t>
    </dgm:pt>
    <dgm:pt modelId="{D2071302-FB45-42B8-9204-08A14ED935D5}" type="sibTrans" cxnId="{E1991D2C-0E44-4B28-8DA1-2ED5CC619FD6}">
      <dgm:prSet/>
      <dgm:spPr/>
      <dgm:t>
        <a:bodyPr/>
        <a:lstStyle/>
        <a:p>
          <a:endParaRPr lang="en-US"/>
        </a:p>
      </dgm:t>
    </dgm:pt>
    <dgm:pt modelId="{64711939-D71F-4F85-BF4C-55552CCE3926}">
      <dgm:prSet phldrT="[Text]"/>
      <dgm:spPr/>
      <dgm:t>
        <a:bodyPr/>
        <a:lstStyle/>
        <a:p>
          <a:r>
            <a:rPr lang="en-US" dirty="0"/>
            <a:t>Is Crypto a Security?</a:t>
          </a:r>
        </a:p>
      </dgm:t>
    </dgm:pt>
    <dgm:pt modelId="{485B880A-6A4B-4972-B66F-B0BB8C3A76B1}" type="parTrans" cxnId="{36928618-81A2-4936-9510-D802259438AE}">
      <dgm:prSet/>
      <dgm:spPr/>
      <dgm:t>
        <a:bodyPr/>
        <a:lstStyle/>
        <a:p>
          <a:endParaRPr lang="en-US"/>
        </a:p>
      </dgm:t>
    </dgm:pt>
    <dgm:pt modelId="{23C753A9-BB16-4940-A8B3-3ECE2EE27422}" type="sibTrans" cxnId="{36928618-81A2-4936-9510-D802259438AE}">
      <dgm:prSet/>
      <dgm:spPr/>
      <dgm:t>
        <a:bodyPr/>
        <a:lstStyle/>
        <a:p>
          <a:endParaRPr lang="en-US"/>
        </a:p>
      </dgm:t>
    </dgm:pt>
    <dgm:pt modelId="{BE942640-596E-48EF-BFDC-B20BF5938DC1}" type="pres">
      <dgm:prSet presAssocID="{C36FB045-8779-42AB-948C-74CCA7C6E3F1}" presName="cycleMatrixDiagram" presStyleCnt="0">
        <dgm:presLayoutVars>
          <dgm:chMax val="1"/>
          <dgm:dir/>
          <dgm:animLvl val="lvl"/>
          <dgm:resizeHandles val="exact"/>
        </dgm:presLayoutVars>
      </dgm:prSet>
      <dgm:spPr/>
    </dgm:pt>
    <dgm:pt modelId="{49E2A0CB-71EE-4661-8643-DF477DA01F95}" type="pres">
      <dgm:prSet presAssocID="{C36FB045-8779-42AB-948C-74CCA7C6E3F1}" presName="children" presStyleCnt="0"/>
      <dgm:spPr/>
    </dgm:pt>
    <dgm:pt modelId="{24FE7283-A701-4E2D-848D-079B6F4E4C1F}" type="pres">
      <dgm:prSet presAssocID="{C36FB045-8779-42AB-948C-74CCA7C6E3F1}" presName="child1group" presStyleCnt="0"/>
      <dgm:spPr/>
    </dgm:pt>
    <dgm:pt modelId="{B528062B-F7EA-4393-8848-848CA4FEF07A}" type="pres">
      <dgm:prSet presAssocID="{C36FB045-8779-42AB-948C-74CCA7C6E3F1}" presName="child1" presStyleLbl="bgAcc1" presStyleIdx="0" presStyleCnt="4"/>
      <dgm:spPr/>
    </dgm:pt>
    <dgm:pt modelId="{4F77E3BB-6C3B-46C2-BB20-8CC51ED3D63B}" type="pres">
      <dgm:prSet presAssocID="{C36FB045-8779-42AB-948C-74CCA7C6E3F1}" presName="child1Text" presStyleLbl="bgAcc1" presStyleIdx="0" presStyleCnt="4">
        <dgm:presLayoutVars>
          <dgm:bulletEnabled val="1"/>
        </dgm:presLayoutVars>
      </dgm:prSet>
      <dgm:spPr/>
    </dgm:pt>
    <dgm:pt modelId="{6B7BD6E7-60F1-451F-81FE-63AD6C67C148}" type="pres">
      <dgm:prSet presAssocID="{C36FB045-8779-42AB-948C-74CCA7C6E3F1}" presName="child2group" presStyleCnt="0"/>
      <dgm:spPr/>
    </dgm:pt>
    <dgm:pt modelId="{764E1877-385D-474A-A3C2-2C221C2B59D1}" type="pres">
      <dgm:prSet presAssocID="{C36FB045-8779-42AB-948C-74CCA7C6E3F1}" presName="child2" presStyleLbl="bgAcc1" presStyleIdx="1" presStyleCnt="4"/>
      <dgm:spPr/>
    </dgm:pt>
    <dgm:pt modelId="{B902A116-BA54-4730-A76E-B0897A84ADA8}" type="pres">
      <dgm:prSet presAssocID="{C36FB045-8779-42AB-948C-74CCA7C6E3F1}" presName="child2Text" presStyleLbl="bgAcc1" presStyleIdx="1" presStyleCnt="4">
        <dgm:presLayoutVars>
          <dgm:bulletEnabled val="1"/>
        </dgm:presLayoutVars>
      </dgm:prSet>
      <dgm:spPr/>
    </dgm:pt>
    <dgm:pt modelId="{6B08A236-8E72-498B-8104-53658FC520F4}" type="pres">
      <dgm:prSet presAssocID="{C36FB045-8779-42AB-948C-74CCA7C6E3F1}" presName="child3group" presStyleCnt="0"/>
      <dgm:spPr/>
    </dgm:pt>
    <dgm:pt modelId="{E219CA44-3ED0-405F-AD89-940BE00E9C69}" type="pres">
      <dgm:prSet presAssocID="{C36FB045-8779-42AB-948C-74CCA7C6E3F1}" presName="child3" presStyleLbl="bgAcc1" presStyleIdx="2" presStyleCnt="4"/>
      <dgm:spPr/>
    </dgm:pt>
    <dgm:pt modelId="{FE1745D6-A5B7-482C-ADCE-648419C3C773}" type="pres">
      <dgm:prSet presAssocID="{C36FB045-8779-42AB-948C-74CCA7C6E3F1}" presName="child3Text" presStyleLbl="bgAcc1" presStyleIdx="2" presStyleCnt="4">
        <dgm:presLayoutVars>
          <dgm:bulletEnabled val="1"/>
        </dgm:presLayoutVars>
      </dgm:prSet>
      <dgm:spPr/>
    </dgm:pt>
    <dgm:pt modelId="{B37C8365-4971-47C9-87EF-00F6F0CA7E75}" type="pres">
      <dgm:prSet presAssocID="{C36FB045-8779-42AB-948C-74CCA7C6E3F1}" presName="child4group" presStyleCnt="0"/>
      <dgm:spPr/>
    </dgm:pt>
    <dgm:pt modelId="{B42C4E2B-B19F-4594-8671-B94AB1474F02}" type="pres">
      <dgm:prSet presAssocID="{C36FB045-8779-42AB-948C-74CCA7C6E3F1}" presName="child4" presStyleLbl="bgAcc1" presStyleIdx="3" presStyleCnt="4"/>
      <dgm:spPr/>
    </dgm:pt>
    <dgm:pt modelId="{B8341A99-C9A3-4CEC-A51D-6442C4C514C3}" type="pres">
      <dgm:prSet presAssocID="{C36FB045-8779-42AB-948C-74CCA7C6E3F1}" presName="child4Text" presStyleLbl="bgAcc1" presStyleIdx="3" presStyleCnt="4">
        <dgm:presLayoutVars>
          <dgm:bulletEnabled val="1"/>
        </dgm:presLayoutVars>
      </dgm:prSet>
      <dgm:spPr/>
    </dgm:pt>
    <dgm:pt modelId="{69A88D72-78AC-4986-9BDF-9F6DAEDF131E}" type="pres">
      <dgm:prSet presAssocID="{C36FB045-8779-42AB-948C-74CCA7C6E3F1}" presName="childPlaceholder" presStyleCnt="0"/>
      <dgm:spPr/>
    </dgm:pt>
    <dgm:pt modelId="{5D4F0454-07F6-46E8-A25F-E1C08DFE6EA1}" type="pres">
      <dgm:prSet presAssocID="{C36FB045-8779-42AB-948C-74CCA7C6E3F1}" presName="circle" presStyleCnt="0"/>
      <dgm:spPr/>
    </dgm:pt>
    <dgm:pt modelId="{D1AEA5DE-7278-4A7C-BB84-6212901402C7}" type="pres">
      <dgm:prSet presAssocID="{C36FB045-8779-42AB-948C-74CCA7C6E3F1}" presName="quadrant1" presStyleLbl="node1" presStyleIdx="0" presStyleCnt="4">
        <dgm:presLayoutVars>
          <dgm:chMax val="1"/>
          <dgm:bulletEnabled val="1"/>
        </dgm:presLayoutVars>
      </dgm:prSet>
      <dgm:spPr/>
    </dgm:pt>
    <dgm:pt modelId="{EAE2C98F-503B-47DD-B7F4-4F3ABD463A6D}" type="pres">
      <dgm:prSet presAssocID="{C36FB045-8779-42AB-948C-74CCA7C6E3F1}" presName="quadrant2" presStyleLbl="node1" presStyleIdx="1" presStyleCnt="4">
        <dgm:presLayoutVars>
          <dgm:chMax val="1"/>
          <dgm:bulletEnabled val="1"/>
        </dgm:presLayoutVars>
      </dgm:prSet>
      <dgm:spPr/>
    </dgm:pt>
    <dgm:pt modelId="{5120CE76-F2BC-4635-A253-35951AD6650D}" type="pres">
      <dgm:prSet presAssocID="{C36FB045-8779-42AB-948C-74CCA7C6E3F1}" presName="quadrant3" presStyleLbl="node1" presStyleIdx="2" presStyleCnt="4">
        <dgm:presLayoutVars>
          <dgm:chMax val="1"/>
          <dgm:bulletEnabled val="1"/>
        </dgm:presLayoutVars>
      </dgm:prSet>
      <dgm:spPr/>
    </dgm:pt>
    <dgm:pt modelId="{FFBC38EE-F80E-4D00-AAC9-82F5EA8272C0}" type="pres">
      <dgm:prSet presAssocID="{C36FB045-8779-42AB-948C-74CCA7C6E3F1}" presName="quadrant4" presStyleLbl="node1" presStyleIdx="3" presStyleCnt="4">
        <dgm:presLayoutVars>
          <dgm:chMax val="1"/>
          <dgm:bulletEnabled val="1"/>
        </dgm:presLayoutVars>
      </dgm:prSet>
      <dgm:spPr/>
    </dgm:pt>
    <dgm:pt modelId="{7B888CE7-E32E-42BA-841A-55A0988885EC}" type="pres">
      <dgm:prSet presAssocID="{C36FB045-8779-42AB-948C-74CCA7C6E3F1}" presName="quadrantPlaceholder" presStyleCnt="0"/>
      <dgm:spPr/>
    </dgm:pt>
    <dgm:pt modelId="{773FFEF9-5CEF-4B34-A337-3DB8ECA7D389}" type="pres">
      <dgm:prSet presAssocID="{C36FB045-8779-42AB-948C-74CCA7C6E3F1}" presName="center1" presStyleLbl="fgShp" presStyleIdx="0" presStyleCnt="2"/>
      <dgm:spPr/>
    </dgm:pt>
    <dgm:pt modelId="{F9BE9DD6-8172-4C1C-9492-4ABCDC5E8A06}" type="pres">
      <dgm:prSet presAssocID="{C36FB045-8779-42AB-948C-74CCA7C6E3F1}" presName="center2" presStyleLbl="fgShp" presStyleIdx="1" presStyleCnt="2"/>
      <dgm:spPr/>
    </dgm:pt>
  </dgm:ptLst>
  <dgm:cxnLst>
    <dgm:cxn modelId="{642A8902-EB9F-417A-9F9B-C31E374D05C4}" type="presOf" srcId="{728BEFBB-59B4-49A8-ABAA-1F7861B50E70}" destId="{EAE2C98F-503B-47DD-B7F4-4F3ABD463A6D}" srcOrd="0" destOrd="0" presId="urn:microsoft.com/office/officeart/2005/8/layout/cycle4"/>
    <dgm:cxn modelId="{FC25A60D-3ACE-4BD3-8B6D-23EB605AB713}" type="presOf" srcId="{171757AD-CE29-4D45-8ED1-FC66FC0E5749}" destId="{B528062B-F7EA-4393-8848-848CA4FEF07A}" srcOrd="0" destOrd="0" presId="urn:microsoft.com/office/officeart/2005/8/layout/cycle4"/>
    <dgm:cxn modelId="{36928618-81A2-4936-9510-D802259438AE}" srcId="{FEFB6CD0-B9CF-43D8-93C9-C3743FF6FAFE}" destId="{64711939-D71F-4F85-BF4C-55552CCE3926}" srcOrd="0" destOrd="0" parTransId="{485B880A-6A4B-4972-B66F-B0BB8C3A76B1}" sibTransId="{23C753A9-BB16-4940-A8B3-3ECE2EE27422}"/>
    <dgm:cxn modelId="{71979618-E384-40E6-8813-4F0D62199F19}" srcId="{C36FB045-8779-42AB-948C-74CCA7C6E3F1}" destId="{B08B6271-4D5B-4DF0-8CF7-3FF90BCE19FB}" srcOrd="2" destOrd="0" parTransId="{E47E48A1-752D-49A0-B35C-F14705DF0D15}" sibTransId="{CF0E3BBE-7F09-408F-8E2D-A81D422C6471}"/>
    <dgm:cxn modelId="{7709A61E-B985-4405-B4A7-9E0C803F5819}" srcId="{B08B6271-4D5B-4DF0-8CF7-3FF90BCE19FB}" destId="{863E10F2-9E9B-4826-B66B-CBC07C988FC9}" srcOrd="0" destOrd="0" parTransId="{12C943F1-D079-4176-A5B2-5BCA141A3DFB}" sibTransId="{1601DC56-4C30-4884-915C-1259F614A3A2}"/>
    <dgm:cxn modelId="{3ADADF21-874C-4B54-B206-5CE84321E5FA}" srcId="{728BEFBB-59B4-49A8-ABAA-1F7861B50E70}" destId="{3108AED3-4686-4F7C-B95D-E4A570C519D7}" srcOrd="0" destOrd="0" parTransId="{BD0283D2-D6A5-42EF-BB39-9AA1CF47CE96}" sibTransId="{8DD53409-861F-4D1B-8CB5-A0D4403D275D}"/>
    <dgm:cxn modelId="{11AE4926-5C8B-4F23-9829-5166AAEDB670}" type="presOf" srcId="{3108AED3-4686-4F7C-B95D-E4A570C519D7}" destId="{764E1877-385D-474A-A3C2-2C221C2B59D1}" srcOrd="0" destOrd="0" presId="urn:microsoft.com/office/officeart/2005/8/layout/cycle4"/>
    <dgm:cxn modelId="{E1991D2C-0E44-4B28-8DA1-2ED5CC619FD6}" srcId="{C36FB045-8779-42AB-948C-74CCA7C6E3F1}" destId="{FEFB6CD0-B9CF-43D8-93C9-C3743FF6FAFE}" srcOrd="3" destOrd="0" parTransId="{8DA70121-7559-4066-BC0A-366FF3DBAA20}" sibTransId="{D2071302-FB45-42B8-9204-08A14ED935D5}"/>
    <dgm:cxn modelId="{362AF43C-C7CB-4D54-9467-A2FCA81A20A1}" type="presOf" srcId="{64711939-D71F-4F85-BF4C-55552CCE3926}" destId="{B8341A99-C9A3-4CEC-A51D-6442C4C514C3}" srcOrd="1" destOrd="0" presId="urn:microsoft.com/office/officeart/2005/8/layout/cycle4"/>
    <dgm:cxn modelId="{0E404443-CC36-4F0A-B9AF-0A2DED584F0E}" type="presOf" srcId="{C36FB045-8779-42AB-948C-74CCA7C6E3F1}" destId="{BE942640-596E-48EF-BFDC-B20BF5938DC1}" srcOrd="0" destOrd="0" presId="urn:microsoft.com/office/officeart/2005/8/layout/cycle4"/>
    <dgm:cxn modelId="{197DC863-05DE-47B3-8499-C8001C5DF4B6}" type="presOf" srcId="{863E10F2-9E9B-4826-B66B-CBC07C988FC9}" destId="{E219CA44-3ED0-405F-AD89-940BE00E9C69}" srcOrd="0" destOrd="0" presId="urn:microsoft.com/office/officeart/2005/8/layout/cycle4"/>
    <dgm:cxn modelId="{2895DD44-A43F-4D53-80B9-191D2772F723}" srcId="{C36FB045-8779-42AB-948C-74CCA7C6E3F1}" destId="{728BEFBB-59B4-49A8-ABAA-1F7861B50E70}" srcOrd="1" destOrd="0" parTransId="{AAF85A5E-3377-4F10-99ED-376E627418F7}" sibTransId="{A67DDE6A-4EC3-47A8-97C0-F20D0C7A7BBA}"/>
    <dgm:cxn modelId="{CC0FB152-DA3F-4DB5-944F-6E294B4FB4E5}" type="presOf" srcId="{64711939-D71F-4F85-BF4C-55552CCE3926}" destId="{B42C4E2B-B19F-4594-8671-B94AB1474F02}" srcOrd="0" destOrd="0" presId="urn:microsoft.com/office/officeart/2005/8/layout/cycle4"/>
    <dgm:cxn modelId="{5BB71056-1616-469E-8B51-6561CC491B11}" type="presOf" srcId="{863E10F2-9E9B-4826-B66B-CBC07C988FC9}" destId="{FE1745D6-A5B7-482C-ADCE-648419C3C773}" srcOrd="1" destOrd="0" presId="urn:microsoft.com/office/officeart/2005/8/layout/cycle4"/>
    <dgm:cxn modelId="{0628A077-BA44-4D38-8EFB-312A93558DB4}" type="presOf" srcId="{E17D6931-0324-4F5F-B06C-5728FE032C1F}" destId="{D1AEA5DE-7278-4A7C-BB84-6212901402C7}" srcOrd="0" destOrd="0" presId="urn:microsoft.com/office/officeart/2005/8/layout/cycle4"/>
    <dgm:cxn modelId="{D0DA3E79-880F-4991-97EB-A43631F24FD4}" type="presOf" srcId="{3108AED3-4686-4F7C-B95D-E4A570C519D7}" destId="{B902A116-BA54-4730-A76E-B0897A84ADA8}" srcOrd="1" destOrd="0" presId="urn:microsoft.com/office/officeart/2005/8/layout/cycle4"/>
    <dgm:cxn modelId="{64E76683-A71E-46DB-BBAE-77E2DF690625}" type="presOf" srcId="{171757AD-CE29-4D45-8ED1-FC66FC0E5749}" destId="{4F77E3BB-6C3B-46C2-BB20-8CC51ED3D63B}" srcOrd="1" destOrd="0" presId="urn:microsoft.com/office/officeart/2005/8/layout/cycle4"/>
    <dgm:cxn modelId="{39040189-F26A-4738-B691-ECC0BB14DC9D}" srcId="{E17D6931-0324-4F5F-B06C-5728FE032C1F}" destId="{171757AD-CE29-4D45-8ED1-FC66FC0E5749}" srcOrd="0" destOrd="0" parTransId="{03B1A73D-99F4-439E-8D3F-77FF1423AE72}" sibTransId="{E94B0C8F-E6C5-4184-9F75-D1129816393F}"/>
    <dgm:cxn modelId="{704ADBB3-C5AD-4BC8-9C53-09054A3E6E5E}" type="presOf" srcId="{FEFB6CD0-B9CF-43D8-93C9-C3743FF6FAFE}" destId="{FFBC38EE-F80E-4D00-AAC9-82F5EA8272C0}" srcOrd="0" destOrd="0" presId="urn:microsoft.com/office/officeart/2005/8/layout/cycle4"/>
    <dgm:cxn modelId="{A1DAB9BD-EF4B-4FAA-8B6F-2AC186BD1914}" type="presOf" srcId="{B08B6271-4D5B-4DF0-8CF7-3FF90BCE19FB}" destId="{5120CE76-F2BC-4635-A253-35951AD6650D}" srcOrd="0" destOrd="0" presId="urn:microsoft.com/office/officeart/2005/8/layout/cycle4"/>
    <dgm:cxn modelId="{D3D150F2-2B51-43D1-8980-D201BFA2D9DF}" srcId="{C36FB045-8779-42AB-948C-74CCA7C6E3F1}" destId="{E17D6931-0324-4F5F-B06C-5728FE032C1F}" srcOrd="0" destOrd="0" parTransId="{C0244E41-00CA-419A-9C99-2E6DBA681AF1}" sibTransId="{29CDAC49-E0D9-4BC0-84D3-F949BC6F8FC1}"/>
    <dgm:cxn modelId="{5A3BE28A-5DF9-40FC-9BC0-3EE34CC4A909}" type="presParOf" srcId="{BE942640-596E-48EF-BFDC-B20BF5938DC1}" destId="{49E2A0CB-71EE-4661-8643-DF477DA01F95}" srcOrd="0" destOrd="0" presId="urn:microsoft.com/office/officeart/2005/8/layout/cycle4"/>
    <dgm:cxn modelId="{2FFD7912-D927-4A17-9297-6A310DD0711C}" type="presParOf" srcId="{49E2A0CB-71EE-4661-8643-DF477DA01F95}" destId="{24FE7283-A701-4E2D-848D-079B6F4E4C1F}" srcOrd="0" destOrd="0" presId="urn:microsoft.com/office/officeart/2005/8/layout/cycle4"/>
    <dgm:cxn modelId="{7225D13C-3FCD-430A-B78E-80D0FE92BE60}" type="presParOf" srcId="{24FE7283-A701-4E2D-848D-079B6F4E4C1F}" destId="{B528062B-F7EA-4393-8848-848CA4FEF07A}" srcOrd="0" destOrd="0" presId="urn:microsoft.com/office/officeart/2005/8/layout/cycle4"/>
    <dgm:cxn modelId="{47D55694-A226-4830-8CB2-8EA477C9C638}" type="presParOf" srcId="{24FE7283-A701-4E2D-848D-079B6F4E4C1F}" destId="{4F77E3BB-6C3B-46C2-BB20-8CC51ED3D63B}" srcOrd="1" destOrd="0" presId="urn:microsoft.com/office/officeart/2005/8/layout/cycle4"/>
    <dgm:cxn modelId="{74FADC09-B9BC-4E3D-9B67-A53081D7C0F0}" type="presParOf" srcId="{49E2A0CB-71EE-4661-8643-DF477DA01F95}" destId="{6B7BD6E7-60F1-451F-81FE-63AD6C67C148}" srcOrd="1" destOrd="0" presId="urn:microsoft.com/office/officeart/2005/8/layout/cycle4"/>
    <dgm:cxn modelId="{30944A08-F992-46C1-9A1F-3EE939E570CD}" type="presParOf" srcId="{6B7BD6E7-60F1-451F-81FE-63AD6C67C148}" destId="{764E1877-385D-474A-A3C2-2C221C2B59D1}" srcOrd="0" destOrd="0" presId="urn:microsoft.com/office/officeart/2005/8/layout/cycle4"/>
    <dgm:cxn modelId="{44CD00D9-E5E9-4394-9C8C-D05A3712FF74}" type="presParOf" srcId="{6B7BD6E7-60F1-451F-81FE-63AD6C67C148}" destId="{B902A116-BA54-4730-A76E-B0897A84ADA8}" srcOrd="1" destOrd="0" presId="urn:microsoft.com/office/officeart/2005/8/layout/cycle4"/>
    <dgm:cxn modelId="{978C2E26-520F-4A42-BC0E-8C587B08A395}" type="presParOf" srcId="{49E2A0CB-71EE-4661-8643-DF477DA01F95}" destId="{6B08A236-8E72-498B-8104-53658FC520F4}" srcOrd="2" destOrd="0" presId="urn:microsoft.com/office/officeart/2005/8/layout/cycle4"/>
    <dgm:cxn modelId="{BFA03037-F8B8-409A-9F8E-BA7B6BEAC3BF}" type="presParOf" srcId="{6B08A236-8E72-498B-8104-53658FC520F4}" destId="{E219CA44-3ED0-405F-AD89-940BE00E9C69}" srcOrd="0" destOrd="0" presId="urn:microsoft.com/office/officeart/2005/8/layout/cycle4"/>
    <dgm:cxn modelId="{688A09F1-DD46-471C-BAB9-57E405DCCEEE}" type="presParOf" srcId="{6B08A236-8E72-498B-8104-53658FC520F4}" destId="{FE1745D6-A5B7-482C-ADCE-648419C3C773}" srcOrd="1" destOrd="0" presId="urn:microsoft.com/office/officeart/2005/8/layout/cycle4"/>
    <dgm:cxn modelId="{EEED3294-3630-4649-A2F3-020286C29A5F}" type="presParOf" srcId="{49E2A0CB-71EE-4661-8643-DF477DA01F95}" destId="{B37C8365-4971-47C9-87EF-00F6F0CA7E75}" srcOrd="3" destOrd="0" presId="urn:microsoft.com/office/officeart/2005/8/layout/cycle4"/>
    <dgm:cxn modelId="{93190770-126B-4BBF-B535-955254351BB4}" type="presParOf" srcId="{B37C8365-4971-47C9-87EF-00F6F0CA7E75}" destId="{B42C4E2B-B19F-4594-8671-B94AB1474F02}" srcOrd="0" destOrd="0" presId="urn:microsoft.com/office/officeart/2005/8/layout/cycle4"/>
    <dgm:cxn modelId="{925F52A8-64F7-4574-AAD1-7A9837734E06}" type="presParOf" srcId="{B37C8365-4971-47C9-87EF-00F6F0CA7E75}" destId="{B8341A99-C9A3-4CEC-A51D-6442C4C514C3}" srcOrd="1" destOrd="0" presId="urn:microsoft.com/office/officeart/2005/8/layout/cycle4"/>
    <dgm:cxn modelId="{7CDB12EA-64E5-4294-A59C-DB3104B50EF9}" type="presParOf" srcId="{49E2A0CB-71EE-4661-8643-DF477DA01F95}" destId="{69A88D72-78AC-4986-9BDF-9F6DAEDF131E}" srcOrd="4" destOrd="0" presId="urn:microsoft.com/office/officeart/2005/8/layout/cycle4"/>
    <dgm:cxn modelId="{0D806C4B-5AC2-4C76-AD5A-7EEB1E08C69E}" type="presParOf" srcId="{BE942640-596E-48EF-BFDC-B20BF5938DC1}" destId="{5D4F0454-07F6-46E8-A25F-E1C08DFE6EA1}" srcOrd="1" destOrd="0" presId="urn:microsoft.com/office/officeart/2005/8/layout/cycle4"/>
    <dgm:cxn modelId="{1BB7D89E-3960-4DC6-8273-0EC3C60E207A}" type="presParOf" srcId="{5D4F0454-07F6-46E8-A25F-E1C08DFE6EA1}" destId="{D1AEA5DE-7278-4A7C-BB84-6212901402C7}" srcOrd="0" destOrd="0" presId="urn:microsoft.com/office/officeart/2005/8/layout/cycle4"/>
    <dgm:cxn modelId="{F45F9376-16F5-4C8D-999B-9E919C9B0510}" type="presParOf" srcId="{5D4F0454-07F6-46E8-A25F-E1C08DFE6EA1}" destId="{EAE2C98F-503B-47DD-B7F4-4F3ABD463A6D}" srcOrd="1" destOrd="0" presId="urn:microsoft.com/office/officeart/2005/8/layout/cycle4"/>
    <dgm:cxn modelId="{8DA7B637-5B04-4CCB-89E3-EDF13639D5E3}" type="presParOf" srcId="{5D4F0454-07F6-46E8-A25F-E1C08DFE6EA1}" destId="{5120CE76-F2BC-4635-A253-35951AD6650D}" srcOrd="2" destOrd="0" presId="urn:microsoft.com/office/officeart/2005/8/layout/cycle4"/>
    <dgm:cxn modelId="{C19763EF-3835-4A6D-B60D-7B4491FCDA2D}" type="presParOf" srcId="{5D4F0454-07F6-46E8-A25F-E1C08DFE6EA1}" destId="{FFBC38EE-F80E-4D00-AAC9-82F5EA8272C0}" srcOrd="3" destOrd="0" presId="urn:microsoft.com/office/officeart/2005/8/layout/cycle4"/>
    <dgm:cxn modelId="{D9358DC4-CCFC-4352-890B-C1ABCF7732B5}" type="presParOf" srcId="{5D4F0454-07F6-46E8-A25F-E1C08DFE6EA1}" destId="{7B888CE7-E32E-42BA-841A-55A0988885EC}" srcOrd="4" destOrd="0" presId="urn:microsoft.com/office/officeart/2005/8/layout/cycle4"/>
    <dgm:cxn modelId="{43D00662-3A01-456C-B998-12FC6DF03F6A}" type="presParOf" srcId="{BE942640-596E-48EF-BFDC-B20BF5938DC1}" destId="{773FFEF9-5CEF-4B34-A337-3DB8ECA7D389}" srcOrd="2" destOrd="0" presId="urn:microsoft.com/office/officeart/2005/8/layout/cycle4"/>
    <dgm:cxn modelId="{D2D70369-89DE-4C4F-92D4-7950E32EFA71}" type="presParOf" srcId="{BE942640-596E-48EF-BFDC-B20BF5938DC1}" destId="{F9BE9DD6-8172-4C1C-9492-4ABCDC5E8A06}"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993B949-F9B0-4EEB-970C-6436F9D4E660}" type="doc">
      <dgm:prSet loTypeId="urn:microsoft.com/office/officeart/2009/3/layout/IncreasingArrowsProcess" loCatId="process" qsTypeId="urn:microsoft.com/office/officeart/2005/8/quickstyle/simple1" qsCatId="simple" csTypeId="urn:microsoft.com/office/officeart/2005/8/colors/colorful5" csCatId="colorful" phldr="1"/>
      <dgm:spPr/>
      <dgm:t>
        <a:bodyPr/>
        <a:lstStyle/>
        <a:p>
          <a:endParaRPr lang="en-US"/>
        </a:p>
      </dgm:t>
    </dgm:pt>
    <dgm:pt modelId="{E3C8CDDC-37DF-4E4D-A635-E4382072764A}">
      <dgm:prSet phldrT="[Text]"/>
      <dgm:spPr/>
      <dgm:t>
        <a:bodyPr/>
        <a:lstStyle/>
        <a:p>
          <a:r>
            <a:rPr lang="en-US" dirty="0"/>
            <a:t>Federal Regulation</a:t>
          </a:r>
        </a:p>
      </dgm:t>
    </dgm:pt>
    <dgm:pt modelId="{E4FB5E6D-5747-4CA2-98CA-F6825B14D68A}" type="parTrans" cxnId="{C6E82FB1-27DA-4ADF-9ED9-A3BC57638A56}">
      <dgm:prSet/>
      <dgm:spPr/>
      <dgm:t>
        <a:bodyPr/>
        <a:lstStyle/>
        <a:p>
          <a:endParaRPr lang="en-US"/>
        </a:p>
      </dgm:t>
    </dgm:pt>
    <dgm:pt modelId="{87D7FD25-FC81-474D-AB22-6ED1B97AC7C9}" type="sibTrans" cxnId="{C6E82FB1-27DA-4ADF-9ED9-A3BC57638A56}">
      <dgm:prSet/>
      <dgm:spPr/>
      <dgm:t>
        <a:bodyPr/>
        <a:lstStyle/>
        <a:p>
          <a:endParaRPr lang="en-US"/>
        </a:p>
      </dgm:t>
    </dgm:pt>
    <dgm:pt modelId="{DD1DBEBE-5FA6-460B-B730-D04D3A791E29}">
      <dgm:prSet phldrT="[Text]" custT="1"/>
      <dgm:spPr/>
      <dgm:t>
        <a:bodyPr/>
        <a:lstStyle/>
        <a:p>
          <a:pPr>
            <a:buFont typeface="Symbol"/>
            <a:buNone/>
          </a:pPr>
          <a:r>
            <a:rPr lang="en-US" sz="2400" kern="1200" dirty="0">
              <a:solidFill>
                <a:prstClr val="black">
                  <a:hueOff val="0"/>
                  <a:satOff val="0"/>
                  <a:lumOff val="0"/>
                  <a:alphaOff val="0"/>
                </a:prstClr>
              </a:solidFill>
              <a:latin typeface="Aptos" panose="02110004020202020204"/>
              <a:ea typeface="+mn-ea"/>
              <a:cs typeface="+mn-cs"/>
            </a:rPr>
            <a:t>Bank Secrecy Act </a:t>
          </a:r>
        </a:p>
      </dgm:t>
    </dgm:pt>
    <dgm:pt modelId="{B5FD740F-6186-4069-A5DF-7AA6C55A5ED9}" type="parTrans" cxnId="{FB176A2F-1A27-44FF-B993-464E2896496D}">
      <dgm:prSet/>
      <dgm:spPr/>
      <dgm:t>
        <a:bodyPr/>
        <a:lstStyle/>
        <a:p>
          <a:endParaRPr lang="en-US"/>
        </a:p>
      </dgm:t>
    </dgm:pt>
    <dgm:pt modelId="{1338AFA6-7323-44B1-9B4E-EB4AFF8F3C7C}" type="sibTrans" cxnId="{FB176A2F-1A27-44FF-B993-464E2896496D}">
      <dgm:prSet/>
      <dgm:spPr/>
      <dgm:t>
        <a:bodyPr/>
        <a:lstStyle/>
        <a:p>
          <a:endParaRPr lang="en-US"/>
        </a:p>
      </dgm:t>
    </dgm:pt>
    <dgm:pt modelId="{24CE8424-478F-4B89-BF9F-10FB2F7E1377}">
      <dgm:prSet phldrT="[Text]"/>
      <dgm:spPr/>
      <dgm:t>
        <a:bodyPr/>
        <a:lstStyle/>
        <a:p>
          <a:r>
            <a:rPr lang="en-US" dirty="0"/>
            <a:t>State Regulation</a:t>
          </a:r>
        </a:p>
      </dgm:t>
    </dgm:pt>
    <dgm:pt modelId="{BEFAAE34-03AB-4C14-A4D7-91879A49EE08}" type="parTrans" cxnId="{DEB73A8F-7617-4DCF-9599-A4776D06BD5F}">
      <dgm:prSet/>
      <dgm:spPr/>
      <dgm:t>
        <a:bodyPr/>
        <a:lstStyle/>
        <a:p>
          <a:endParaRPr lang="en-US"/>
        </a:p>
      </dgm:t>
    </dgm:pt>
    <dgm:pt modelId="{51FF05DB-7C4D-48E9-9C0A-289087C0B7EF}" type="sibTrans" cxnId="{DEB73A8F-7617-4DCF-9599-A4776D06BD5F}">
      <dgm:prSet/>
      <dgm:spPr/>
      <dgm:t>
        <a:bodyPr/>
        <a:lstStyle/>
        <a:p>
          <a:endParaRPr lang="en-US"/>
        </a:p>
      </dgm:t>
    </dgm:pt>
    <dgm:pt modelId="{A01E7D3F-73FE-4880-9CDA-04AC45AF1875}">
      <dgm:prSet phldrT="[Text]" custT="1"/>
      <dgm:spPr/>
      <dgm:t>
        <a:bodyPr/>
        <a:lstStyle/>
        <a:p>
          <a:r>
            <a:rPr lang="en-US" sz="2400" kern="1200" dirty="0"/>
            <a:t>Regulates </a:t>
          </a:r>
          <a:r>
            <a:rPr lang="en-US" sz="2400" kern="1200" dirty="0">
              <a:solidFill>
                <a:prstClr val="black">
                  <a:hueOff val="0"/>
                  <a:satOff val="0"/>
                  <a:lumOff val="0"/>
                  <a:alphaOff val="0"/>
                </a:prstClr>
              </a:solidFill>
              <a:latin typeface="Aptos" panose="02110004020202020204"/>
              <a:ea typeface="+mn-ea"/>
              <a:cs typeface="+mn-cs"/>
            </a:rPr>
            <a:t>“Money Services </a:t>
          </a:r>
        </a:p>
      </dgm:t>
    </dgm:pt>
    <dgm:pt modelId="{8CE7D557-D968-41A3-B406-16EB45F31C44}" type="parTrans" cxnId="{1CFE0B23-BE7B-4F45-B014-3726A80C0857}">
      <dgm:prSet/>
      <dgm:spPr/>
      <dgm:t>
        <a:bodyPr/>
        <a:lstStyle/>
        <a:p>
          <a:endParaRPr lang="en-US"/>
        </a:p>
      </dgm:t>
    </dgm:pt>
    <dgm:pt modelId="{8A508BBB-0B13-4967-916A-E73C5A1C969E}" type="sibTrans" cxnId="{1CFE0B23-BE7B-4F45-B014-3726A80C0857}">
      <dgm:prSet/>
      <dgm:spPr/>
      <dgm:t>
        <a:bodyPr/>
        <a:lstStyle/>
        <a:p>
          <a:endParaRPr lang="en-US"/>
        </a:p>
      </dgm:t>
    </dgm:pt>
    <dgm:pt modelId="{7C5AC78E-5F66-4EB5-8894-0E279E10C0A8}">
      <dgm:prSet phldrT="[Text]"/>
      <dgm:spPr/>
      <dgm:t>
        <a:bodyPr/>
        <a:lstStyle/>
        <a:p>
          <a:r>
            <a:rPr lang="en-US" dirty="0"/>
            <a:t>Administration</a:t>
          </a:r>
        </a:p>
      </dgm:t>
    </dgm:pt>
    <dgm:pt modelId="{08AB6FF0-EECA-4694-8288-6B18D3AD7EDF}" type="parTrans" cxnId="{220EB56A-4B0E-445F-91DC-27DDFE455462}">
      <dgm:prSet/>
      <dgm:spPr/>
      <dgm:t>
        <a:bodyPr/>
        <a:lstStyle/>
        <a:p>
          <a:endParaRPr lang="en-US"/>
        </a:p>
      </dgm:t>
    </dgm:pt>
    <dgm:pt modelId="{D35CF70B-7DC5-43C8-BD8B-AF4CC3DDE94E}" type="sibTrans" cxnId="{220EB56A-4B0E-445F-91DC-27DDFE455462}">
      <dgm:prSet/>
      <dgm:spPr/>
      <dgm:t>
        <a:bodyPr/>
        <a:lstStyle/>
        <a:p>
          <a:endParaRPr lang="en-US"/>
        </a:p>
      </dgm:t>
    </dgm:pt>
    <dgm:pt modelId="{F88226B8-D1A8-4E1E-83AE-1AD9951FBDAB}">
      <dgm:prSet phldrT="[Text]"/>
      <dgm:spPr/>
      <dgm:t>
        <a:bodyPr/>
        <a:lstStyle/>
        <a:p>
          <a:r>
            <a:rPr lang="en-US" dirty="0"/>
            <a:t>Federal: FinCEN/IRS</a:t>
          </a:r>
        </a:p>
        <a:p>
          <a:endParaRPr lang="en-US" dirty="0"/>
        </a:p>
        <a:p>
          <a:r>
            <a:rPr lang="en-US" dirty="0"/>
            <a:t>State: Various agencies</a:t>
          </a:r>
        </a:p>
      </dgm:t>
    </dgm:pt>
    <dgm:pt modelId="{60C20388-5154-4C90-A0C8-B1E587DDAC36}" type="parTrans" cxnId="{A66278BD-8BA2-4798-8C67-6B6DBA4BAF6F}">
      <dgm:prSet/>
      <dgm:spPr/>
      <dgm:t>
        <a:bodyPr/>
        <a:lstStyle/>
        <a:p>
          <a:endParaRPr lang="en-US"/>
        </a:p>
      </dgm:t>
    </dgm:pt>
    <dgm:pt modelId="{5752A5B4-49D6-4308-84F3-FAFC6FB55DE0}" type="sibTrans" cxnId="{A66278BD-8BA2-4798-8C67-6B6DBA4BAF6F}">
      <dgm:prSet/>
      <dgm:spPr/>
      <dgm:t>
        <a:bodyPr/>
        <a:lstStyle/>
        <a:p>
          <a:endParaRPr lang="en-US"/>
        </a:p>
      </dgm:t>
    </dgm:pt>
    <dgm:pt modelId="{B2A03026-0071-487E-AD9C-5CF85A0BB322}">
      <dgm:prSet custT="1"/>
      <dgm:spPr/>
      <dgm:t>
        <a:bodyPr/>
        <a:lstStyle/>
        <a:p>
          <a:pPr>
            <a:buFont typeface="Arial" panose="020B0604020202020204" pitchFamily="34" charset="0"/>
            <a:buNone/>
          </a:pPr>
          <a:r>
            <a:rPr lang="en-US" sz="2400" kern="1200" dirty="0">
              <a:solidFill>
                <a:prstClr val="black">
                  <a:hueOff val="0"/>
                  <a:satOff val="0"/>
                  <a:lumOff val="0"/>
                  <a:alphaOff val="0"/>
                </a:prstClr>
              </a:solidFill>
              <a:latin typeface="Aptos" panose="02110004020202020204"/>
              <a:ea typeface="+mn-ea"/>
              <a:cs typeface="+mn-cs"/>
            </a:rPr>
            <a:t>(1970) </a:t>
          </a:r>
        </a:p>
      </dgm:t>
    </dgm:pt>
    <dgm:pt modelId="{DAF1083B-C2EB-4D14-B072-C00D1EC970C7}" type="parTrans" cxnId="{6B30B29C-118B-4DF5-925E-A2A5C78EA78C}">
      <dgm:prSet/>
      <dgm:spPr/>
      <dgm:t>
        <a:bodyPr/>
        <a:lstStyle/>
        <a:p>
          <a:endParaRPr lang="en-US"/>
        </a:p>
      </dgm:t>
    </dgm:pt>
    <dgm:pt modelId="{BBCC194D-3D59-424B-916A-F9F6C5BA665E}" type="sibTrans" cxnId="{6B30B29C-118B-4DF5-925E-A2A5C78EA78C}">
      <dgm:prSet/>
      <dgm:spPr/>
      <dgm:t>
        <a:bodyPr/>
        <a:lstStyle/>
        <a:p>
          <a:endParaRPr lang="en-US"/>
        </a:p>
      </dgm:t>
    </dgm:pt>
    <dgm:pt modelId="{8C3AA705-4334-4D1F-80BF-D6A091A55776}">
      <dgm:prSet custT="1"/>
      <dgm:spPr/>
      <dgm:t>
        <a:bodyPr/>
        <a:lstStyle/>
        <a:p>
          <a:pPr>
            <a:buFont typeface="Arial" panose="020B0604020202020204" pitchFamily="34" charset="0"/>
            <a:buNone/>
          </a:pPr>
          <a:endParaRPr lang="en-US" sz="2400" kern="1200" dirty="0">
            <a:solidFill>
              <a:prstClr val="black">
                <a:hueOff val="0"/>
                <a:satOff val="0"/>
                <a:lumOff val="0"/>
                <a:alphaOff val="0"/>
              </a:prstClr>
            </a:solidFill>
            <a:latin typeface="Aptos" panose="02110004020202020204"/>
            <a:ea typeface="+mn-ea"/>
            <a:cs typeface="+mn-cs"/>
          </a:endParaRPr>
        </a:p>
        <a:p>
          <a:pPr>
            <a:buFont typeface="Arial" panose="020B0604020202020204" pitchFamily="34" charset="0"/>
            <a:buNone/>
          </a:pPr>
          <a:r>
            <a:rPr lang="en-US" sz="2400" kern="1200" dirty="0">
              <a:solidFill>
                <a:prstClr val="black">
                  <a:hueOff val="0"/>
                  <a:satOff val="0"/>
                  <a:lumOff val="0"/>
                  <a:alphaOff val="0"/>
                </a:prstClr>
              </a:solidFill>
              <a:latin typeface="Aptos" panose="02110004020202020204"/>
              <a:ea typeface="+mn-ea"/>
              <a:cs typeface="+mn-cs"/>
            </a:rPr>
            <a:t>Money Laundering </a:t>
          </a:r>
        </a:p>
      </dgm:t>
    </dgm:pt>
    <dgm:pt modelId="{38740BC5-0D40-4BDB-9C7A-B68FE4F519A6}" type="parTrans" cxnId="{560E7A10-E939-4BA2-9F60-5F239D120FC5}">
      <dgm:prSet/>
      <dgm:spPr/>
      <dgm:t>
        <a:bodyPr/>
        <a:lstStyle/>
        <a:p>
          <a:endParaRPr lang="en-US"/>
        </a:p>
      </dgm:t>
    </dgm:pt>
    <dgm:pt modelId="{E9DBEA6B-20A3-40C5-B008-687989765A22}" type="sibTrans" cxnId="{560E7A10-E939-4BA2-9F60-5F239D120FC5}">
      <dgm:prSet/>
      <dgm:spPr/>
      <dgm:t>
        <a:bodyPr/>
        <a:lstStyle/>
        <a:p>
          <a:endParaRPr lang="en-US"/>
        </a:p>
      </dgm:t>
    </dgm:pt>
    <dgm:pt modelId="{9F43829A-4725-4E60-BFEA-6CAD38F2A57B}">
      <dgm:prSet custT="1"/>
      <dgm:spPr/>
      <dgm:t>
        <a:bodyPr/>
        <a:lstStyle/>
        <a:p>
          <a:pPr>
            <a:buFont typeface="Arial" panose="020B0604020202020204" pitchFamily="34" charset="0"/>
            <a:buNone/>
          </a:pPr>
          <a:r>
            <a:rPr lang="en-US" sz="2400" kern="1200" dirty="0">
              <a:solidFill>
                <a:prstClr val="black">
                  <a:hueOff val="0"/>
                  <a:satOff val="0"/>
                  <a:lumOff val="0"/>
                  <a:alphaOff val="0"/>
                </a:prstClr>
              </a:solidFill>
              <a:latin typeface="Aptos" panose="02110004020202020204"/>
              <a:ea typeface="+mn-ea"/>
              <a:cs typeface="+mn-cs"/>
            </a:rPr>
            <a:t>Control Act (1986) </a:t>
          </a:r>
        </a:p>
      </dgm:t>
    </dgm:pt>
    <dgm:pt modelId="{E6C0CCF3-5213-4662-808D-FB8FC983E112}" type="parTrans" cxnId="{DB4EDAF0-5992-42BA-90BB-A245B2084CB5}">
      <dgm:prSet/>
      <dgm:spPr/>
      <dgm:t>
        <a:bodyPr/>
        <a:lstStyle/>
        <a:p>
          <a:endParaRPr lang="en-US"/>
        </a:p>
      </dgm:t>
    </dgm:pt>
    <dgm:pt modelId="{3B1BCFD0-3DDE-4526-ABF1-651B84A7E83C}" type="sibTrans" cxnId="{DB4EDAF0-5992-42BA-90BB-A245B2084CB5}">
      <dgm:prSet/>
      <dgm:spPr/>
      <dgm:t>
        <a:bodyPr/>
        <a:lstStyle/>
        <a:p>
          <a:endParaRPr lang="en-US"/>
        </a:p>
      </dgm:t>
    </dgm:pt>
    <dgm:pt modelId="{14B8A920-E24C-4ABD-A201-E5CA268F121B}">
      <dgm:prSet phldrT="[Text]" custT="1"/>
      <dgm:spPr/>
      <dgm:t>
        <a:bodyPr/>
        <a:lstStyle/>
        <a:p>
          <a:r>
            <a:rPr lang="en-US" sz="2400" kern="1200" dirty="0">
              <a:solidFill>
                <a:prstClr val="black">
                  <a:hueOff val="0"/>
                  <a:satOff val="0"/>
                  <a:lumOff val="0"/>
                  <a:alphaOff val="0"/>
                </a:prstClr>
              </a:solidFill>
              <a:latin typeface="Aptos" panose="02110004020202020204"/>
              <a:ea typeface="+mn-ea"/>
              <a:cs typeface="+mn-cs"/>
            </a:rPr>
            <a:t>Businesses” subject to the BSA </a:t>
          </a:r>
        </a:p>
      </dgm:t>
    </dgm:pt>
    <dgm:pt modelId="{33E2192D-638E-4138-A179-BC407F1A17D7}" type="parTrans" cxnId="{6F017D7D-6446-4667-AB46-008F6E1D8854}">
      <dgm:prSet/>
      <dgm:spPr/>
      <dgm:t>
        <a:bodyPr/>
        <a:lstStyle/>
        <a:p>
          <a:endParaRPr lang="en-US"/>
        </a:p>
      </dgm:t>
    </dgm:pt>
    <dgm:pt modelId="{728EE46D-9E55-47D1-9A20-FB61F167F6D8}" type="sibTrans" cxnId="{6F017D7D-6446-4667-AB46-008F6E1D8854}">
      <dgm:prSet/>
      <dgm:spPr/>
      <dgm:t>
        <a:bodyPr/>
        <a:lstStyle/>
        <a:p>
          <a:endParaRPr lang="en-US"/>
        </a:p>
      </dgm:t>
    </dgm:pt>
    <dgm:pt modelId="{B023B22F-7816-420A-A662-AFE33E23567C}">
      <dgm:prSet phldrT="[Text]"/>
      <dgm:spPr/>
      <dgm:t>
        <a:bodyPr/>
        <a:lstStyle/>
        <a:p>
          <a:endParaRPr lang="en-US" sz="2400" kern="1200" dirty="0"/>
        </a:p>
      </dgm:t>
    </dgm:pt>
    <dgm:pt modelId="{8CDC21F3-2BD9-4B94-95EC-1CA4C0E95B79}" type="parTrans" cxnId="{2EE95586-103E-478D-B08E-1825658115F3}">
      <dgm:prSet/>
      <dgm:spPr/>
      <dgm:t>
        <a:bodyPr/>
        <a:lstStyle/>
        <a:p>
          <a:endParaRPr lang="en-US"/>
        </a:p>
      </dgm:t>
    </dgm:pt>
    <dgm:pt modelId="{90DD7664-479D-4CDA-90E8-5E2FE419EABD}" type="sibTrans" cxnId="{2EE95586-103E-478D-B08E-1825658115F3}">
      <dgm:prSet/>
      <dgm:spPr/>
      <dgm:t>
        <a:bodyPr/>
        <a:lstStyle/>
        <a:p>
          <a:endParaRPr lang="en-US"/>
        </a:p>
      </dgm:t>
    </dgm:pt>
    <dgm:pt modelId="{6549A0AA-985B-4D7A-97BA-94E71FE248E4}" type="pres">
      <dgm:prSet presAssocID="{8993B949-F9B0-4EEB-970C-6436F9D4E660}" presName="Name0" presStyleCnt="0">
        <dgm:presLayoutVars>
          <dgm:chMax val="5"/>
          <dgm:chPref val="5"/>
          <dgm:dir/>
          <dgm:animLvl val="lvl"/>
        </dgm:presLayoutVars>
      </dgm:prSet>
      <dgm:spPr/>
    </dgm:pt>
    <dgm:pt modelId="{DD3EFBE0-ECB6-433C-A3CF-86142828B884}" type="pres">
      <dgm:prSet presAssocID="{E3C8CDDC-37DF-4E4D-A635-E4382072764A}" presName="parentText1" presStyleLbl="node1" presStyleIdx="0" presStyleCnt="3">
        <dgm:presLayoutVars>
          <dgm:chMax/>
          <dgm:chPref val="3"/>
          <dgm:bulletEnabled val="1"/>
        </dgm:presLayoutVars>
      </dgm:prSet>
      <dgm:spPr/>
    </dgm:pt>
    <dgm:pt modelId="{96738EEC-7893-4D6A-B22C-EC682D379B04}" type="pres">
      <dgm:prSet presAssocID="{E3C8CDDC-37DF-4E4D-A635-E4382072764A}" presName="childText1" presStyleLbl="solidAlignAcc1" presStyleIdx="0" presStyleCnt="3">
        <dgm:presLayoutVars>
          <dgm:chMax val="0"/>
          <dgm:chPref val="0"/>
          <dgm:bulletEnabled val="1"/>
        </dgm:presLayoutVars>
      </dgm:prSet>
      <dgm:spPr/>
    </dgm:pt>
    <dgm:pt modelId="{88761196-1351-4354-AD91-70E864181142}" type="pres">
      <dgm:prSet presAssocID="{24CE8424-478F-4B89-BF9F-10FB2F7E1377}" presName="parentText2" presStyleLbl="node1" presStyleIdx="1" presStyleCnt="3">
        <dgm:presLayoutVars>
          <dgm:chMax/>
          <dgm:chPref val="3"/>
          <dgm:bulletEnabled val="1"/>
        </dgm:presLayoutVars>
      </dgm:prSet>
      <dgm:spPr/>
    </dgm:pt>
    <dgm:pt modelId="{A8899D14-1234-4E68-9C72-A0B70BCC326F}" type="pres">
      <dgm:prSet presAssocID="{24CE8424-478F-4B89-BF9F-10FB2F7E1377}" presName="childText2" presStyleLbl="solidAlignAcc1" presStyleIdx="1" presStyleCnt="3">
        <dgm:presLayoutVars>
          <dgm:chMax val="0"/>
          <dgm:chPref val="0"/>
          <dgm:bulletEnabled val="1"/>
        </dgm:presLayoutVars>
      </dgm:prSet>
      <dgm:spPr/>
    </dgm:pt>
    <dgm:pt modelId="{6C41617A-5F59-458F-B2C5-2FC049DA6BD1}" type="pres">
      <dgm:prSet presAssocID="{7C5AC78E-5F66-4EB5-8894-0E279E10C0A8}" presName="parentText3" presStyleLbl="node1" presStyleIdx="2" presStyleCnt="3">
        <dgm:presLayoutVars>
          <dgm:chMax/>
          <dgm:chPref val="3"/>
          <dgm:bulletEnabled val="1"/>
        </dgm:presLayoutVars>
      </dgm:prSet>
      <dgm:spPr/>
    </dgm:pt>
    <dgm:pt modelId="{25287DD4-6F39-45E1-BC08-D18C33F3E052}" type="pres">
      <dgm:prSet presAssocID="{7C5AC78E-5F66-4EB5-8894-0E279E10C0A8}" presName="childText3" presStyleLbl="solidAlignAcc1" presStyleIdx="2" presStyleCnt="3">
        <dgm:presLayoutVars>
          <dgm:chMax val="0"/>
          <dgm:chPref val="0"/>
          <dgm:bulletEnabled val="1"/>
        </dgm:presLayoutVars>
      </dgm:prSet>
      <dgm:spPr/>
    </dgm:pt>
  </dgm:ptLst>
  <dgm:cxnLst>
    <dgm:cxn modelId="{560E7A10-E939-4BA2-9F60-5F239D120FC5}" srcId="{E3C8CDDC-37DF-4E4D-A635-E4382072764A}" destId="{8C3AA705-4334-4D1F-80BF-D6A091A55776}" srcOrd="2" destOrd="0" parTransId="{38740BC5-0D40-4BDB-9C7A-B68FE4F519A6}" sibTransId="{E9DBEA6B-20A3-40C5-B008-687989765A22}"/>
    <dgm:cxn modelId="{C0DBAC14-17D0-42FC-84B4-4317917A35FE}" type="presOf" srcId="{7C5AC78E-5F66-4EB5-8894-0E279E10C0A8}" destId="{6C41617A-5F59-458F-B2C5-2FC049DA6BD1}" srcOrd="0" destOrd="0" presId="urn:microsoft.com/office/officeart/2009/3/layout/IncreasingArrowsProcess"/>
    <dgm:cxn modelId="{93FFA222-58A1-4F3D-95FB-2BA10C517652}" type="presOf" srcId="{9F43829A-4725-4E60-BFEA-6CAD38F2A57B}" destId="{96738EEC-7893-4D6A-B22C-EC682D379B04}" srcOrd="0" destOrd="3" presId="urn:microsoft.com/office/officeart/2009/3/layout/IncreasingArrowsProcess"/>
    <dgm:cxn modelId="{1CFE0B23-BE7B-4F45-B014-3726A80C0857}" srcId="{24CE8424-478F-4B89-BF9F-10FB2F7E1377}" destId="{A01E7D3F-73FE-4880-9CDA-04AC45AF1875}" srcOrd="0" destOrd="0" parTransId="{8CE7D557-D968-41A3-B406-16EB45F31C44}" sibTransId="{8A508BBB-0B13-4967-916A-E73C5A1C969E}"/>
    <dgm:cxn modelId="{FB176A2F-1A27-44FF-B993-464E2896496D}" srcId="{E3C8CDDC-37DF-4E4D-A635-E4382072764A}" destId="{DD1DBEBE-5FA6-460B-B730-D04D3A791E29}" srcOrd="0" destOrd="0" parTransId="{B5FD740F-6186-4069-A5DF-7AA6C55A5ED9}" sibTransId="{1338AFA6-7323-44B1-9B4E-EB4AFF8F3C7C}"/>
    <dgm:cxn modelId="{4718AD5E-A4A2-4E0C-B377-CAC6A3799A93}" type="presOf" srcId="{DD1DBEBE-5FA6-460B-B730-D04D3A791E29}" destId="{96738EEC-7893-4D6A-B22C-EC682D379B04}" srcOrd="0" destOrd="0" presId="urn:microsoft.com/office/officeart/2009/3/layout/IncreasingArrowsProcess"/>
    <dgm:cxn modelId="{67FDA965-02B7-49CD-9FCD-201ED1E083D3}" type="presOf" srcId="{E3C8CDDC-37DF-4E4D-A635-E4382072764A}" destId="{DD3EFBE0-ECB6-433C-A3CF-86142828B884}" srcOrd="0" destOrd="0" presId="urn:microsoft.com/office/officeart/2009/3/layout/IncreasingArrowsProcess"/>
    <dgm:cxn modelId="{220EB56A-4B0E-445F-91DC-27DDFE455462}" srcId="{8993B949-F9B0-4EEB-970C-6436F9D4E660}" destId="{7C5AC78E-5F66-4EB5-8894-0E279E10C0A8}" srcOrd="2" destOrd="0" parTransId="{08AB6FF0-EECA-4694-8288-6B18D3AD7EDF}" sibTransId="{D35CF70B-7DC5-43C8-BD8B-AF4CC3DDE94E}"/>
    <dgm:cxn modelId="{69EFAA51-D573-43EB-A198-A1BA130A5B20}" type="presOf" srcId="{24CE8424-478F-4B89-BF9F-10FB2F7E1377}" destId="{88761196-1351-4354-AD91-70E864181142}" srcOrd="0" destOrd="0" presId="urn:microsoft.com/office/officeart/2009/3/layout/IncreasingArrowsProcess"/>
    <dgm:cxn modelId="{6F017D7D-6446-4667-AB46-008F6E1D8854}" srcId="{24CE8424-478F-4B89-BF9F-10FB2F7E1377}" destId="{14B8A920-E24C-4ABD-A201-E5CA268F121B}" srcOrd="1" destOrd="0" parTransId="{33E2192D-638E-4138-A179-BC407F1A17D7}" sibTransId="{728EE46D-9E55-47D1-9A20-FB61F167F6D8}"/>
    <dgm:cxn modelId="{585F4585-C10C-45B1-ACA0-319788D36C74}" type="presOf" srcId="{A01E7D3F-73FE-4880-9CDA-04AC45AF1875}" destId="{A8899D14-1234-4E68-9C72-A0B70BCC326F}" srcOrd="0" destOrd="0" presId="urn:microsoft.com/office/officeart/2009/3/layout/IncreasingArrowsProcess"/>
    <dgm:cxn modelId="{2EE95586-103E-478D-B08E-1825658115F3}" srcId="{24CE8424-478F-4B89-BF9F-10FB2F7E1377}" destId="{B023B22F-7816-420A-A662-AFE33E23567C}" srcOrd="2" destOrd="0" parTransId="{8CDC21F3-2BD9-4B94-95EC-1CA4C0E95B79}" sibTransId="{90DD7664-479D-4CDA-90E8-5E2FE419EABD}"/>
    <dgm:cxn modelId="{DEB73A8F-7617-4DCF-9599-A4776D06BD5F}" srcId="{8993B949-F9B0-4EEB-970C-6436F9D4E660}" destId="{24CE8424-478F-4B89-BF9F-10FB2F7E1377}" srcOrd="1" destOrd="0" parTransId="{BEFAAE34-03AB-4C14-A4D7-91879A49EE08}" sibTransId="{51FF05DB-7C4D-48E9-9C0A-289087C0B7EF}"/>
    <dgm:cxn modelId="{A4A3AF8F-B9E2-4E0B-9B6A-EE3750A69D88}" type="presOf" srcId="{B2A03026-0071-487E-AD9C-5CF85A0BB322}" destId="{96738EEC-7893-4D6A-B22C-EC682D379B04}" srcOrd="0" destOrd="1" presId="urn:microsoft.com/office/officeart/2009/3/layout/IncreasingArrowsProcess"/>
    <dgm:cxn modelId="{6B30B29C-118B-4DF5-925E-A2A5C78EA78C}" srcId="{E3C8CDDC-37DF-4E4D-A635-E4382072764A}" destId="{B2A03026-0071-487E-AD9C-5CF85A0BB322}" srcOrd="1" destOrd="0" parTransId="{DAF1083B-C2EB-4D14-B072-C00D1EC970C7}" sibTransId="{BBCC194D-3D59-424B-916A-F9F6C5BA665E}"/>
    <dgm:cxn modelId="{249A13A1-0DB9-4B1D-864F-1B2597676BE0}" type="presOf" srcId="{8C3AA705-4334-4D1F-80BF-D6A091A55776}" destId="{96738EEC-7893-4D6A-B22C-EC682D379B04}" srcOrd="0" destOrd="2" presId="urn:microsoft.com/office/officeart/2009/3/layout/IncreasingArrowsProcess"/>
    <dgm:cxn modelId="{C6E82FB1-27DA-4ADF-9ED9-A3BC57638A56}" srcId="{8993B949-F9B0-4EEB-970C-6436F9D4E660}" destId="{E3C8CDDC-37DF-4E4D-A635-E4382072764A}" srcOrd="0" destOrd="0" parTransId="{E4FB5E6D-5747-4CA2-98CA-F6825B14D68A}" sibTransId="{87D7FD25-FC81-474D-AB22-6ED1B97AC7C9}"/>
    <dgm:cxn modelId="{A66278BD-8BA2-4798-8C67-6B6DBA4BAF6F}" srcId="{7C5AC78E-5F66-4EB5-8894-0E279E10C0A8}" destId="{F88226B8-D1A8-4E1E-83AE-1AD9951FBDAB}" srcOrd="0" destOrd="0" parTransId="{60C20388-5154-4C90-A0C8-B1E587DDAC36}" sibTransId="{5752A5B4-49D6-4308-84F3-FAFC6FB55DE0}"/>
    <dgm:cxn modelId="{123A3FC4-D826-4B7F-8C4B-14B0B2DA3E11}" type="presOf" srcId="{F88226B8-D1A8-4E1E-83AE-1AD9951FBDAB}" destId="{25287DD4-6F39-45E1-BC08-D18C33F3E052}" srcOrd="0" destOrd="0" presId="urn:microsoft.com/office/officeart/2009/3/layout/IncreasingArrowsProcess"/>
    <dgm:cxn modelId="{26D3FADA-1E83-4A89-B919-E59ADAF2A1D1}" type="presOf" srcId="{14B8A920-E24C-4ABD-A201-E5CA268F121B}" destId="{A8899D14-1234-4E68-9C72-A0B70BCC326F}" srcOrd="0" destOrd="1" presId="urn:microsoft.com/office/officeart/2009/3/layout/IncreasingArrowsProcess"/>
    <dgm:cxn modelId="{FC4C29E0-1535-4B27-A37F-A619C3345699}" type="presOf" srcId="{8993B949-F9B0-4EEB-970C-6436F9D4E660}" destId="{6549A0AA-985B-4D7A-97BA-94E71FE248E4}" srcOrd="0" destOrd="0" presId="urn:microsoft.com/office/officeart/2009/3/layout/IncreasingArrowsProcess"/>
    <dgm:cxn modelId="{8FAFDEED-7E06-405D-B3E7-F1D3B3515B1D}" type="presOf" srcId="{B023B22F-7816-420A-A662-AFE33E23567C}" destId="{A8899D14-1234-4E68-9C72-A0B70BCC326F}" srcOrd="0" destOrd="2" presId="urn:microsoft.com/office/officeart/2009/3/layout/IncreasingArrowsProcess"/>
    <dgm:cxn modelId="{DB4EDAF0-5992-42BA-90BB-A245B2084CB5}" srcId="{E3C8CDDC-37DF-4E4D-A635-E4382072764A}" destId="{9F43829A-4725-4E60-BFEA-6CAD38F2A57B}" srcOrd="3" destOrd="0" parTransId="{E6C0CCF3-5213-4662-808D-FB8FC983E112}" sibTransId="{3B1BCFD0-3DDE-4526-ABF1-651B84A7E83C}"/>
    <dgm:cxn modelId="{B97B4031-19E8-4934-9362-7578C7EE66CC}" type="presParOf" srcId="{6549A0AA-985B-4D7A-97BA-94E71FE248E4}" destId="{DD3EFBE0-ECB6-433C-A3CF-86142828B884}" srcOrd="0" destOrd="0" presId="urn:microsoft.com/office/officeart/2009/3/layout/IncreasingArrowsProcess"/>
    <dgm:cxn modelId="{6F96934E-866E-4488-9869-C9FC32BBEB41}" type="presParOf" srcId="{6549A0AA-985B-4D7A-97BA-94E71FE248E4}" destId="{96738EEC-7893-4D6A-B22C-EC682D379B04}" srcOrd="1" destOrd="0" presId="urn:microsoft.com/office/officeart/2009/3/layout/IncreasingArrowsProcess"/>
    <dgm:cxn modelId="{D3533025-233F-48EB-AD63-1D00B9E3F243}" type="presParOf" srcId="{6549A0AA-985B-4D7A-97BA-94E71FE248E4}" destId="{88761196-1351-4354-AD91-70E864181142}" srcOrd="2" destOrd="0" presId="urn:microsoft.com/office/officeart/2009/3/layout/IncreasingArrowsProcess"/>
    <dgm:cxn modelId="{393FA5B2-D12C-43A5-9353-017389EB24FF}" type="presParOf" srcId="{6549A0AA-985B-4D7A-97BA-94E71FE248E4}" destId="{A8899D14-1234-4E68-9C72-A0B70BCC326F}" srcOrd="3" destOrd="0" presId="urn:microsoft.com/office/officeart/2009/3/layout/IncreasingArrowsProcess"/>
    <dgm:cxn modelId="{9C414EDE-6D94-4DAF-AABC-FC881FB32346}" type="presParOf" srcId="{6549A0AA-985B-4D7A-97BA-94E71FE248E4}" destId="{6C41617A-5F59-458F-B2C5-2FC049DA6BD1}" srcOrd="4" destOrd="0" presId="urn:microsoft.com/office/officeart/2009/3/layout/IncreasingArrowsProcess"/>
    <dgm:cxn modelId="{F41C7D2A-D19B-4DB2-8310-4774745CD923}" type="presParOf" srcId="{6549A0AA-985B-4D7A-97BA-94E71FE248E4}" destId="{25287DD4-6F39-45E1-BC08-D18C33F3E052}" srcOrd="5" destOrd="0" presId="urn:microsoft.com/office/officeart/2009/3/layout/IncreasingArrows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219CA44-3ED0-405F-AD89-940BE00E9C69}">
      <dsp:nvSpPr>
        <dsp:cNvPr id="0" name=""/>
        <dsp:cNvSpPr/>
      </dsp:nvSpPr>
      <dsp:spPr>
        <a:xfrm>
          <a:off x="5936608" y="2958909"/>
          <a:ext cx="2149560" cy="1392428"/>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4295743"/>
              <a:satOff val="-12329"/>
              <a:lumOff val="-19739"/>
              <a:alphaOff val="0"/>
            </a:schemeClr>
          </a:solidFill>
          <a:prstDash val="solid"/>
          <a:miter lim="800000"/>
        </a:ln>
        <a:effectLst/>
        <a:scene3d>
          <a:camera prst="orthographicFront"/>
          <a:lightRig rig="threePt" dir="t">
            <a:rot lat="0" lon="0" rev="7500000"/>
          </a:lightRig>
        </a:scene3d>
        <a:sp3d z="-152400" extrusionH="63500" prstMaterial="dkEdge">
          <a:bevelT w="124450" h="1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72390" tIns="72390" rIns="72390" bIns="72390" numCol="1" spcCol="1270" anchor="t" anchorCtr="0">
          <a:noAutofit/>
        </a:bodyPr>
        <a:lstStyle/>
        <a:p>
          <a:pPr marL="114300" lvl="1" indent="-114300" algn="l" defTabSz="666750">
            <a:lnSpc>
              <a:spcPct val="90000"/>
            </a:lnSpc>
            <a:spcBef>
              <a:spcPct val="0"/>
            </a:spcBef>
            <a:spcAft>
              <a:spcPct val="15000"/>
            </a:spcAft>
            <a:buChar char="•"/>
          </a:pPr>
          <a:r>
            <a:rPr lang="en-US" sz="1500" kern="1200" dirty="0"/>
            <a:t>Is Crypto a Currency?</a:t>
          </a:r>
        </a:p>
      </dsp:txBody>
      <dsp:txXfrm>
        <a:off x="6612064" y="3337603"/>
        <a:ext cx="1443518" cy="983147"/>
      </dsp:txXfrm>
    </dsp:sp>
    <dsp:sp modelId="{B42C4E2B-B19F-4594-8671-B94AB1474F02}">
      <dsp:nvSpPr>
        <dsp:cNvPr id="0" name=""/>
        <dsp:cNvSpPr/>
      </dsp:nvSpPr>
      <dsp:spPr>
        <a:xfrm>
          <a:off x="2429430" y="2958909"/>
          <a:ext cx="2149560" cy="1392428"/>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6443614"/>
              <a:satOff val="-18493"/>
              <a:lumOff val="-29609"/>
              <a:alphaOff val="0"/>
            </a:schemeClr>
          </a:solidFill>
          <a:prstDash val="solid"/>
          <a:miter lim="800000"/>
        </a:ln>
        <a:effectLst/>
        <a:scene3d>
          <a:camera prst="orthographicFront"/>
          <a:lightRig rig="threePt" dir="t">
            <a:rot lat="0" lon="0" rev="7500000"/>
          </a:lightRig>
        </a:scene3d>
        <a:sp3d z="-152400" extrusionH="63500" prstMaterial="dkEdge">
          <a:bevelT w="124450" h="1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72390" tIns="72390" rIns="72390" bIns="72390" numCol="1" spcCol="1270" anchor="t" anchorCtr="0">
          <a:noAutofit/>
        </a:bodyPr>
        <a:lstStyle/>
        <a:p>
          <a:pPr marL="114300" lvl="1" indent="-114300" algn="l" defTabSz="666750">
            <a:lnSpc>
              <a:spcPct val="90000"/>
            </a:lnSpc>
            <a:spcBef>
              <a:spcPct val="0"/>
            </a:spcBef>
            <a:spcAft>
              <a:spcPct val="15000"/>
            </a:spcAft>
            <a:buChar char="•"/>
          </a:pPr>
          <a:r>
            <a:rPr lang="en-US" sz="1500" kern="1200" dirty="0"/>
            <a:t>Is Crypto a Security?</a:t>
          </a:r>
        </a:p>
      </dsp:txBody>
      <dsp:txXfrm>
        <a:off x="2460017" y="3337603"/>
        <a:ext cx="1443518" cy="983147"/>
      </dsp:txXfrm>
    </dsp:sp>
    <dsp:sp modelId="{764E1877-385D-474A-A3C2-2C221C2B59D1}">
      <dsp:nvSpPr>
        <dsp:cNvPr id="0" name=""/>
        <dsp:cNvSpPr/>
      </dsp:nvSpPr>
      <dsp:spPr>
        <a:xfrm>
          <a:off x="5936608" y="0"/>
          <a:ext cx="2149560" cy="1392428"/>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2147871"/>
              <a:satOff val="-6164"/>
              <a:lumOff val="-9870"/>
              <a:alphaOff val="0"/>
            </a:schemeClr>
          </a:solidFill>
          <a:prstDash val="solid"/>
          <a:miter lim="800000"/>
        </a:ln>
        <a:effectLst/>
        <a:scene3d>
          <a:camera prst="orthographicFront"/>
          <a:lightRig rig="threePt" dir="t">
            <a:rot lat="0" lon="0" rev="7500000"/>
          </a:lightRig>
        </a:scene3d>
        <a:sp3d z="-152400" extrusionH="63500" prstMaterial="dkEdge">
          <a:bevelT w="124450" h="1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72390" tIns="72390" rIns="72390" bIns="72390" numCol="1" spcCol="1270" anchor="t" anchorCtr="0">
          <a:noAutofit/>
        </a:bodyPr>
        <a:lstStyle/>
        <a:p>
          <a:pPr marL="114300" lvl="1" indent="-114300" algn="l" defTabSz="666750">
            <a:lnSpc>
              <a:spcPct val="90000"/>
            </a:lnSpc>
            <a:spcBef>
              <a:spcPct val="0"/>
            </a:spcBef>
            <a:spcAft>
              <a:spcPct val="15000"/>
            </a:spcAft>
            <a:buChar char="•"/>
          </a:pPr>
          <a:r>
            <a:rPr lang="en-US" sz="1500" kern="1200" dirty="0"/>
            <a:t>Is Crypto a Commodity?</a:t>
          </a:r>
        </a:p>
      </dsp:txBody>
      <dsp:txXfrm>
        <a:off x="6612064" y="30587"/>
        <a:ext cx="1443518" cy="983147"/>
      </dsp:txXfrm>
    </dsp:sp>
    <dsp:sp modelId="{B528062B-F7EA-4393-8848-848CA4FEF07A}">
      <dsp:nvSpPr>
        <dsp:cNvPr id="0" name=""/>
        <dsp:cNvSpPr/>
      </dsp:nvSpPr>
      <dsp:spPr>
        <a:xfrm>
          <a:off x="2429430" y="0"/>
          <a:ext cx="2149560" cy="1392428"/>
        </a:xfrm>
        <a:prstGeom prst="roundRect">
          <a:avLst>
            <a:gd name="adj" fmla="val 10000"/>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a:scene3d>
          <a:camera prst="orthographicFront"/>
          <a:lightRig rig="threePt" dir="t">
            <a:rot lat="0" lon="0" rev="7500000"/>
          </a:lightRig>
        </a:scene3d>
        <a:sp3d z="-152400" extrusionH="63500" prstMaterial="dkEdge">
          <a:bevelT w="124450" h="16350" prst="relaxedInset"/>
          <a:contourClr>
            <a:schemeClr val="bg1"/>
          </a:contourClr>
        </a:sp3d>
      </dsp:spPr>
      <dsp:style>
        <a:lnRef idx="1">
          <a:scrgbClr r="0" g="0" b="0"/>
        </a:lnRef>
        <a:fillRef idx="1">
          <a:scrgbClr r="0" g="0" b="0"/>
        </a:fillRef>
        <a:effectRef idx="0">
          <a:scrgbClr r="0" g="0" b="0"/>
        </a:effectRef>
        <a:fontRef idx="minor"/>
      </dsp:style>
      <dsp:txBody>
        <a:bodyPr spcFirstLastPara="0" vert="horz" wrap="square" lIns="72390" tIns="72390" rIns="72390" bIns="72390" numCol="1" spcCol="1270" anchor="t" anchorCtr="0">
          <a:noAutofit/>
        </a:bodyPr>
        <a:lstStyle/>
        <a:p>
          <a:pPr marL="114300" lvl="1" indent="-114300" algn="l" defTabSz="666750">
            <a:lnSpc>
              <a:spcPct val="90000"/>
            </a:lnSpc>
            <a:spcBef>
              <a:spcPct val="0"/>
            </a:spcBef>
            <a:spcAft>
              <a:spcPct val="15000"/>
            </a:spcAft>
            <a:buChar char="•"/>
          </a:pPr>
          <a:r>
            <a:rPr lang="en-US" sz="1500" kern="1200" dirty="0"/>
            <a:t>Is Crypto Property?</a:t>
          </a:r>
        </a:p>
      </dsp:txBody>
      <dsp:txXfrm>
        <a:off x="2460017" y="30587"/>
        <a:ext cx="1443518" cy="983147"/>
      </dsp:txXfrm>
    </dsp:sp>
    <dsp:sp modelId="{D1AEA5DE-7278-4A7C-BB84-6212901402C7}">
      <dsp:nvSpPr>
        <dsp:cNvPr id="0" name=""/>
        <dsp:cNvSpPr/>
      </dsp:nvSpPr>
      <dsp:spPr>
        <a:xfrm>
          <a:off x="3330157" y="248026"/>
          <a:ext cx="1884129" cy="1884129"/>
        </a:xfrm>
        <a:prstGeom prst="pieWedg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US" sz="2100" kern="1200" dirty="0"/>
            <a:t>IRS</a:t>
          </a:r>
        </a:p>
      </dsp:txBody>
      <dsp:txXfrm>
        <a:off x="3882006" y="799875"/>
        <a:ext cx="1332280" cy="1332280"/>
      </dsp:txXfrm>
    </dsp:sp>
    <dsp:sp modelId="{EAE2C98F-503B-47DD-B7F4-4F3ABD463A6D}">
      <dsp:nvSpPr>
        <dsp:cNvPr id="0" name=""/>
        <dsp:cNvSpPr/>
      </dsp:nvSpPr>
      <dsp:spPr>
        <a:xfrm rot="5400000">
          <a:off x="5301313" y="248026"/>
          <a:ext cx="1884129" cy="1884129"/>
        </a:xfrm>
        <a:prstGeom prst="pieWedge">
          <a:avLst/>
        </a:prstGeom>
        <a:gradFill rotWithShape="0">
          <a:gsLst>
            <a:gs pos="0">
              <a:schemeClr val="accent2">
                <a:hueOff val="2147871"/>
                <a:satOff val="-6164"/>
                <a:lumOff val="-9870"/>
                <a:alphaOff val="0"/>
                <a:satMod val="103000"/>
                <a:lumMod val="102000"/>
                <a:tint val="94000"/>
              </a:schemeClr>
            </a:gs>
            <a:gs pos="50000">
              <a:schemeClr val="accent2">
                <a:hueOff val="2147871"/>
                <a:satOff val="-6164"/>
                <a:lumOff val="-9870"/>
                <a:alphaOff val="0"/>
                <a:satMod val="110000"/>
                <a:lumMod val="100000"/>
                <a:shade val="100000"/>
              </a:schemeClr>
            </a:gs>
            <a:gs pos="100000">
              <a:schemeClr val="accent2">
                <a:hueOff val="2147871"/>
                <a:satOff val="-6164"/>
                <a:lumOff val="-9870"/>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US" sz="2100" kern="1200" dirty="0"/>
            <a:t>CFTC</a:t>
          </a:r>
        </a:p>
      </dsp:txBody>
      <dsp:txXfrm rot="-5400000">
        <a:off x="5301313" y="799875"/>
        <a:ext cx="1332280" cy="1332280"/>
      </dsp:txXfrm>
    </dsp:sp>
    <dsp:sp modelId="{5120CE76-F2BC-4635-A253-35951AD6650D}">
      <dsp:nvSpPr>
        <dsp:cNvPr id="0" name=""/>
        <dsp:cNvSpPr/>
      </dsp:nvSpPr>
      <dsp:spPr>
        <a:xfrm rot="10800000">
          <a:off x="5301313" y="2219182"/>
          <a:ext cx="1884129" cy="1884129"/>
        </a:xfrm>
        <a:prstGeom prst="pieWedge">
          <a:avLst/>
        </a:prstGeom>
        <a:gradFill rotWithShape="0">
          <a:gsLst>
            <a:gs pos="0">
              <a:schemeClr val="accent2">
                <a:hueOff val="4295743"/>
                <a:satOff val="-12329"/>
                <a:lumOff val="-19739"/>
                <a:alphaOff val="0"/>
                <a:satMod val="103000"/>
                <a:lumMod val="102000"/>
                <a:tint val="94000"/>
              </a:schemeClr>
            </a:gs>
            <a:gs pos="50000">
              <a:schemeClr val="accent2">
                <a:hueOff val="4295743"/>
                <a:satOff val="-12329"/>
                <a:lumOff val="-19739"/>
                <a:alphaOff val="0"/>
                <a:satMod val="110000"/>
                <a:lumMod val="100000"/>
                <a:shade val="100000"/>
              </a:schemeClr>
            </a:gs>
            <a:gs pos="100000">
              <a:schemeClr val="accent2">
                <a:hueOff val="4295743"/>
                <a:satOff val="-12329"/>
                <a:lumOff val="-19739"/>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US" sz="2100" kern="1200" dirty="0"/>
            <a:t>Treasury</a:t>
          </a:r>
        </a:p>
      </dsp:txBody>
      <dsp:txXfrm rot="10800000">
        <a:off x="5301313" y="2219182"/>
        <a:ext cx="1332280" cy="1332280"/>
      </dsp:txXfrm>
    </dsp:sp>
    <dsp:sp modelId="{FFBC38EE-F80E-4D00-AAC9-82F5EA8272C0}">
      <dsp:nvSpPr>
        <dsp:cNvPr id="0" name=""/>
        <dsp:cNvSpPr/>
      </dsp:nvSpPr>
      <dsp:spPr>
        <a:xfrm rot="16200000">
          <a:off x="3330157" y="2219182"/>
          <a:ext cx="1884129" cy="1884129"/>
        </a:xfrm>
        <a:prstGeom prst="pieWedge">
          <a:avLst/>
        </a:prstGeom>
        <a:gradFill rotWithShape="0">
          <a:gsLst>
            <a:gs pos="0">
              <a:schemeClr val="accent2">
                <a:hueOff val="6443614"/>
                <a:satOff val="-18493"/>
                <a:lumOff val="-29609"/>
                <a:alphaOff val="0"/>
                <a:satMod val="103000"/>
                <a:lumMod val="102000"/>
                <a:tint val="94000"/>
              </a:schemeClr>
            </a:gs>
            <a:gs pos="50000">
              <a:schemeClr val="accent2">
                <a:hueOff val="6443614"/>
                <a:satOff val="-18493"/>
                <a:lumOff val="-29609"/>
                <a:alphaOff val="0"/>
                <a:satMod val="110000"/>
                <a:lumMod val="100000"/>
                <a:shade val="100000"/>
              </a:schemeClr>
            </a:gs>
            <a:gs pos="100000">
              <a:schemeClr val="accent2">
                <a:hueOff val="6443614"/>
                <a:satOff val="-18493"/>
                <a:lumOff val="-29609"/>
                <a:alphaOff val="0"/>
                <a:lumMod val="99000"/>
                <a:satMod val="120000"/>
                <a:shade val="78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9352" tIns="149352" rIns="149352" bIns="149352" numCol="1" spcCol="1270" anchor="ctr" anchorCtr="0">
          <a:noAutofit/>
        </a:bodyPr>
        <a:lstStyle/>
        <a:p>
          <a:pPr marL="0" lvl="0" indent="0" algn="ctr" defTabSz="933450">
            <a:lnSpc>
              <a:spcPct val="90000"/>
            </a:lnSpc>
            <a:spcBef>
              <a:spcPct val="0"/>
            </a:spcBef>
            <a:spcAft>
              <a:spcPct val="35000"/>
            </a:spcAft>
            <a:buNone/>
          </a:pPr>
          <a:r>
            <a:rPr lang="en-US" sz="2100" kern="1200" dirty="0"/>
            <a:t>SEC</a:t>
          </a:r>
        </a:p>
      </dsp:txBody>
      <dsp:txXfrm rot="5400000">
        <a:off x="3882006" y="2219182"/>
        <a:ext cx="1332280" cy="1332280"/>
      </dsp:txXfrm>
    </dsp:sp>
    <dsp:sp modelId="{773FFEF9-5CEF-4B34-A337-3DB8ECA7D389}">
      <dsp:nvSpPr>
        <dsp:cNvPr id="0" name=""/>
        <dsp:cNvSpPr/>
      </dsp:nvSpPr>
      <dsp:spPr>
        <a:xfrm>
          <a:off x="4932537" y="1784048"/>
          <a:ext cx="650525" cy="565673"/>
        </a:xfrm>
        <a:prstGeom prst="circularArrow">
          <a:avLst/>
        </a:prstGeom>
        <a:solidFill>
          <a:schemeClr val="accent2">
            <a:tint val="40000"/>
            <a:hueOff val="0"/>
            <a:satOff val="0"/>
            <a:lumOff val="0"/>
            <a:alphaOff val="0"/>
          </a:schemeClr>
        </a:solid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F9BE9DD6-8172-4C1C-9492-4ABCDC5E8A06}">
      <dsp:nvSpPr>
        <dsp:cNvPr id="0" name=""/>
        <dsp:cNvSpPr/>
      </dsp:nvSpPr>
      <dsp:spPr>
        <a:xfrm rot="10800000">
          <a:off x="4932537" y="2001615"/>
          <a:ext cx="650525" cy="565673"/>
        </a:xfrm>
        <a:prstGeom prst="circularArrow">
          <a:avLst/>
        </a:prstGeom>
        <a:solidFill>
          <a:schemeClr val="accent2">
            <a:tint val="40000"/>
            <a:hueOff val="0"/>
            <a:satOff val="0"/>
            <a:lumOff val="0"/>
            <a:alphaOff val="0"/>
          </a:schemeClr>
        </a:solidFill>
        <a:ln>
          <a:noFill/>
        </a:ln>
        <a:effectLst/>
        <a:scene3d>
          <a:camera prst="orthographicFront"/>
          <a:lightRig rig="threePt" dir="t">
            <a:rot lat="0" lon="0" rev="7500000"/>
          </a:lightRig>
        </a:scene3d>
        <a:sp3d z="1524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3EFBE0-ECB6-433C-A3CF-86142828B884}">
      <dsp:nvSpPr>
        <dsp:cNvPr id="0" name=""/>
        <dsp:cNvSpPr/>
      </dsp:nvSpPr>
      <dsp:spPr>
        <a:xfrm>
          <a:off x="800340" y="10026"/>
          <a:ext cx="8914918" cy="1298351"/>
        </a:xfrm>
        <a:prstGeom prst="rightArrow">
          <a:avLst>
            <a:gd name="adj1" fmla="val 50000"/>
            <a:gd name="adj2" fmla="val 50000"/>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254000" bIns="206113" numCol="1" spcCol="1270" anchor="ctr" anchorCtr="0">
          <a:noAutofit/>
        </a:bodyPr>
        <a:lstStyle/>
        <a:p>
          <a:pPr marL="0" lvl="0" indent="0" algn="l" defTabSz="1066800">
            <a:lnSpc>
              <a:spcPct val="90000"/>
            </a:lnSpc>
            <a:spcBef>
              <a:spcPct val="0"/>
            </a:spcBef>
            <a:spcAft>
              <a:spcPct val="35000"/>
            </a:spcAft>
            <a:buNone/>
          </a:pPr>
          <a:r>
            <a:rPr lang="en-US" sz="2400" kern="1200" dirty="0"/>
            <a:t>Federal Regulation</a:t>
          </a:r>
        </a:p>
      </dsp:txBody>
      <dsp:txXfrm>
        <a:off x="800340" y="334614"/>
        <a:ext cx="8590330" cy="649175"/>
      </dsp:txXfrm>
    </dsp:sp>
    <dsp:sp modelId="{96738EEC-7893-4D6A-B22C-EC682D379B04}">
      <dsp:nvSpPr>
        <dsp:cNvPr id="0" name=""/>
        <dsp:cNvSpPr/>
      </dsp:nvSpPr>
      <dsp:spPr>
        <a:xfrm>
          <a:off x="800340" y="1011243"/>
          <a:ext cx="2745795" cy="2501103"/>
        </a:xfrm>
        <a:prstGeom prst="rect">
          <a:avLst/>
        </a:prstGeom>
        <a:solidFill>
          <a:schemeClr val="lt1">
            <a:hueOff val="0"/>
            <a:satOff val="0"/>
            <a:lumOff val="0"/>
            <a:alphaOff val="0"/>
          </a:schemeClr>
        </a:solidFill>
        <a:ln w="1905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Font typeface="Symbol"/>
            <a:buNone/>
          </a:pPr>
          <a:r>
            <a:rPr lang="en-US" sz="2400" kern="1200" dirty="0">
              <a:solidFill>
                <a:prstClr val="black">
                  <a:hueOff val="0"/>
                  <a:satOff val="0"/>
                  <a:lumOff val="0"/>
                  <a:alphaOff val="0"/>
                </a:prstClr>
              </a:solidFill>
              <a:latin typeface="Aptos" panose="02110004020202020204"/>
              <a:ea typeface="+mn-ea"/>
              <a:cs typeface="+mn-cs"/>
            </a:rPr>
            <a:t>Bank Secrecy Act </a:t>
          </a:r>
        </a:p>
        <a:p>
          <a:pPr marL="0" lvl="0" indent="0" algn="l" defTabSz="1066800">
            <a:lnSpc>
              <a:spcPct val="90000"/>
            </a:lnSpc>
            <a:spcBef>
              <a:spcPct val="0"/>
            </a:spcBef>
            <a:spcAft>
              <a:spcPct val="35000"/>
            </a:spcAft>
            <a:buFont typeface="Arial" panose="020B0604020202020204" pitchFamily="34" charset="0"/>
            <a:buNone/>
          </a:pPr>
          <a:r>
            <a:rPr lang="en-US" sz="2400" kern="1200" dirty="0">
              <a:solidFill>
                <a:prstClr val="black">
                  <a:hueOff val="0"/>
                  <a:satOff val="0"/>
                  <a:lumOff val="0"/>
                  <a:alphaOff val="0"/>
                </a:prstClr>
              </a:solidFill>
              <a:latin typeface="Aptos" panose="02110004020202020204"/>
              <a:ea typeface="+mn-ea"/>
              <a:cs typeface="+mn-cs"/>
            </a:rPr>
            <a:t>(1970) </a:t>
          </a:r>
        </a:p>
        <a:p>
          <a:pPr marL="0" lvl="0" indent="0" algn="l" defTabSz="1066800">
            <a:lnSpc>
              <a:spcPct val="90000"/>
            </a:lnSpc>
            <a:spcBef>
              <a:spcPct val="0"/>
            </a:spcBef>
            <a:spcAft>
              <a:spcPct val="35000"/>
            </a:spcAft>
            <a:buFont typeface="Arial" panose="020B0604020202020204" pitchFamily="34" charset="0"/>
            <a:buNone/>
          </a:pPr>
          <a:endParaRPr lang="en-US" sz="2400" kern="1200" dirty="0">
            <a:solidFill>
              <a:prstClr val="black">
                <a:hueOff val="0"/>
                <a:satOff val="0"/>
                <a:lumOff val="0"/>
                <a:alphaOff val="0"/>
              </a:prstClr>
            </a:solidFill>
            <a:latin typeface="Aptos" panose="02110004020202020204"/>
            <a:ea typeface="+mn-ea"/>
            <a:cs typeface="+mn-cs"/>
          </a:endParaRPr>
        </a:p>
        <a:p>
          <a:pPr marL="0" lvl="0" indent="0" algn="l" defTabSz="1066800">
            <a:lnSpc>
              <a:spcPct val="90000"/>
            </a:lnSpc>
            <a:spcBef>
              <a:spcPct val="0"/>
            </a:spcBef>
            <a:spcAft>
              <a:spcPct val="35000"/>
            </a:spcAft>
            <a:buFont typeface="Arial" panose="020B0604020202020204" pitchFamily="34" charset="0"/>
            <a:buNone/>
          </a:pPr>
          <a:r>
            <a:rPr lang="en-US" sz="2400" kern="1200" dirty="0">
              <a:solidFill>
                <a:prstClr val="black">
                  <a:hueOff val="0"/>
                  <a:satOff val="0"/>
                  <a:lumOff val="0"/>
                  <a:alphaOff val="0"/>
                </a:prstClr>
              </a:solidFill>
              <a:latin typeface="Aptos" panose="02110004020202020204"/>
              <a:ea typeface="+mn-ea"/>
              <a:cs typeface="+mn-cs"/>
            </a:rPr>
            <a:t>Money Laundering </a:t>
          </a:r>
        </a:p>
        <a:p>
          <a:pPr marL="0" lvl="0" indent="0" algn="l" defTabSz="1066800">
            <a:lnSpc>
              <a:spcPct val="90000"/>
            </a:lnSpc>
            <a:spcBef>
              <a:spcPct val="0"/>
            </a:spcBef>
            <a:spcAft>
              <a:spcPct val="35000"/>
            </a:spcAft>
            <a:buFont typeface="Arial" panose="020B0604020202020204" pitchFamily="34" charset="0"/>
            <a:buNone/>
          </a:pPr>
          <a:r>
            <a:rPr lang="en-US" sz="2400" kern="1200" dirty="0">
              <a:solidFill>
                <a:prstClr val="black">
                  <a:hueOff val="0"/>
                  <a:satOff val="0"/>
                  <a:lumOff val="0"/>
                  <a:alphaOff val="0"/>
                </a:prstClr>
              </a:solidFill>
              <a:latin typeface="Aptos" panose="02110004020202020204"/>
              <a:ea typeface="+mn-ea"/>
              <a:cs typeface="+mn-cs"/>
            </a:rPr>
            <a:t>Control Act (1986) </a:t>
          </a:r>
        </a:p>
      </dsp:txBody>
      <dsp:txXfrm>
        <a:off x="800340" y="1011243"/>
        <a:ext cx="2745795" cy="2501103"/>
      </dsp:txXfrm>
    </dsp:sp>
    <dsp:sp modelId="{88761196-1351-4354-AD91-70E864181142}">
      <dsp:nvSpPr>
        <dsp:cNvPr id="0" name=""/>
        <dsp:cNvSpPr/>
      </dsp:nvSpPr>
      <dsp:spPr>
        <a:xfrm>
          <a:off x="3546135" y="442810"/>
          <a:ext cx="6169123" cy="1298351"/>
        </a:xfrm>
        <a:prstGeom prst="rightArrow">
          <a:avLst>
            <a:gd name="adj1" fmla="val 50000"/>
            <a:gd name="adj2" fmla="val 50000"/>
          </a:avLst>
        </a:prstGeom>
        <a:solidFill>
          <a:schemeClr val="accent5">
            <a:hueOff val="-6076075"/>
            <a:satOff val="-413"/>
            <a:lumOff val="981"/>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254000" bIns="206113" numCol="1" spcCol="1270" anchor="ctr" anchorCtr="0">
          <a:noAutofit/>
        </a:bodyPr>
        <a:lstStyle/>
        <a:p>
          <a:pPr marL="0" lvl="0" indent="0" algn="l" defTabSz="1066800">
            <a:lnSpc>
              <a:spcPct val="90000"/>
            </a:lnSpc>
            <a:spcBef>
              <a:spcPct val="0"/>
            </a:spcBef>
            <a:spcAft>
              <a:spcPct val="35000"/>
            </a:spcAft>
            <a:buNone/>
          </a:pPr>
          <a:r>
            <a:rPr lang="en-US" sz="2400" kern="1200" dirty="0"/>
            <a:t>State Regulation</a:t>
          </a:r>
        </a:p>
      </dsp:txBody>
      <dsp:txXfrm>
        <a:off x="3546135" y="767398"/>
        <a:ext cx="5844535" cy="649175"/>
      </dsp:txXfrm>
    </dsp:sp>
    <dsp:sp modelId="{A8899D14-1234-4E68-9C72-A0B70BCC326F}">
      <dsp:nvSpPr>
        <dsp:cNvPr id="0" name=""/>
        <dsp:cNvSpPr/>
      </dsp:nvSpPr>
      <dsp:spPr>
        <a:xfrm>
          <a:off x="3546135" y="1444027"/>
          <a:ext cx="2745795" cy="2501103"/>
        </a:xfrm>
        <a:prstGeom prst="rect">
          <a:avLst/>
        </a:prstGeom>
        <a:solidFill>
          <a:schemeClr val="lt1">
            <a:hueOff val="0"/>
            <a:satOff val="0"/>
            <a:lumOff val="0"/>
            <a:alphaOff val="0"/>
          </a:schemeClr>
        </a:solidFill>
        <a:ln w="19050" cap="flat" cmpd="sng" algn="ctr">
          <a:solidFill>
            <a:schemeClr val="accent5">
              <a:hueOff val="-6076075"/>
              <a:satOff val="-413"/>
              <a:lumOff val="98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t>Regulates </a:t>
          </a:r>
          <a:r>
            <a:rPr lang="en-US" sz="2400" kern="1200" dirty="0">
              <a:solidFill>
                <a:prstClr val="black">
                  <a:hueOff val="0"/>
                  <a:satOff val="0"/>
                  <a:lumOff val="0"/>
                  <a:alphaOff val="0"/>
                </a:prstClr>
              </a:solidFill>
              <a:latin typeface="Aptos" panose="02110004020202020204"/>
              <a:ea typeface="+mn-ea"/>
              <a:cs typeface="+mn-cs"/>
            </a:rPr>
            <a:t>“Money Services </a:t>
          </a:r>
        </a:p>
        <a:p>
          <a:pPr marL="0" lvl="0" indent="0" algn="l" defTabSz="1066800">
            <a:lnSpc>
              <a:spcPct val="90000"/>
            </a:lnSpc>
            <a:spcBef>
              <a:spcPct val="0"/>
            </a:spcBef>
            <a:spcAft>
              <a:spcPct val="35000"/>
            </a:spcAft>
            <a:buNone/>
          </a:pPr>
          <a:r>
            <a:rPr lang="en-US" sz="2400" kern="1200" dirty="0">
              <a:solidFill>
                <a:prstClr val="black">
                  <a:hueOff val="0"/>
                  <a:satOff val="0"/>
                  <a:lumOff val="0"/>
                  <a:alphaOff val="0"/>
                </a:prstClr>
              </a:solidFill>
              <a:latin typeface="Aptos" panose="02110004020202020204"/>
              <a:ea typeface="+mn-ea"/>
              <a:cs typeface="+mn-cs"/>
            </a:rPr>
            <a:t>Businesses” subject to the BSA </a:t>
          </a:r>
        </a:p>
        <a:p>
          <a:pPr marL="0" lvl="0" indent="0" algn="l" defTabSz="1066800">
            <a:lnSpc>
              <a:spcPct val="90000"/>
            </a:lnSpc>
            <a:spcBef>
              <a:spcPct val="0"/>
            </a:spcBef>
            <a:spcAft>
              <a:spcPct val="35000"/>
            </a:spcAft>
            <a:buNone/>
          </a:pPr>
          <a:endParaRPr lang="en-US" sz="2400" kern="1200" dirty="0"/>
        </a:p>
      </dsp:txBody>
      <dsp:txXfrm>
        <a:off x="3546135" y="1444027"/>
        <a:ext cx="2745795" cy="2501103"/>
      </dsp:txXfrm>
    </dsp:sp>
    <dsp:sp modelId="{6C41617A-5F59-458F-B2C5-2FC049DA6BD1}">
      <dsp:nvSpPr>
        <dsp:cNvPr id="0" name=""/>
        <dsp:cNvSpPr/>
      </dsp:nvSpPr>
      <dsp:spPr>
        <a:xfrm>
          <a:off x="6291930" y="875594"/>
          <a:ext cx="3423328" cy="1298351"/>
        </a:xfrm>
        <a:prstGeom prst="rightArrow">
          <a:avLst>
            <a:gd name="adj1" fmla="val 50000"/>
            <a:gd name="adj2" fmla="val 50000"/>
          </a:avLst>
        </a:prstGeom>
        <a:solidFill>
          <a:schemeClr val="accent5">
            <a:hueOff val="-12152150"/>
            <a:satOff val="-826"/>
            <a:lumOff val="1961"/>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254000" bIns="206113" numCol="1" spcCol="1270" anchor="ctr" anchorCtr="0">
          <a:noAutofit/>
        </a:bodyPr>
        <a:lstStyle/>
        <a:p>
          <a:pPr marL="0" lvl="0" indent="0" algn="l" defTabSz="1066800">
            <a:lnSpc>
              <a:spcPct val="90000"/>
            </a:lnSpc>
            <a:spcBef>
              <a:spcPct val="0"/>
            </a:spcBef>
            <a:spcAft>
              <a:spcPct val="35000"/>
            </a:spcAft>
            <a:buNone/>
          </a:pPr>
          <a:r>
            <a:rPr lang="en-US" sz="2400" kern="1200" dirty="0"/>
            <a:t>Administration</a:t>
          </a:r>
        </a:p>
      </dsp:txBody>
      <dsp:txXfrm>
        <a:off x="6291930" y="1200182"/>
        <a:ext cx="3098740" cy="649175"/>
      </dsp:txXfrm>
    </dsp:sp>
    <dsp:sp modelId="{25287DD4-6F39-45E1-BC08-D18C33F3E052}">
      <dsp:nvSpPr>
        <dsp:cNvPr id="0" name=""/>
        <dsp:cNvSpPr/>
      </dsp:nvSpPr>
      <dsp:spPr>
        <a:xfrm>
          <a:off x="6291930" y="1876811"/>
          <a:ext cx="2745795" cy="2464500"/>
        </a:xfrm>
        <a:prstGeom prst="rect">
          <a:avLst/>
        </a:prstGeom>
        <a:solidFill>
          <a:schemeClr val="lt1">
            <a:hueOff val="0"/>
            <a:satOff val="0"/>
            <a:lumOff val="0"/>
            <a:alphaOff val="0"/>
          </a:schemeClr>
        </a:solidFill>
        <a:ln w="19050" cap="flat" cmpd="sng" algn="ctr">
          <a:solidFill>
            <a:schemeClr val="accent5">
              <a:hueOff val="-12152150"/>
              <a:satOff val="-826"/>
              <a:lumOff val="1961"/>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t" anchorCtr="0">
          <a:noAutofit/>
        </a:bodyPr>
        <a:lstStyle/>
        <a:p>
          <a:pPr marL="0" lvl="0" indent="0" algn="l" defTabSz="1066800">
            <a:lnSpc>
              <a:spcPct val="90000"/>
            </a:lnSpc>
            <a:spcBef>
              <a:spcPct val="0"/>
            </a:spcBef>
            <a:spcAft>
              <a:spcPct val="35000"/>
            </a:spcAft>
            <a:buNone/>
          </a:pPr>
          <a:r>
            <a:rPr lang="en-US" sz="2400" kern="1200" dirty="0"/>
            <a:t>Federal: FinCEN/IRS</a:t>
          </a:r>
        </a:p>
        <a:p>
          <a:pPr marL="0" lvl="0" indent="0" algn="l" defTabSz="1066800">
            <a:lnSpc>
              <a:spcPct val="90000"/>
            </a:lnSpc>
            <a:spcBef>
              <a:spcPct val="0"/>
            </a:spcBef>
            <a:spcAft>
              <a:spcPct val="35000"/>
            </a:spcAft>
            <a:buNone/>
          </a:pPr>
          <a:endParaRPr lang="en-US" sz="2400" kern="1200" dirty="0"/>
        </a:p>
        <a:p>
          <a:pPr marL="0" lvl="0" indent="0" algn="l" defTabSz="1066800">
            <a:lnSpc>
              <a:spcPct val="90000"/>
            </a:lnSpc>
            <a:spcBef>
              <a:spcPct val="0"/>
            </a:spcBef>
            <a:spcAft>
              <a:spcPct val="35000"/>
            </a:spcAft>
            <a:buNone/>
          </a:pPr>
          <a:r>
            <a:rPr lang="en-US" sz="2400" kern="1200" dirty="0"/>
            <a:t>State: Various agencies</a:t>
          </a:r>
        </a:p>
      </dsp:txBody>
      <dsp:txXfrm>
        <a:off x="6291930" y="1876811"/>
        <a:ext cx="2745795" cy="2464500"/>
      </dsp:txXfrm>
    </dsp:sp>
  </dsp:spTree>
</dsp:drawing>
</file>

<file path=ppt/diagrams/layout1.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2.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2.emf"/></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6-10T23:15:40.070"/>
    </inkml:context>
    <inkml:brush xml:id="br0">
      <inkml:brushProperty name="width" value="0.2" units="cm"/>
      <inkml:brushProperty name="height" value="0.4" units="cm"/>
      <inkml:brushProperty name="color" value="#FFFC00"/>
      <inkml:brushProperty name="tip" value="rectangle"/>
      <inkml:brushProperty name="rasterOp" value="maskPen"/>
      <inkml:brushProperty name="ignorePressure" value="1"/>
    </inkml:brush>
  </inkml:definitions>
  <inkml:trace contextRef="#ctx0" brushRef="#br0">0 0 0,'5338'27'0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2738AD-4691-4653-8358-C5D8717FEB6B}" type="datetimeFigureOut">
              <a:rPr lang="en-US" smtClean="0"/>
              <a:t>6/11/2025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9749C6-A633-4459-9026-D28642C8B9D9}" type="slidenum">
              <a:rPr lang="en-US" smtClean="0"/>
              <a:t>‹#›</a:t>
            </a:fld>
            <a:endParaRPr lang="en-US" dirty="0"/>
          </a:p>
        </p:txBody>
      </p:sp>
    </p:spTree>
    <p:extLst>
      <p:ext uri="{BB962C8B-B14F-4D97-AF65-F5344CB8AC3E}">
        <p14:creationId xmlns:p14="http://schemas.microsoft.com/office/powerpoint/2010/main" val="33659888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C9749C6-A633-4459-9026-D28642C8B9D9}" type="slidenum">
              <a:rPr lang="en-US" smtClean="0"/>
              <a:t>1</a:t>
            </a:fld>
            <a:endParaRPr lang="en-US" dirty="0"/>
          </a:p>
        </p:txBody>
      </p:sp>
    </p:spTree>
    <p:extLst>
      <p:ext uri="{BB962C8B-B14F-4D97-AF65-F5344CB8AC3E}">
        <p14:creationId xmlns:p14="http://schemas.microsoft.com/office/powerpoint/2010/main" val="29958626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156200-D11D-FB0A-127A-FADE4F0179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CEA734-F3CA-2B37-E91C-A8F67373604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5AE4F9-5A44-9DDC-D384-606E420B083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69E9497-0072-98F1-192B-922EDF37762A}"/>
              </a:ext>
            </a:extLst>
          </p:cNvPr>
          <p:cNvSpPr>
            <a:spLocks noGrp="1"/>
          </p:cNvSpPr>
          <p:nvPr>
            <p:ph type="sldNum" sz="quarter" idx="5"/>
          </p:nvPr>
        </p:nvSpPr>
        <p:spPr/>
        <p:txBody>
          <a:bodyPr/>
          <a:lstStyle/>
          <a:p>
            <a:fld id="{AC9749C6-A633-4459-9026-D28642C8B9D9}" type="slidenum">
              <a:rPr lang="en-US" smtClean="0"/>
              <a:t>4</a:t>
            </a:fld>
            <a:endParaRPr lang="en-US" dirty="0"/>
          </a:p>
        </p:txBody>
      </p:sp>
    </p:spTree>
    <p:extLst>
      <p:ext uri="{BB962C8B-B14F-4D97-AF65-F5344CB8AC3E}">
        <p14:creationId xmlns:p14="http://schemas.microsoft.com/office/powerpoint/2010/main" val="4076239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8A31B9-6854-360F-3EFC-8BBCAD168C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4249CC2-1EC5-DEA1-AB44-37FBC097BE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22C6FE-F61E-76D9-DF67-4B4EE0F847E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C3BE327-029E-43EB-8143-33F58A55C553}"/>
              </a:ext>
            </a:extLst>
          </p:cNvPr>
          <p:cNvSpPr>
            <a:spLocks noGrp="1"/>
          </p:cNvSpPr>
          <p:nvPr>
            <p:ph type="sldNum" sz="quarter" idx="5"/>
          </p:nvPr>
        </p:nvSpPr>
        <p:spPr/>
        <p:txBody>
          <a:bodyPr/>
          <a:lstStyle/>
          <a:p>
            <a:fld id="{AC9749C6-A633-4459-9026-D28642C8B9D9}" type="slidenum">
              <a:rPr lang="en-US" smtClean="0"/>
              <a:t>8</a:t>
            </a:fld>
            <a:endParaRPr lang="en-US" dirty="0"/>
          </a:p>
        </p:txBody>
      </p:sp>
    </p:spTree>
    <p:extLst>
      <p:ext uri="{BB962C8B-B14F-4D97-AF65-F5344CB8AC3E}">
        <p14:creationId xmlns:p14="http://schemas.microsoft.com/office/powerpoint/2010/main" val="18212954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8CFA18-6553-43BA-C940-B0FEE00063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CB6F12-F651-CE61-586E-9454D85604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CC68C9-5BC7-2A41-9C16-896A578645F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2729A0E-8630-D07D-492D-DEFE0505F4CE}"/>
              </a:ext>
            </a:extLst>
          </p:cNvPr>
          <p:cNvSpPr>
            <a:spLocks noGrp="1"/>
          </p:cNvSpPr>
          <p:nvPr>
            <p:ph type="sldNum" sz="quarter" idx="5"/>
          </p:nvPr>
        </p:nvSpPr>
        <p:spPr/>
        <p:txBody>
          <a:bodyPr/>
          <a:lstStyle/>
          <a:p>
            <a:fld id="{AC9749C6-A633-4459-9026-D28642C8B9D9}" type="slidenum">
              <a:rPr lang="en-US" smtClean="0"/>
              <a:t>13</a:t>
            </a:fld>
            <a:endParaRPr lang="en-US" dirty="0"/>
          </a:p>
        </p:txBody>
      </p:sp>
    </p:spTree>
    <p:extLst>
      <p:ext uri="{BB962C8B-B14F-4D97-AF65-F5344CB8AC3E}">
        <p14:creationId xmlns:p14="http://schemas.microsoft.com/office/powerpoint/2010/main" val="31881423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15B14A-A448-ED65-3656-B1CF30134F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9CB0B5F-5180-E7A6-1C93-989613A668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B3A394-B220-B199-6061-66858FA8B7D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48B3E779-641B-06DD-6E79-E8130908EA52}"/>
              </a:ext>
            </a:extLst>
          </p:cNvPr>
          <p:cNvSpPr>
            <a:spLocks noGrp="1"/>
          </p:cNvSpPr>
          <p:nvPr>
            <p:ph type="sldNum" sz="quarter" idx="5"/>
          </p:nvPr>
        </p:nvSpPr>
        <p:spPr/>
        <p:txBody>
          <a:bodyPr/>
          <a:lstStyle/>
          <a:p>
            <a:fld id="{AC9749C6-A633-4459-9026-D28642C8B9D9}" type="slidenum">
              <a:rPr lang="en-US" smtClean="0"/>
              <a:t>20</a:t>
            </a:fld>
            <a:endParaRPr lang="en-US" dirty="0"/>
          </a:p>
        </p:txBody>
      </p:sp>
    </p:spTree>
    <p:extLst>
      <p:ext uri="{BB962C8B-B14F-4D97-AF65-F5344CB8AC3E}">
        <p14:creationId xmlns:p14="http://schemas.microsoft.com/office/powerpoint/2010/main" val="91316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F21C4-79CF-895A-7C00-C8D6EE0BDE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0B12DC-4F4B-2652-994C-3875ABF64F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BFE0899-B105-5A63-BC1B-C741B72335B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4407D9C-4C6B-98EB-DE2C-B5AD4D0D56DB}"/>
              </a:ext>
            </a:extLst>
          </p:cNvPr>
          <p:cNvSpPr>
            <a:spLocks noGrp="1"/>
          </p:cNvSpPr>
          <p:nvPr>
            <p:ph type="sldNum" sz="quarter" idx="5"/>
          </p:nvPr>
        </p:nvSpPr>
        <p:spPr/>
        <p:txBody>
          <a:bodyPr/>
          <a:lstStyle/>
          <a:p>
            <a:fld id="{AC9749C6-A633-4459-9026-D28642C8B9D9}" type="slidenum">
              <a:rPr lang="en-US" smtClean="0"/>
              <a:t>42</a:t>
            </a:fld>
            <a:endParaRPr lang="en-US" dirty="0"/>
          </a:p>
        </p:txBody>
      </p:sp>
    </p:spTree>
    <p:extLst>
      <p:ext uri="{BB962C8B-B14F-4D97-AF65-F5344CB8AC3E}">
        <p14:creationId xmlns:p14="http://schemas.microsoft.com/office/powerpoint/2010/main" val="33751226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44FDF1-FCD0-BD1B-D295-260BBA5D1A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F10D1B-9D9D-6AC1-C797-F13AB6B30B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82390D-9509-B526-16F6-B0782C2D459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C9EDD04-2A85-8C10-EBD2-A892FE22DF17}"/>
              </a:ext>
            </a:extLst>
          </p:cNvPr>
          <p:cNvSpPr>
            <a:spLocks noGrp="1"/>
          </p:cNvSpPr>
          <p:nvPr>
            <p:ph type="sldNum" sz="quarter" idx="5"/>
          </p:nvPr>
        </p:nvSpPr>
        <p:spPr/>
        <p:txBody>
          <a:bodyPr/>
          <a:lstStyle/>
          <a:p>
            <a:fld id="{AC9749C6-A633-4459-9026-D28642C8B9D9}" type="slidenum">
              <a:rPr lang="en-US" smtClean="0"/>
              <a:t>45</a:t>
            </a:fld>
            <a:endParaRPr lang="en-US" dirty="0"/>
          </a:p>
        </p:txBody>
      </p:sp>
    </p:spTree>
    <p:extLst>
      <p:ext uri="{BB962C8B-B14F-4D97-AF65-F5344CB8AC3E}">
        <p14:creationId xmlns:p14="http://schemas.microsoft.com/office/powerpoint/2010/main" val="42666233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16667-43F1-ABED-FB00-3E4F7AB0277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8697E71-384E-6121-7B4A-FA6D0375146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17728F7-2868-2517-C75C-1FC2C75DEA3A}"/>
              </a:ext>
            </a:extLst>
          </p:cNvPr>
          <p:cNvSpPr>
            <a:spLocks noGrp="1"/>
          </p:cNvSpPr>
          <p:nvPr>
            <p:ph type="dt" sz="half" idx="10"/>
          </p:nvPr>
        </p:nvSpPr>
        <p:spPr/>
        <p:txBody>
          <a:bodyPr/>
          <a:lstStyle/>
          <a:p>
            <a:fld id="{14E6AE32-D894-4C09-9F9D-2E7070D07A0E}" type="datetimeFigureOut">
              <a:rPr lang="en-US" smtClean="0"/>
              <a:t>6/11/2025</a:t>
            </a:fld>
            <a:endParaRPr lang="en-US" dirty="0"/>
          </a:p>
        </p:txBody>
      </p:sp>
      <p:sp>
        <p:nvSpPr>
          <p:cNvPr id="5" name="Footer Placeholder 4">
            <a:extLst>
              <a:ext uri="{FF2B5EF4-FFF2-40B4-BE49-F238E27FC236}">
                <a16:creationId xmlns:a16="http://schemas.microsoft.com/office/drawing/2014/main" id="{EDC7256A-9828-9B99-A1CE-731018E1004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56EC451-2659-E62F-F04C-185BAC6CB354}"/>
              </a:ext>
            </a:extLst>
          </p:cNvPr>
          <p:cNvSpPr>
            <a:spLocks noGrp="1"/>
          </p:cNvSpPr>
          <p:nvPr>
            <p:ph type="sldNum" sz="quarter" idx="12"/>
          </p:nvPr>
        </p:nvSpPr>
        <p:spPr/>
        <p:txBody>
          <a:bodyPr/>
          <a:lstStyle/>
          <a:p>
            <a:fld id="{87DCFE24-15D5-424D-9043-0355B3EAC356}" type="slidenum">
              <a:rPr lang="en-US" smtClean="0"/>
              <a:t>‹#›</a:t>
            </a:fld>
            <a:endParaRPr lang="en-US" dirty="0"/>
          </a:p>
        </p:txBody>
      </p:sp>
    </p:spTree>
    <p:extLst>
      <p:ext uri="{BB962C8B-B14F-4D97-AF65-F5344CB8AC3E}">
        <p14:creationId xmlns:p14="http://schemas.microsoft.com/office/powerpoint/2010/main" val="3540815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E511E4-CD50-1021-3F52-2643064B5DE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2ECAF47-AD5A-FE19-2B53-6C2F7BDC8F5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C0A11C4-84E3-D696-9C53-29785DF9521E}"/>
              </a:ext>
            </a:extLst>
          </p:cNvPr>
          <p:cNvSpPr>
            <a:spLocks noGrp="1"/>
          </p:cNvSpPr>
          <p:nvPr>
            <p:ph type="dt" sz="half" idx="10"/>
          </p:nvPr>
        </p:nvSpPr>
        <p:spPr/>
        <p:txBody>
          <a:bodyPr/>
          <a:lstStyle/>
          <a:p>
            <a:fld id="{14E6AE32-D894-4C09-9F9D-2E7070D07A0E}" type="datetimeFigureOut">
              <a:rPr lang="en-US" smtClean="0"/>
              <a:t>6/11/2025</a:t>
            </a:fld>
            <a:endParaRPr lang="en-US" dirty="0"/>
          </a:p>
        </p:txBody>
      </p:sp>
      <p:sp>
        <p:nvSpPr>
          <p:cNvPr id="5" name="Footer Placeholder 4">
            <a:extLst>
              <a:ext uri="{FF2B5EF4-FFF2-40B4-BE49-F238E27FC236}">
                <a16:creationId xmlns:a16="http://schemas.microsoft.com/office/drawing/2014/main" id="{5A31F02C-D407-5957-FC7F-CB14B7094470}"/>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1E1BF93-F4DF-B4AD-655E-44B0BF07F1D5}"/>
              </a:ext>
            </a:extLst>
          </p:cNvPr>
          <p:cNvSpPr>
            <a:spLocks noGrp="1"/>
          </p:cNvSpPr>
          <p:nvPr>
            <p:ph type="sldNum" sz="quarter" idx="12"/>
          </p:nvPr>
        </p:nvSpPr>
        <p:spPr/>
        <p:txBody>
          <a:bodyPr/>
          <a:lstStyle/>
          <a:p>
            <a:fld id="{87DCFE24-15D5-424D-9043-0355B3EAC356}" type="slidenum">
              <a:rPr lang="en-US" smtClean="0"/>
              <a:t>‹#›</a:t>
            </a:fld>
            <a:endParaRPr lang="en-US" dirty="0"/>
          </a:p>
        </p:txBody>
      </p:sp>
    </p:spTree>
    <p:extLst>
      <p:ext uri="{BB962C8B-B14F-4D97-AF65-F5344CB8AC3E}">
        <p14:creationId xmlns:p14="http://schemas.microsoft.com/office/powerpoint/2010/main" val="6119081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94D680C-4B1B-BEDF-01F9-FFFDC38D9D0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3AB7FEA-A828-89A2-BBDD-FD42B5F8486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85B54B-78C0-D660-4A12-B371734CCEC9}"/>
              </a:ext>
            </a:extLst>
          </p:cNvPr>
          <p:cNvSpPr>
            <a:spLocks noGrp="1"/>
          </p:cNvSpPr>
          <p:nvPr>
            <p:ph type="dt" sz="half" idx="10"/>
          </p:nvPr>
        </p:nvSpPr>
        <p:spPr/>
        <p:txBody>
          <a:bodyPr/>
          <a:lstStyle/>
          <a:p>
            <a:fld id="{14E6AE32-D894-4C09-9F9D-2E7070D07A0E}" type="datetimeFigureOut">
              <a:rPr lang="en-US" smtClean="0"/>
              <a:t>6/11/2025</a:t>
            </a:fld>
            <a:endParaRPr lang="en-US" dirty="0"/>
          </a:p>
        </p:txBody>
      </p:sp>
      <p:sp>
        <p:nvSpPr>
          <p:cNvPr id="5" name="Footer Placeholder 4">
            <a:extLst>
              <a:ext uri="{FF2B5EF4-FFF2-40B4-BE49-F238E27FC236}">
                <a16:creationId xmlns:a16="http://schemas.microsoft.com/office/drawing/2014/main" id="{1321307B-4851-BAA0-4DBB-242BC1B18D0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AB431C7-733E-D1AA-4212-2FA7C948D649}"/>
              </a:ext>
            </a:extLst>
          </p:cNvPr>
          <p:cNvSpPr>
            <a:spLocks noGrp="1"/>
          </p:cNvSpPr>
          <p:nvPr>
            <p:ph type="sldNum" sz="quarter" idx="12"/>
          </p:nvPr>
        </p:nvSpPr>
        <p:spPr/>
        <p:txBody>
          <a:bodyPr/>
          <a:lstStyle/>
          <a:p>
            <a:fld id="{87DCFE24-15D5-424D-9043-0355B3EAC356}" type="slidenum">
              <a:rPr lang="en-US" smtClean="0"/>
              <a:t>‹#›</a:t>
            </a:fld>
            <a:endParaRPr lang="en-US" dirty="0"/>
          </a:p>
        </p:txBody>
      </p:sp>
    </p:spTree>
    <p:extLst>
      <p:ext uri="{BB962C8B-B14F-4D97-AF65-F5344CB8AC3E}">
        <p14:creationId xmlns:p14="http://schemas.microsoft.com/office/powerpoint/2010/main" val="35991417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layout 1">
    <p:bg>
      <p:bgPr>
        <a:solidFill>
          <a:schemeClr val="bg1">
            <a:alpha val="100000"/>
          </a:schemeClr>
        </a:solidFill>
        <a:effectLst/>
      </p:bgPr>
    </p:bg>
    <p:spTree>
      <p:nvGrpSpPr>
        <p:cNvPr id="1" name=""/>
        <p:cNvGrpSpPr/>
        <p:nvPr/>
      </p:nvGrpSpPr>
      <p:grpSpPr>
        <a:xfrm>
          <a:off x="0" y="0"/>
          <a:ext cx="0" cy="0"/>
          <a:chOff x="0" y="0"/>
          <a:chExt cx="0" cy="0"/>
        </a:xfrm>
      </p:grpSpPr>
      <p:sp>
        <p:nvSpPr>
          <p:cNvPr id="5" name="Text Placeholder 4"/>
          <p:cNvSpPr>
            <a:spLocks noGrp="1"/>
          </p:cNvSpPr>
          <p:nvPr>
            <p:ph type="body" idx="10"/>
          </p:nvPr>
        </p:nvSpPr>
        <p:spPr>
          <a:xfrm>
            <a:off x="808878" y="1011523"/>
            <a:ext cx="10164398" cy="438963"/>
          </a:xfrm>
          <a:prstGeom prst="rect">
            <a:avLst/>
          </a:prstGeom>
          <a:noFill/>
          <a:ln w="0" cmpd="sng">
            <a:noFill/>
            <a:prstDash val="solid"/>
          </a:ln>
        </p:spPr>
        <p:txBody>
          <a:bodyPr vert="horz" lIns="0" tIns="8255" rIns="0" bIns="0" anchor="t"/>
          <a:lstStyle>
            <a:lvl1pPr marL="0" marR="0" indent="0" algn="l">
              <a:lnSpc>
                <a:spcPts val="3405"/>
              </a:lnSpc>
              <a:spcAft>
                <a:spcPts val="0"/>
              </a:spcAft>
              <a:defRPr/>
            </a:lvl1pPr>
          </a:lstStyle>
          <a:p>
            <a:pPr marL="0" marR="0" indent="0" algn="l">
              <a:lnSpc>
                <a:spcPts val="3400"/>
              </a:lnSpc>
              <a:spcAft>
                <a:spcPts val="0"/>
              </a:spcAft>
            </a:pPr>
            <a:r>
              <a:rPr lang="en-US" sz="2854" spc="0">
                <a:solidFill>
                  <a:srgbClr val="0A769F"/>
                </a:solidFill>
                <a:latin typeface="Tahoma" panose="02020603050405020304" pitchFamily="2"/>
              </a:rPr>
              <a:t>Interplay of Federal and State Control in Cryptocurrency Space </a:t>
            </a:r>
          </a:p>
        </p:txBody>
      </p:sp>
      <p:sp>
        <p:nvSpPr>
          <p:cNvPr id="6" name="Text Placeholder 5"/>
          <p:cNvSpPr>
            <a:spLocks noGrp="1"/>
          </p:cNvSpPr>
          <p:nvPr>
            <p:ph type="body" idx="10"/>
          </p:nvPr>
        </p:nvSpPr>
        <p:spPr>
          <a:xfrm>
            <a:off x="1636198" y="2821451"/>
            <a:ext cx="1412994" cy="365802"/>
          </a:xfrm>
          <a:prstGeom prst="rect">
            <a:avLst/>
          </a:prstGeom>
          <a:noFill/>
          <a:ln w="0" cmpd="sng">
            <a:noFill/>
            <a:prstDash val="solid"/>
          </a:ln>
        </p:spPr>
        <p:txBody>
          <a:bodyPr vert="horz" lIns="0" tIns="7620" rIns="0" bIns="0" anchor="t"/>
          <a:lstStyle>
            <a:lvl1pPr marL="0" marR="0" indent="0" algn="l">
              <a:lnSpc>
                <a:spcPts val="2704"/>
              </a:lnSpc>
              <a:spcAft>
                <a:spcPts val="0"/>
              </a:spcAft>
              <a:defRPr/>
            </a:lvl1pPr>
          </a:lstStyle>
          <a:p>
            <a:pPr marL="0" marR="0" indent="0" algn="l">
              <a:lnSpc>
                <a:spcPts val="2700"/>
              </a:lnSpc>
              <a:spcAft>
                <a:spcPts val="0"/>
              </a:spcAft>
            </a:pPr>
            <a:r>
              <a:rPr lang="en-US" sz="2403" spc="-60">
                <a:solidFill>
                  <a:srgbClr val="FFFFFF"/>
                </a:solidFill>
                <a:latin typeface="Tahoma" panose="02020603050405020304" pitchFamily="2"/>
              </a:rPr>
              <a:t>FEDERAL: </a:t>
            </a:r>
          </a:p>
        </p:txBody>
      </p:sp>
      <p:sp>
        <p:nvSpPr>
          <p:cNvPr id="7" name="Text Placeholder 6"/>
          <p:cNvSpPr>
            <a:spLocks noGrp="1"/>
          </p:cNvSpPr>
          <p:nvPr>
            <p:ph type="body" idx="10"/>
          </p:nvPr>
        </p:nvSpPr>
        <p:spPr>
          <a:xfrm>
            <a:off x="8577165" y="2635050"/>
            <a:ext cx="2597696" cy="738603"/>
          </a:xfrm>
          <a:prstGeom prst="rect">
            <a:avLst/>
          </a:prstGeom>
          <a:noFill/>
          <a:ln w="0" cmpd="sng">
            <a:noFill/>
            <a:prstDash val="solid"/>
          </a:ln>
        </p:spPr>
        <p:txBody>
          <a:bodyPr vert="horz" lIns="0" tIns="7620" rIns="0" bIns="0" anchor="t"/>
          <a:lstStyle>
            <a:lvl1pPr marL="0" marR="0" indent="0" algn="ctr">
              <a:lnSpc>
                <a:spcPts val="2804"/>
              </a:lnSpc>
              <a:spcBef>
                <a:spcPts val="110"/>
              </a:spcBef>
              <a:spcAft>
                <a:spcPts val="0"/>
              </a:spcAft>
              <a:defRPr/>
            </a:lvl1pPr>
          </a:lstStyle>
          <a:p>
            <a:pPr marL="0" marR="0" indent="0" algn="l">
              <a:lnSpc>
                <a:spcPts val="2800"/>
              </a:lnSpc>
              <a:spcAft>
                <a:spcPts val="0"/>
              </a:spcAft>
            </a:pPr>
            <a:r>
              <a:rPr lang="en-US" sz="2403" spc="20">
                <a:solidFill>
                  <a:srgbClr val="FFFFFF"/>
                </a:solidFill>
                <a:latin typeface="Tahoma" panose="02020603050405020304" pitchFamily="2"/>
              </a:rPr>
              <a:t>Administration By </a:t>
            </a:r>
          </a:p>
          <a:p>
            <a:pPr marL="0" marR="0" indent="0" algn="ctr">
              <a:lnSpc>
                <a:spcPts val="2800"/>
              </a:lnSpc>
              <a:spcBef>
                <a:spcPts val="110"/>
              </a:spcBef>
              <a:spcAft>
                <a:spcPts val="0"/>
              </a:spcAft>
            </a:pPr>
            <a:r>
              <a:rPr lang="en-US" sz="2403" spc="0">
                <a:solidFill>
                  <a:srgbClr val="FFFFFF"/>
                </a:solidFill>
                <a:latin typeface="Tahoma" panose="02020603050405020304" pitchFamily="2"/>
              </a:rPr>
              <a:t>FinCEN </a:t>
            </a:r>
          </a:p>
        </p:txBody>
      </p:sp>
      <p:sp>
        <p:nvSpPr>
          <p:cNvPr id="8" name="Text Placeholder 7"/>
          <p:cNvSpPr>
            <a:spLocks noGrp="1"/>
          </p:cNvSpPr>
          <p:nvPr>
            <p:ph type="body" idx="10"/>
          </p:nvPr>
        </p:nvSpPr>
        <p:spPr>
          <a:xfrm>
            <a:off x="4972186" y="2635050"/>
            <a:ext cx="2295638" cy="738603"/>
          </a:xfrm>
          <a:prstGeom prst="rect">
            <a:avLst/>
          </a:prstGeom>
          <a:noFill/>
          <a:ln w="0" cmpd="sng">
            <a:noFill/>
            <a:prstDash val="solid"/>
          </a:ln>
        </p:spPr>
        <p:txBody>
          <a:bodyPr vert="horz" lIns="0" tIns="7620" rIns="0" bIns="0" anchor="t"/>
          <a:lstStyle>
            <a:lvl1pPr marL="0" marR="0" indent="0" algn="ctr">
              <a:lnSpc>
                <a:spcPts val="2804"/>
              </a:lnSpc>
              <a:spcBef>
                <a:spcPts val="110"/>
              </a:spcBef>
              <a:spcAft>
                <a:spcPts val="0"/>
              </a:spcAft>
              <a:defRPr/>
            </a:lvl1pPr>
          </a:lstStyle>
          <a:p>
            <a:pPr marL="0" marR="0" indent="0" algn="ctr">
              <a:lnSpc>
                <a:spcPts val="2800"/>
              </a:lnSpc>
              <a:spcAft>
                <a:spcPts val="0"/>
              </a:spcAft>
            </a:pPr>
            <a:r>
              <a:rPr lang="en-US" sz="2403" spc="40">
                <a:solidFill>
                  <a:srgbClr val="FFFFFF"/>
                </a:solidFill>
                <a:latin typeface="Tahoma" panose="02020603050405020304" pitchFamily="2"/>
              </a:rPr>
              <a:t>Cryptocurrency </a:t>
            </a:r>
          </a:p>
          <a:p>
            <a:pPr marL="0" marR="0" indent="0" algn="ctr">
              <a:lnSpc>
                <a:spcPts val="2800"/>
              </a:lnSpc>
              <a:spcBef>
                <a:spcPts val="110"/>
              </a:spcBef>
              <a:spcAft>
                <a:spcPts val="0"/>
              </a:spcAft>
            </a:pPr>
            <a:r>
              <a:rPr lang="en-US" sz="2403" spc="0">
                <a:solidFill>
                  <a:srgbClr val="FFFFFF"/>
                </a:solidFill>
                <a:latin typeface="Tahoma" panose="02020603050405020304" pitchFamily="2"/>
              </a:rPr>
              <a:t>ATMs </a:t>
            </a:r>
          </a:p>
        </p:txBody>
      </p:sp>
      <p:sp>
        <p:nvSpPr>
          <p:cNvPr id="9" name="Text Placeholder 8"/>
          <p:cNvSpPr>
            <a:spLocks noGrp="1"/>
          </p:cNvSpPr>
          <p:nvPr>
            <p:ph type="body" idx="10"/>
          </p:nvPr>
        </p:nvSpPr>
        <p:spPr>
          <a:xfrm>
            <a:off x="863567" y="3649118"/>
            <a:ext cx="2918195" cy="1560545"/>
          </a:xfrm>
          <a:prstGeom prst="rect">
            <a:avLst/>
          </a:prstGeom>
          <a:noFill/>
          <a:ln w="0" cmpd="sng">
            <a:noFill/>
            <a:prstDash val="solid"/>
          </a:ln>
        </p:spPr>
        <p:txBody>
          <a:bodyPr vert="horz" lIns="0" tIns="5715" rIns="0" bIns="0" anchor="t"/>
          <a:lstStyle>
            <a:lvl1pPr marL="228920" marR="0" indent="0" algn="l">
              <a:lnSpc>
                <a:spcPts val="2804"/>
              </a:lnSpc>
              <a:spcBef>
                <a:spcPts val="155"/>
              </a:spcBef>
              <a:spcAft>
                <a:spcPts val="0"/>
              </a:spcAft>
              <a:buFont typeface="Symbol"/>
              <a:buChar char="·"/>
              <a:defRPr/>
            </a:lvl1pPr>
          </a:lstStyle>
          <a:p>
            <a:pPr marL="0" marR="0" indent="228600" algn="l">
              <a:lnSpc>
                <a:spcPts val="2800"/>
              </a:lnSpc>
              <a:spcAft>
                <a:spcPts val="0"/>
              </a:spcAft>
              <a:buFont typeface="Symbol"/>
              <a:buChar char="·"/>
            </a:pPr>
            <a:r>
              <a:rPr lang="en-US" sz="2403" spc="40">
                <a:solidFill>
                  <a:srgbClr val="000000"/>
                </a:solidFill>
                <a:latin typeface="Tahoma" panose="02020603050405020304" pitchFamily="2"/>
              </a:rPr>
              <a:t>Bank Secrecy Act </a:t>
            </a:r>
          </a:p>
          <a:p>
            <a:pPr marL="228600" marR="0" indent="0" algn="l">
              <a:lnSpc>
                <a:spcPts val="2800"/>
              </a:lnSpc>
              <a:spcBef>
                <a:spcPts val="110"/>
              </a:spcBef>
              <a:spcAft>
                <a:spcPts val="0"/>
              </a:spcAft>
            </a:pPr>
            <a:r>
              <a:rPr lang="en-US" sz="2403" spc="-35">
                <a:solidFill>
                  <a:srgbClr val="000000"/>
                </a:solidFill>
                <a:latin typeface="Tahoma" panose="02020603050405020304" pitchFamily="2"/>
              </a:rPr>
              <a:t>(1970 </a:t>
            </a:r>
          </a:p>
          <a:p>
            <a:pPr marL="0" marR="0" indent="228600" algn="l">
              <a:lnSpc>
                <a:spcPts val="2900"/>
              </a:lnSpc>
              <a:spcBef>
                <a:spcPts val="625"/>
              </a:spcBef>
              <a:spcAft>
                <a:spcPts val="0"/>
              </a:spcAft>
              <a:buFont typeface="Symbol"/>
              <a:buChar char="·"/>
            </a:pPr>
            <a:r>
              <a:rPr lang="en-US" sz="2403" spc="0">
                <a:solidFill>
                  <a:srgbClr val="000000"/>
                </a:solidFill>
                <a:latin typeface="Tahoma" panose="02020603050405020304" pitchFamily="2"/>
              </a:rPr>
              <a:t>Money Laundering </a:t>
            </a:r>
          </a:p>
          <a:p>
            <a:pPr marL="228600" marR="0" indent="0" algn="l">
              <a:lnSpc>
                <a:spcPts val="2800"/>
              </a:lnSpc>
              <a:spcBef>
                <a:spcPts val="155"/>
              </a:spcBef>
              <a:spcAft>
                <a:spcPts val="0"/>
              </a:spcAft>
            </a:pPr>
            <a:r>
              <a:rPr lang="en-US" sz="2403" spc="0">
                <a:solidFill>
                  <a:srgbClr val="000000"/>
                </a:solidFill>
                <a:latin typeface="Tahoma" panose="02020603050405020304" pitchFamily="2"/>
              </a:rPr>
              <a:t>Control Act (1986) </a:t>
            </a:r>
          </a:p>
        </p:txBody>
      </p:sp>
      <p:sp>
        <p:nvSpPr>
          <p:cNvPr id="10" name="Text Placeholder 9"/>
          <p:cNvSpPr>
            <a:spLocks noGrp="1"/>
          </p:cNvSpPr>
          <p:nvPr>
            <p:ph type="body" idx="10"/>
          </p:nvPr>
        </p:nvSpPr>
        <p:spPr>
          <a:xfrm>
            <a:off x="8397203" y="3649118"/>
            <a:ext cx="2628219" cy="369619"/>
          </a:xfrm>
          <a:prstGeom prst="rect">
            <a:avLst/>
          </a:prstGeom>
          <a:noFill/>
          <a:ln w="0" cmpd="sng">
            <a:noFill/>
            <a:prstDash val="solid"/>
          </a:ln>
        </p:spPr>
        <p:txBody>
          <a:bodyPr vert="horz" lIns="0" tIns="5715" rIns="0" bIns="0" anchor="t"/>
          <a:lstStyle>
            <a:lvl1pPr marL="0" marR="0" indent="228920" algn="l">
              <a:lnSpc>
                <a:spcPts val="2804"/>
              </a:lnSpc>
              <a:spcAft>
                <a:spcPts val="0"/>
              </a:spcAft>
              <a:buFont typeface="Symbol"/>
              <a:buChar char="·"/>
              <a:defRPr/>
            </a:lvl1pPr>
          </a:lstStyle>
          <a:p>
            <a:pPr marL="0" marR="0" indent="228600" algn="l">
              <a:lnSpc>
                <a:spcPts val="2800"/>
              </a:lnSpc>
              <a:spcAft>
                <a:spcPts val="0"/>
              </a:spcAft>
              <a:buFont typeface="Symbol"/>
              <a:buChar char="·"/>
            </a:pPr>
            <a:r>
              <a:rPr lang="en-US" sz="2403" spc="-40">
                <a:solidFill>
                  <a:srgbClr val="000000"/>
                </a:solidFill>
                <a:latin typeface="Tahoma" panose="02020603050405020304" pitchFamily="2"/>
              </a:rPr>
              <a:t>Examined by IRS </a:t>
            </a:r>
          </a:p>
        </p:txBody>
      </p:sp>
      <p:sp>
        <p:nvSpPr>
          <p:cNvPr id="11" name="Text Placeholder 10"/>
          <p:cNvSpPr>
            <a:spLocks noGrp="1"/>
          </p:cNvSpPr>
          <p:nvPr>
            <p:ph type="body" idx="10"/>
          </p:nvPr>
        </p:nvSpPr>
        <p:spPr>
          <a:xfrm>
            <a:off x="4630702" y="3649118"/>
            <a:ext cx="2777658" cy="1120310"/>
          </a:xfrm>
          <a:prstGeom prst="rect">
            <a:avLst/>
          </a:prstGeom>
          <a:noFill/>
          <a:ln w="0" cmpd="sng">
            <a:noFill/>
            <a:prstDash val="solid"/>
          </a:ln>
        </p:spPr>
        <p:txBody>
          <a:bodyPr vert="horz" lIns="0" tIns="5715" rIns="0" bIns="0" anchor="t"/>
          <a:lstStyle>
            <a:lvl1pPr marL="228920" marR="0" indent="0" algn="l">
              <a:lnSpc>
                <a:spcPts val="2804"/>
              </a:lnSpc>
              <a:spcBef>
                <a:spcPts val="180"/>
              </a:spcBef>
              <a:spcAft>
                <a:spcPts val="0"/>
              </a:spcAft>
              <a:buFont typeface="Symbol"/>
              <a:buChar char="·"/>
              <a:defRPr/>
            </a:lvl1pPr>
          </a:lstStyle>
          <a:p>
            <a:pPr marL="0" marR="0" indent="228600" algn="l">
              <a:lnSpc>
                <a:spcPts val="2800"/>
              </a:lnSpc>
              <a:spcAft>
                <a:spcPts val="0"/>
              </a:spcAft>
              <a:buFont typeface="Symbol"/>
              <a:buChar char="·"/>
            </a:pPr>
            <a:r>
              <a:rPr lang="en-US" sz="2403" spc="0">
                <a:solidFill>
                  <a:srgbClr val="000000"/>
                </a:solidFill>
                <a:latin typeface="Tahoma" panose="02020603050405020304" pitchFamily="2"/>
              </a:rPr>
              <a:t>A Money Services </a:t>
            </a:r>
          </a:p>
          <a:p>
            <a:pPr marL="228600" marR="0" indent="0" algn="l">
              <a:lnSpc>
                <a:spcPts val="2800"/>
              </a:lnSpc>
              <a:spcBef>
                <a:spcPts val="110"/>
              </a:spcBef>
              <a:spcAft>
                <a:spcPts val="0"/>
              </a:spcAft>
            </a:pPr>
            <a:r>
              <a:rPr lang="en-US" sz="2403" spc="55">
                <a:solidFill>
                  <a:srgbClr val="000000"/>
                </a:solidFill>
                <a:latin typeface="Tahoma" panose="02020603050405020304" pitchFamily="2"/>
              </a:rPr>
              <a:t>Business subject </a:t>
            </a:r>
          </a:p>
          <a:p>
            <a:pPr marL="228600" marR="0" indent="0" algn="l">
              <a:lnSpc>
                <a:spcPts val="2800"/>
              </a:lnSpc>
              <a:spcBef>
                <a:spcPts val="180"/>
              </a:spcBef>
              <a:spcAft>
                <a:spcPts val="0"/>
              </a:spcAft>
            </a:pPr>
            <a:r>
              <a:rPr lang="en-US" sz="2403" spc="0">
                <a:solidFill>
                  <a:srgbClr val="000000"/>
                </a:solidFill>
                <a:latin typeface="Tahoma" panose="02020603050405020304" pitchFamily="2"/>
              </a:rPr>
              <a:t>to BSA </a:t>
            </a:r>
          </a:p>
        </p:txBody>
      </p:sp>
    </p:spTree>
    <p:extLst>
      <p:ext uri="{BB962C8B-B14F-4D97-AF65-F5344CB8AC3E}">
        <p14:creationId xmlns:p14="http://schemas.microsoft.com/office/powerpoint/2010/main" val="235394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layout 5">
    <p:bg>
      <p:bgPr>
        <a:solidFill>
          <a:schemeClr val="bg1">
            <a:alpha val="100000"/>
          </a:schemeClr>
        </a:solidFill>
        <a:effectLst/>
      </p:bgPr>
    </p:bg>
    <p:spTree>
      <p:nvGrpSpPr>
        <p:cNvPr id="1" name=""/>
        <p:cNvGrpSpPr/>
        <p:nvPr/>
      </p:nvGrpSpPr>
      <p:grpSpPr>
        <a:xfrm>
          <a:off x="0" y="0"/>
          <a:ext cx="0" cy="0"/>
          <a:chOff x="0" y="0"/>
          <a:chExt cx="0" cy="0"/>
        </a:xfrm>
      </p:grpSpPr>
      <p:sp>
        <p:nvSpPr>
          <p:cNvPr id="4" name="Text Placeholder 3"/>
          <p:cNvSpPr>
            <a:spLocks noGrp="1"/>
          </p:cNvSpPr>
          <p:nvPr>
            <p:ph type="body" idx="10"/>
          </p:nvPr>
        </p:nvSpPr>
        <p:spPr>
          <a:xfrm>
            <a:off x="7960331" y="1454939"/>
            <a:ext cx="2637758" cy="3861601"/>
          </a:xfrm>
          <a:prstGeom prst="rect">
            <a:avLst/>
          </a:prstGeom>
          <a:noFill/>
          <a:ln w="0" cmpd="sng">
            <a:noFill/>
            <a:prstDash val="solid"/>
          </a:ln>
        </p:spPr>
        <p:txBody>
          <a:bodyPr vert="horz" lIns="0" tIns="3175" rIns="0" bIns="0" anchor="t"/>
          <a:lstStyle>
            <a:lvl1pPr marL="0" marR="0" indent="0" algn="l">
              <a:lnSpc>
                <a:spcPts val="4306"/>
              </a:lnSpc>
              <a:spcBef>
                <a:spcPts val="0"/>
              </a:spcBef>
              <a:spcAft>
                <a:spcPts val="0"/>
              </a:spcAft>
              <a:defRPr/>
            </a:lvl1pPr>
          </a:lstStyle>
          <a:p>
            <a:pPr marL="0" marR="0" indent="0" algn="l">
              <a:lnSpc>
                <a:spcPts val="4300"/>
              </a:lnSpc>
              <a:spcAft>
                <a:spcPts val="0"/>
              </a:spcAft>
            </a:pPr>
            <a:r>
              <a:rPr lang="en-US" sz="3505" b="1" spc="-100">
                <a:solidFill>
                  <a:srgbClr val="000000"/>
                </a:solidFill>
                <a:latin typeface="Tahoma" panose="02020603050405020304" pitchFamily="2"/>
              </a:rPr>
              <a:t>417 </a:t>
            </a:r>
            <a:r>
              <a:rPr lang="en-US" sz="3505" spc="-100">
                <a:solidFill>
                  <a:srgbClr val="000000"/>
                </a:solidFill>
                <a:latin typeface="Tahoma" panose="02020603050405020304" pitchFamily="2"/>
              </a:rPr>
              <a:t>(known) </a:t>
            </a:r>
          </a:p>
          <a:p>
            <a:pPr marL="0" marR="0" indent="0" algn="l">
              <a:lnSpc>
                <a:spcPts val="4300"/>
              </a:lnSpc>
              <a:spcBef>
                <a:spcPts val="5"/>
              </a:spcBef>
              <a:spcAft>
                <a:spcPts val="0"/>
              </a:spcAft>
            </a:pPr>
            <a:r>
              <a:rPr lang="en-US" sz="3505" spc="100">
                <a:solidFill>
                  <a:srgbClr val="000000"/>
                </a:solidFill>
                <a:latin typeface="Tahoma" panose="02020603050405020304" pitchFamily="2"/>
              </a:rPr>
              <a:t>Virtual </a:t>
            </a:r>
          </a:p>
          <a:p>
            <a:pPr marL="0" marR="0" indent="0" algn="l">
              <a:lnSpc>
                <a:spcPts val="4300"/>
              </a:lnSpc>
              <a:spcBef>
                <a:spcPts val="0"/>
              </a:spcBef>
              <a:spcAft>
                <a:spcPts val="0"/>
              </a:spcAft>
            </a:pPr>
            <a:r>
              <a:rPr lang="en-US" sz="3505" spc="130">
                <a:solidFill>
                  <a:srgbClr val="000000"/>
                </a:solidFill>
                <a:latin typeface="Tahoma" panose="02020603050405020304" pitchFamily="2"/>
              </a:rPr>
              <a:t>Currency </a:t>
            </a:r>
          </a:p>
          <a:p>
            <a:pPr marL="0" marR="0" indent="0" algn="l">
              <a:lnSpc>
                <a:spcPts val="4300"/>
              </a:lnSpc>
              <a:spcBef>
                <a:spcPts val="5"/>
              </a:spcBef>
              <a:spcAft>
                <a:spcPts val="0"/>
              </a:spcAft>
            </a:pPr>
            <a:r>
              <a:rPr lang="en-US" sz="3505" spc="0">
                <a:solidFill>
                  <a:srgbClr val="000000"/>
                </a:solidFill>
                <a:latin typeface="Tahoma" panose="02020603050405020304" pitchFamily="2"/>
              </a:rPr>
              <a:t>Kiosks </a:t>
            </a:r>
          </a:p>
          <a:p>
            <a:pPr marL="0" marR="0" indent="0" algn="l">
              <a:lnSpc>
                <a:spcPts val="4300"/>
              </a:lnSpc>
              <a:spcBef>
                <a:spcPts val="35"/>
              </a:spcBef>
              <a:spcAft>
                <a:spcPts val="0"/>
              </a:spcAft>
            </a:pPr>
            <a:r>
              <a:rPr lang="en-US" sz="3505" spc="90">
                <a:solidFill>
                  <a:srgbClr val="000000"/>
                </a:solidFill>
                <a:latin typeface="Tahoma" panose="02020603050405020304" pitchFamily="2"/>
              </a:rPr>
              <a:t>currently </a:t>
            </a:r>
          </a:p>
          <a:p>
            <a:pPr marL="0" marR="0" indent="0" algn="l">
              <a:lnSpc>
                <a:spcPts val="4300"/>
              </a:lnSpc>
              <a:spcBef>
                <a:spcPts val="0"/>
              </a:spcBef>
              <a:spcAft>
                <a:spcPts val="0"/>
              </a:spcAft>
            </a:pPr>
            <a:r>
              <a:rPr lang="en-US" sz="3505" spc="0">
                <a:solidFill>
                  <a:srgbClr val="000000"/>
                </a:solidFill>
                <a:latin typeface="Tahoma" panose="02020603050405020304" pitchFamily="2"/>
              </a:rPr>
              <a:t>operating in </a:t>
            </a:r>
          </a:p>
          <a:p>
            <a:pPr marL="0" marR="0" indent="0" algn="l">
              <a:lnSpc>
                <a:spcPts val="4300"/>
              </a:lnSpc>
              <a:spcBef>
                <a:spcPts val="0"/>
              </a:spcBef>
              <a:spcAft>
                <a:spcPts val="0"/>
              </a:spcAft>
            </a:pPr>
            <a:r>
              <a:rPr lang="en-US" sz="3505" spc="90">
                <a:solidFill>
                  <a:srgbClr val="000000"/>
                </a:solidFill>
                <a:latin typeface="Tahoma" panose="02020603050405020304" pitchFamily="2"/>
              </a:rPr>
              <a:t>Kentucky </a:t>
            </a:r>
          </a:p>
        </p:txBody>
      </p:sp>
      <p:sp>
        <p:nvSpPr>
          <p:cNvPr id="5" name="Text Placeholder 4"/>
          <p:cNvSpPr>
            <a:spLocks noGrp="1"/>
          </p:cNvSpPr>
          <p:nvPr>
            <p:ph type="body" idx="10"/>
          </p:nvPr>
        </p:nvSpPr>
        <p:spPr>
          <a:xfrm>
            <a:off x="802519" y="0"/>
            <a:ext cx="5061850" cy="6870724"/>
          </a:xfrm>
          <a:prstGeom prst="rect">
            <a:avLst/>
          </a:prstGeom>
          <a:noFill/>
          <a:ln w="0" cmpd="sng">
            <a:noFill/>
            <a:prstDash val="solid"/>
          </a:ln>
        </p:spPr>
        <p:txBody>
          <a:bodyPr vert="horz" lIns="0" tIns="3489960" rIns="0" bIns="0" anchor="t"/>
          <a:lstStyle>
            <a:lvl1pPr marL="0" marR="0" indent="0" algn="l">
              <a:lnSpc>
                <a:spcPts val="6910"/>
              </a:lnSpc>
              <a:spcBef>
                <a:spcPts val="245"/>
              </a:spcBef>
              <a:spcAft>
                <a:spcPts val="12523"/>
              </a:spcAft>
              <a:defRPr/>
            </a:lvl1pPr>
          </a:lstStyle>
          <a:p>
            <a:pPr marL="0" marR="0" indent="0" algn="l">
              <a:lnSpc>
                <a:spcPts val="6900"/>
              </a:lnSpc>
              <a:spcAft>
                <a:spcPts val="0"/>
              </a:spcAft>
            </a:pPr>
            <a:r>
              <a:rPr lang="en-US" sz="5908" spc="-160">
                <a:solidFill>
                  <a:srgbClr val="FFFFFF"/>
                </a:solidFill>
                <a:latin typeface="Tahoma" panose="02020603050405020304" pitchFamily="2"/>
              </a:rPr>
              <a:t>Bitcoin ATMs in </a:t>
            </a:r>
          </a:p>
          <a:p>
            <a:pPr marL="0" marR="0" indent="0" algn="l">
              <a:lnSpc>
                <a:spcPts val="6900"/>
              </a:lnSpc>
              <a:spcBef>
                <a:spcPts val="245"/>
              </a:spcBef>
              <a:spcAft>
                <a:spcPts val="12505"/>
              </a:spcAft>
            </a:pPr>
            <a:r>
              <a:rPr lang="en-US" sz="5908" spc="-75">
                <a:solidFill>
                  <a:srgbClr val="FFFFFF"/>
                </a:solidFill>
                <a:latin typeface="Tahoma" panose="02020603050405020304" pitchFamily="2"/>
              </a:rPr>
              <a:t>Kentucky </a:t>
            </a:r>
          </a:p>
        </p:txBody>
      </p:sp>
    </p:spTree>
    <p:extLst>
      <p:ext uri="{BB962C8B-B14F-4D97-AF65-F5344CB8AC3E}">
        <p14:creationId xmlns:p14="http://schemas.microsoft.com/office/powerpoint/2010/main" val="21261690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layout 1">
    <p:bg>
      <p:bgPr>
        <a:solidFill>
          <a:schemeClr val="bg1">
            <a:alpha val="100000"/>
          </a:schemeClr>
        </a:solidFill>
        <a:effectLst/>
      </p:bgPr>
    </p:bg>
    <p:spTree>
      <p:nvGrpSpPr>
        <p:cNvPr id="1" name=""/>
        <p:cNvGrpSpPr/>
        <p:nvPr/>
      </p:nvGrpSpPr>
      <p:grpSpPr>
        <a:xfrm>
          <a:off x="0" y="0"/>
          <a:ext cx="0" cy="0"/>
          <a:chOff x="0" y="0"/>
          <a:chExt cx="0" cy="0"/>
        </a:xfrm>
      </p:grpSpPr>
      <p:sp>
        <p:nvSpPr>
          <p:cNvPr id="5" name="Text Placeholder 4"/>
          <p:cNvSpPr>
            <a:spLocks noGrp="1"/>
          </p:cNvSpPr>
          <p:nvPr>
            <p:ph type="body" idx="10"/>
          </p:nvPr>
        </p:nvSpPr>
        <p:spPr>
          <a:xfrm>
            <a:off x="808878" y="1011523"/>
            <a:ext cx="10164398" cy="438963"/>
          </a:xfrm>
          <a:prstGeom prst="rect">
            <a:avLst/>
          </a:prstGeom>
          <a:noFill/>
          <a:ln w="0" cmpd="sng">
            <a:noFill/>
            <a:prstDash val="solid"/>
          </a:ln>
        </p:spPr>
        <p:txBody>
          <a:bodyPr vert="horz" lIns="0" tIns="8255" rIns="0" bIns="0" anchor="t"/>
          <a:lstStyle>
            <a:lvl1pPr marL="0" marR="0" indent="0" algn="l">
              <a:lnSpc>
                <a:spcPts val="3405"/>
              </a:lnSpc>
              <a:spcAft>
                <a:spcPts val="0"/>
              </a:spcAft>
              <a:defRPr/>
            </a:lvl1pPr>
          </a:lstStyle>
          <a:p>
            <a:pPr marL="0" marR="0" indent="0" algn="l">
              <a:lnSpc>
                <a:spcPts val="3400"/>
              </a:lnSpc>
              <a:spcAft>
                <a:spcPts val="0"/>
              </a:spcAft>
            </a:pPr>
            <a:r>
              <a:rPr lang="en-US" sz="2854" spc="0">
                <a:solidFill>
                  <a:srgbClr val="0A769F"/>
                </a:solidFill>
                <a:latin typeface="Tahoma" panose="02020603050405020304" pitchFamily="2"/>
              </a:rPr>
              <a:t>Interplay of Federal and State Control in Cryptocurrency Space </a:t>
            </a:r>
          </a:p>
        </p:txBody>
      </p:sp>
      <p:sp>
        <p:nvSpPr>
          <p:cNvPr id="6" name="Text Placeholder 5"/>
          <p:cNvSpPr>
            <a:spLocks noGrp="1"/>
          </p:cNvSpPr>
          <p:nvPr>
            <p:ph type="body" idx="10"/>
          </p:nvPr>
        </p:nvSpPr>
        <p:spPr>
          <a:xfrm>
            <a:off x="1636198" y="2821451"/>
            <a:ext cx="1412994" cy="365802"/>
          </a:xfrm>
          <a:prstGeom prst="rect">
            <a:avLst/>
          </a:prstGeom>
          <a:noFill/>
          <a:ln w="0" cmpd="sng">
            <a:noFill/>
            <a:prstDash val="solid"/>
          </a:ln>
        </p:spPr>
        <p:txBody>
          <a:bodyPr vert="horz" lIns="0" tIns="7620" rIns="0" bIns="0" anchor="t"/>
          <a:lstStyle>
            <a:lvl1pPr marL="0" marR="0" indent="0" algn="l">
              <a:lnSpc>
                <a:spcPts val="2704"/>
              </a:lnSpc>
              <a:spcAft>
                <a:spcPts val="0"/>
              </a:spcAft>
              <a:defRPr/>
            </a:lvl1pPr>
          </a:lstStyle>
          <a:p>
            <a:pPr marL="0" marR="0" indent="0" algn="l">
              <a:lnSpc>
                <a:spcPts val="2700"/>
              </a:lnSpc>
              <a:spcAft>
                <a:spcPts val="0"/>
              </a:spcAft>
            </a:pPr>
            <a:r>
              <a:rPr lang="en-US" sz="2403" spc="-60">
                <a:solidFill>
                  <a:srgbClr val="FFFFFF"/>
                </a:solidFill>
                <a:latin typeface="Tahoma" panose="02020603050405020304" pitchFamily="2"/>
              </a:rPr>
              <a:t>FEDERAL: </a:t>
            </a:r>
          </a:p>
        </p:txBody>
      </p:sp>
      <p:sp>
        <p:nvSpPr>
          <p:cNvPr id="7" name="Text Placeholder 6"/>
          <p:cNvSpPr>
            <a:spLocks noGrp="1"/>
          </p:cNvSpPr>
          <p:nvPr>
            <p:ph type="body" idx="10"/>
          </p:nvPr>
        </p:nvSpPr>
        <p:spPr>
          <a:xfrm>
            <a:off x="8577165" y="2635050"/>
            <a:ext cx="2597696" cy="738603"/>
          </a:xfrm>
          <a:prstGeom prst="rect">
            <a:avLst/>
          </a:prstGeom>
          <a:noFill/>
          <a:ln w="0" cmpd="sng">
            <a:noFill/>
            <a:prstDash val="solid"/>
          </a:ln>
        </p:spPr>
        <p:txBody>
          <a:bodyPr vert="horz" lIns="0" tIns="7620" rIns="0" bIns="0" anchor="t"/>
          <a:lstStyle>
            <a:lvl1pPr marL="0" marR="0" indent="0" algn="ctr">
              <a:lnSpc>
                <a:spcPts val="2804"/>
              </a:lnSpc>
              <a:spcBef>
                <a:spcPts val="110"/>
              </a:spcBef>
              <a:spcAft>
                <a:spcPts val="0"/>
              </a:spcAft>
              <a:defRPr/>
            </a:lvl1pPr>
          </a:lstStyle>
          <a:p>
            <a:pPr marL="0" marR="0" indent="0" algn="l">
              <a:lnSpc>
                <a:spcPts val="2800"/>
              </a:lnSpc>
              <a:spcAft>
                <a:spcPts val="0"/>
              </a:spcAft>
            </a:pPr>
            <a:r>
              <a:rPr lang="en-US" sz="2403" spc="20">
                <a:solidFill>
                  <a:srgbClr val="FFFFFF"/>
                </a:solidFill>
                <a:latin typeface="Tahoma" panose="02020603050405020304" pitchFamily="2"/>
              </a:rPr>
              <a:t>Administration By </a:t>
            </a:r>
          </a:p>
          <a:p>
            <a:pPr marL="0" marR="0" indent="0" algn="ctr">
              <a:lnSpc>
                <a:spcPts val="2800"/>
              </a:lnSpc>
              <a:spcBef>
                <a:spcPts val="110"/>
              </a:spcBef>
              <a:spcAft>
                <a:spcPts val="0"/>
              </a:spcAft>
            </a:pPr>
            <a:r>
              <a:rPr lang="en-US" sz="2403" spc="0">
                <a:solidFill>
                  <a:srgbClr val="FFFFFF"/>
                </a:solidFill>
                <a:latin typeface="Tahoma" panose="02020603050405020304" pitchFamily="2"/>
              </a:rPr>
              <a:t>FinCEN </a:t>
            </a:r>
          </a:p>
        </p:txBody>
      </p:sp>
      <p:sp>
        <p:nvSpPr>
          <p:cNvPr id="8" name="Text Placeholder 7"/>
          <p:cNvSpPr>
            <a:spLocks noGrp="1"/>
          </p:cNvSpPr>
          <p:nvPr>
            <p:ph type="body" idx="10"/>
          </p:nvPr>
        </p:nvSpPr>
        <p:spPr>
          <a:xfrm>
            <a:off x="4972186" y="2635050"/>
            <a:ext cx="2295638" cy="738603"/>
          </a:xfrm>
          <a:prstGeom prst="rect">
            <a:avLst/>
          </a:prstGeom>
          <a:noFill/>
          <a:ln w="0" cmpd="sng">
            <a:noFill/>
            <a:prstDash val="solid"/>
          </a:ln>
        </p:spPr>
        <p:txBody>
          <a:bodyPr vert="horz" lIns="0" tIns="7620" rIns="0" bIns="0" anchor="t"/>
          <a:lstStyle>
            <a:lvl1pPr marL="0" marR="0" indent="0" algn="ctr">
              <a:lnSpc>
                <a:spcPts val="2804"/>
              </a:lnSpc>
              <a:spcBef>
                <a:spcPts val="110"/>
              </a:spcBef>
              <a:spcAft>
                <a:spcPts val="0"/>
              </a:spcAft>
              <a:defRPr/>
            </a:lvl1pPr>
          </a:lstStyle>
          <a:p>
            <a:pPr marL="0" marR="0" indent="0" algn="ctr">
              <a:lnSpc>
                <a:spcPts val="2800"/>
              </a:lnSpc>
              <a:spcAft>
                <a:spcPts val="0"/>
              </a:spcAft>
            </a:pPr>
            <a:r>
              <a:rPr lang="en-US" sz="2403" spc="40">
                <a:solidFill>
                  <a:srgbClr val="FFFFFF"/>
                </a:solidFill>
                <a:latin typeface="Tahoma" panose="02020603050405020304" pitchFamily="2"/>
              </a:rPr>
              <a:t>Cryptocurrency </a:t>
            </a:r>
          </a:p>
          <a:p>
            <a:pPr marL="0" marR="0" indent="0" algn="ctr">
              <a:lnSpc>
                <a:spcPts val="2800"/>
              </a:lnSpc>
              <a:spcBef>
                <a:spcPts val="110"/>
              </a:spcBef>
              <a:spcAft>
                <a:spcPts val="0"/>
              </a:spcAft>
            </a:pPr>
            <a:r>
              <a:rPr lang="en-US" sz="2403" spc="0">
                <a:solidFill>
                  <a:srgbClr val="FFFFFF"/>
                </a:solidFill>
                <a:latin typeface="Tahoma" panose="02020603050405020304" pitchFamily="2"/>
              </a:rPr>
              <a:t>ATMs </a:t>
            </a:r>
          </a:p>
        </p:txBody>
      </p:sp>
      <p:sp>
        <p:nvSpPr>
          <p:cNvPr id="9" name="Text Placeholder 8"/>
          <p:cNvSpPr>
            <a:spLocks noGrp="1"/>
          </p:cNvSpPr>
          <p:nvPr>
            <p:ph type="body" idx="10"/>
          </p:nvPr>
        </p:nvSpPr>
        <p:spPr>
          <a:xfrm>
            <a:off x="863567" y="3649118"/>
            <a:ext cx="2918195" cy="1560545"/>
          </a:xfrm>
          <a:prstGeom prst="rect">
            <a:avLst/>
          </a:prstGeom>
          <a:noFill/>
          <a:ln w="0" cmpd="sng">
            <a:noFill/>
            <a:prstDash val="solid"/>
          </a:ln>
        </p:spPr>
        <p:txBody>
          <a:bodyPr vert="horz" lIns="0" tIns="5715" rIns="0" bIns="0" anchor="t"/>
          <a:lstStyle>
            <a:lvl1pPr marL="228920" marR="0" indent="0" algn="l">
              <a:lnSpc>
                <a:spcPts val="2804"/>
              </a:lnSpc>
              <a:spcBef>
                <a:spcPts val="155"/>
              </a:spcBef>
              <a:spcAft>
                <a:spcPts val="0"/>
              </a:spcAft>
              <a:buFont typeface="Symbol"/>
              <a:buChar char="·"/>
              <a:defRPr/>
            </a:lvl1pPr>
          </a:lstStyle>
          <a:p>
            <a:pPr marL="0" marR="0" indent="228600" algn="l">
              <a:lnSpc>
                <a:spcPts val="2800"/>
              </a:lnSpc>
              <a:spcAft>
                <a:spcPts val="0"/>
              </a:spcAft>
              <a:buFont typeface="Symbol"/>
              <a:buChar char="·"/>
            </a:pPr>
            <a:r>
              <a:rPr lang="en-US" sz="2403" spc="40">
                <a:solidFill>
                  <a:srgbClr val="000000"/>
                </a:solidFill>
                <a:latin typeface="Tahoma" panose="02020603050405020304" pitchFamily="2"/>
              </a:rPr>
              <a:t>Bank Secrecy Act </a:t>
            </a:r>
          </a:p>
          <a:p>
            <a:pPr marL="228600" marR="0" indent="0" algn="l">
              <a:lnSpc>
                <a:spcPts val="2800"/>
              </a:lnSpc>
              <a:spcBef>
                <a:spcPts val="110"/>
              </a:spcBef>
              <a:spcAft>
                <a:spcPts val="0"/>
              </a:spcAft>
            </a:pPr>
            <a:r>
              <a:rPr lang="en-US" sz="2403" spc="-35">
                <a:solidFill>
                  <a:srgbClr val="000000"/>
                </a:solidFill>
                <a:latin typeface="Tahoma" panose="02020603050405020304" pitchFamily="2"/>
              </a:rPr>
              <a:t>(1970 </a:t>
            </a:r>
          </a:p>
          <a:p>
            <a:pPr marL="0" marR="0" indent="228600" algn="l">
              <a:lnSpc>
                <a:spcPts val="2900"/>
              </a:lnSpc>
              <a:spcBef>
                <a:spcPts val="625"/>
              </a:spcBef>
              <a:spcAft>
                <a:spcPts val="0"/>
              </a:spcAft>
              <a:buFont typeface="Symbol"/>
              <a:buChar char="·"/>
            </a:pPr>
            <a:r>
              <a:rPr lang="en-US" sz="2403" spc="0">
                <a:solidFill>
                  <a:srgbClr val="000000"/>
                </a:solidFill>
                <a:latin typeface="Tahoma" panose="02020603050405020304" pitchFamily="2"/>
              </a:rPr>
              <a:t>Money Laundering </a:t>
            </a:r>
          </a:p>
          <a:p>
            <a:pPr marL="228600" marR="0" indent="0" algn="l">
              <a:lnSpc>
                <a:spcPts val="2800"/>
              </a:lnSpc>
              <a:spcBef>
                <a:spcPts val="155"/>
              </a:spcBef>
              <a:spcAft>
                <a:spcPts val="0"/>
              </a:spcAft>
            </a:pPr>
            <a:r>
              <a:rPr lang="en-US" sz="2403" spc="0">
                <a:solidFill>
                  <a:srgbClr val="000000"/>
                </a:solidFill>
                <a:latin typeface="Tahoma" panose="02020603050405020304" pitchFamily="2"/>
              </a:rPr>
              <a:t>Control Act (1986) </a:t>
            </a:r>
          </a:p>
        </p:txBody>
      </p:sp>
      <p:sp>
        <p:nvSpPr>
          <p:cNvPr id="10" name="Text Placeholder 9"/>
          <p:cNvSpPr>
            <a:spLocks noGrp="1"/>
          </p:cNvSpPr>
          <p:nvPr>
            <p:ph type="body" idx="10"/>
          </p:nvPr>
        </p:nvSpPr>
        <p:spPr>
          <a:xfrm>
            <a:off x="8397203" y="3649118"/>
            <a:ext cx="2628219" cy="369619"/>
          </a:xfrm>
          <a:prstGeom prst="rect">
            <a:avLst/>
          </a:prstGeom>
          <a:noFill/>
          <a:ln w="0" cmpd="sng">
            <a:noFill/>
            <a:prstDash val="solid"/>
          </a:ln>
        </p:spPr>
        <p:txBody>
          <a:bodyPr vert="horz" lIns="0" tIns="5715" rIns="0" bIns="0" anchor="t"/>
          <a:lstStyle>
            <a:lvl1pPr marL="0" marR="0" indent="228920" algn="l">
              <a:lnSpc>
                <a:spcPts val="2804"/>
              </a:lnSpc>
              <a:spcAft>
                <a:spcPts val="0"/>
              </a:spcAft>
              <a:buFont typeface="Symbol"/>
              <a:buChar char="·"/>
              <a:defRPr/>
            </a:lvl1pPr>
          </a:lstStyle>
          <a:p>
            <a:pPr marL="0" marR="0" indent="228600" algn="l">
              <a:lnSpc>
                <a:spcPts val="2800"/>
              </a:lnSpc>
              <a:spcAft>
                <a:spcPts val="0"/>
              </a:spcAft>
              <a:buFont typeface="Symbol"/>
              <a:buChar char="·"/>
            </a:pPr>
            <a:r>
              <a:rPr lang="en-US" sz="2403" spc="-40">
                <a:solidFill>
                  <a:srgbClr val="000000"/>
                </a:solidFill>
                <a:latin typeface="Tahoma" panose="02020603050405020304" pitchFamily="2"/>
              </a:rPr>
              <a:t>Examined by IRS </a:t>
            </a:r>
          </a:p>
        </p:txBody>
      </p:sp>
      <p:sp>
        <p:nvSpPr>
          <p:cNvPr id="11" name="Text Placeholder 10"/>
          <p:cNvSpPr>
            <a:spLocks noGrp="1"/>
          </p:cNvSpPr>
          <p:nvPr>
            <p:ph type="body" idx="10"/>
          </p:nvPr>
        </p:nvSpPr>
        <p:spPr>
          <a:xfrm>
            <a:off x="4630702" y="3649118"/>
            <a:ext cx="2777658" cy="1120310"/>
          </a:xfrm>
          <a:prstGeom prst="rect">
            <a:avLst/>
          </a:prstGeom>
          <a:noFill/>
          <a:ln w="0" cmpd="sng">
            <a:noFill/>
            <a:prstDash val="solid"/>
          </a:ln>
        </p:spPr>
        <p:txBody>
          <a:bodyPr vert="horz" lIns="0" tIns="5715" rIns="0" bIns="0" anchor="t"/>
          <a:lstStyle>
            <a:lvl1pPr marL="228920" marR="0" indent="0" algn="l">
              <a:lnSpc>
                <a:spcPts val="2804"/>
              </a:lnSpc>
              <a:spcBef>
                <a:spcPts val="180"/>
              </a:spcBef>
              <a:spcAft>
                <a:spcPts val="0"/>
              </a:spcAft>
              <a:buFont typeface="Symbol"/>
              <a:buChar char="·"/>
              <a:defRPr/>
            </a:lvl1pPr>
          </a:lstStyle>
          <a:p>
            <a:pPr marL="0" marR="0" indent="228600" algn="l">
              <a:lnSpc>
                <a:spcPts val="2800"/>
              </a:lnSpc>
              <a:spcAft>
                <a:spcPts val="0"/>
              </a:spcAft>
              <a:buFont typeface="Symbol"/>
              <a:buChar char="·"/>
            </a:pPr>
            <a:r>
              <a:rPr lang="en-US" sz="2403" spc="0">
                <a:solidFill>
                  <a:srgbClr val="000000"/>
                </a:solidFill>
                <a:latin typeface="Tahoma" panose="02020603050405020304" pitchFamily="2"/>
              </a:rPr>
              <a:t>A Money Services </a:t>
            </a:r>
          </a:p>
          <a:p>
            <a:pPr marL="228600" marR="0" indent="0" algn="l">
              <a:lnSpc>
                <a:spcPts val="2800"/>
              </a:lnSpc>
              <a:spcBef>
                <a:spcPts val="110"/>
              </a:spcBef>
              <a:spcAft>
                <a:spcPts val="0"/>
              </a:spcAft>
            </a:pPr>
            <a:r>
              <a:rPr lang="en-US" sz="2403" spc="55">
                <a:solidFill>
                  <a:srgbClr val="000000"/>
                </a:solidFill>
                <a:latin typeface="Tahoma" panose="02020603050405020304" pitchFamily="2"/>
              </a:rPr>
              <a:t>Business subject </a:t>
            </a:r>
          </a:p>
          <a:p>
            <a:pPr marL="228600" marR="0" indent="0" algn="l">
              <a:lnSpc>
                <a:spcPts val="2800"/>
              </a:lnSpc>
              <a:spcBef>
                <a:spcPts val="180"/>
              </a:spcBef>
              <a:spcAft>
                <a:spcPts val="0"/>
              </a:spcAft>
            </a:pPr>
            <a:r>
              <a:rPr lang="en-US" sz="2403" spc="0">
                <a:solidFill>
                  <a:srgbClr val="000000"/>
                </a:solidFill>
                <a:latin typeface="Tahoma" panose="02020603050405020304" pitchFamily="2"/>
              </a:rPr>
              <a:t>to BSA </a:t>
            </a:r>
          </a:p>
        </p:txBody>
      </p:sp>
    </p:spTree>
    <p:extLst>
      <p:ext uri="{BB962C8B-B14F-4D97-AF65-F5344CB8AC3E}">
        <p14:creationId xmlns:p14="http://schemas.microsoft.com/office/powerpoint/2010/main" val="27446625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layout 2">
    <p:bg>
      <p:bgPr>
        <a:solidFill>
          <a:schemeClr val="bg1">
            <a:alpha val="100000"/>
          </a:schemeClr>
        </a:solidFill>
        <a:effectLst/>
      </p:bgPr>
    </p:bg>
    <p:spTree>
      <p:nvGrpSpPr>
        <p:cNvPr id="1" name=""/>
        <p:cNvGrpSpPr/>
        <p:nvPr/>
      </p:nvGrpSpPr>
      <p:grpSpPr>
        <a:xfrm>
          <a:off x="0" y="0"/>
          <a:ext cx="0" cy="0"/>
          <a:chOff x="0" y="0"/>
          <a:chExt cx="0" cy="0"/>
        </a:xfrm>
      </p:grpSpPr>
      <p:sp>
        <p:nvSpPr>
          <p:cNvPr id="4" name="Text Placeholder 3"/>
          <p:cNvSpPr>
            <a:spLocks noGrp="1"/>
          </p:cNvSpPr>
          <p:nvPr>
            <p:ph type="body" idx="10"/>
          </p:nvPr>
        </p:nvSpPr>
        <p:spPr>
          <a:xfrm>
            <a:off x="5487910" y="959993"/>
            <a:ext cx="2570351" cy="331449"/>
          </a:xfrm>
          <a:prstGeom prst="rect">
            <a:avLst/>
          </a:prstGeom>
          <a:noFill/>
          <a:ln w="0" cmpd="sng">
            <a:noFill/>
            <a:prstDash val="solid"/>
          </a:ln>
        </p:spPr>
        <p:txBody>
          <a:bodyPr vert="horz" lIns="0" tIns="7620" rIns="0" bIns="0" anchor="t"/>
          <a:lstStyle>
            <a:lvl1pPr marL="0" marR="0" indent="0" algn="l">
              <a:lnSpc>
                <a:spcPts val="2504"/>
              </a:lnSpc>
              <a:spcAft>
                <a:spcPts val="0"/>
              </a:spcAft>
              <a:defRPr/>
            </a:lvl1pPr>
          </a:lstStyle>
          <a:p>
            <a:pPr marL="0" marR="0" indent="0" algn="l">
              <a:lnSpc>
                <a:spcPts val="2500"/>
              </a:lnSpc>
              <a:spcAft>
                <a:spcPts val="0"/>
              </a:spcAft>
            </a:pPr>
            <a:r>
              <a:rPr lang="en-US" sz="2153" spc="-10">
                <a:solidFill>
                  <a:srgbClr val="FFFFFF"/>
                </a:solidFill>
                <a:latin typeface="Tahoma" panose="02020603050405020304" pitchFamily="2"/>
              </a:rPr>
              <a:t>Federal Registration </a:t>
            </a:r>
          </a:p>
        </p:txBody>
      </p:sp>
      <p:sp>
        <p:nvSpPr>
          <p:cNvPr id="5" name="Text Placeholder 4"/>
          <p:cNvSpPr>
            <a:spLocks noGrp="1"/>
          </p:cNvSpPr>
          <p:nvPr>
            <p:ph type="body" idx="10"/>
          </p:nvPr>
        </p:nvSpPr>
        <p:spPr>
          <a:xfrm>
            <a:off x="5487910" y="2007779"/>
            <a:ext cx="3416113" cy="331449"/>
          </a:xfrm>
          <a:prstGeom prst="rect">
            <a:avLst/>
          </a:prstGeom>
          <a:noFill/>
          <a:ln w="0" cmpd="sng">
            <a:noFill/>
            <a:prstDash val="solid"/>
          </a:ln>
        </p:spPr>
        <p:txBody>
          <a:bodyPr vert="horz" lIns="0" tIns="7620" rIns="0" bIns="0" anchor="t"/>
          <a:lstStyle>
            <a:lvl1pPr marL="0" marR="0" indent="0" algn="l">
              <a:lnSpc>
                <a:spcPts val="2504"/>
              </a:lnSpc>
              <a:spcAft>
                <a:spcPts val="0"/>
              </a:spcAft>
              <a:defRPr/>
            </a:lvl1pPr>
          </a:lstStyle>
          <a:p>
            <a:pPr marL="0" marR="0" indent="0" algn="l">
              <a:lnSpc>
                <a:spcPts val="2500"/>
              </a:lnSpc>
              <a:spcAft>
                <a:spcPts val="0"/>
              </a:spcAft>
            </a:pPr>
            <a:r>
              <a:rPr lang="en-US" sz="2153" spc="0">
                <a:solidFill>
                  <a:srgbClr val="FFFFFF"/>
                </a:solidFill>
                <a:latin typeface="Tahoma" panose="02020603050405020304" pitchFamily="2"/>
              </a:rPr>
              <a:t>BSA Compliance Program: </a:t>
            </a:r>
          </a:p>
        </p:txBody>
      </p:sp>
      <p:sp>
        <p:nvSpPr>
          <p:cNvPr id="6" name="Text Placeholder 5"/>
          <p:cNvSpPr>
            <a:spLocks noGrp="1"/>
          </p:cNvSpPr>
          <p:nvPr>
            <p:ph type="body" idx="10"/>
          </p:nvPr>
        </p:nvSpPr>
        <p:spPr>
          <a:xfrm>
            <a:off x="1471498" y="2369764"/>
            <a:ext cx="2136660" cy="1630524"/>
          </a:xfrm>
          <a:prstGeom prst="rect">
            <a:avLst/>
          </a:prstGeom>
          <a:noFill/>
          <a:ln w="0" cmpd="sng">
            <a:noFill/>
            <a:prstDash val="solid"/>
          </a:ln>
        </p:spPr>
        <p:txBody>
          <a:bodyPr vert="horz" lIns="0" tIns="0" rIns="0" bIns="0" anchor="t"/>
          <a:lstStyle>
            <a:lvl1pPr marL="0" marR="0" indent="0" algn="r">
              <a:lnSpc>
                <a:spcPts val="4306"/>
              </a:lnSpc>
              <a:spcAft>
                <a:spcPts val="0"/>
              </a:spcAft>
              <a:defRPr/>
            </a:lvl1pPr>
          </a:lstStyle>
          <a:p>
            <a:pPr marL="0" marR="0" indent="0" algn="r">
              <a:lnSpc>
                <a:spcPts val="4300"/>
              </a:lnSpc>
              <a:spcAft>
                <a:spcPts val="0"/>
              </a:spcAft>
            </a:pPr>
            <a:r>
              <a:rPr lang="en-US" sz="3655" b="1" spc="-75">
                <a:solidFill>
                  <a:srgbClr val="FFFFFF"/>
                </a:solidFill>
                <a:latin typeface="Arial Narrow" panose="02020603050405020304" pitchFamily="2"/>
              </a:rPr>
              <a:t>Federal FinCEN Regulation </a:t>
            </a:r>
          </a:p>
        </p:txBody>
      </p:sp>
      <p:sp>
        <p:nvSpPr>
          <p:cNvPr id="7" name="Text Placeholder 6"/>
          <p:cNvSpPr>
            <a:spLocks noGrp="1"/>
          </p:cNvSpPr>
          <p:nvPr>
            <p:ph type="body" idx="10"/>
          </p:nvPr>
        </p:nvSpPr>
        <p:spPr>
          <a:xfrm>
            <a:off x="5457386" y="2657952"/>
            <a:ext cx="5568035" cy="2243164"/>
          </a:xfrm>
          <a:prstGeom prst="rect">
            <a:avLst/>
          </a:prstGeom>
          <a:noFill/>
          <a:ln w="0" cmpd="sng">
            <a:noFill/>
            <a:prstDash val="solid"/>
          </a:ln>
        </p:spPr>
        <p:txBody>
          <a:bodyPr vert="horz" lIns="0" tIns="6350" rIns="0" bIns="0" anchor="t"/>
          <a:lstStyle>
            <a:lvl1pPr marL="0" marR="0" indent="228920" algn="l">
              <a:lnSpc>
                <a:spcPts val="2504"/>
              </a:lnSpc>
              <a:spcBef>
                <a:spcPts val="566"/>
              </a:spcBef>
              <a:spcAft>
                <a:spcPts val="25"/>
              </a:spcAft>
              <a:buFont typeface="Symbol"/>
              <a:buChar char="·"/>
              <a:defRPr/>
            </a:lvl1pPr>
          </a:lstStyle>
          <a:p>
            <a:pPr marL="0" marR="0" indent="228600" algn="l">
              <a:lnSpc>
                <a:spcPts val="2500"/>
              </a:lnSpc>
              <a:spcAft>
                <a:spcPts val="0"/>
              </a:spcAft>
              <a:buFont typeface="Symbol"/>
              <a:buChar char="·"/>
            </a:pPr>
            <a:r>
              <a:rPr lang="en-US" sz="2153" spc="55">
                <a:solidFill>
                  <a:srgbClr val="000000"/>
                </a:solidFill>
                <a:latin typeface="Tahoma" panose="02020603050405020304" pitchFamily="2"/>
              </a:rPr>
              <a:t>Designated BSA Compliance Officer </a:t>
            </a:r>
          </a:p>
          <a:p>
            <a:pPr marL="0" marR="0" indent="228600" algn="l">
              <a:lnSpc>
                <a:spcPts val="2500"/>
              </a:lnSpc>
              <a:spcBef>
                <a:spcPts val="540"/>
              </a:spcBef>
              <a:spcAft>
                <a:spcPts val="0"/>
              </a:spcAft>
              <a:buFont typeface="Symbol"/>
              <a:buChar char="·"/>
            </a:pPr>
            <a:r>
              <a:rPr lang="en-US" sz="2153" spc="25">
                <a:solidFill>
                  <a:srgbClr val="000000"/>
                </a:solidFill>
                <a:latin typeface="Tahoma" panose="02020603050405020304" pitchFamily="2"/>
              </a:rPr>
              <a:t>Internal controls specific to registered </a:t>
            </a:r>
          </a:p>
          <a:p>
            <a:pPr marL="0" marR="0" indent="0" algn="ctr">
              <a:lnSpc>
                <a:spcPts val="2500"/>
              </a:lnSpc>
              <a:spcBef>
                <a:spcPts val="190"/>
              </a:spcBef>
              <a:spcAft>
                <a:spcPts val="0"/>
              </a:spcAft>
            </a:pPr>
            <a:r>
              <a:rPr lang="en-US" sz="2153" spc="0">
                <a:solidFill>
                  <a:srgbClr val="000000"/>
                </a:solidFill>
                <a:latin typeface="Tahoma" panose="02020603050405020304" pitchFamily="2"/>
              </a:rPr>
              <a:t>business </a:t>
            </a:r>
          </a:p>
          <a:p>
            <a:pPr marL="0" marR="0" indent="228600" algn="l">
              <a:lnSpc>
                <a:spcPts val="2500"/>
              </a:lnSpc>
              <a:spcBef>
                <a:spcPts val="550"/>
              </a:spcBef>
              <a:spcAft>
                <a:spcPts val="0"/>
              </a:spcAft>
              <a:buFont typeface="Symbol"/>
              <a:buChar char="·"/>
            </a:pPr>
            <a:r>
              <a:rPr lang="en-US" sz="2153" spc="0">
                <a:solidFill>
                  <a:srgbClr val="000000"/>
                </a:solidFill>
                <a:latin typeface="Tahoma" panose="02020603050405020304" pitchFamily="2"/>
              </a:rPr>
              <a:t>BSA/AML training </a:t>
            </a:r>
          </a:p>
          <a:p>
            <a:pPr marL="0" marR="0" indent="228600" algn="l">
              <a:lnSpc>
                <a:spcPts val="2500"/>
              </a:lnSpc>
              <a:spcBef>
                <a:spcPts val="540"/>
              </a:spcBef>
              <a:spcAft>
                <a:spcPts val="0"/>
              </a:spcAft>
              <a:buFont typeface="Symbol"/>
              <a:buChar char="·"/>
            </a:pPr>
            <a:r>
              <a:rPr lang="en-US" sz="2153" spc="0">
                <a:solidFill>
                  <a:srgbClr val="000000"/>
                </a:solidFill>
                <a:latin typeface="Tahoma" panose="02020603050405020304" pitchFamily="2"/>
              </a:rPr>
              <a:t>Independent testing of BSA/AML program </a:t>
            </a:r>
          </a:p>
          <a:p>
            <a:pPr marL="0" marR="0" indent="228600" algn="l">
              <a:lnSpc>
                <a:spcPts val="2500"/>
              </a:lnSpc>
              <a:spcBef>
                <a:spcPts val="565"/>
              </a:spcBef>
              <a:spcAft>
                <a:spcPts val="25"/>
              </a:spcAft>
              <a:buFont typeface="Symbol"/>
              <a:buChar char="·"/>
            </a:pPr>
            <a:r>
              <a:rPr lang="en-US" sz="2153" spc="45">
                <a:solidFill>
                  <a:srgbClr val="000000"/>
                </a:solidFill>
                <a:latin typeface="Tahoma" panose="02020603050405020304" pitchFamily="2"/>
              </a:rPr>
              <a:t>Customer Due Diligence </a:t>
            </a:r>
          </a:p>
        </p:txBody>
      </p:sp>
      <p:sp>
        <p:nvSpPr>
          <p:cNvPr id="8" name="Text Placeholder 7"/>
          <p:cNvSpPr>
            <a:spLocks noGrp="1"/>
          </p:cNvSpPr>
          <p:nvPr>
            <p:ph type="body" idx="10"/>
          </p:nvPr>
        </p:nvSpPr>
        <p:spPr>
          <a:xfrm>
            <a:off x="5475828" y="5387793"/>
            <a:ext cx="5265341" cy="331449"/>
          </a:xfrm>
          <a:prstGeom prst="rect">
            <a:avLst/>
          </a:prstGeom>
          <a:noFill/>
          <a:ln w="0" cmpd="sng">
            <a:noFill/>
            <a:prstDash val="solid"/>
          </a:ln>
        </p:spPr>
        <p:txBody>
          <a:bodyPr vert="horz" lIns="0" tIns="7620" rIns="0" bIns="0" anchor="t"/>
          <a:lstStyle>
            <a:lvl1pPr marL="0" marR="0" indent="0" algn="l">
              <a:lnSpc>
                <a:spcPts val="2504"/>
              </a:lnSpc>
              <a:spcAft>
                <a:spcPts val="0"/>
              </a:spcAft>
              <a:defRPr/>
            </a:lvl1pPr>
          </a:lstStyle>
          <a:p>
            <a:pPr marL="0" marR="0" indent="0" algn="l">
              <a:lnSpc>
                <a:spcPts val="2500"/>
              </a:lnSpc>
              <a:spcAft>
                <a:spcPts val="0"/>
              </a:spcAft>
            </a:pPr>
            <a:r>
              <a:rPr lang="en-US" sz="2153" spc="25">
                <a:solidFill>
                  <a:srgbClr val="FFFFFF"/>
                </a:solidFill>
                <a:latin typeface="Tahoma" panose="02020603050405020304" pitchFamily="2"/>
              </a:rPr>
              <a:t>Compliance with applicable State(s) law </a:t>
            </a:r>
          </a:p>
        </p:txBody>
      </p:sp>
    </p:spTree>
    <p:extLst>
      <p:ext uri="{BB962C8B-B14F-4D97-AF65-F5344CB8AC3E}">
        <p14:creationId xmlns:p14="http://schemas.microsoft.com/office/powerpoint/2010/main" val="22828030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layout 4">
    <p:bg>
      <p:bgPr>
        <a:solidFill>
          <a:schemeClr val="bg1">
            <a:alpha val="100000"/>
          </a:schemeClr>
        </a:solidFill>
        <a:effectLst/>
      </p:bgPr>
    </p:bg>
    <p:spTree>
      <p:nvGrpSpPr>
        <p:cNvPr id="1" name=""/>
        <p:cNvGrpSpPr/>
        <p:nvPr/>
      </p:nvGrpSpPr>
      <p:grpSpPr>
        <a:xfrm>
          <a:off x="0" y="0"/>
          <a:ext cx="0" cy="0"/>
          <a:chOff x="0" y="0"/>
          <a:chExt cx="0" cy="0"/>
        </a:xfrm>
      </p:grpSpPr>
      <p:sp>
        <p:nvSpPr>
          <p:cNvPr id="2" name="Text Placeholder 1"/>
          <p:cNvSpPr>
            <a:spLocks noGrp="1"/>
          </p:cNvSpPr>
          <p:nvPr>
            <p:ph type="body" idx="10"/>
          </p:nvPr>
        </p:nvSpPr>
        <p:spPr>
          <a:xfrm>
            <a:off x="5477100" y="848662"/>
            <a:ext cx="4630702" cy="5154951"/>
          </a:xfrm>
          <a:prstGeom prst="rect">
            <a:avLst/>
          </a:prstGeom>
          <a:noFill/>
          <a:ln w="0" cmpd="sng">
            <a:noFill/>
            <a:prstDash val="solid"/>
          </a:ln>
        </p:spPr>
        <p:txBody>
          <a:bodyPr vert="horz" lIns="0" tIns="0" rIns="0" bIns="0" anchor="t">
            <a:normAutofit fontScale="95000"/>
          </a:bodyPr>
          <a:lstStyle>
            <a:lvl1pPr marL="320488" marR="0" indent="274704" algn="l">
              <a:lnSpc>
                <a:spcPts val="2604"/>
              </a:lnSpc>
              <a:spcBef>
                <a:spcPts val="821"/>
              </a:spcBef>
              <a:spcAft>
                <a:spcPts val="0"/>
              </a:spcAft>
              <a:buFont typeface="Times New Roman"/>
              <a:buAutoNum type="arabicPeriod"/>
              <a:defRPr/>
            </a:lvl1pPr>
          </a:lstStyle>
          <a:p>
            <a:pPr marL="45720" marR="0" indent="0" algn="l">
              <a:lnSpc>
                <a:spcPts val="2300"/>
              </a:lnSpc>
              <a:spcAft>
                <a:spcPts val="0"/>
              </a:spcAft>
            </a:pPr>
            <a:r>
              <a:rPr lang="en-US" sz="2403" spc="0">
                <a:solidFill>
                  <a:srgbClr val="000000"/>
                </a:solidFill>
                <a:latin typeface="Times New Roman" panose="02020603050405020304" pitchFamily="1"/>
              </a:rPr>
              <a:t>MTL Application: </a:t>
            </a:r>
          </a:p>
          <a:p>
            <a:pPr marL="777240" marR="0" indent="274320" algn="l">
              <a:lnSpc>
                <a:spcPts val="2600"/>
              </a:lnSpc>
              <a:spcBef>
                <a:spcPts val="485"/>
              </a:spcBef>
              <a:spcAft>
                <a:spcPts val="0"/>
              </a:spcAft>
              <a:buFont typeface="Times New Roman"/>
              <a:buAutoNum type="arabicPeriod"/>
            </a:pPr>
            <a:r>
              <a:rPr lang="en-US" sz="2403" spc="0">
                <a:solidFill>
                  <a:srgbClr val="000000"/>
                </a:solidFill>
                <a:latin typeface="Times New Roman" panose="02020603050405020304" pitchFamily="1"/>
              </a:rPr>
              <a:t>Provide its BSA Compliance Program documents </a:t>
            </a:r>
          </a:p>
          <a:p>
            <a:pPr marL="777240" marR="0" indent="274320" algn="l">
              <a:lnSpc>
                <a:spcPts val="2700"/>
              </a:lnSpc>
              <a:spcBef>
                <a:spcPts val="380"/>
              </a:spcBef>
              <a:spcAft>
                <a:spcPts val="0"/>
              </a:spcAft>
              <a:buFont typeface="Times New Roman"/>
              <a:buAutoNum type="arabicPeriod"/>
            </a:pPr>
            <a:r>
              <a:rPr lang="en-US" sz="2403" spc="35">
                <a:solidFill>
                  <a:srgbClr val="000000"/>
                </a:solidFill>
                <a:latin typeface="Times New Roman" panose="02020603050405020304" pitchFamily="1"/>
              </a:rPr>
              <a:t>Data about its itself: </a:t>
            </a:r>
          </a:p>
          <a:p>
            <a:pPr marL="868680" marR="0" indent="0" algn="l">
              <a:lnSpc>
                <a:spcPts val="2700"/>
              </a:lnSpc>
              <a:spcBef>
                <a:spcPts val="365"/>
              </a:spcBef>
              <a:spcAft>
                <a:spcPts val="0"/>
              </a:spcAft>
            </a:pPr>
            <a:r>
              <a:rPr lang="en-US" sz="2403" spc="45">
                <a:solidFill>
                  <a:srgbClr val="000000"/>
                </a:solidFill>
                <a:latin typeface="Times New Roman" panose="02020603050405020304" pitchFamily="1"/>
              </a:rPr>
              <a:t>~ Business plan </a:t>
            </a:r>
          </a:p>
          <a:p>
            <a:pPr marL="45720" marR="0" indent="0" algn="r">
              <a:lnSpc>
                <a:spcPts val="2700"/>
              </a:lnSpc>
              <a:spcBef>
                <a:spcPts val="440"/>
              </a:spcBef>
              <a:spcAft>
                <a:spcPts val="0"/>
              </a:spcAft>
            </a:pPr>
            <a:r>
              <a:rPr lang="en-US" sz="2403" spc="40">
                <a:solidFill>
                  <a:srgbClr val="000000"/>
                </a:solidFill>
                <a:latin typeface="Times New Roman" panose="02020603050405020304" pitchFamily="1"/>
              </a:rPr>
              <a:t>~ Audited financial statements </a:t>
            </a:r>
          </a:p>
          <a:p>
            <a:pPr marL="45720" marR="182880" indent="0" algn="r">
              <a:lnSpc>
                <a:spcPts val="2700"/>
              </a:lnSpc>
              <a:spcBef>
                <a:spcPts val="390"/>
              </a:spcBef>
              <a:spcAft>
                <a:spcPts val="0"/>
              </a:spcAft>
            </a:pPr>
            <a:r>
              <a:rPr lang="en-US" sz="2403" spc="45">
                <a:solidFill>
                  <a:srgbClr val="000000"/>
                </a:solidFill>
                <a:latin typeface="Times New Roman" panose="02020603050405020304" pitchFamily="1"/>
              </a:rPr>
              <a:t>~ Information on Executives </a:t>
            </a:r>
          </a:p>
          <a:p>
            <a:pPr marL="45720" marR="0" indent="274320" algn="l">
              <a:lnSpc>
                <a:spcPts val="3400"/>
              </a:lnSpc>
              <a:spcBef>
                <a:spcPts val="0"/>
              </a:spcBef>
              <a:spcAft>
                <a:spcPts val="0"/>
              </a:spcAft>
              <a:buFont typeface="Times New Roman"/>
              <a:buAutoNum type="arabicPeriod"/>
            </a:pPr>
            <a:r>
              <a:rPr lang="en-US" sz="2654" spc="0">
                <a:solidFill>
                  <a:srgbClr val="000000"/>
                </a:solidFill>
                <a:latin typeface="Times New Roman" panose="02020603050405020304" pitchFamily="1"/>
              </a:rPr>
              <a:t>NMLS System </a:t>
            </a:r>
            <a:br/>
            <a:r>
              <a:rPr lang="en-US" sz="2403" spc="0">
                <a:solidFill>
                  <a:srgbClr val="000000"/>
                </a:solidFill>
                <a:latin typeface="Times New Roman" panose="02020603050405020304" pitchFamily="1"/>
              </a:rPr>
              <a:t>On-going Monitoring : </a:t>
            </a:r>
          </a:p>
          <a:p>
            <a:pPr marL="320040" marR="0" indent="274320" algn="l">
              <a:lnSpc>
                <a:spcPts val="2700"/>
              </a:lnSpc>
              <a:spcBef>
                <a:spcPts val="920"/>
              </a:spcBef>
              <a:spcAft>
                <a:spcPts val="0"/>
              </a:spcAft>
              <a:buFont typeface="Times New Roman"/>
              <a:buAutoNum type="arabicPeriod"/>
            </a:pPr>
            <a:r>
              <a:rPr lang="en-US" sz="2403" spc="60">
                <a:solidFill>
                  <a:srgbClr val="000000"/>
                </a:solidFill>
                <a:latin typeface="Times New Roman" panose="02020603050405020304" pitchFamily="1"/>
              </a:rPr>
              <a:t>Surety Bond </a:t>
            </a:r>
          </a:p>
          <a:p>
            <a:pPr marL="320040" marR="0" indent="274320" algn="l">
              <a:lnSpc>
                <a:spcPts val="2500"/>
              </a:lnSpc>
              <a:spcBef>
                <a:spcPts val="1055"/>
              </a:spcBef>
              <a:spcAft>
                <a:spcPts val="0"/>
              </a:spcAft>
              <a:buFont typeface="Times New Roman"/>
              <a:buAutoNum type="arabicPeriod"/>
            </a:pPr>
            <a:r>
              <a:rPr lang="en-US" sz="2403" spc="0">
                <a:solidFill>
                  <a:srgbClr val="000000"/>
                </a:solidFill>
                <a:latin typeface="Times New Roman" panose="02020603050405020304" pitchFamily="1"/>
              </a:rPr>
              <a:t>Periodic audits (compliance, cyber security, and finance programs) </a:t>
            </a:r>
          </a:p>
          <a:p>
            <a:pPr marL="320040" marR="0" indent="274320" algn="l">
              <a:lnSpc>
                <a:spcPts val="2600"/>
              </a:lnSpc>
              <a:spcBef>
                <a:spcPts val="820"/>
              </a:spcBef>
              <a:spcAft>
                <a:spcPts val="0"/>
              </a:spcAft>
              <a:buFont typeface="Times New Roman"/>
              <a:buAutoNum type="arabicPeriod"/>
            </a:pPr>
            <a:r>
              <a:rPr lang="en-US" sz="2403" spc="50">
                <a:solidFill>
                  <a:srgbClr val="000000"/>
                </a:solidFill>
                <a:latin typeface="Times New Roman" panose="02020603050405020304" pitchFamily="1"/>
              </a:rPr>
              <a:t>Enforcement authority </a:t>
            </a:r>
          </a:p>
        </p:txBody>
      </p:sp>
      <p:sp>
        <p:nvSpPr>
          <p:cNvPr id="5" name="Text Placeholder 4"/>
          <p:cNvSpPr>
            <a:spLocks noGrp="1"/>
          </p:cNvSpPr>
          <p:nvPr>
            <p:ph type="body" idx="10"/>
          </p:nvPr>
        </p:nvSpPr>
        <p:spPr>
          <a:xfrm>
            <a:off x="1266735" y="1779391"/>
            <a:ext cx="3040289" cy="3296039"/>
          </a:xfrm>
          <a:prstGeom prst="rect">
            <a:avLst/>
          </a:prstGeom>
          <a:noFill/>
          <a:ln w="0" cmpd="sng">
            <a:noFill/>
            <a:prstDash val="solid"/>
          </a:ln>
        </p:spPr>
        <p:txBody>
          <a:bodyPr vert="horz" lIns="0" tIns="27305" rIns="0" bIns="0" anchor="t">
            <a:normAutofit fontScale="95000"/>
          </a:bodyPr>
          <a:lstStyle>
            <a:lvl1pPr marL="0" marR="0" indent="0" algn="l">
              <a:lnSpc>
                <a:spcPts val="3705"/>
              </a:lnSpc>
              <a:spcAft>
                <a:spcPts val="0"/>
              </a:spcAft>
              <a:defRPr/>
            </a:lvl1pPr>
          </a:lstStyle>
          <a:p>
            <a:pPr marL="0" marR="0" indent="0" algn="l">
              <a:lnSpc>
                <a:spcPts val="3700"/>
              </a:lnSpc>
              <a:spcAft>
                <a:spcPts val="0"/>
              </a:spcAft>
            </a:pPr>
            <a:r>
              <a:rPr lang="en-US" sz="3405" spc="0">
                <a:solidFill>
                  <a:srgbClr val="FFFFFF"/>
                </a:solidFill>
                <a:latin typeface="Times New Roman" panose="02020603050405020304" pitchFamily="1"/>
              </a:rPr>
              <a:t>Majority of states regulate virtual currency kiosks under their state money transmitter regime </a:t>
            </a:r>
          </a:p>
        </p:txBody>
      </p:sp>
    </p:spTree>
    <p:extLst>
      <p:ext uri="{BB962C8B-B14F-4D97-AF65-F5344CB8AC3E}">
        <p14:creationId xmlns:p14="http://schemas.microsoft.com/office/powerpoint/2010/main" val="41601752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layout 5">
    <p:bg>
      <p:bgPr>
        <a:solidFill>
          <a:schemeClr val="bg1">
            <a:alpha val="100000"/>
          </a:schemeClr>
        </a:solidFill>
        <a:effectLst/>
      </p:bgPr>
    </p:bg>
    <p:spTree>
      <p:nvGrpSpPr>
        <p:cNvPr id="1" name=""/>
        <p:cNvGrpSpPr/>
        <p:nvPr/>
      </p:nvGrpSpPr>
      <p:grpSpPr>
        <a:xfrm>
          <a:off x="0" y="0"/>
          <a:ext cx="0" cy="0"/>
          <a:chOff x="0" y="0"/>
          <a:chExt cx="0" cy="0"/>
        </a:xfrm>
      </p:grpSpPr>
      <p:sp>
        <p:nvSpPr>
          <p:cNvPr id="4" name="Text Placeholder 3"/>
          <p:cNvSpPr>
            <a:spLocks noGrp="1"/>
          </p:cNvSpPr>
          <p:nvPr>
            <p:ph type="body" idx="10"/>
          </p:nvPr>
        </p:nvSpPr>
        <p:spPr>
          <a:xfrm>
            <a:off x="7960331" y="1454939"/>
            <a:ext cx="2637758" cy="3861601"/>
          </a:xfrm>
          <a:prstGeom prst="rect">
            <a:avLst/>
          </a:prstGeom>
          <a:noFill/>
          <a:ln w="0" cmpd="sng">
            <a:noFill/>
            <a:prstDash val="solid"/>
          </a:ln>
        </p:spPr>
        <p:txBody>
          <a:bodyPr vert="horz" lIns="0" tIns="3175" rIns="0" bIns="0" anchor="t"/>
          <a:lstStyle>
            <a:lvl1pPr marL="0" marR="0" indent="0" algn="l">
              <a:lnSpc>
                <a:spcPts val="4306"/>
              </a:lnSpc>
              <a:spcBef>
                <a:spcPts val="0"/>
              </a:spcBef>
              <a:spcAft>
                <a:spcPts val="0"/>
              </a:spcAft>
              <a:defRPr/>
            </a:lvl1pPr>
          </a:lstStyle>
          <a:p>
            <a:pPr marL="0" marR="0" indent="0" algn="l">
              <a:lnSpc>
                <a:spcPts val="4300"/>
              </a:lnSpc>
              <a:spcAft>
                <a:spcPts val="0"/>
              </a:spcAft>
            </a:pPr>
            <a:r>
              <a:rPr lang="en-US" sz="3505" b="1" spc="-100">
                <a:solidFill>
                  <a:srgbClr val="000000"/>
                </a:solidFill>
                <a:latin typeface="Tahoma" panose="02020603050405020304" pitchFamily="2"/>
              </a:rPr>
              <a:t>417 </a:t>
            </a:r>
            <a:r>
              <a:rPr lang="en-US" sz="3505" spc="-100">
                <a:solidFill>
                  <a:srgbClr val="000000"/>
                </a:solidFill>
                <a:latin typeface="Tahoma" panose="02020603050405020304" pitchFamily="2"/>
              </a:rPr>
              <a:t>(known) </a:t>
            </a:r>
          </a:p>
          <a:p>
            <a:pPr marL="0" marR="0" indent="0" algn="l">
              <a:lnSpc>
                <a:spcPts val="4300"/>
              </a:lnSpc>
              <a:spcBef>
                <a:spcPts val="5"/>
              </a:spcBef>
              <a:spcAft>
                <a:spcPts val="0"/>
              </a:spcAft>
            </a:pPr>
            <a:r>
              <a:rPr lang="en-US" sz="3505" spc="100">
                <a:solidFill>
                  <a:srgbClr val="000000"/>
                </a:solidFill>
                <a:latin typeface="Tahoma" panose="02020603050405020304" pitchFamily="2"/>
              </a:rPr>
              <a:t>Virtual </a:t>
            </a:r>
          </a:p>
          <a:p>
            <a:pPr marL="0" marR="0" indent="0" algn="l">
              <a:lnSpc>
                <a:spcPts val="4300"/>
              </a:lnSpc>
              <a:spcBef>
                <a:spcPts val="0"/>
              </a:spcBef>
              <a:spcAft>
                <a:spcPts val="0"/>
              </a:spcAft>
            </a:pPr>
            <a:r>
              <a:rPr lang="en-US" sz="3505" spc="130">
                <a:solidFill>
                  <a:srgbClr val="000000"/>
                </a:solidFill>
                <a:latin typeface="Tahoma" panose="02020603050405020304" pitchFamily="2"/>
              </a:rPr>
              <a:t>Currency </a:t>
            </a:r>
          </a:p>
          <a:p>
            <a:pPr marL="0" marR="0" indent="0" algn="l">
              <a:lnSpc>
                <a:spcPts val="4300"/>
              </a:lnSpc>
              <a:spcBef>
                <a:spcPts val="5"/>
              </a:spcBef>
              <a:spcAft>
                <a:spcPts val="0"/>
              </a:spcAft>
            </a:pPr>
            <a:r>
              <a:rPr lang="en-US" sz="3505" spc="0">
                <a:solidFill>
                  <a:srgbClr val="000000"/>
                </a:solidFill>
                <a:latin typeface="Tahoma" panose="02020603050405020304" pitchFamily="2"/>
              </a:rPr>
              <a:t>Kiosks </a:t>
            </a:r>
          </a:p>
          <a:p>
            <a:pPr marL="0" marR="0" indent="0" algn="l">
              <a:lnSpc>
                <a:spcPts val="4300"/>
              </a:lnSpc>
              <a:spcBef>
                <a:spcPts val="35"/>
              </a:spcBef>
              <a:spcAft>
                <a:spcPts val="0"/>
              </a:spcAft>
            </a:pPr>
            <a:r>
              <a:rPr lang="en-US" sz="3505" spc="90">
                <a:solidFill>
                  <a:srgbClr val="000000"/>
                </a:solidFill>
                <a:latin typeface="Tahoma" panose="02020603050405020304" pitchFamily="2"/>
              </a:rPr>
              <a:t>currently </a:t>
            </a:r>
          </a:p>
          <a:p>
            <a:pPr marL="0" marR="0" indent="0" algn="l">
              <a:lnSpc>
                <a:spcPts val="4300"/>
              </a:lnSpc>
              <a:spcBef>
                <a:spcPts val="0"/>
              </a:spcBef>
              <a:spcAft>
                <a:spcPts val="0"/>
              </a:spcAft>
            </a:pPr>
            <a:r>
              <a:rPr lang="en-US" sz="3505" spc="0">
                <a:solidFill>
                  <a:srgbClr val="000000"/>
                </a:solidFill>
                <a:latin typeface="Tahoma" panose="02020603050405020304" pitchFamily="2"/>
              </a:rPr>
              <a:t>operating in </a:t>
            </a:r>
          </a:p>
          <a:p>
            <a:pPr marL="0" marR="0" indent="0" algn="l">
              <a:lnSpc>
                <a:spcPts val="4300"/>
              </a:lnSpc>
              <a:spcBef>
                <a:spcPts val="0"/>
              </a:spcBef>
              <a:spcAft>
                <a:spcPts val="0"/>
              </a:spcAft>
            </a:pPr>
            <a:r>
              <a:rPr lang="en-US" sz="3505" spc="90">
                <a:solidFill>
                  <a:srgbClr val="000000"/>
                </a:solidFill>
                <a:latin typeface="Tahoma" panose="02020603050405020304" pitchFamily="2"/>
              </a:rPr>
              <a:t>Kentucky </a:t>
            </a:r>
          </a:p>
        </p:txBody>
      </p:sp>
      <p:sp>
        <p:nvSpPr>
          <p:cNvPr id="5" name="Text Placeholder 4"/>
          <p:cNvSpPr>
            <a:spLocks noGrp="1"/>
          </p:cNvSpPr>
          <p:nvPr>
            <p:ph type="body" idx="10"/>
          </p:nvPr>
        </p:nvSpPr>
        <p:spPr>
          <a:xfrm>
            <a:off x="802519" y="0"/>
            <a:ext cx="5061850" cy="6870724"/>
          </a:xfrm>
          <a:prstGeom prst="rect">
            <a:avLst/>
          </a:prstGeom>
          <a:noFill/>
          <a:ln w="0" cmpd="sng">
            <a:noFill/>
            <a:prstDash val="solid"/>
          </a:ln>
        </p:spPr>
        <p:txBody>
          <a:bodyPr vert="horz" lIns="0" tIns="3489960" rIns="0" bIns="0" anchor="t"/>
          <a:lstStyle>
            <a:lvl1pPr marL="0" marR="0" indent="0" algn="l">
              <a:lnSpc>
                <a:spcPts val="6910"/>
              </a:lnSpc>
              <a:spcBef>
                <a:spcPts val="245"/>
              </a:spcBef>
              <a:spcAft>
                <a:spcPts val="12523"/>
              </a:spcAft>
              <a:defRPr/>
            </a:lvl1pPr>
          </a:lstStyle>
          <a:p>
            <a:pPr marL="0" marR="0" indent="0" algn="l">
              <a:lnSpc>
                <a:spcPts val="6900"/>
              </a:lnSpc>
              <a:spcAft>
                <a:spcPts val="0"/>
              </a:spcAft>
            </a:pPr>
            <a:r>
              <a:rPr lang="en-US" sz="5908" spc="-160">
                <a:solidFill>
                  <a:srgbClr val="FFFFFF"/>
                </a:solidFill>
                <a:latin typeface="Tahoma" panose="02020603050405020304" pitchFamily="2"/>
              </a:rPr>
              <a:t>Bitcoin ATMs in </a:t>
            </a:r>
          </a:p>
          <a:p>
            <a:pPr marL="0" marR="0" indent="0" algn="l">
              <a:lnSpc>
                <a:spcPts val="6900"/>
              </a:lnSpc>
              <a:spcBef>
                <a:spcPts val="245"/>
              </a:spcBef>
              <a:spcAft>
                <a:spcPts val="12505"/>
              </a:spcAft>
            </a:pPr>
            <a:r>
              <a:rPr lang="en-US" sz="5908" spc="-75">
                <a:solidFill>
                  <a:srgbClr val="FFFFFF"/>
                </a:solidFill>
                <a:latin typeface="Tahoma" panose="02020603050405020304" pitchFamily="2"/>
              </a:rPr>
              <a:t>Kentucky </a:t>
            </a:r>
          </a:p>
        </p:txBody>
      </p:sp>
    </p:spTree>
    <p:extLst>
      <p:ext uri="{BB962C8B-B14F-4D97-AF65-F5344CB8AC3E}">
        <p14:creationId xmlns:p14="http://schemas.microsoft.com/office/powerpoint/2010/main" val="9683778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layout 6">
    <p:bg>
      <p:bgPr>
        <a:solidFill>
          <a:schemeClr val="bg1">
            <a:alpha val="100000"/>
          </a:schemeClr>
        </a:solidFill>
        <a:effectLst/>
      </p:bgPr>
    </p:bg>
    <p:spTree>
      <p:nvGrpSpPr>
        <p:cNvPr id="1" name=""/>
        <p:cNvGrpSpPr/>
        <p:nvPr/>
      </p:nvGrpSpPr>
      <p:grpSpPr>
        <a:xfrm>
          <a:off x="0" y="0"/>
          <a:ext cx="0" cy="0"/>
          <a:chOff x="0" y="0"/>
          <a:chExt cx="0" cy="0"/>
        </a:xfrm>
      </p:grpSpPr>
      <p:sp>
        <p:nvSpPr>
          <p:cNvPr id="2" name="Text Placeholder 1"/>
          <p:cNvSpPr>
            <a:spLocks noGrp="1"/>
          </p:cNvSpPr>
          <p:nvPr>
            <p:ph type="body" idx="10"/>
          </p:nvPr>
        </p:nvSpPr>
        <p:spPr>
          <a:xfrm>
            <a:off x="2511847" y="1259633"/>
            <a:ext cx="7223947" cy="1154663"/>
          </a:xfrm>
          <a:prstGeom prst="rect">
            <a:avLst/>
          </a:prstGeom>
          <a:noFill/>
          <a:ln w="0" cmpd="sng">
            <a:noFill/>
            <a:prstDash val="solid"/>
          </a:ln>
        </p:spPr>
        <p:txBody>
          <a:bodyPr vert="horz" lIns="0" tIns="17145" rIns="0" bIns="0" anchor="t"/>
          <a:lstStyle>
            <a:lvl1pPr marL="0" marR="0" indent="0" algn="ctr">
              <a:lnSpc>
                <a:spcPts val="8912"/>
              </a:lnSpc>
              <a:spcAft>
                <a:spcPts val="0"/>
              </a:spcAft>
              <a:defRPr/>
            </a:lvl1pPr>
          </a:lstStyle>
          <a:p>
            <a:pPr marL="0" marR="0" indent="0" algn="ctr">
              <a:lnSpc>
                <a:spcPts val="8900"/>
              </a:lnSpc>
              <a:spcAft>
                <a:spcPts val="0"/>
              </a:spcAft>
            </a:pPr>
            <a:r>
              <a:rPr lang="en-US" sz="9363" spc="0">
                <a:solidFill>
                  <a:srgbClr val="FFFFFF"/>
                </a:solidFill>
                <a:latin typeface="Arial" panose="02020603050405020304" pitchFamily="2"/>
              </a:rPr>
              <a:t>COINFLIP </a:t>
            </a:r>
          </a:p>
        </p:txBody>
      </p:sp>
      <p:sp>
        <p:nvSpPr>
          <p:cNvPr id="5" name="Text Placeholder 4"/>
          <p:cNvSpPr>
            <a:spLocks noGrp="1"/>
          </p:cNvSpPr>
          <p:nvPr>
            <p:ph type="body" idx="10"/>
          </p:nvPr>
        </p:nvSpPr>
        <p:spPr>
          <a:xfrm>
            <a:off x="2511847" y="3016121"/>
            <a:ext cx="7223947" cy="1204285"/>
          </a:xfrm>
          <a:prstGeom prst="rect">
            <a:avLst/>
          </a:prstGeom>
          <a:noFill/>
          <a:ln w="0" cmpd="sng">
            <a:noFill/>
            <a:prstDash val="solid"/>
          </a:ln>
        </p:spPr>
        <p:txBody>
          <a:bodyPr vert="horz" lIns="0" tIns="9525" rIns="0" bIns="0" anchor="t"/>
          <a:lstStyle>
            <a:lvl1pPr marL="0" marR="0" indent="0" algn="ctr">
              <a:lnSpc>
                <a:spcPts val="2303"/>
              </a:lnSpc>
              <a:spcAft>
                <a:spcPts val="7055"/>
              </a:spcAft>
              <a:defRPr/>
            </a:lvl1pPr>
          </a:lstStyle>
          <a:p>
            <a:pPr marL="0" marR="0" indent="0" algn="ctr">
              <a:lnSpc>
                <a:spcPts val="2300"/>
              </a:lnSpc>
              <a:spcAft>
                <a:spcPts val="7045"/>
              </a:spcAft>
            </a:pPr>
            <a:r>
              <a:rPr lang="en-US" sz="2053" spc="-90">
                <a:solidFill>
                  <a:srgbClr val="FFFFFF"/>
                </a:solidFill>
                <a:latin typeface="Verdana" panose="02020603050405020304" pitchFamily="2"/>
              </a:rPr>
              <a:t>BEST PRACTICES TO EDUCATE, ALERT &amp; PREVENT SCAMS </a:t>
            </a:r>
          </a:p>
        </p:txBody>
      </p:sp>
    </p:spTree>
    <p:extLst>
      <p:ext uri="{BB962C8B-B14F-4D97-AF65-F5344CB8AC3E}">
        <p14:creationId xmlns:p14="http://schemas.microsoft.com/office/powerpoint/2010/main" val="26889337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layout 7">
    <p:bg>
      <p:bgPr>
        <a:solidFill>
          <a:schemeClr val="bg1">
            <a:alpha val="100000"/>
          </a:schemeClr>
        </a:solidFill>
        <a:effectLst/>
      </p:bgPr>
    </p:bg>
    <p:spTree>
      <p:nvGrpSpPr>
        <p:cNvPr id="1" name=""/>
        <p:cNvGrpSpPr/>
        <p:nvPr/>
      </p:nvGrpSpPr>
      <p:grpSpPr>
        <a:xfrm>
          <a:off x="0" y="0"/>
          <a:ext cx="0" cy="0"/>
          <a:chOff x="0" y="0"/>
          <a:chExt cx="0" cy="0"/>
        </a:xfrm>
      </p:grpSpPr>
      <p:sp>
        <p:nvSpPr>
          <p:cNvPr id="2" name="Text Placeholder 1"/>
          <p:cNvSpPr>
            <a:spLocks noGrp="1"/>
          </p:cNvSpPr>
          <p:nvPr>
            <p:ph type="body" idx="10"/>
          </p:nvPr>
        </p:nvSpPr>
        <p:spPr>
          <a:xfrm>
            <a:off x="471210" y="330813"/>
            <a:ext cx="11255621" cy="792678"/>
          </a:xfrm>
          <a:prstGeom prst="rect">
            <a:avLst/>
          </a:prstGeom>
          <a:noFill/>
          <a:ln w="0" cmpd="sng">
            <a:noFill/>
            <a:prstDash val="solid"/>
          </a:ln>
        </p:spPr>
        <p:txBody>
          <a:bodyPr vert="horz" lIns="0" tIns="8890" rIns="0" bIns="0" anchor="t"/>
          <a:lstStyle>
            <a:lvl1pPr marL="0" marR="0" indent="0" algn="l">
              <a:lnSpc>
                <a:spcPts val="1302"/>
              </a:lnSpc>
              <a:spcAft>
                <a:spcPts val="4782"/>
              </a:spcAft>
              <a:defRPr/>
            </a:lvl1pPr>
          </a:lstStyle>
          <a:p>
            <a:pPr marL="0" marR="0" indent="0" algn="l">
              <a:lnSpc>
                <a:spcPts val="1300"/>
              </a:lnSpc>
              <a:spcAft>
                <a:spcPts val="4775"/>
              </a:spcAft>
            </a:pPr>
            <a:r>
              <a:rPr lang="en-US" sz="1202" b="1" spc="125">
                <a:solidFill>
                  <a:srgbClr val="1D2738"/>
                </a:solidFill>
                <a:latin typeface="Arial" panose="02020603050405020304" pitchFamily="2"/>
              </a:rPr>
              <a:t>COINFLIP </a:t>
            </a:r>
          </a:p>
        </p:txBody>
      </p:sp>
      <p:sp>
        <p:nvSpPr>
          <p:cNvPr id="3" name="Text Placeholder 2"/>
          <p:cNvSpPr>
            <a:spLocks noGrp="1"/>
          </p:cNvSpPr>
          <p:nvPr>
            <p:ph type="body" idx="10"/>
          </p:nvPr>
        </p:nvSpPr>
        <p:spPr>
          <a:xfrm>
            <a:off x="752282" y="1123490"/>
            <a:ext cx="3777310" cy="3646573"/>
          </a:xfrm>
          <a:prstGeom prst="rect">
            <a:avLst/>
          </a:prstGeom>
          <a:noFill/>
          <a:ln w="0" cmpd="sng">
            <a:noFill/>
            <a:prstDash val="solid"/>
          </a:ln>
        </p:spPr>
        <p:txBody>
          <a:bodyPr vert="horz" lIns="0" tIns="20320" rIns="0" bIns="0" anchor="t"/>
          <a:lstStyle>
            <a:lvl1pPr marL="0" marR="0" indent="0" algn="l">
              <a:lnSpc>
                <a:spcPts val="1702"/>
              </a:lnSpc>
              <a:spcBef>
                <a:spcPts val="0"/>
              </a:spcBef>
              <a:spcAft>
                <a:spcPts val="3500"/>
              </a:spcAft>
              <a:defRPr/>
            </a:lvl1pPr>
          </a:lstStyle>
          <a:p>
            <a:pPr marL="0" marR="0" indent="0" algn="l">
              <a:lnSpc>
                <a:spcPts val="1800"/>
              </a:lnSpc>
              <a:spcAft>
                <a:spcPts val="0"/>
              </a:spcAft>
            </a:pPr>
            <a:r>
              <a:rPr lang="en-US" sz="1552" b="1" spc="-45">
                <a:solidFill>
                  <a:srgbClr val="D66F2A"/>
                </a:solidFill>
                <a:latin typeface="Verdana" panose="02020603050405020304" pitchFamily="2"/>
              </a:rPr>
              <a:t>About CoinFlip </a:t>
            </a:r>
          </a:p>
          <a:p>
            <a:pPr marL="0" marR="274320" indent="0" algn="l">
              <a:lnSpc>
                <a:spcPts val="1700"/>
              </a:lnSpc>
              <a:spcBef>
                <a:spcPts val="750"/>
              </a:spcBef>
              <a:spcAft>
                <a:spcPts val="0"/>
              </a:spcAft>
            </a:pPr>
            <a:r>
              <a:rPr lang="en-US" sz="1202" b="1" spc="-20">
                <a:solidFill>
                  <a:srgbClr val="1D2738"/>
                </a:solidFill>
                <a:latin typeface="Arial" panose="02020603050405020304" pitchFamily="2"/>
              </a:rPr>
              <a:t>CoinFlip is a leading digital asset technology company hyper-focused on providing consumers with a simple and secure platform to buy and sell digital currency. Headquartered </a:t>
            </a:r>
          </a:p>
          <a:p>
            <a:pPr marL="0" marR="0" indent="0" algn="l">
              <a:lnSpc>
                <a:spcPts val="1700"/>
              </a:lnSpc>
              <a:spcBef>
                <a:spcPts val="0"/>
              </a:spcBef>
              <a:spcAft>
                <a:spcPts val="3495"/>
              </a:spcAft>
            </a:pPr>
            <a:r>
              <a:rPr lang="en-US" sz="1202" b="1" spc="-35">
                <a:solidFill>
                  <a:srgbClr val="101B2B"/>
                </a:solidFill>
                <a:latin typeface="Arial" panose="02020603050405020304" pitchFamily="2"/>
              </a:rPr>
              <a:t>in</a:t>
            </a:r>
            <a:r>
              <a:rPr lang="en-US" sz="1202" b="1" spc="-35">
                <a:solidFill>
                  <a:srgbClr val="1D2738"/>
                </a:solidFill>
                <a:latin typeface="Arial" panose="02020603050405020304" pitchFamily="2"/>
              </a:rPr>
              <a:t> Chicago,</a:t>
            </a:r>
            <a:r>
              <a:rPr lang="en-US" sz="1202" b="1" spc="-35">
                <a:solidFill>
                  <a:srgbClr val="101B2B"/>
                </a:solidFill>
                <a:latin typeface="Arial" panose="02020603050405020304" pitchFamily="2"/>
              </a:rPr>
              <a:t> CoinFlip</a:t>
            </a:r>
            <a:r>
              <a:rPr lang="en-US" sz="1202" b="1" spc="-35">
                <a:solidFill>
                  <a:srgbClr val="1D2738"/>
                </a:solidFill>
                <a:latin typeface="Arial" panose="02020603050405020304" pitchFamily="2"/>
              </a:rPr>
              <a:t> was founded</a:t>
            </a:r>
            <a:r>
              <a:rPr lang="en-US" sz="1202" b="1" spc="-35">
                <a:solidFill>
                  <a:srgbClr val="101B2B"/>
                </a:solidFill>
                <a:latin typeface="Arial" panose="02020603050405020304" pitchFamily="2"/>
              </a:rPr>
              <a:t> in</a:t>
            </a:r>
            <a:r>
              <a:rPr lang="en-US" sz="1202" b="1" spc="-35">
                <a:solidFill>
                  <a:srgbClr val="1D2738"/>
                </a:solidFill>
                <a:latin typeface="Arial" panose="02020603050405020304" pitchFamily="2"/>
              </a:rPr>
              <a:t> 2015</a:t>
            </a:r>
            <a:r>
              <a:rPr lang="en-US" sz="1202" b="1" spc="-35">
                <a:solidFill>
                  <a:srgbClr val="101B2B"/>
                </a:solidFill>
                <a:latin typeface="Arial" panose="02020603050405020304" pitchFamily="2"/>
              </a:rPr>
              <a:t> on</a:t>
            </a:r>
            <a:r>
              <a:rPr lang="en-US" sz="1202" b="1" spc="-35">
                <a:solidFill>
                  <a:srgbClr val="1D2738"/>
                </a:solidFill>
                <a:latin typeface="Arial" panose="02020603050405020304" pitchFamily="2"/>
              </a:rPr>
              <a:t> the belief that enabling safe access to digital currencies will foster the development of a more inclusive, stable and equitable global financial system</a:t>
            </a:r>
            <a:r>
              <a:rPr lang="en-US" sz="1202" b="1" spc="-35">
                <a:solidFill>
                  <a:srgbClr val="101B2B"/>
                </a:solidFill>
                <a:latin typeface="Arial" panose="02020603050405020304" pitchFamily="2"/>
              </a:rPr>
              <a:t> for</a:t>
            </a:r>
            <a:r>
              <a:rPr lang="en-US" sz="1202" b="1" spc="-35">
                <a:solidFill>
                  <a:srgbClr val="1D2738"/>
                </a:solidFill>
                <a:latin typeface="Arial" panose="02020603050405020304" pitchFamily="2"/>
              </a:rPr>
              <a:t> consumers. Today,</a:t>
            </a:r>
            <a:r>
              <a:rPr lang="en-US" sz="1202" b="1" spc="-35">
                <a:solidFill>
                  <a:srgbClr val="101B2B"/>
                </a:solidFill>
                <a:latin typeface="Arial" panose="02020603050405020304" pitchFamily="2"/>
              </a:rPr>
              <a:t> CoinFlip</a:t>
            </a:r>
            <a:r>
              <a:rPr lang="en-US" sz="1202" b="1" spc="-35">
                <a:solidFill>
                  <a:srgbClr val="1D2738"/>
                </a:solidFill>
                <a:latin typeface="Arial" panose="02020603050405020304" pitchFamily="2"/>
              </a:rPr>
              <a:t> operates a global network of digital currency ATMs, with more</a:t>
            </a:r>
            <a:r>
              <a:rPr lang="en-US" sz="1202" b="1" spc="-35">
                <a:solidFill>
                  <a:srgbClr val="101B2B"/>
                </a:solidFill>
                <a:latin typeface="Arial" panose="02020603050405020304" pitchFamily="2"/>
              </a:rPr>
              <a:t> than 5,000</a:t>
            </a:r>
            <a:r>
              <a:rPr lang="en-US" sz="1202" b="1" spc="-35">
                <a:solidFill>
                  <a:srgbClr val="1D2738"/>
                </a:solidFill>
                <a:latin typeface="Arial" panose="02020603050405020304" pitchFamily="2"/>
              </a:rPr>
              <a:t> locations across the continental United State% Puerto Rico, Canada, Australia, New Zealand, Panama, Brazil, South Africa, Spain, Mexico and Italy. </a:t>
            </a:r>
          </a:p>
        </p:txBody>
      </p:sp>
      <p:sp>
        <p:nvSpPr>
          <p:cNvPr id="6" name="Text Placeholder 5"/>
          <p:cNvSpPr>
            <a:spLocks noGrp="1"/>
          </p:cNvSpPr>
          <p:nvPr>
            <p:ph type="body" idx="10"/>
          </p:nvPr>
        </p:nvSpPr>
        <p:spPr>
          <a:xfrm>
            <a:off x="5337199" y="3324031"/>
            <a:ext cx="438143" cy="71888"/>
          </a:xfrm>
          <a:prstGeom prst="rect">
            <a:avLst/>
          </a:prstGeom>
          <a:solidFill>
            <a:srgbClr val="19273F"/>
          </a:solidFill>
          <a:ln w="0" cmpd="sng">
            <a:noFill/>
            <a:prstDash val="solid"/>
          </a:ln>
        </p:spPr>
        <p:txBody>
          <a:bodyPr vert="horz" lIns="0" tIns="0" rIns="0" bIns="0" anchor="t">
            <a:normAutofit fontScale="95000"/>
          </a:bodyPr>
          <a:lstStyle>
            <a:lvl1pPr marL="0" marR="0" indent="0" algn="l">
              <a:lnSpc>
                <a:spcPts val="501"/>
              </a:lnSpc>
              <a:spcAft>
                <a:spcPts val="0"/>
              </a:spcAft>
              <a:defRPr/>
            </a:lvl1pPr>
          </a:lstStyle>
          <a:p>
            <a:pPr marL="0" marR="0" indent="0" algn="l">
              <a:lnSpc>
                <a:spcPts val="500"/>
              </a:lnSpc>
              <a:spcAft>
                <a:spcPts val="0"/>
              </a:spcAft>
            </a:pPr>
            <a:r>
              <a:rPr lang="en-US" sz="651" b="1" spc="-50">
                <a:solidFill>
                  <a:srgbClr val="A9E8FF"/>
                </a:solidFill>
                <a:latin typeface="Verdana" panose="02020603050405020304" pitchFamily="2"/>
              </a:rPr>
              <a:t>0</a:t>
            </a:r>
            <a:r>
              <a:rPr lang="en-US" sz="651" b="1" spc="-50">
                <a:solidFill>
                  <a:srgbClr val="FFFFFF"/>
                </a:solidFill>
                <a:latin typeface="Verdana" panose="02020603050405020304" pitchFamily="2"/>
              </a:rPr>
              <a:t> •</a:t>
            </a:r>
            <a:r>
              <a:rPr lang="en-US" sz="651" b="1" spc="-50">
                <a:solidFill>
                  <a:srgbClr val="A9E8FF"/>
                </a:solidFill>
                <a:latin typeface="Verdana" panose="02020603050405020304" pitchFamily="2"/>
              </a:rPr>
              <a:t> II%</a:t>
            </a:r>
            <a:r>
              <a:rPr lang="en-US" sz="651" b="1" spc="-50">
                <a:solidFill>
                  <a:srgbClr val="FFFFFF"/>
                </a:solidFill>
                <a:latin typeface="Verdana" panose="02020603050405020304" pitchFamily="2"/>
              </a:rPr>
              <a:t> le </a:t>
            </a:r>
          </a:p>
        </p:txBody>
      </p:sp>
      <p:sp>
        <p:nvSpPr>
          <p:cNvPr id="7" name="Text Placeholder 6"/>
          <p:cNvSpPr>
            <a:spLocks noGrp="1"/>
          </p:cNvSpPr>
          <p:nvPr>
            <p:ph type="body" idx="10"/>
          </p:nvPr>
        </p:nvSpPr>
        <p:spPr>
          <a:xfrm>
            <a:off x="6645904" y="1123491"/>
            <a:ext cx="5061850" cy="3679654"/>
          </a:xfrm>
          <a:prstGeom prst="rect">
            <a:avLst/>
          </a:prstGeom>
          <a:noFill/>
          <a:ln w="0" cmpd="sng">
            <a:noFill/>
            <a:prstDash val="solid"/>
          </a:ln>
        </p:spPr>
        <p:txBody>
          <a:bodyPr vert="horz" lIns="0" tIns="34925" rIns="0" bIns="0" anchor="t"/>
          <a:lstStyle>
            <a:lvl1pPr marL="91568" marR="183136" indent="0" algn="l">
              <a:lnSpc>
                <a:spcPts val="1702"/>
              </a:lnSpc>
              <a:spcBef>
                <a:spcPts val="15"/>
              </a:spcBef>
              <a:spcAft>
                <a:spcPts val="2343"/>
              </a:spcAft>
              <a:defRPr/>
            </a:lvl1pPr>
          </a:lstStyle>
          <a:p>
            <a:pPr marL="91440" marR="0" indent="0" algn="l">
              <a:lnSpc>
                <a:spcPts val="2400"/>
              </a:lnSpc>
              <a:spcAft>
                <a:spcPts val="0"/>
              </a:spcAft>
            </a:pPr>
            <a:r>
              <a:rPr lang="en-US" sz="1552" b="1" spc="0">
                <a:solidFill>
                  <a:srgbClr val="D66F2A"/>
                </a:solidFill>
                <a:latin typeface="Verdana" panose="02020603050405020304" pitchFamily="2"/>
              </a:rPr>
              <a:t>Focus on Consumer Protection and Compliance </a:t>
            </a:r>
          </a:p>
          <a:p>
            <a:pPr marL="91440" marR="137160" indent="0" algn="l">
              <a:lnSpc>
                <a:spcPts val="1700"/>
              </a:lnSpc>
              <a:spcBef>
                <a:spcPts val="835"/>
              </a:spcBef>
              <a:spcAft>
                <a:spcPts val="0"/>
              </a:spcAft>
            </a:pPr>
            <a:r>
              <a:rPr lang="en-US" sz="1202" b="1" spc="-20">
                <a:solidFill>
                  <a:srgbClr val="1D2738"/>
                </a:solidFill>
                <a:latin typeface="Arial" panose="02020603050405020304" pitchFamily="2"/>
              </a:rPr>
              <a:t>CoinFlip prioritizes consumer protection and legal compliance</a:t>
            </a:r>
            <a:r>
              <a:rPr lang="en-US" sz="1202" b="1" spc="-20">
                <a:solidFill>
                  <a:srgbClr val="5A5D63"/>
                </a:solidFill>
                <a:latin typeface="Arial" panose="02020603050405020304" pitchFamily="2"/>
              </a:rPr>
              <a:t> in</a:t>
            </a:r>
            <a:r>
              <a:rPr lang="en-US" sz="1202" b="1" spc="-20">
                <a:solidFill>
                  <a:srgbClr val="1D2738"/>
                </a:solidFill>
                <a:latin typeface="Arial" panose="02020603050405020304" pitchFamily="2"/>
              </a:rPr>
              <a:t> all our products and services through annual</a:t>
            </a:r>
            <a:r>
              <a:rPr lang="en-US" sz="1202" b="1" spc="-20">
                <a:solidFill>
                  <a:srgbClr val="101B2B"/>
                </a:solidFill>
                <a:latin typeface="Arial" panose="02020603050405020304" pitchFamily="2"/>
              </a:rPr>
              <a:t> risk</a:t>
            </a:r>
            <a:r>
              <a:rPr lang="en-US" sz="1202" b="1" spc="-20">
                <a:solidFill>
                  <a:srgbClr val="1D2738"/>
                </a:solidFill>
                <a:latin typeface="Arial" panose="02020603050405020304" pitchFamily="2"/>
              </a:rPr>
              <a:t> assessments and independent audits, a</a:t>
            </a:r>
            <a:r>
              <a:rPr lang="en-US" sz="1202" b="1" spc="-20">
                <a:solidFill>
                  <a:srgbClr val="101B2B"/>
                </a:solidFill>
                <a:latin typeface="Arial" panose="02020603050405020304" pitchFamily="2"/>
              </a:rPr>
              <a:t> risk</a:t>
            </a:r>
            <a:r>
              <a:rPr lang="en-US" sz="1202" b="1" spc="-20">
                <a:solidFill>
                  <a:srgbClr val="1D2738"/>
                </a:solidFill>
                <a:latin typeface="Arial" panose="02020603050405020304" pitchFamily="2"/>
              </a:rPr>
              <a:t>-based AML program</a:t>
            </a:r>
            <a:r>
              <a:rPr lang="en-US" sz="1202" b="1" spc="-20">
                <a:solidFill>
                  <a:srgbClr val="101B2B"/>
                </a:solidFill>
                <a:latin typeface="Arial" panose="02020603050405020304" pitchFamily="2"/>
              </a:rPr>
              <a:t> with robust</a:t>
            </a:r>
            <a:r>
              <a:rPr lang="en-US" sz="1202" b="1" spc="-20">
                <a:solidFill>
                  <a:srgbClr val="1D2738"/>
                </a:solidFill>
                <a:latin typeface="Arial" panose="02020603050405020304" pitchFamily="2"/>
              </a:rPr>
              <a:t> KYC requirements, industry-leading</a:t>
            </a:r>
            <a:r>
              <a:rPr lang="en-US" sz="1202" b="1" spc="-20">
                <a:solidFill>
                  <a:srgbClr val="101B2B"/>
                </a:solidFill>
                <a:latin typeface="Arial" panose="02020603050405020304" pitchFamily="2"/>
              </a:rPr>
              <a:t> third</a:t>
            </a:r>
            <a:r>
              <a:rPr lang="en-US" sz="1202" b="1" spc="-20">
                <a:solidFill>
                  <a:srgbClr val="1D2738"/>
                </a:solidFill>
                <a:latin typeface="Arial" panose="02020603050405020304" pitchFamily="2"/>
              </a:rPr>
              <a:t>-party bloc</a:t>
            </a:r>
            <a:r>
              <a:rPr lang="en-US" sz="1202" b="1" spc="-20">
                <a:solidFill>
                  <a:srgbClr val="101B2B"/>
                </a:solidFill>
                <a:latin typeface="Arial" panose="02020603050405020304" pitchFamily="2"/>
              </a:rPr>
              <a:t> kchain</a:t>
            </a:r>
            <a:r>
              <a:rPr lang="en-US" sz="1202" b="1" spc="-20">
                <a:solidFill>
                  <a:srgbClr val="1D2738"/>
                </a:solidFill>
                <a:latin typeface="Arial" panose="02020603050405020304" pitchFamily="2"/>
              </a:rPr>
              <a:t> analytic% and rigorous adherence to state and federal laws. When a customer interacts</a:t>
            </a:r>
            <a:r>
              <a:rPr lang="en-US" sz="1202" b="1" spc="-20">
                <a:solidFill>
                  <a:srgbClr val="101B2B"/>
                </a:solidFill>
                <a:latin typeface="Arial" panose="02020603050405020304" pitchFamily="2"/>
              </a:rPr>
              <a:t> with</a:t>
            </a:r>
            <a:r>
              <a:rPr lang="en-US" sz="1202" b="1" spc="-20">
                <a:solidFill>
                  <a:srgbClr val="1D2738"/>
                </a:solidFill>
                <a:latin typeface="Arial" panose="02020603050405020304" pitchFamily="2"/>
              </a:rPr>
              <a:t> CoinFhp's state-of-the-art kiosks, identification confirmation is</a:t>
            </a:r>
            <a:r>
              <a:rPr lang="en-US" sz="1202" b="1" spc="-20">
                <a:solidFill>
                  <a:srgbClr val="101B2B"/>
                </a:solidFill>
                <a:latin typeface="Arial" panose="02020603050405020304" pitchFamily="2"/>
              </a:rPr>
              <a:t> the first</a:t>
            </a:r>
            <a:r>
              <a:rPr lang="en-US" sz="1202" b="1" spc="-20">
                <a:solidFill>
                  <a:srgbClr val="1D2738"/>
                </a:solidFill>
                <a:latin typeface="Arial" panose="02020603050405020304" pitchFamily="2"/>
              </a:rPr>
              <a:t> step. We implement additional safeguard checks aimed at protecting consumers and preventing </a:t>
            </a:r>
          </a:p>
          <a:p>
            <a:pPr marL="91440" marR="182880" indent="0" algn="l">
              <a:lnSpc>
                <a:spcPts val="1700"/>
              </a:lnSpc>
              <a:spcBef>
                <a:spcPts val="15"/>
              </a:spcBef>
              <a:spcAft>
                <a:spcPts val="2340"/>
              </a:spcAft>
            </a:pPr>
            <a:r>
              <a:rPr lang="en-US" sz="1202" b="1" spc="0">
                <a:solidFill>
                  <a:srgbClr val="1D2738"/>
                </a:solidFill>
                <a:latin typeface="Arial" panose="02020603050405020304" pitchFamily="2"/>
              </a:rPr>
              <a:t>fraud CoinFlip is the industry leader</a:t>
            </a:r>
            <a:r>
              <a:rPr lang="en-US" sz="1202" b="1" spc="0">
                <a:solidFill>
                  <a:srgbClr val="101B2B"/>
                </a:solidFill>
                <a:latin typeface="Arial" panose="02020603050405020304" pitchFamily="2"/>
              </a:rPr>
              <a:t> in</a:t>
            </a:r>
            <a:r>
              <a:rPr lang="en-US" sz="1202" b="1" spc="0">
                <a:solidFill>
                  <a:srgbClr val="1D2738"/>
                </a:solidFill>
                <a:latin typeface="Arial" panose="02020603050405020304" pitchFamily="2"/>
              </a:rPr>
              <a:t> consumer protection and compliance, collaborating</a:t>
            </a:r>
            <a:r>
              <a:rPr lang="en-US" sz="1202" b="1" spc="0">
                <a:solidFill>
                  <a:srgbClr val="101B2B"/>
                </a:solidFill>
                <a:latin typeface="Arial" panose="02020603050405020304" pitchFamily="2"/>
              </a:rPr>
              <a:t> with</a:t>
            </a:r>
            <a:r>
              <a:rPr lang="en-US" sz="1202" b="1" spc="0">
                <a:solidFill>
                  <a:srgbClr val="1D2738"/>
                </a:solidFill>
                <a:latin typeface="Arial" panose="02020603050405020304" pitchFamily="2"/>
              </a:rPr>
              <a:t> policymakers and</a:t>
            </a:r>
            <a:r>
              <a:rPr lang="en-US" sz="1202" b="1" spc="0">
                <a:solidFill>
                  <a:srgbClr val="101B2B"/>
                </a:solidFill>
                <a:latin typeface="Arial" panose="02020603050405020304" pitchFamily="2"/>
              </a:rPr>
              <a:t> public</a:t>
            </a:r>
            <a:r>
              <a:rPr lang="en-US" sz="1202" b="1" spc="0">
                <a:solidFill>
                  <a:srgbClr val="1D2738"/>
                </a:solidFill>
                <a:latin typeface="Arial" panose="02020603050405020304" pitchFamily="2"/>
              </a:rPr>
              <a:t> safety organizations to</a:t>
            </a:r>
            <a:r>
              <a:rPr lang="en-US" sz="1202" b="1" spc="0">
                <a:solidFill>
                  <a:srgbClr val="101B2B"/>
                </a:solidFill>
                <a:latin typeface="Arial" panose="02020603050405020304" pitchFamily="2"/>
              </a:rPr>
              <a:t> further</a:t>
            </a:r>
            <a:r>
              <a:rPr lang="en-US" sz="1202" b="1" spc="0">
                <a:solidFill>
                  <a:srgbClr val="1D2738"/>
                </a:solidFill>
                <a:latin typeface="Arial" panose="02020603050405020304" pitchFamily="2"/>
              </a:rPr>
              <a:t> state and federal legislation</a:t>
            </a:r>
            <a:r>
              <a:rPr lang="en-US" sz="1202" b="1" spc="0">
                <a:solidFill>
                  <a:srgbClr val="101B2B"/>
                </a:solidFill>
                <a:latin typeface="Arial" panose="02020603050405020304" pitchFamily="2"/>
              </a:rPr>
              <a:t> that</a:t>
            </a:r>
            <a:r>
              <a:rPr lang="en-US" sz="1202" b="1" spc="0">
                <a:solidFill>
                  <a:srgbClr val="1D2738"/>
                </a:solidFill>
                <a:latin typeface="Arial" panose="02020603050405020304" pitchFamily="2"/>
              </a:rPr>
              <a:t> prioritizes consumers and protects technology innovation </a:t>
            </a:r>
          </a:p>
        </p:txBody>
      </p:sp>
      <p:sp>
        <p:nvSpPr>
          <p:cNvPr id="8" name="Text Placeholder 7"/>
          <p:cNvSpPr>
            <a:spLocks noGrp="1"/>
          </p:cNvSpPr>
          <p:nvPr>
            <p:ph type="body" idx="10"/>
          </p:nvPr>
        </p:nvSpPr>
        <p:spPr>
          <a:xfrm>
            <a:off x="471210" y="4803145"/>
            <a:ext cx="1729677" cy="1583447"/>
          </a:xfrm>
          <a:prstGeom prst="rect">
            <a:avLst/>
          </a:prstGeom>
          <a:solidFill>
            <a:srgbClr val="19273F"/>
          </a:solidFill>
          <a:ln w="0" cmpd="sng">
            <a:noFill/>
            <a:prstDash val="solid"/>
          </a:ln>
        </p:spPr>
        <p:txBody>
          <a:bodyPr vert="horz" lIns="0" tIns="456565" rIns="0" bIns="0" anchor="t"/>
          <a:lstStyle>
            <a:lvl1pPr marL="0" marR="0" indent="0" algn="ctr">
              <a:lnSpc>
                <a:spcPts val="2003"/>
              </a:lnSpc>
              <a:spcAft>
                <a:spcPts val="4942"/>
              </a:spcAft>
              <a:defRPr/>
            </a:lvl1pPr>
          </a:lstStyle>
          <a:p>
            <a:pPr marL="0" marR="0" indent="0" algn="ctr">
              <a:lnSpc>
                <a:spcPts val="2000"/>
              </a:lnSpc>
              <a:spcAft>
                <a:spcPts val="4935"/>
              </a:spcAft>
            </a:pPr>
            <a:r>
              <a:rPr lang="en-US" sz="1452" b="1" spc="0">
                <a:solidFill>
                  <a:srgbClr val="FFFFFF"/>
                </a:solidFill>
                <a:latin typeface="Arial" panose="02020603050405020304" pitchFamily="2"/>
              </a:rPr>
              <a:t>COINFLIP IN </a:t>
            </a:r>
            <a:br/>
            <a:r>
              <a:rPr lang="en-US" sz="1452" b="1" spc="0">
                <a:solidFill>
                  <a:srgbClr val="FFFFFF"/>
                </a:solidFill>
                <a:latin typeface="Arial" panose="02020603050405020304" pitchFamily="2"/>
              </a:rPr>
              <a:t>KENTUCKY </a:t>
            </a:r>
          </a:p>
        </p:txBody>
      </p:sp>
      <p:sp>
        <p:nvSpPr>
          <p:cNvPr id="11" name="Text Placeholder 10"/>
          <p:cNvSpPr>
            <a:spLocks noGrp="1"/>
          </p:cNvSpPr>
          <p:nvPr>
            <p:ph type="body" idx="10"/>
          </p:nvPr>
        </p:nvSpPr>
        <p:spPr>
          <a:xfrm>
            <a:off x="9955183" y="6565995"/>
            <a:ext cx="1831423" cy="139323"/>
          </a:xfrm>
          <a:prstGeom prst="rect">
            <a:avLst/>
          </a:prstGeom>
          <a:noFill/>
          <a:ln w="0" cmpd="sng">
            <a:noFill/>
            <a:prstDash val="solid"/>
          </a:ln>
        </p:spPr>
        <p:txBody>
          <a:bodyPr vert="horz" lIns="0" tIns="10795" rIns="0" bIns="0" anchor="t"/>
          <a:lstStyle>
            <a:lvl1pPr marL="0" marR="0" indent="0" algn="l">
              <a:lnSpc>
                <a:spcPts val="901"/>
              </a:lnSpc>
              <a:spcAft>
                <a:spcPts val="20"/>
              </a:spcAft>
              <a:defRPr/>
            </a:lvl1pPr>
          </a:lstStyle>
          <a:p>
            <a:pPr marL="0" marR="0" indent="0" algn="l">
              <a:lnSpc>
                <a:spcPts val="900"/>
              </a:lnSpc>
              <a:spcAft>
                <a:spcPts val="20"/>
              </a:spcAft>
            </a:pPr>
            <a:r>
              <a:rPr lang="en-US" sz="801" b="1" spc="361">
                <a:solidFill>
                  <a:srgbClr val="7F8087"/>
                </a:solidFill>
                <a:latin typeface="Tahoma" panose="02020603050405020304" pitchFamily="2"/>
              </a:rPr>
              <a:t>NOV</a:t>
            </a:r>
            <a:r>
              <a:rPr lang="en-US" sz="801" b="1" spc="361">
                <a:solidFill>
                  <a:srgbClr val="5A5D63"/>
                </a:solidFill>
                <a:latin typeface="Tahoma" panose="02020603050405020304" pitchFamily="2"/>
              </a:rPr>
              <a:t> EMBE R 202 4 </a:t>
            </a:r>
          </a:p>
        </p:txBody>
      </p:sp>
    </p:spTree>
    <p:extLst>
      <p:ext uri="{BB962C8B-B14F-4D97-AF65-F5344CB8AC3E}">
        <p14:creationId xmlns:p14="http://schemas.microsoft.com/office/powerpoint/2010/main" val="2855033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FDECE-6ACD-48DD-BBE6-794BB53A82A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78A52D3-CA63-EEE1-B04B-A0E5A883471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2D58BD6-349F-5399-D1CD-9CDB73B11900}"/>
              </a:ext>
            </a:extLst>
          </p:cNvPr>
          <p:cNvSpPr>
            <a:spLocks noGrp="1"/>
          </p:cNvSpPr>
          <p:nvPr>
            <p:ph type="dt" sz="half" idx="10"/>
          </p:nvPr>
        </p:nvSpPr>
        <p:spPr/>
        <p:txBody>
          <a:bodyPr/>
          <a:lstStyle/>
          <a:p>
            <a:fld id="{14E6AE32-D894-4C09-9F9D-2E7070D07A0E}" type="datetimeFigureOut">
              <a:rPr lang="en-US" smtClean="0"/>
              <a:t>6/11/2025</a:t>
            </a:fld>
            <a:endParaRPr lang="en-US" dirty="0"/>
          </a:p>
        </p:txBody>
      </p:sp>
      <p:sp>
        <p:nvSpPr>
          <p:cNvPr id="5" name="Footer Placeholder 4">
            <a:extLst>
              <a:ext uri="{FF2B5EF4-FFF2-40B4-BE49-F238E27FC236}">
                <a16:creationId xmlns:a16="http://schemas.microsoft.com/office/drawing/2014/main" id="{5EA268A9-0F45-65DC-EB0F-8FEBE26A635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B4B93F0-752C-A639-F924-F3904BC1F7B2}"/>
              </a:ext>
            </a:extLst>
          </p:cNvPr>
          <p:cNvSpPr>
            <a:spLocks noGrp="1"/>
          </p:cNvSpPr>
          <p:nvPr>
            <p:ph type="sldNum" sz="quarter" idx="12"/>
          </p:nvPr>
        </p:nvSpPr>
        <p:spPr/>
        <p:txBody>
          <a:bodyPr/>
          <a:lstStyle/>
          <a:p>
            <a:fld id="{87DCFE24-15D5-424D-9043-0355B3EAC356}" type="slidenum">
              <a:rPr lang="en-US" smtClean="0"/>
              <a:t>‹#›</a:t>
            </a:fld>
            <a:endParaRPr lang="en-US" dirty="0"/>
          </a:p>
        </p:txBody>
      </p:sp>
    </p:spTree>
    <p:extLst>
      <p:ext uri="{BB962C8B-B14F-4D97-AF65-F5344CB8AC3E}">
        <p14:creationId xmlns:p14="http://schemas.microsoft.com/office/powerpoint/2010/main" val="383322443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layout 8">
    <p:bg>
      <p:bgPr>
        <a:solidFill>
          <a:schemeClr val="bg1">
            <a:alpha val="100000"/>
          </a:schemeClr>
        </a:solidFill>
        <a:effectLst/>
      </p:bgPr>
    </p:bg>
    <p:spTree>
      <p:nvGrpSpPr>
        <p:cNvPr id="1" name=""/>
        <p:cNvGrpSpPr/>
        <p:nvPr/>
      </p:nvGrpSpPr>
      <p:grpSpPr>
        <a:xfrm>
          <a:off x="0" y="0"/>
          <a:ext cx="0" cy="0"/>
          <a:chOff x="0" y="0"/>
          <a:chExt cx="0" cy="0"/>
        </a:xfrm>
      </p:grpSpPr>
      <p:sp>
        <p:nvSpPr>
          <p:cNvPr id="2" name="Text Placeholder 1"/>
          <p:cNvSpPr>
            <a:spLocks noGrp="1"/>
          </p:cNvSpPr>
          <p:nvPr>
            <p:ph type="body" idx="10"/>
          </p:nvPr>
        </p:nvSpPr>
        <p:spPr>
          <a:xfrm>
            <a:off x="392357" y="318090"/>
            <a:ext cx="863567" cy="107514"/>
          </a:xfrm>
          <a:prstGeom prst="rect">
            <a:avLst/>
          </a:prstGeom>
          <a:solidFill>
            <a:srgbClr val="FFFFFF"/>
          </a:solidFill>
          <a:ln w="0" cmpd="sng">
            <a:noFill/>
            <a:prstDash val="solid"/>
          </a:ln>
        </p:spPr>
        <p:txBody>
          <a:bodyPr vert="horz" lIns="0" tIns="0" rIns="0" bIns="0" anchor="t"/>
          <a:lstStyle>
            <a:lvl1pPr marL="0" marR="0" indent="0" algn="r">
              <a:lnSpc>
                <a:spcPts val="801"/>
              </a:lnSpc>
              <a:spcAft>
                <a:spcPts val="0"/>
              </a:spcAft>
              <a:defRPr/>
            </a:lvl1pPr>
          </a:lstStyle>
          <a:p>
            <a:pPr marL="0" marR="0" indent="0" algn="r">
              <a:lnSpc>
                <a:spcPts val="800"/>
              </a:lnSpc>
              <a:spcAft>
                <a:spcPts val="0"/>
              </a:spcAft>
            </a:pPr>
            <a:r>
              <a:rPr lang="en-US" sz="901" spc="225">
                <a:solidFill>
                  <a:srgbClr val="000000"/>
                </a:solidFill>
                <a:latin typeface="Arial" panose="02020603050405020304" pitchFamily="2"/>
              </a:rPr>
              <a:t>COINFLIP </a:t>
            </a:r>
          </a:p>
        </p:txBody>
      </p:sp>
      <p:sp>
        <p:nvSpPr>
          <p:cNvPr id="7" name="Text Placeholder 6"/>
          <p:cNvSpPr>
            <a:spLocks noGrp="1"/>
          </p:cNvSpPr>
          <p:nvPr>
            <p:ph type="body" idx="10"/>
          </p:nvPr>
        </p:nvSpPr>
        <p:spPr>
          <a:xfrm>
            <a:off x="9889685" y="6536730"/>
            <a:ext cx="1796448" cy="91610"/>
          </a:xfrm>
          <a:prstGeom prst="rect">
            <a:avLst/>
          </a:prstGeom>
          <a:solidFill>
            <a:srgbClr val="FFFFFF"/>
          </a:solidFill>
          <a:ln w="0" cmpd="sng">
            <a:noFill/>
            <a:prstDash val="solid"/>
          </a:ln>
        </p:spPr>
        <p:txBody>
          <a:bodyPr vert="horz" lIns="0" tIns="0" rIns="0" bIns="0" anchor="t"/>
          <a:lstStyle>
            <a:lvl1pPr marL="0" marR="0" indent="0" algn="l">
              <a:lnSpc>
                <a:spcPts val="701"/>
              </a:lnSpc>
              <a:spcAft>
                <a:spcPts val="0"/>
              </a:spcAft>
              <a:defRPr/>
            </a:lvl1pPr>
          </a:lstStyle>
          <a:p>
            <a:pPr marL="0" marR="0" indent="0" algn="l">
              <a:lnSpc>
                <a:spcPts val="700"/>
              </a:lnSpc>
              <a:spcAft>
                <a:spcPts val="0"/>
              </a:spcAft>
            </a:pPr>
            <a:r>
              <a:rPr lang="en-US" sz="901" spc="441">
                <a:solidFill>
                  <a:srgbClr val="000000"/>
                </a:solidFill>
                <a:latin typeface="Arial" panose="02020603050405020304" pitchFamily="2"/>
              </a:rPr>
              <a:t>NOVEMBLR 2024 </a:t>
            </a:r>
          </a:p>
        </p:txBody>
      </p:sp>
    </p:spTree>
    <p:extLst>
      <p:ext uri="{BB962C8B-B14F-4D97-AF65-F5344CB8AC3E}">
        <p14:creationId xmlns:p14="http://schemas.microsoft.com/office/powerpoint/2010/main" val="22027434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layout 9">
    <p:bg>
      <p:bgPr>
        <a:solidFill>
          <a:schemeClr val="bg1">
            <a:alpha val="100000"/>
          </a:schemeClr>
        </a:solidFill>
        <a:effectLst/>
      </p:bgPr>
    </p:bg>
    <p:spTree>
      <p:nvGrpSpPr>
        <p:cNvPr id="1" name=""/>
        <p:cNvGrpSpPr/>
        <p:nvPr/>
      </p:nvGrpSpPr>
      <p:grpSpPr>
        <a:xfrm>
          <a:off x="0" y="0"/>
          <a:ext cx="0" cy="0"/>
          <a:chOff x="0" y="0"/>
          <a:chExt cx="0" cy="0"/>
        </a:xfrm>
      </p:grpSpPr>
      <p:sp>
        <p:nvSpPr>
          <p:cNvPr id="4" name="Text Placeholder 3"/>
          <p:cNvSpPr>
            <a:spLocks noGrp="1"/>
          </p:cNvSpPr>
          <p:nvPr>
            <p:ph type="body" idx="10"/>
          </p:nvPr>
        </p:nvSpPr>
        <p:spPr>
          <a:xfrm>
            <a:off x="436235" y="254471"/>
            <a:ext cx="11293776" cy="702341"/>
          </a:xfrm>
          <a:prstGeom prst="rect">
            <a:avLst/>
          </a:prstGeom>
          <a:noFill/>
          <a:ln w="0" cmpd="sng">
            <a:noFill/>
            <a:prstDash val="solid"/>
          </a:ln>
        </p:spPr>
        <p:txBody>
          <a:bodyPr vert="horz" lIns="0" tIns="20320" rIns="0" bIns="0" anchor="t"/>
          <a:lstStyle>
            <a:lvl1pPr marL="0" marR="0" indent="0" algn="l">
              <a:lnSpc>
                <a:spcPts val="1202"/>
              </a:lnSpc>
              <a:spcAft>
                <a:spcPts val="4121"/>
              </a:spcAft>
              <a:defRPr/>
            </a:lvl1pPr>
          </a:lstStyle>
          <a:p>
            <a:pPr marL="0" marR="0" indent="0" algn="l">
              <a:lnSpc>
                <a:spcPts val="1200"/>
              </a:lnSpc>
              <a:spcAft>
                <a:spcPts val="4115"/>
              </a:spcAft>
            </a:pPr>
            <a:r>
              <a:rPr lang="en-US" sz="1152" b="1" spc="65">
                <a:solidFill>
                  <a:srgbClr val="282F3B"/>
                </a:solidFill>
                <a:latin typeface="Arial" panose="02020603050405020304" pitchFamily="2"/>
              </a:rPr>
              <a:t>CO IN FLIP </a:t>
            </a:r>
          </a:p>
        </p:txBody>
      </p:sp>
      <p:sp>
        <p:nvSpPr>
          <p:cNvPr id="5" name="Text Placeholder 4"/>
          <p:cNvSpPr>
            <a:spLocks noGrp="1"/>
          </p:cNvSpPr>
          <p:nvPr>
            <p:ph type="body" idx="10"/>
          </p:nvPr>
        </p:nvSpPr>
        <p:spPr>
          <a:xfrm>
            <a:off x="588854" y="956812"/>
            <a:ext cx="10759610" cy="1241820"/>
          </a:xfrm>
          <a:prstGeom prst="rect">
            <a:avLst/>
          </a:prstGeom>
          <a:noFill/>
          <a:ln w="0" cmpd="sng">
            <a:noFill/>
            <a:prstDash val="solid"/>
          </a:ln>
        </p:spPr>
        <p:txBody>
          <a:bodyPr vert="horz" lIns="0" tIns="15875" rIns="0" bIns="0" anchor="t">
            <a:normAutofit fontScale="95000"/>
          </a:bodyPr>
          <a:lstStyle>
            <a:lvl1pPr marL="0" marR="1053032" indent="0" algn="l">
              <a:lnSpc>
                <a:spcPts val="2003"/>
              </a:lnSpc>
              <a:spcBef>
                <a:spcPts val="95"/>
              </a:spcBef>
              <a:spcAft>
                <a:spcPts val="2373"/>
              </a:spcAft>
              <a:defRPr/>
            </a:lvl1pPr>
          </a:lstStyle>
          <a:p>
            <a:pPr marL="0" marR="0" indent="0" algn="l">
              <a:lnSpc>
                <a:spcPts val="3300"/>
              </a:lnSpc>
              <a:spcAft>
                <a:spcPts val="0"/>
              </a:spcAft>
            </a:pPr>
            <a:r>
              <a:rPr lang="en-US" sz="2654" b="1" spc="-105">
                <a:solidFill>
                  <a:srgbClr val="282F3B"/>
                </a:solidFill>
                <a:latin typeface="Verdana" panose="02020603050405020304" pitchFamily="2"/>
              </a:rPr>
              <a:t>How It Works: Making Transactions Simple, Safe &amp; Transparent </a:t>
            </a:r>
          </a:p>
          <a:p>
            <a:pPr marL="0" marR="1051560" indent="0" algn="l">
              <a:lnSpc>
                <a:spcPts val="2000"/>
              </a:lnSpc>
              <a:spcBef>
                <a:spcPts val="95"/>
              </a:spcBef>
              <a:spcAft>
                <a:spcPts val="2370"/>
              </a:spcAft>
            </a:pPr>
            <a:r>
              <a:rPr lang="en-US" sz="1652" spc="0">
                <a:solidFill>
                  <a:srgbClr val="282F3B"/>
                </a:solidFill>
                <a:latin typeface="Arial" panose="02020603050405020304" pitchFamily="2"/>
              </a:rPr>
              <a:t>CoinFlip controls transactions from end to end, with robust AML and KYC protocols, and efficient fulfillment of customer orders to reduce consumer's bitcoin price risk </a:t>
            </a:r>
          </a:p>
        </p:txBody>
      </p:sp>
      <p:sp>
        <p:nvSpPr>
          <p:cNvPr id="10" name="Text Placeholder 9"/>
          <p:cNvSpPr>
            <a:spLocks noGrp="1"/>
          </p:cNvSpPr>
          <p:nvPr>
            <p:ph type="body" idx="10"/>
          </p:nvPr>
        </p:nvSpPr>
        <p:spPr>
          <a:xfrm>
            <a:off x="2119491" y="4619926"/>
            <a:ext cx="267718" cy="267831"/>
          </a:xfrm>
          <a:prstGeom prst="rect">
            <a:avLst/>
          </a:prstGeom>
          <a:solidFill>
            <a:srgbClr val="D4D5D7"/>
          </a:solidFill>
          <a:ln w="0" cmpd="sng">
            <a:noFill/>
            <a:prstDash val="solid"/>
          </a:ln>
        </p:spPr>
        <p:txBody>
          <a:bodyPr vert="horz" lIns="0" tIns="0" rIns="0" bIns="0" anchor="t"/>
          <a:lstStyle>
            <a:lvl1pPr marL="0" marR="0" indent="0" algn="l">
              <a:lnSpc>
                <a:spcPts val="2103"/>
              </a:lnSpc>
              <a:spcAft>
                <a:spcPts val="0"/>
              </a:spcAft>
              <a:defRPr/>
            </a:lvl1pPr>
          </a:lstStyle>
          <a:p>
            <a:pPr marL="0" marR="0" indent="0" algn="l">
              <a:lnSpc>
                <a:spcPts val="2100"/>
              </a:lnSpc>
              <a:spcAft>
                <a:spcPts val="0"/>
              </a:spcAft>
            </a:pPr>
            <a:r>
              <a:rPr lang="en-US" sz="2754" spc="-155">
                <a:solidFill>
                  <a:srgbClr val="F37120"/>
                </a:solidFill>
                <a:latin typeface="Arial" panose="02020603050405020304" pitchFamily="2"/>
              </a:rPr>
              <a:t>4. </a:t>
            </a:r>
          </a:p>
        </p:txBody>
      </p:sp>
      <p:sp>
        <p:nvSpPr>
          <p:cNvPr id="11" name="Text Placeholder 10"/>
          <p:cNvSpPr>
            <a:spLocks noGrp="1"/>
          </p:cNvSpPr>
          <p:nvPr>
            <p:ph type="body" idx="10"/>
          </p:nvPr>
        </p:nvSpPr>
        <p:spPr>
          <a:xfrm>
            <a:off x="2367496" y="2676401"/>
            <a:ext cx="2976062" cy="830849"/>
          </a:xfrm>
          <a:prstGeom prst="rect">
            <a:avLst/>
          </a:prstGeom>
          <a:solidFill>
            <a:srgbClr val="D4D5D7"/>
          </a:solidFill>
          <a:ln w="0" cmpd="sng">
            <a:noFill/>
            <a:prstDash val="solid"/>
          </a:ln>
        </p:spPr>
        <p:txBody>
          <a:bodyPr vert="horz" lIns="0" tIns="0" rIns="0" bIns="0" anchor="t">
            <a:normAutofit fontScale="85000"/>
          </a:bodyPr>
          <a:lstStyle>
            <a:lvl1pPr marL="183136" marR="0" indent="-183136" algn="l">
              <a:lnSpc>
                <a:spcPts val="601"/>
              </a:lnSpc>
              <a:spcBef>
                <a:spcPts val="0"/>
              </a:spcBef>
              <a:spcAft>
                <a:spcPts val="0"/>
              </a:spcAft>
              <a:tabLst>
                <a:tab pos="2884393" algn="r"/>
              </a:tabLst>
              <a:defRPr/>
            </a:lvl1pPr>
          </a:lstStyle>
          <a:p>
            <a:pPr marL="0" marR="0" indent="0" algn="l">
              <a:lnSpc>
                <a:spcPct val="100000"/>
              </a:lnSpc>
              <a:spcAft>
                <a:spcPts val="3915"/>
              </a:spcAft>
              <a:tabLst>
                <a:tab pos="2880360" algn="r"/>
              </a:tabLst>
            </a:pPr>
            <a:r>
              <a:rPr lang="en-US" sz="1152" spc="0">
                <a:solidFill>
                  <a:srgbClr val="F37120"/>
                </a:solidFill>
                <a:latin typeface="Arial Narrow" panose="02020603050405020304" pitchFamily="2"/>
              </a:rPr>
              <a:t>1</a:t>
            </a:r>
            <a:r>
              <a:rPr lang="en-US" sz="1152" spc="0">
                <a:solidFill>
                  <a:srgbClr val="282F3B"/>
                </a:solidFill>
                <a:latin typeface="Arial" panose="02020603050405020304" pitchFamily="2"/>
              </a:rPr>
              <a:t>	Ccinflip provides education and wrings on </a:t>
            </a:r>
          </a:p>
          <a:p>
            <a:pPr marL="182880" marR="0" indent="-182880" algn="l">
              <a:lnSpc>
                <a:spcPts val="600"/>
              </a:lnSpc>
              <a:spcBef>
                <a:spcPts val="0"/>
              </a:spcBef>
              <a:spcAft>
                <a:spcPts val="0"/>
              </a:spcAft>
            </a:pPr>
            <a:r>
              <a:rPr lang="en-US" sz="1152" spc="-50">
                <a:solidFill>
                  <a:srgbClr val="C8723F"/>
                </a:solidFill>
                <a:latin typeface="Arial" panose="02020603050405020304" pitchFamily="2"/>
              </a:rPr>
              <a:t>SAFETY FIRST_</a:t>
            </a:r>
            <a:r>
              <a:rPr lang="en-US" sz="1152" spc="-50">
                <a:solidFill>
                  <a:srgbClr val="282F3B"/>
                </a:solidFill>
                <a:latin typeface="Arial" panose="02020603050405020304" pitchFamily="2"/>
              </a:rPr>
              <a:t> When customers visit the kiosk, common scam tactics to empower users to make informed clowisians. the componyalso cogects required KYC information, a vital safeguard for the financialecosystem </a:t>
            </a:r>
          </a:p>
        </p:txBody>
      </p:sp>
      <p:sp>
        <p:nvSpPr>
          <p:cNvPr id="12" name="Text Placeholder 11"/>
          <p:cNvSpPr>
            <a:spLocks noGrp="1"/>
          </p:cNvSpPr>
          <p:nvPr>
            <p:ph type="body" idx="10"/>
          </p:nvPr>
        </p:nvSpPr>
        <p:spPr>
          <a:xfrm>
            <a:off x="2642209" y="4338099"/>
            <a:ext cx="2792920" cy="897011"/>
          </a:xfrm>
          <a:prstGeom prst="rect">
            <a:avLst/>
          </a:prstGeom>
          <a:solidFill>
            <a:srgbClr val="D4D5D7"/>
          </a:solidFill>
          <a:ln w="0" cmpd="sng">
            <a:noFill/>
            <a:prstDash val="solid"/>
          </a:ln>
        </p:spPr>
        <p:txBody>
          <a:bodyPr vert="horz" lIns="0" tIns="12700" rIns="0" bIns="0" anchor="t"/>
          <a:lstStyle>
            <a:lvl1pPr marL="0" marR="0" indent="0" algn="l">
              <a:lnSpc>
                <a:spcPts val="1202"/>
              </a:lnSpc>
              <a:spcAft>
                <a:spcPts val="15"/>
              </a:spcAft>
              <a:defRPr/>
            </a:lvl1pPr>
          </a:lstStyle>
          <a:p>
            <a:pPr marL="0" marR="0" indent="0" algn="l">
              <a:lnSpc>
                <a:spcPts val="1200"/>
              </a:lnSpc>
              <a:spcAft>
                <a:spcPts val="15"/>
              </a:spcAft>
            </a:pPr>
            <a:r>
              <a:rPr lang="en-US" sz="1152" spc="-20">
                <a:solidFill>
                  <a:srgbClr val="C8723F"/>
                </a:solidFill>
                <a:latin typeface="Arial" panose="02020603050405020304" pitchFamily="2"/>
              </a:rPr>
              <a:t>RELIABLE.</a:t>
            </a:r>
            <a:r>
              <a:rPr lang="en-US" sz="1152" spc="-20">
                <a:solidFill>
                  <a:srgbClr val="282F3B"/>
                </a:solidFill>
                <a:latin typeface="Arial" panose="02020603050405020304" pitchFamily="2"/>
              </a:rPr>
              <a:t> CoinFlipolfers247livecustomer support toassist users every step of the way. The team reasiives ongoing training refuted to compliance requirements and financial crime typologies vAth a n emphasis on fraud prevention </a:t>
            </a:r>
          </a:p>
        </p:txBody>
      </p:sp>
      <p:sp>
        <p:nvSpPr>
          <p:cNvPr id="13" name="Text Placeholder 12"/>
          <p:cNvSpPr>
            <a:spLocks noGrp="1"/>
          </p:cNvSpPr>
          <p:nvPr>
            <p:ph type="body" idx="10"/>
          </p:nvPr>
        </p:nvSpPr>
        <p:spPr>
          <a:xfrm>
            <a:off x="7358124" y="4475513"/>
            <a:ext cx="2629491" cy="399520"/>
          </a:xfrm>
          <a:prstGeom prst="rect">
            <a:avLst/>
          </a:prstGeom>
          <a:solidFill>
            <a:srgbClr val="D4D5D7"/>
          </a:solidFill>
          <a:ln w="0" cmpd="sng">
            <a:noFill/>
            <a:prstDash val="solid"/>
          </a:ln>
        </p:spPr>
        <p:txBody>
          <a:bodyPr vert="horz" lIns="0" tIns="0" rIns="0" bIns="0" anchor="t">
            <a:normAutofit fontScale="95000"/>
          </a:bodyPr>
          <a:lstStyle>
            <a:lvl1pPr marL="0" marR="0" indent="0" algn="l">
              <a:lnSpc>
                <a:spcPts val="1001"/>
              </a:lnSpc>
              <a:spcAft>
                <a:spcPts val="0"/>
              </a:spcAft>
              <a:defRPr/>
            </a:lvl1pPr>
          </a:lstStyle>
          <a:p>
            <a:pPr marL="0" marR="0" indent="0" algn="l">
              <a:lnSpc>
                <a:spcPts val="1000"/>
              </a:lnSpc>
              <a:spcAft>
                <a:spcPts val="0"/>
              </a:spcAft>
            </a:pPr>
            <a:r>
              <a:rPr lang="en-US" sz="1252" spc="0">
                <a:solidFill>
                  <a:srgbClr val="C8723F"/>
                </a:solidFill>
                <a:latin typeface="Verdana" panose="02020603050405020304" pitchFamily="2"/>
              </a:rPr>
              <a:t>Err </a:t>
            </a:r>
            <a:r>
              <a:rPr lang="en-US" sz="1152" spc="0">
                <a:solidFill>
                  <a:srgbClr val="C8723F"/>
                </a:solidFill>
                <a:latin typeface="Arial" panose="02020603050405020304" pitchFamily="2"/>
              </a:rPr>
              <a:t>POE KT</a:t>
            </a:r>
            <a:r>
              <a:rPr lang="en-US" sz="1152" spc="0">
                <a:solidFill>
                  <a:srgbClr val="282F3B"/>
                </a:solidFill>
                <a:latin typeface="Arial" panose="02020603050405020304" pitchFamily="2"/>
              </a:rPr>
              <a:t> Coinnip sends the Crypto to the customer for the Order rrinuS network and transaction fees. </a:t>
            </a:r>
          </a:p>
        </p:txBody>
      </p:sp>
      <p:sp>
        <p:nvSpPr>
          <p:cNvPr id="14" name="Text Placeholder 13"/>
          <p:cNvSpPr>
            <a:spLocks noGrp="1"/>
          </p:cNvSpPr>
          <p:nvPr>
            <p:ph type="body" idx="10"/>
          </p:nvPr>
        </p:nvSpPr>
        <p:spPr>
          <a:xfrm>
            <a:off x="7436977" y="2761649"/>
            <a:ext cx="2786561" cy="424967"/>
          </a:xfrm>
          <a:prstGeom prst="rect">
            <a:avLst/>
          </a:prstGeom>
          <a:solidFill>
            <a:srgbClr val="D4D5D7"/>
          </a:solidFill>
          <a:ln w="0" cmpd="sng">
            <a:noFill/>
            <a:prstDash val="solid"/>
          </a:ln>
        </p:spPr>
        <p:txBody>
          <a:bodyPr vert="horz" lIns="0" tIns="0" rIns="0" bIns="0" anchor="t"/>
          <a:lstStyle>
            <a:lvl1pPr marL="0" marR="0" indent="0" algn="just">
              <a:lnSpc>
                <a:spcPts val="1001"/>
              </a:lnSpc>
              <a:spcBef>
                <a:spcPts val="110"/>
              </a:spcBef>
              <a:spcAft>
                <a:spcPts val="0"/>
              </a:spcAft>
              <a:tabLst>
                <a:tab pos="183136" algn="l"/>
                <a:tab pos="778328" algn="l"/>
              </a:tabLst>
              <a:defRPr/>
            </a:lvl1pPr>
          </a:lstStyle>
          <a:p>
            <a:pPr marL="0" marR="0" indent="0" algn="l">
              <a:lnSpc>
                <a:spcPts val="1200"/>
              </a:lnSpc>
              <a:spcAft>
                <a:spcPts val="0"/>
              </a:spcAft>
              <a:tabLst>
                <a:tab pos="182880" algn="l"/>
                <a:tab pos="777240" algn="l"/>
              </a:tabLst>
            </a:pPr>
            <a:r>
              <a:rPr lang="en-US" sz="1352" spc="-45">
                <a:solidFill>
                  <a:srgbClr val="C8723F"/>
                </a:solidFill>
                <a:latin typeface="Bookman Old Style" panose="02020603050405020304" pitchFamily="2"/>
              </a:rPr>
              <a:t>I	'	'.1</a:t>
            </a:r>
            <a:r>
              <a:rPr lang="en-US" sz="1152" spc="-45">
                <a:solidFill>
                  <a:srgbClr val="282F3B"/>
                </a:solidFill>
                <a:latin typeface="Arial" panose="02020603050405020304" pitchFamily="2"/>
              </a:rPr>
              <a:t> The price, inclusive Of the </a:t>
            </a:r>
          </a:p>
          <a:p>
            <a:pPr marL="0" marR="0" indent="0" algn="just">
              <a:lnSpc>
                <a:spcPts val="1000"/>
              </a:lnSpc>
              <a:spcBef>
                <a:spcPts val="110"/>
              </a:spcBef>
              <a:spcAft>
                <a:spcPts val="0"/>
              </a:spcAft>
            </a:pPr>
            <a:r>
              <a:rPr lang="en-US" sz="1152" spc="-20">
                <a:solidFill>
                  <a:srgbClr val="282F3B"/>
                </a:solidFill>
                <a:latin typeface="Arial" panose="02020603050405020304" pitchFamily="2"/>
              </a:rPr>
              <a:t>transactionand network fee, is fully displayed and customer places tho order. </a:t>
            </a:r>
          </a:p>
        </p:txBody>
      </p:sp>
    </p:spTree>
    <p:extLst>
      <p:ext uri="{BB962C8B-B14F-4D97-AF65-F5344CB8AC3E}">
        <p14:creationId xmlns:p14="http://schemas.microsoft.com/office/powerpoint/2010/main" val="1510144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layout 10">
    <p:bg>
      <p:bgPr>
        <a:solidFill>
          <a:schemeClr val="bg1">
            <a:alpha val="100000"/>
          </a:schemeClr>
        </a:solidFill>
        <a:effectLst/>
      </p:bgPr>
    </p:bg>
    <p:spTree>
      <p:nvGrpSpPr>
        <p:cNvPr id="1" name=""/>
        <p:cNvGrpSpPr/>
        <p:nvPr/>
      </p:nvGrpSpPr>
      <p:grpSpPr>
        <a:xfrm>
          <a:off x="0" y="0"/>
          <a:ext cx="0" cy="0"/>
          <a:chOff x="0" y="0"/>
          <a:chExt cx="0" cy="0"/>
        </a:xfrm>
      </p:grpSpPr>
      <p:sp>
        <p:nvSpPr>
          <p:cNvPr id="2" name="Text Placeholder 1"/>
          <p:cNvSpPr>
            <a:spLocks noGrp="1"/>
          </p:cNvSpPr>
          <p:nvPr>
            <p:ph type="body" idx="10"/>
          </p:nvPr>
        </p:nvSpPr>
        <p:spPr>
          <a:xfrm>
            <a:off x="482020" y="0"/>
            <a:ext cx="5952125" cy="1169295"/>
          </a:xfrm>
          <a:prstGeom prst="rect">
            <a:avLst/>
          </a:prstGeom>
          <a:noFill/>
          <a:ln w="0" cmpd="sng">
            <a:noFill/>
            <a:prstDash val="solid"/>
          </a:ln>
        </p:spPr>
        <p:txBody>
          <a:bodyPr vert="horz" lIns="0" tIns="437515" rIns="0" bIns="0" anchor="t">
            <a:normAutofit fontScale="95000"/>
          </a:bodyPr>
          <a:lstStyle>
            <a:lvl1pPr marL="91568" marR="0" indent="0" algn="l">
              <a:lnSpc>
                <a:spcPts val="4606"/>
              </a:lnSpc>
              <a:spcAft>
                <a:spcPts val="1137"/>
              </a:spcAft>
              <a:defRPr/>
            </a:lvl1pPr>
          </a:lstStyle>
          <a:p>
            <a:pPr marL="91440" marR="0" indent="0" algn="l">
              <a:lnSpc>
                <a:spcPts val="4600"/>
              </a:lnSpc>
              <a:spcAft>
                <a:spcPts val="1135"/>
              </a:spcAft>
            </a:pPr>
            <a:r>
              <a:rPr lang="en-US" sz="3956" b="1" spc="-40">
                <a:solidFill>
                  <a:srgbClr val="1C333F"/>
                </a:solidFill>
                <a:latin typeface="Verdana" panose="02020603050405020304" pitchFamily="2"/>
              </a:rPr>
              <a:t>Consumer Protection </a:t>
            </a:r>
          </a:p>
        </p:txBody>
      </p:sp>
      <p:sp>
        <p:nvSpPr>
          <p:cNvPr id="3" name="Text Placeholder 2"/>
          <p:cNvSpPr>
            <a:spLocks noGrp="1"/>
          </p:cNvSpPr>
          <p:nvPr>
            <p:ph type="body" idx="10"/>
          </p:nvPr>
        </p:nvSpPr>
        <p:spPr>
          <a:xfrm>
            <a:off x="482020" y="1169295"/>
            <a:ext cx="5952125" cy="5701428"/>
          </a:xfrm>
          <a:prstGeom prst="rect">
            <a:avLst/>
          </a:prstGeom>
          <a:noFill/>
          <a:ln w="0" cmpd="sng">
            <a:noFill/>
            <a:prstDash val="solid"/>
          </a:ln>
        </p:spPr>
        <p:txBody>
          <a:bodyPr vert="horz" lIns="0" tIns="58420" rIns="0" bIns="0" anchor="t"/>
          <a:lstStyle>
            <a:lvl1pPr marL="0" marR="0" indent="0" algn="ctr">
              <a:lnSpc>
                <a:spcPts val="1102"/>
              </a:lnSpc>
              <a:spcBef>
                <a:spcPts val="2874"/>
              </a:spcBef>
              <a:spcAft>
                <a:spcPts val="466"/>
              </a:spcAft>
              <a:buFont typeface="Symbol"/>
              <a:buChar char="·"/>
              <a:defRPr/>
            </a:lvl1pPr>
          </a:lstStyle>
          <a:p>
            <a:pPr marL="228600" marR="228600" indent="228600" algn="l">
              <a:lnSpc>
                <a:spcPts val="2000"/>
              </a:lnSpc>
              <a:spcAft>
                <a:spcPts val="0"/>
              </a:spcAft>
              <a:buFont typeface="Symbol"/>
              <a:buChar char="·"/>
            </a:pPr>
            <a:r>
              <a:rPr lang="en-US" sz="1853" spc="0">
                <a:solidFill>
                  <a:srgbClr val="000000"/>
                </a:solidFill>
                <a:latin typeface="Arial" panose="02020603050405020304" pitchFamily="2"/>
              </a:rPr>
              <a:t>An estimated 40% of the U.S. adults own a virtual currency asset. </a:t>
            </a:r>
          </a:p>
          <a:p>
            <a:pPr marL="228600" marR="365760" indent="228600" algn="l">
              <a:lnSpc>
                <a:spcPts val="2000"/>
              </a:lnSpc>
              <a:spcBef>
                <a:spcPts val="975"/>
              </a:spcBef>
              <a:spcAft>
                <a:spcPts val="0"/>
              </a:spcAft>
              <a:buFont typeface="Symbol"/>
              <a:buChar char="·"/>
            </a:pPr>
            <a:r>
              <a:rPr lang="en-US" sz="1853" spc="0">
                <a:solidFill>
                  <a:srgbClr val="000000"/>
                </a:solidFill>
                <a:latin typeface="Arial" panose="02020603050405020304" pitchFamily="2"/>
              </a:rPr>
              <a:t>Criminal scams include directing victims to transfer funds via virtual currency kiosks and other financial platforms. We see this with gift cards and peer-to-peer payment platforms as well. </a:t>
            </a:r>
          </a:p>
          <a:p>
            <a:pPr marL="228600" marR="182880" indent="228600" algn="l">
              <a:lnSpc>
                <a:spcPts val="2000"/>
              </a:lnSpc>
              <a:spcBef>
                <a:spcPts val="1005"/>
              </a:spcBef>
              <a:spcAft>
                <a:spcPts val="0"/>
              </a:spcAft>
              <a:buFont typeface="Symbol"/>
              <a:buChar char="·"/>
            </a:pPr>
            <a:r>
              <a:rPr lang="en-US" sz="1853" spc="-10">
                <a:solidFill>
                  <a:srgbClr val="000000"/>
                </a:solidFill>
                <a:latin typeface="Arial" panose="02020603050405020304" pitchFamily="2"/>
              </a:rPr>
              <a:t>The industry must be laser-focused on providing a secure physical platform for our customers to buy and sell digital currency. We want to stop fraud before a consumer initiates a transaction at kiosks. </a:t>
            </a:r>
          </a:p>
          <a:p>
            <a:pPr marL="228600" marR="320040" indent="228600" algn="l">
              <a:lnSpc>
                <a:spcPts val="2000"/>
              </a:lnSpc>
              <a:spcBef>
                <a:spcPts val="915"/>
              </a:spcBef>
              <a:spcAft>
                <a:spcPts val="0"/>
              </a:spcAft>
              <a:buFont typeface="Symbol"/>
              <a:buChar char="·"/>
            </a:pPr>
            <a:r>
              <a:rPr lang="en-US" sz="1853" spc="-20">
                <a:solidFill>
                  <a:srgbClr val="000000"/>
                </a:solidFill>
                <a:latin typeface="Arial" panose="02020603050405020304" pitchFamily="2"/>
              </a:rPr>
              <a:t>As such, CoinFlip has created our “Safe in Six” program to educate consumers and law enforcement on how to spot and stop scams in six questions. These questions are displayed on each of Coin Flip’s virtual currency kiosks. We also partner with law enforcement so they can educate consumers using this program. </a:t>
            </a:r>
          </a:p>
          <a:p>
            <a:pPr marL="0" marR="0" indent="0" algn="ctr">
              <a:lnSpc>
                <a:spcPts val="1100"/>
              </a:lnSpc>
              <a:spcBef>
                <a:spcPts val="2870"/>
              </a:spcBef>
              <a:spcAft>
                <a:spcPts val="465"/>
              </a:spcAft>
            </a:pPr>
            <a:r>
              <a:rPr lang="en-US" sz="951" spc="0">
                <a:solidFill>
                  <a:srgbClr val="000000"/>
                </a:solidFill>
                <a:latin typeface="Calibri" panose="02020603050405020304" pitchFamily="2"/>
              </a:rPr>
              <a:t>Confidential </a:t>
            </a:r>
          </a:p>
        </p:txBody>
      </p:sp>
    </p:spTree>
    <p:extLst>
      <p:ext uri="{BB962C8B-B14F-4D97-AF65-F5344CB8AC3E}">
        <p14:creationId xmlns:p14="http://schemas.microsoft.com/office/powerpoint/2010/main" val="28236675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layout 11">
    <p:bg>
      <p:bgPr>
        <a:solidFill>
          <a:schemeClr val="bg1">
            <a:alpha val="100000"/>
          </a:schemeClr>
        </a:solidFill>
        <a:effectLst/>
      </p:bgPr>
    </p:bg>
    <p:spTree>
      <p:nvGrpSpPr>
        <p:cNvPr id="1" name=""/>
        <p:cNvGrpSpPr/>
        <p:nvPr/>
      </p:nvGrpSpPr>
      <p:grpSpPr>
        <a:xfrm>
          <a:off x="0" y="0"/>
          <a:ext cx="0" cy="0"/>
          <a:chOff x="0" y="0"/>
          <a:chExt cx="0" cy="0"/>
        </a:xfrm>
      </p:grpSpPr>
      <p:sp>
        <p:nvSpPr>
          <p:cNvPr id="4" name="Text Placeholder 3"/>
          <p:cNvSpPr>
            <a:spLocks noGrp="1"/>
          </p:cNvSpPr>
          <p:nvPr>
            <p:ph type="body" idx="10"/>
          </p:nvPr>
        </p:nvSpPr>
        <p:spPr>
          <a:xfrm>
            <a:off x="6588672" y="1843644"/>
            <a:ext cx="2085787" cy="680711"/>
          </a:xfrm>
          <a:prstGeom prst="rect">
            <a:avLst/>
          </a:prstGeom>
          <a:noFill/>
          <a:ln w="0" cmpd="sng">
            <a:noFill/>
            <a:prstDash val="solid"/>
          </a:ln>
        </p:spPr>
        <p:txBody>
          <a:bodyPr vert="horz" lIns="0" tIns="13335" rIns="0" bIns="0" anchor="t"/>
          <a:lstStyle>
            <a:lvl1pPr marL="0" marR="0" indent="0" algn="ctr">
              <a:lnSpc>
                <a:spcPts val="1302"/>
              </a:lnSpc>
              <a:spcAft>
                <a:spcPts val="165"/>
              </a:spcAft>
              <a:defRPr/>
            </a:lvl1pPr>
          </a:lstStyle>
          <a:p>
            <a:pPr marL="0" marR="0" indent="0" algn="ctr">
              <a:lnSpc>
                <a:spcPts val="1300"/>
              </a:lnSpc>
              <a:spcAft>
                <a:spcPts val="165"/>
              </a:spcAft>
            </a:pPr>
            <a:r>
              <a:rPr lang="en-US" sz="1152" spc="0">
                <a:solidFill>
                  <a:srgbClr val="FFFFFF"/>
                </a:solidFill>
                <a:latin typeface="Tahoma" panose="02020603050405020304" pitchFamily="2"/>
              </a:rPr>
              <a:t>Are you being asked to make </a:t>
            </a:r>
            <a:br/>
            <a:r>
              <a:rPr lang="en-US" sz="1152" spc="0">
                <a:solidFill>
                  <a:srgbClr val="FFFFFF"/>
                </a:solidFill>
                <a:latin typeface="Tahoma" panose="02020603050405020304" pitchFamily="2"/>
              </a:rPr>
              <a:t>an unsolicited financial </a:t>
            </a:r>
            <a:br/>
            <a:r>
              <a:rPr lang="en-US" sz="1152" spc="0">
                <a:solidFill>
                  <a:srgbClr val="FFFFFF"/>
                </a:solidFill>
                <a:latin typeface="Tahoma" panose="02020603050405020304" pitchFamily="2"/>
              </a:rPr>
              <a:t>transaction by an unknown </a:t>
            </a:r>
            <a:br/>
            <a:r>
              <a:rPr lang="en-US" sz="1152" spc="0">
                <a:solidFill>
                  <a:srgbClr val="FFFFFF"/>
                </a:solidFill>
                <a:latin typeface="Tahoma" panose="02020603050405020304" pitchFamily="2"/>
              </a:rPr>
              <a:t>third-party? If so,</a:t>
            </a:r>
            <a:r>
              <a:rPr lang="en-US" sz="1152" spc="0">
                <a:solidFill>
                  <a:srgbClr val="F5C35A"/>
                </a:solidFill>
                <a:latin typeface="Tahoma" panose="02020603050405020304" pitchFamily="2"/>
              </a:rPr>
              <a:t> STOP. </a:t>
            </a:r>
          </a:p>
        </p:txBody>
      </p:sp>
      <p:sp>
        <p:nvSpPr>
          <p:cNvPr id="7" name="Text Placeholder 6"/>
          <p:cNvSpPr>
            <a:spLocks noGrp="1"/>
          </p:cNvSpPr>
          <p:nvPr>
            <p:ph type="body" idx="10"/>
          </p:nvPr>
        </p:nvSpPr>
        <p:spPr>
          <a:xfrm>
            <a:off x="9643587" y="1842372"/>
            <a:ext cx="2085787" cy="1156572"/>
          </a:xfrm>
          <a:prstGeom prst="rect">
            <a:avLst/>
          </a:prstGeom>
          <a:noFill/>
          <a:ln w="0" cmpd="sng">
            <a:noFill/>
            <a:prstDash val="solid"/>
          </a:ln>
        </p:spPr>
        <p:txBody>
          <a:bodyPr vert="horz" lIns="0" tIns="19050" rIns="0" bIns="0" anchor="t"/>
          <a:lstStyle>
            <a:lvl1pPr marL="457840" marR="0" indent="0" algn="just">
              <a:lnSpc>
                <a:spcPts val="1302"/>
              </a:lnSpc>
              <a:spcBef>
                <a:spcPts val="0"/>
              </a:spcBef>
              <a:spcAft>
                <a:spcPts val="130"/>
              </a:spcAft>
              <a:defRPr/>
            </a:lvl1pPr>
          </a:lstStyle>
          <a:p>
            <a:pPr marL="91440" marR="45720" indent="0" algn="just">
              <a:lnSpc>
                <a:spcPts val="1200"/>
              </a:lnSpc>
              <a:spcAft>
                <a:spcPts val="0"/>
              </a:spcAft>
            </a:pPr>
            <a:r>
              <a:rPr lang="en-US" sz="1152" spc="0">
                <a:solidFill>
                  <a:srgbClr val="FFFFFF"/>
                </a:solidFill>
                <a:latin typeface="Tahoma" panose="02020603050405020304" pitchFamily="2"/>
              </a:rPr>
              <a:t>Are you being urged to act quickly and/or in secrecy, under the threat of harm in order to satisfy a request from someone unfamiliar? Are you being instructed to </a:t>
            </a:r>
          </a:p>
          <a:p>
            <a:pPr marL="457200" marR="0" indent="0" algn="just">
              <a:lnSpc>
                <a:spcPts val="1300"/>
              </a:lnSpc>
              <a:spcBef>
                <a:spcPts val="0"/>
              </a:spcBef>
              <a:spcAft>
                <a:spcPts val="130"/>
              </a:spcAft>
            </a:pPr>
            <a:r>
              <a:rPr lang="en-US" sz="1152" spc="0">
                <a:solidFill>
                  <a:srgbClr val="FFFFFF"/>
                </a:solidFill>
                <a:latin typeface="Tahoma" panose="02020603050405020304" pitchFamily="2"/>
              </a:rPr>
              <a:t>lie? If so,</a:t>
            </a:r>
            <a:r>
              <a:rPr lang="en-US" sz="1152" spc="0">
                <a:solidFill>
                  <a:srgbClr val="F5C35A"/>
                </a:solidFill>
                <a:latin typeface="Tahoma" panose="02020603050405020304" pitchFamily="2"/>
              </a:rPr>
              <a:t> STOP. </a:t>
            </a:r>
          </a:p>
        </p:txBody>
      </p:sp>
      <p:sp>
        <p:nvSpPr>
          <p:cNvPr id="8" name="Text Placeholder 7"/>
          <p:cNvSpPr>
            <a:spLocks noGrp="1"/>
          </p:cNvSpPr>
          <p:nvPr>
            <p:ph type="body" idx="10"/>
          </p:nvPr>
        </p:nvSpPr>
        <p:spPr>
          <a:xfrm>
            <a:off x="1032083" y="907826"/>
            <a:ext cx="4074916" cy="653991"/>
          </a:xfrm>
          <a:prstGeom prst="rect">
            <a:avLst/>
          </a:prstGeom>
          <a:noFill/>
          <a:ln w="0" cmpd="sng">
            <a:noFill/>
            <a:prstDash val="solid"/>
          </a:ln>
        </p:spPr>
        <p:txBody>
          <a:bodyPr vert="horz" lIns="0" tIns="3810" rIns="0" bIns="0" anchor="t">
            <a:normAutofit fontScale="85000"/>
          </a:bodyPr>
          <a:lstStyle>
            <a:lvl1pPr marL="1281952" marR="0" indent="-1281952" algn="l">
              <a:lnSpc>
                <a:spcPts val="2103"/>
              </a:lnSpc>
              <a:spcAft>
                <a:spcPts val="871"/>
              </a:spcAft>
              <a:tabLst>
                <a:tab pos="982449" algn="l"/>
              </a:tabLst>
              <a:defRPr/>
            </a:lvl1pPr>
          </a:lstStyle>
          <a:p>
            <a:pPr marL="1280160" marR="0" indent="-1280160" algn="l">
              <a:lnSpc>
                <a:spcPts val="2100"/>
              </a:lnSpc>
              <a:spcAft>
                <a:spcPts val="870"/>
              </a:spcAft>
              <a:tabLst>
                <a:tab pos="981075" algn="l"/>
              </a:tabLst>
            </a:pPr>
            <a:r>
              <a:rPr lang="en-US" sz="1402" b="1" spc="0">
                <a:solidFill>
                  <a:srgbClr val="F79114"/>
                </a:solidFill>
                <a:latin typeface="Arial Narrow" panose="02020603050405020304" pitchFamily="2"/>
              </a:rPr>
              <a:t>SAFE </a:t>
            </a:r>
            <a:r>
              <a:rPr lang="en-US" sz="4707" b="1" spc="0">
                <a:solidFill>
                  <a:srgbClr val="F79114"/>
                </a:solidFill>
                <a:latin typeface="Arial Narrow" panose="02020603050405020304" pitchFamily="2"/>
              </a:rPr>
              <a:t>S</a:t>
            </a:r>
            <a:r>
              <a:rPr lang="en-US" sz="1502" spc="0">
                <a:solidFill>
                  <a:srgbClr val="FFFFFF"/>
                </a:solidFill>
                <a:latin typeface="Tahoma" panose="02020603050405020304" pitchFamily="2"/>
              </a:rPr>
              <a:t>	SIX QUESTIONS DESIGNED TO KEEP YOU SAFE FROM SCAMS </a:t>
            </a:r>
          </a:p>
        </p:txBody>
      </p:sp>
      <p:sp>
        <p:nvSpPr>
          <p:cNvPr id="9" name="Text Placeholder 8"/>
          <p:cNvSpPr>
            <a:spLocks noGrp="1"/>
          </p:cNvSpPr>
          <p:nvPr>
            <p:ph type="body" idx="10"/>
          </p:nvPr>
        </p:nvSpPr>
        <p:spPr>
          <a:xfrm>
            <a:off x="1028268" y="1061782"/>
            <a:ext cx="811422" cy="491129"/>
          </a:xfrm>
          <a:prstGeom prst="rect">
            <a:avLst/>
          </a:prstGeom>
          <a:noFill/>
          <a:ln w="0" cmpd="sng">
            <a:noFill/>
            <a:prstDash val="solid"/>
          </a:ln>
        </p:spPr>
        <p:txBody>
          <a:bodyPr vert="horz" lIns="0" tIns="0" rIns="0" bIns="0" anchor="t">
            <a:normAutofit fontScale="85000"/>
          </a:bodyPr>
          <a:lstStyle>
            <a:lvl1pPr marL="0" marR="0" indent="0" algn="l">
              <a:lnSpc>
                <a:spcPts val="3805"/>
              </a:lnSpc>
              <a:spcAft>
                <a:spcPts val="0"/>
              </a:spcAft>
              <a:defRPr/>
            </a:lvl1pPr>
          </a:lstStyle>
          <a:p>
            <a:pPr marL="0" marR="0" indent="0" algn="l">
              <a:lnSpc>
                <a:spcPts val="3800"/>
              </a:lnSpc>
              <a:spcAft>
                <a:spcPts val="0"/>
              </a:spcAft>
            </a:pPr>
            <a:r>
              <a:rPr lang="en-US" sz="4707" b="1" spc="100">
                <a:solidFill>
                  <a:srgbClr val="F5C35A"/>
                </a:solidFill>
                <a:latin typeface="Arial Narrow" panose="02020603050405020304" pitchFamily="2"/>
              </a:rPr>
              <a:t>iN</a:t>
            </a:r>
            <a:r>
              <a:rPr lang="en-US" sz="4707" b="1" spc="100">
                <a:solidFill>
                  <a:srgbClr val="F79114"/>
                </a:solidFill>
                <a:latin typeface="Arial Narrow" panose="02020603050405020304" pitchFamily="2"/>
              </a:rPr>
              <a:t> I </a:t>
            </a:r>
          </a:p>
        </p:txBody>
      </p:sp>
      <p:sp>
        <p:nvSpPr>
          <p:cNvPr id="12" name="Text Placeholder 11"/>
          <p:cNvSpPr>
            <a:spLocks noGrp="1"/>
          </p:cNvSpPr>
          <p:nvPr>
            <p:ph type="body" idx="10"/>
          </p:nvPr>
        </p:nvSpPr>
        <p:spPr>
          <a:xfrm>
            <a:off x="2264478" y="2412387"/>
            <a:ext cx="1589777" cy="409699"/>
          </a:xfrm>
          <a:prstGeom prst="rect">
            <a:avLst/>
          </a:prstGeom>
          <a:noFill/>
          <a:ln w="0" cmpd="sng">
            <a:noFill/>
            <a:prstDash val="solid"/>
          </a:ln>
        </p:spPr>
        <p:txBody>
          <a:bodyPr vert="horz" lIns="0" tIns="6985" rIns="0" bIns="0" anchor="t">
            <a:normAutofit fontScale="90000"/>
          </a:bodyPr>
          <a:lstStyle>
            <a:lvl1pPr marL="0" marR="0" indent="0" algn="l">
              <a:lnSpc>
                <a:spcPts val="3204"/>
              </a:lnSpc>
              <a:spcAft>
                <a:spcPts val="0"/>
              </a:spcAft>
              <a:defRPr/>
            </a:lvl1pPr>
          </a:lstStyle>
          <a:p>
            <a:pPr marL="0" marR="0" indent="0" algn="l">
              <a:lnSpc>
                <a:spcPts val="3200"/>
              </a:lnSpc>
              <a:spcAft>
                <a:spcPts val="0"/>
              </a:spcAft>
            </a:pPr>
            <a:r>
              <a:rPr lang="en-US" sz="2654" b="1" spc="-110">
                <a:solidFill>
                  <a:srgbClr val="FFFFFF"/>
                </a:solidFill>
                <a:latin typeface="Verdana" panose="02020603050405020304" pitchFamily="2"/>
              </a:rPr>
              <a:t>C5INFLIP </a:t>
            </a:r>
          </a:p>
        </p:txBody>
      </p:sp>
      <p:sp>
        <p:nvSpPr>
          <p:cNvPr id="21" name="Text Placeholder 20"/>
          <p:cNvSpPr>
            <a:spLocks noGrp="1"/>
          </p:cNvSpPr>
          <p:nvPr>
            <p:ph type="body" idx="10"/>
          </p:nvPr>
        </p:nvSpPr>
        <p:spPr>
          <a:xfrm>
            <a:off x="478841" y="5280278"/>
            <a:ext cx="2089603" cy="979714"/>
          </a:xfrm>
          <a:prstGeom prst="rect">
            <a:avLst/>
          </a:prstGeom>
          <a:noFill/>
          <a:ln w="0" cmpd="sng">
            <a:noFill/>
            <a:prstDash val="solid"/>
          </a:ln>
        </p:spPr>
        <p:txBody>
          <a:bodyPr vert="horz" lIns="0" tIns="0" rIns="0" bIns="0" anchor="t"/>
          <a:lstStyle>
            <a:lvl1pPr marL="0" marR="0" indent="0" algn="ctr">
              <a:lnSpc>
                <a:spcPts val="1302"/>
              </a:lnSpc>
              <a:spcAft>
                <a:spcPts val="140"/>
              </a:spcAft>
              <a:defRPr/>
            </a:lvl1pPr>
          </a:lstStyle>
          <a:p>
            <a:pPr marL="0" marR="0" indent="0" algn="ctr">
              <a:lnSpc>
                <a:spcPts val="1300"/>
              </a:lnSpc>
              <a:spcAft>
                <a:spcPts val="140"/>
              </a:spcAft>
            </a:pPr>
            <a:r>
              <a:rPr lang="en-US" sz="1152" spc="0">
                <a:solidFill>
                  <a:srgbClr val="FFFFFF"/>
                </a:solidFill>
                <a:latin typeface="Tahoma" panose="02020603050405020304" pitchFamily="2"/>
              </a:rPr>
              <a:t>Are you being asked to pay a </a:t>
            </a:r>
            <a:br/>
            <a:r>
              <a:rPr lang="en-US" sz="1152" spc="0">
                <a:solidFill>
                  <a:srgbClr val="FFFFFF"/>
                </a:solidFill>
                <a:latin typeface="Tahoma" panose="02020603050405020304" pitchFamily="2"/>
              </a:rPr>
              <a:t>government fine or a utility </a:t>
            </a:r>
            <a:br/>
            <a:r>
              <a:rPr lang="en-US" sz="1152" spc="0">
                <a:solidFill>
                  <a:srgbClr val="FFFFFF"/>
                </a:solidFill>
                <a:latin typeface="Tahoma" panose="02020603050405020304" pitchFamily="2"/>
              </a:rPr>
              <a:t>bill using a new and </a:t>
            </a:r>
            <a:br/>
            <a:r>
              <a:rPr lang="en-US" sz="1152" spc="0">
                <a:solidFill>
                  <a:srgbClr val="FFFFFF"/>
                </a:solidFill>
                <a:latin typeface="Tahoma" panose="02020603050405020304" pitchFamily="2"/>
              </a:rPr>
              <a:t>unfamiliar payment method </a:t>
            </a:r>
            <a:br/>
            <a:r>
              <a:rPr lang="en-US" sz="1152" spc="0">
                <a:solidFill>
                  <a:srgbClr val="FFFFFF"/>
                </a:solidFill>
                <a:latin typeface="Tahoma" panose="02020603050405020304" pitchFamily="2"/>
              </a:rPr>
              <a:t>like cryptocurrency or gift </a:t>
            </a:r>
            <a:br/>
            <a:r>
              <a:rPr lang="en-US" sz="1152" spc="0">
                <a:solidFill>
                  <a:srgbClr val="FFFFFF"/>
                </a:solidFill>
                <a:latin typeface="Tahoma" panose="02020603050405020304" pitchFamily="2"/>
              </a:rPr>
              <a:t>cards? If so,</a:t>
            </a:r>
            <a:r>
              <a:rPr lang="en-US" sz="1152" spc="0">
                <a:solidFill>
                  <a:srgbClr val="F5C35A"/>
                </a:solidFill>
                <a:latin typeface="Tahoma" panose="02020603050405020304" pitchFamily="2"/>
              </a:rPr>
              <a:t> STOP. </a:t>
            </a:r>
          </a:p>
        </p:txBody>
      </p:sp>
      <p:sp>
        <p:nvSpPr>
          <p:cNvPr id="22" name="Text Placeholder 21"/>
          <p:cNvSpPr>
            <a:spLocks noGrp="1"/>
          </p:cNvSpPr>
          <p:nvPr>
            <p:ph type="body" idx="10"/>
          </p:nvPr>
        </p:nvSpPr>
        <p:spPr>
          <a:xfrm>
            <a:off x="3533756" y="5280278"/>
            <a:ext cx="2089603" cy="650174"/>
          </a:xfrm>
          <a:prstGeom prst="rect">
            <a:avLst/>
          </a:prstGeom>
          <a:noFill/>
          <a:ln w="0" cmpd="sng">
            <a:noFill/>
            <a:prstDash val="solid"/>
          </a:ln>
        </p:spPr>
        <p:txBody>
          <a:bodyPr vert="horz" lIns="0" tIns="0" rIns="0" bIns="0" anchor="t"/>
          <a:lstStyle>
            <a:lvl1pPr marL="0" marR="0" indent="0" algn="ctr">
              <a:lnSpc>
                <a:spcPts val="1202"/>
              </a:lnSpc>
              <a:spcAft>
                <a:spcPts val="100"/>
              </a:spcAft>
              <a:defRPr/>
            </a:lvl1pPr>
          </a:lstStyle>
          <a:p>
            <a:pPr marL="0" marR="0" indent="0" algn="ctr">
              <a:lnSpc>
                <a:spcPts val="1200"/>
              </a:lnSpc>
              <a:spcAft>
                <a:spcPts val="100"/>
              </a:spcAft>
            </a:pPr>
            <a:r>
              <a:rPr lang="en-US" sz="1152" spc="0">
                <a:solidFill>
                  <a:srgbClr val="FFFFFF"/>
                </a:solidFill>
                <a:latin typeface="Tahoma" panose="02020603050405020304" pitchFamily="2"/>
              </a:rPr>
              <a:t>Does the offer sound "too </a:t>
            </a:r>
            <a:br/>
            <a:r>
              <a:rPr lang="en-US" sz="1152" spc="0">
                <a:solidFill>
                  <a:srgbClr val="FFFFFF"/>
                </a:solidFill>
                <a:latin typeface="Tahoma" panose="02020603050405020304" pitchFamily="2"/>
              </a:rPr>
              <a:t>good to be true" or feel like </a:t>
            </a:r>
            <a:br/>
            <a:r>
              <a:rPr lang="en-US" sz="1152" spc="0">
                <a:solidFill>
                  <a:srgbClr val="FFFFFF"/>
                </a:solidFill>
                <a:latin typeface="Tahoma" panose="02020603050405020304" pitchFamily="2"/>
              </a:rPr>
              <a:t>an "easy money" </a:t>
            </a:r>
            <a:br/>
            <a:r>
              <a:rPr lang="en-US" sz="1152" spc="0">
                <a:solidFill>
                  <a:srgbClr val="FFFFFF"/>
                </a:solidFill>
                <a:latin typeface="Tahoma" panose="02020603050405020304" pitchFamily="2"/>
              </a:rPr>
              <a:t>investment? If so,</a:t>
            </a:r>
            <a:r>
              <a:rPr lang="en-US" sz="1152" spc="0">
                <a:solidFill>
                  <a:srgbClr val="F5C35A"/>
                </a:solidFill>
                <a:latin typeface="Tahoma" panose="02020603050405020304" pitchFamily="2"/>
              </a:rPr>
              <a:t> STOP. </a:t>
            </a:r>
          </a:p>
        </p:txBody>
      </p:sp>
      <p:sp>
        <p:nvSpPr>
          <p:cNvPr id="23" name="Text Placeholder 22"/>
          <p:cNvSpPr>
            <a:spLocks noGrp="1"/>
          </p:cNvSpPr>
          <p:nvPr>
            <p:ph type="body" idx="10"/>
          </p:nvPr>
        </p:nvSpPr>
        <p:spPr>
          <a:xfrm>
            <a:off x="6588672" y="5280279"/>
            <a:ext cx="2089603" cy="1141940"/>
          </a:xfrm>
          <a:prstGeom prst="rect">
            <a:avLst/>
          </a:prstGeom>
          <a:noFill/>
          <a:ln w="0" cmpd="sng">
            <a:noFill/>
            <a:prstDash val="solid"/>
          </a:ln>
        </p:spPr>
        <p:txBody>
          <a:bodyPr vert="horz" lIns="0" tIns="0" rIns="0" bIns="0" anchor="t"/>
          <a:lstStyle>
            <a:lvl1pPr marL="137352" marR="0" indent="-137352" algn="l">
              <a:lnSpc>
                <a:spcPts val="1302"/>
              </a:lnSpc>
              <a:spcBef>
                <a:spcPts val="20"/>
              </a:spcBef>
              <a:spcAft>
                <a:spcPts val="170"/>
              </a:spcAft>
              <a:defRPr/>
            </a:lvl1pPr>
          </a:lstStyle>
          <a:p>
            <a:pPr marL="137160" marR="0" indent="-137160" algn="l">
              <a:lnSpc>
                <a:spcPts val="1300"/>
              </a:lnSpc>
              <a:spcAft>
                <a:spcPts val="0"/>
              </a:spcAft>
            </a:pPr>
            <a:r>
              <a:rPr lang="en-US" sz="1152" spc="0">
                <a:solidFill>
                  <a:srgbClr val="FFFFFF"/>
                </a:solidFill>
                <a:latin typeface="Tahoma" panose="02020603050405020304" pitchFamily="2"/>
              </a:rPr>
              <a:t>Is someone you've initiated a romantic relationship with online now asking you to transfer or deposit money into a kiosk or other bank </a:t>
            </a:r>
          </a:p>
          <a:p>
            <a:pPr marL="137160" marR="0" indent="-137160" algn="l">
              <a:lnSpc>
                <a:spcPts val="1300"/>
              </a:lnSpc>
              <a:spcBef>
                <a:spcPts val="20"/>
              </a:spcBef>
              <a:spcAft>
                <a:spcPts val="170"/>
              </a:spcAft>
            </a:pPr>
            <a:r>
              <a:rPr lang="en-US" sz="1152" spc="0">
                <a:solidFill>
                  <a:srgbClr val="FFFFFF"/>
                </a:solidFill>
                <a:latin typeface="Tahoma" panose="02020603050405020304" pitchFamily="2"/>
              </a:rPr>
              <a:t>account as a condition of the relationship? If so,</a:t>
            </a:r>
            <a:r>
              <a:rPr lang="en-US" sz="1152" spc="0">
                <a:solidFill>
                  <a:srgbClr val="F5C35A"/>
                </a:solidFill>
                <a:latin typeface="Tahoma" panose="02020603050405020304" pitchFamily="2"/>
              </a:rPr>
              <a:t> STOP. </a:t>
            </a:r>
          </a:p>
        </p:txBody>
      </p:sp>
      <p:sp>
        <p:nvSpPr>
          <p:cNvPr id="24" name="Text Placeholder 23"/>
          <p:cNvSpPr>
            <a:spLocks noGrp="1"/>
          </p:cNvSpPr>
          <p:nvPr>
            <p:ph type="body" idx="10"/>
          </p:nvPr>
        </p:nvSpPr>
        <p:spPr>
          <a:xfrm>
            <a:off x="9643587" y="5280278"/>
            <a:ext cx="2089603" cy="1257088"/>
          </a:xfrm>
          <a:prstGeom prst="rect">
            <a:avLst/>
          </a:prstGeom>
          <a:noFill/>
          <a:ln w="0" cmpd="sng">
            <a:noFill/>
            <a:prstDash val="solid"/>
          </a:ln>
        </p:spPr>
        <p:txBody>
          <a:bodyPr vert="horz" lIns="0" tIns="0" rIns="0" bIns="0" anchor="t"/>
          <a:lstStyle>
            <a:lvl1pPr marL="0" marR="0" indent="0" algn="ctr">
              <a:lnSpc>
                <a:spcPts val="1202"/>
              </a:lnSpc>
              <a:spcAft>
                <a:spcPts val="0"/>
              </a:spcAft>
              <a:defRPr/>
            </a:lvl1pPr>
          </a:lstStyle>
          <a:p>
            <a:pPr marL="0" marR="0" indent="0" algn="ctr">
              <a:lnSpc>
                <a:spcPts val="1200"/>
              </a:lnSpc>
              <a:spcAft>
                <a:spcPts val="0"/>
              </a:spcAft>
            </a:pPr>
            <a:r>
              <a:rPr lang="en-US" sz="1152" spc="0">
                <a:solidFill>
                  <a:srgbClr val="FFFFFF"/>
                </a:solidFill>
                <a:latin typeface="Tahoma" panose="02020603050405020304" pitchFamily="2"/>
              </a:rPr>
              <a:t>Is someone asking you to </a:t>
            </a:r>
            <a:br/>
            <a:r>
              <a:rPr lang="en-US" sz="1152" spc="0">
                <a:solidFill>
                  <a:srgbClr val="FFFFFF"/>
                </a:solidFill>
                <a:latin typeface="Tahoma" panose="02020603050405020304" pitchFamily="2"/>
              </a:rPr>
              <a:t>pay or use cryptocurrency to </a:t>
            </a:r>
            <a:br/>
            <a:r>
              <a:rPr lang="en-US" sz="1152" spc="0">
                <a:solidFill>
                  <a:srgbClr val="FFFFFF"/>
                </a:solidFill>
                <a:latin typeface="Tahoma" panose="02020603050405020304" pitchFamily="2"/>
              </a:rPr>
              <a:t>secure a job offer, clear a </a:t>
            </a:r>
            <a:br/>
            <a:r>
              <a:rPr lang="en-US" sz="1152" spc="0">
                <a:solidFill>
                  <a:srgbClr val="FFFFFF"/>
                </a:solidFill>
                <a:latin typeface="Tahoma" panose="02020603050405020304" pitchFamily="2"/>
              </a:rPr>
              <a:t>virus from your computer, </a:t>
            </a:r>
            <a:br/>
            <a:r>
              <a:rPr lang="en-US" sz="1152" spc="0">
                <a:solidFill>
                  <a:srgbClr val="FFFFFF"/>
                </a:solidFill>
                <a:latin typeface="Tahoma" panose="02020603050405020304" pitchFamily="2"/>
              </a:rPr>
              <a:t>clear an arrest warrant, jury </a:t>
            </a:r>
            <a:br/>
            <a:r>
              <a:rPr lang="en-US" sz="1152" spc="0">
                <a:solidFill>
                  <a:srgbClr val="FFFFFF"/>
                </a:solidFill>
                <a:latin typeface="Tahoma" panose="02020603050405020304" pitchFamily="2"/>
              </a:rPr>
              <a:t>duty notice, or to secure </a:t>
            </a:r>
            <a:br/>
            <a:r>
              <a:rPr lang="en-US" sz="1152" spc="0">
                <a:solidFill>
                  <a:srgbClr val="FFFFFF"/>
                </a:solidFill>
                <a:latin typeface="Tahoma" panose="02020603050405020304" pitchFamily="2"/>
              </a:rPr>
              <a:t>your bank account? If so, </a:t>
            </a:r>
            <a:br/>
            <a:r>
              <a:rPr lang="en-US" sz="1152" spc="0">
                <a:solidFill>
                  <a:srgbClr val="F5C35A"/>
                </a:solidFill>
                <a:latin typeface="Tahoma" panose="02020603050405020304" pitchFamily="2"/>
              </a:rPr>
              <a:t>STOP. </a:t>
            </a:r>
          </a:p>
        </p:txBody>
      </p:sp>
    </p:spTree>
    <p:extLst>
      <p:ext uri="{BB962C8B-B14F-4D97-AF65-F5344CB8AC3E}">
        <p14:creationId xmlns:p14="http://schemas.microsoft.com/office/powerpoint/2010/main" val="342743928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layout 12">
    <p:bg>
      <p:bgPr>
        <a:solidFill>
          <a:schemeClr val="bg1">
            <a:alpha val="100000"/>
          </a:schemeClr>
        </a:solidFill>
        <a:effectLst/>
      </p:bgPr>
    </p:bg>
    <p:spTree>
      <p:nvGrpSpPr>
        <p:cNvPr id="1" name=""/>
        <p:cNvGrpSpPr/>
        <p:nvPr/>
      </p:nvGrpSpPr>
      <p:grpSpPr>
        <a:xfrm>
          <a:off x="0" y="0"/>
          <a:ext cx="0" cy="0"/>
          <a:chOff x="0" y="0"/>
          <a:chExt cx="0" cy="0"/>
        </a:xfrm>
      </p:grpSpPr>
      <p:sp>
        <p:nvSpPr>
          <p:cNvPr id="4" name="Text Placeholder 3"/>
          <p:cNvSpPr>
            <a:spLocks noGrp="1"/>
          </p:cNvSpPr>
          <p:nvPr>
            <p:ph type="body" idx="10"/>
          </p:nvPr>
        </p:nvSpPr>
        <p:spPr>
          <a:xfrm>
            <a:off x="793616" y="2733021"/>
            <a:ext cx="1471498" cy="1253271"/>
          </a:xfrm>
          <a:prstGeom prst="rect">
            <a:avLst/>
          </a:prstGeom>
          <a:noFill/>
          <a:ln w="0" cmpd="sng">
            <a:noFill/>
            <a:prstDash val="solid"/>
          </a:ln>
        </p:spPr>
        <p:txBody>
          <a:bodyPr vert="horz" lIns="0" tIns="49530" rIns="0" bIns="0" anchor="t"/>
          <a:lstStyle>
            <a:lvl1pPr marL="0" marR="0" indent="0" algn="l">
              <a:lnSpc>
                <a:spcPts val="4707"/>
              </a:lnSpc>
              <a:spcAft>
                <a:spcPts val="0"/>
              </a:spcAft>
              <a:defRPr/>
            </a:lvl1pPr>
          </a:lstStyle>
          <a:p>
            <a:pPr marL="0" marR="0" indent="0" algn="l">
              <a:lnSpc>
                <a:spcPts val="4700"/>
              </a:lnSpc>
              <a:spcAft>
                <a:spcPts val="0"/>
              </a:spcAft>
            </a:pPr>
            <a:r>
              <a:rPr lang="en-US" sz="4456" spc="-285">
                <a:solidFill>
                  <a:srgbClr val="FFFFFF"/>
                </a:solidFill>
                <a:latin typeface="Arial" panose="02020603050405020304" pitchFamily="2"/>
              </a:rPr>
              <a:t>What Now? </a:t>
            </a:r>
          </a:p>
        </p:txBody>
      </p:sp>
      <p:sp>
        <p:nvSpPr>
          <p:cNvPr id="5" name="Text Placeholder 4"/>
          <p:cNvSpPr>
            <a:spLocks noGrp="1"/>
          </p:cNvSpPr>
          <p:nvPr>
            <p:ph type="body" idx="10"/>
          </p:nvPr>
        </p:nvSpPr>
        <p:spPr>
          <a:xfrm>
            <a:off x="4563296" y="0"/>
            <a:ext cx="6677063" cy="5267555"/>
          </a:xfrm>
          <a:prstGeom prst="rect">
            <a:avLst/>
          </a:prstGeom>
          <a:noFill/>
          <a:ln w="0" cmpd="sng">
            <a:noFill/>
            <a:prstDash val="solid"/>
          </a:ln>
        </p:spPr>
        <p:txBody>
          <a:bodyPr vert="horz" lIns="0" tIns="1280160" rIns="0" bIns="0" anchor="t">
            <a:normAutofit fontScale="95000"/>
          </a:bodyPr>
          <a:lstStyle>
            <a:lvl1pPr marL="228920" marR="0" indent="228920" algn="l">
              <a:lnSpc>
                <a:spcPts val="2203"/>
              </a:lnSpc>
              <a:spcBef>
                <a:spcPts val="1021"/>
              </a:spcBef>
              <a:spcAft>
                <a:spcPts val="0"/>
              </a:spcAft>
              <a:buFont typeface="Symbol"/>
              <a:buChar char="·"/>
              <a:defRPr/>
            </a:lvl1pPr>
          </a:lstStyle>
          <a:p>
            <a:pPr marL="228600" marR="502920" indent="228600" algn="l">
              <a:lnSpc>
                <a:spcPts val="2200"/>
              </a:lnSpc>
              <a:spcAft>
                <a:spcPts val="0"/>
              </a:spcAft>
              <a:buFont typeface="Symbol"/>
              <a:buChar char="·"/>
            </a:pPr>
            <a:r>
              <a:rPr lang="en-US" sz="2353" spc="-40">
                <a:solidFill>
                  <a:srgbClr val="000000"/>
                </a:solidFill>
                <a:latin typeface="Arial" panose="02020603050405020304" pitchFamily="2"/>
              </a:rPr>
              <a:t>I</a:t>
            </a:r>
            <a:r>
              <a:rPr lang="en-US" sz="2103" spc="-25">
                <a:solidFill>
                  <a:srgbClr val="000000"/>
                </a:solidFill>
                <a:latin typeface="Arial" panose="02020603050405020304" pitchFamily="2"/>
              </a:rPr>
              <a:t>f you’ve gone through this check list and are concerned about what to do next, immediately </a:t>
            </a:r>
            <a:r>
              <a:rPr lang="en-US" sz="2103" b="1" u="sng" spc="-25">
                <a:solidFill>
                  <a:srgbClr val="000000"/>
                </a:solidFill>
                <a:latin typeface="Arial" panose="02020603050405020304" pitchFamily="2"/>
              </a:rPr>
              <a:t>STOP</a:t>
            </a:r>
            <a:r>
              <a:rPr lang="en-US" sz="2103" spc="-25">
                <a:solidFill>
                  <a:srgbClr val="000000"/>
                </a:solidFill>
                <a:latin typeface="Arial" panose="02020603050405020304" pitchFamily="2"/>
              </a:rPr>
              <a:t> initiation of any transaction. </a:t>
            </a:r>
          </a:p>
          <a:p>
            <a:pPr marL="228600" marR="228600" indent="228600" algn="l">
              <a:lnSpc>
                <a:spcPts val="2200"/>
              </a:lnSpc>
              <a:spcBef>
                <a:spcPts val="985"/>
              </a:spcBef>
              <a:spcAft>
                <a:spcPts val="0"/>
              </a:spcAft>
              <a:buFont typeface="Symbol"/>
              <a:buChar char="·"/>
            </a:pPr>
            <a:r>
              <a:rPr lang="en-US" sz="2103" b="1" spc="-40">
                <a:solidFill>
                  <a:srgbClr val="000000"/>
                </a:solidFill>
                <a:latin typeface="Arial" panose="02020603050405020304" pitchFamily="2"/>
              </a:rPr>
              <a:t>Immediately contact the local law enforcement authorities. </a:t>
            </a:r>
          </a:p>
          <a:p>
            <a:pPr marL="228600" marR="0" indent="228600" algn="l">
              <a:lnSpc>
                <a:spcPts val="2200"/>
              </a:lnSpc>
              <a:spcBef>
                <a:spcPts val="905"/>
              </a:spcBef>
              <a:spcAft>
                <a:spcPts val="0"/>
              </a:spcAft>
              <a:buFont typeface="Symbol"/>
              <a:buChar char="·"/>
            </a:pPr>
            <a:r>
              <a:rPr lang="en-US" sz="2103" spc="-35">
                <a:solidFill>
                  <a:srgbClr val="000000"/>
                </a:solidFill>
                <a:latin typeface="Arial" panose="02020603050405020304" pitchFamily="2"/>
              </a:rPr>
              <a:t>Criminals will often tell you to operate in secrecy, tell no one and do not contact the authorities. They will intimidate you and tell you that if you alert family members or police you will put yourself in danger. </a:t>
            </a:r>
            <a:r>
              <a:rPr lang="en-US" sz="2103" b="1" u="sng" spc="-35">
                <a:solidFill>
                  <a:srgbClr val="000000"/>
                </a:solidFill>
                <a:latin typeface="Arial" panose="02020603050405020304" pitchFamily="2"/>
              </a:rPr>
              <a:t>DO NOT </a:t>
            </a:r>
            <a:r>
              <a:rPr lang="en-US" sz="2103" spc="-35">
                <a:solidFill>
                  <a:srgbClr val="000000"/>
                </a:solidFill>
                <a:latin typeface="Arial" panose="02020603050405020304" pitchFamily="2"/>
              </a:rPr>
              <a:t> listen to them. </a:t>
            </a:r>
          </a:p>
          <a:p>
            <a:pPr marL="228600" marR="0" indent="228600" algn="l">
              <a:lnSpc>
                <a:spcPts val="2200"/>
              </a:lnSpc>
              <a:spcBef>
                <a:spcPts val="1020"/>
              </a:spcBef>
              <a:spcAft>
                <a:spcPts val="0"/>
              </a:spcAft>
              <a:buFont typeface="Symbol"/>
              <a:buChar char="·"/>
            </a:pPr>
            <a:r>
              <a:rPr lang="en-US" sz="2103" spc="-40">
                <a:solidFill>
                  <a:srgbClr val="000000"/>
                </a:solidFill>
                <a:latin typeface="Arial" panose="02020603050405020304" pitchFamily="2"/>
              </a:rPr>
              <a:t>Scammers are sophisticated and persistent operators. They also can sound friendly and helpful. </a:t>
            </a:r>
            <a:r>
              <a:rPr lang="en-US" sz="2103" b="1" spc="-40">
                <a:solidFill>
                  <a:srgbClr val="000000"/>
                </a:solidFill>
                <a:latin typeface="Arial" panose="02020603050405020304" pitchFamily="2"/>
              </a:rPr>
              <a:t>Follow your gut and the checklist</a:t>
            </a:r>
            <a:r>
              <a:rPr lang="en-US" sz="2103" spc="-40">
                <a:solidFill>
                  <a:srgbClr val="000000"/>
                </a:solidFill>
                <a:latin typeface="Arial" panose="02020603050405020304" pitchFamily="2"/>
              </a:rPr>
              <a:t>. If you </a:t>
            </a:r>
          </a:p>
        </p:txBody>
      </p:sp>
      <p:sp>
        <p:nvSpPr>
          <p:cNvPr id="6" name="Text Placeholder 5"/>
          <p:cNvSpPr>
            <a:spLocks noGrp="1"/>
          </p:cNvSpPr>
          <p:nvPr>
            <p:ph type="body" idx="10"/>
          </p:nvPr>
        </p:nvSpPr>
        <p:spPr>
          <a:xfrm>
            <a:off x="4563296" y="5267555"/>
            <a:ext cx="5716838" cy="833393"/>
          </a:xfrm>
          <a:prstGeom prst="rect">
            <a:avLst/>
          </a:prstGeom>
          <a:noFill/>
          <a:ln w="0" cmpd="sng">
            <a:noFill/>
            <a:prstDash val="solid"/>
          </a:ln>
        </p:spPr>
        <p:txBody>
          <a:bodyPr vert="horz" lIns="0" tIns="0" rIns="0" bIns="0" anchor="t"/>
          <a:lstStyle>
            <a:lvl1pPr marL="228920" marR="0" indent="0" algn="l">
              <a:lnSpc>
                <a:spcPts val="2203"/>
              </a:lnSpc>
              <a:spcAft>
                <a:spcPts val="4281"/>
              </a:spcAft>
              <a:defRPr/>
            </a:lvl1pPr>
          </a:lstStyle>
          <a:p>
            <a:pPr marL="228600" marR="0" indent="0" algn="l">
              <a:lnSpc>
                <a:spcPts val="2200"/>
              </a:lnSpc>
              <a:spcAft>
                <a:spcPts val="4275"/>
              </a:spcAft>
            </a:pPr>
            <a:r>
              <a:rPr lang="en-US" sz="2103" spc="-40">
                <a:solidFill>
                  <a:srgbClr val="000000"/>
                </a:solidFill>
                <a:latin typeface="Arial" panose="02020603050405020304" pitchFamily="2"/>
              </a:rPr>
              <a:t>suspect any of these conditions exist. </a:t>
            </a:r>
            <a:r>
              <a:rPr lang="en-US" sz="2103" b="1" u="sng" spc="-40">
                <a:solidFill>
                  <a:srgbClr val="000000"/>
                </a:solidFill>
                <a:latin typeface="Arial" panose="02020603050405020304" pitchFamily="2"/>
              </a:rPr>
              <a:t>STOP</a:t>
            </a:r>
            <a:r>
              <a:rPr lang="en-US" sz="2103" spc="-40">
                <a:solidFill>
                  <a:srgbClr val="000000"/>
                </a:solidFill>
                <a:latin typeface="Arial" panose="02020603050405020304" pitchFamily="2"/>
              </a:rPr>
              <a:t>. </a:t>
            </a:r>
          </a:p>
        </p:txBody>
      </p:sp>
    </p:spTree>
    <p:extLst>
      <p:ext uri="{BB962C8B-B14F-4D97-AF65-F5344CB8AC3E}">
        <p14:creationId xmlns:p14="http://schemas.microsoft.com/office/powerpoint/2010/main" val="3429031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layout 13">
    <p:bg>
      <p:bgPr>
        <a:solidFill>
          <a:schemeClr val="bg1">
            <a:alpha val="100000"/>
          </a:schemeClr>
        </a:solidFill>
        <a:effectLst/>
      </p:bgPr>
    </p:bg>
    <p:spTree>
      <p:nvGrpSpPr>
        <p:cNvPr id="1" name=""/>
        <p:cNvGrpSpPr/>
        <p:nvPr/>
      </p:nvGrpSpPr>
      <p:grpSpPr>
        <a:xfrm>
          <a:off x="0" y="0"/>
          <a:ext cx="0" cy="0"/>
          <a:chOff x="0" y="0"/>
          <a:chExt cx="0" cy="0"/>
        </a:xfrm>
      </p:grpSpPr>
      <p:sp>
        <p:nvSpPr>
          <p:cNvPr id="2" name="Text Placeholder 1"/>
          <p:cNvSpPr>
            <a:spLocks noGrp="1"/>
          </p:cNvSpPr>
          <p:nvPr>
            <p:ph type="body" idx="10"/>
          </p:nvPr>
        </p:nvSpPr>
        <p:spPr>
          <a:xfrm>
            <a:off x="754190" y="1"/>
            <a:ext cx="6499008" cy="2719661"/>
          </a:xfrm>
          <a:prstGeom prst="rect">
            <a:avLst/>
          </a:prstGeom>
          <a:noFill/>
          <a:ln w="0" cmpd="sng">
            <a:noFill/>
            <a:prstDash val="solid"/>
          </a:ln>
        </p:spPr>
        <p:txBody>
          <a:bodyPr vert="horz" lIns="0" tIns="935990" rIns="0" bIns="0" anchor="t"/>
          <a:lstStyle>
            <a:lvl1pPr marL="0" marR="0" indent="0" algn="l">
              <a:lnSpc>
                <a:spcPts val="4406"/>
              </a:lnSpc>
              <a:spcAft>
                <a:spcPts val="5067"/>
              </a:spcAft>
              <a:defRPr/>
            </a:lvl1pPr>
          </a:lstStyle>
          <a:p>
            <a:pPr marL="0" marR="0" indent="0" algn="l">
              <a:lnSpc>
                <a:spcPts val="4400"/>
              </a:lnSpc>
              <a:spcAft>
                <a:spcPts val="5060"/>
              </a:spcAft>
            </a:pPr>
            <a:r>
              <a:rPr lang="en-US" sz="4306" spc="-10">
                <a:solidFill>
                  <a:srgbClr val="000000"/>
                </a:solidFill>
                <a:latin typeface="Arial" panose="02020603050405020304" pitchFamily="2"/>
              </a:rPr>
              <a:t>Clear, visible scam alerts are highly effective </a:t>
            </a:r>
          </a:p>
        </p:txBody>
      </p:sp>
      <p:sp>
        <p:nvSpPr>
          <p:cNvPr id="3" name="Text Placeholder 2"/>
          <p:cNvSpPr>
            <a:spLocks noGrp="1"/>
          </p:cNvSpPr>
          <p:nvPr>
            <p:ph type="body" idx="10"/>
          </p:nvPr>
        </p:nvSpPr>
        <p:spPr>
          <a:xfrm>
            <a:off x="754190" y="2719662"/>
            <a:ext cx="6499008" cy="3944304"/>
          </a:xfrm>
          <a:prstGeom prst="rect">
            <a:avLst/>
          </a:prstGeom>
          <a:noFill/>
          <a:ln w="0" cmpd="sng">
            <a:noFill/>
            <a:prstDash val="solid"/>
          </a:ln>
        </p:spPr>
        <p:txBody>
          <a:bodyPr vert="horz" lIns="0" tIns="46355" rIns="0" bIns="0" anchor="t"/>
          <a:lstStyle>
            <a:lvl1pPr marL="228920" marR="228920" indent="274704" algn="l">
              <a:lnSpc>
                <a:spcPts val="2403"/>
              </a:lnSpc>
              <a:spcBef>
                <a:spcPts val="1087"/>
              </a:spcBef>
              <a:spcAft>
                <a:spcPts val="4762"/>
              </a:spcAft>
              <a:buFont typeface="Wingdings"/>
              <a:buChar char="ü"/>
              <a:defRPr/>
            </a:lvl1pPr>
          </a:lstStyle>
          <a:p>
            <a:pPr marL="228600" marR="0" indent="274320" algn="l">
              <a:lnSpc>
                <a:spcPts val="2400"/>
              </a:lnSpc>
              <a:spcAft>
                <a:spcPts val="0"/>
              </a:spcAft>
              <a:buFont typeface="Wingdings"/>
              <a:buChar char="ü"/>
            </a:pPr>
            <a:r>
              <a:rPr lang="en-US" sz="2303" spc="0">
                <a:solidFill>
                  <a:srgbClr val="000000"/>
                </a:solidFill>
                <a:latin typeface="Arial" panose="02020603050405020304" pitchFamily="2"/>
              </a:rPr>
              <a:t>Consumer and scam warnings should be presented and acknowledged by the consumer before initiating every transaction. </a:t>
            </a:r>
          </a:p>
          <a:p>
            <a:pPr marL="228600" marR="45720" indent="274320" algn="l">
              <a:lnSpc>
                <a:spcPts val="2400"/>
              </a:lnSpc>
              <a:spcBef>
                <a:spcPts val="1010"/>
              </a:spcBef>
              <a:spcAft>
                <a:spcPts val="0"/>
              </a:spcAft>
              <a:buFont typeface="Wingdings"/>
              <a:buChar char="ü"/>
            </a:pPr>
            <a:r>
              <a:rPr lang="en-US" sz="2303" spc="0">
                <a:solidFill>
                  <a:srgbClr val="000000"/>
                </a:solidFill>
                <a:latin typeface="Arial" panose="02020603050405020304" pitchFamily="2"/>
              </a:rPr>
              <a:t>Customers should also be required to agree to Terms of Service and Privacy Policy during the transaction process. </a:t>
            </a:r>
          </a:p>
          <a:p>
            <a:pPr marL="228600" marR="228600" indent="274320" algn="l">
              <a:lnSpc>
                <a:spcPts val="2400"/>
              </a:lnSpc>
              <a:spcBef>
                <a:spcPts val="1085"/>
              </a:spcBef>
              <a:spcAft>
                <a:spcPts val="4755"/>
              </a:spcAft>
              <a:buFont typeface="Wingdings"/>
              <a:buChar char="ü"/>
            </a:pPr>
            <a:r>
              <a:rPr lang="en-US" sz="2303" spc="0">
                <a:solidFill>
                  <a:srgbClr val="000000"/>
                </a:solidFill>
                <a:latin typeface="Arial" panose="02020603050405020304" pitchFamily="2"/>
              </a:rPr>
              <a:t>Clear disclosures about transactions being final and irreversible should be prominently displayed and acknowledged by the consumer. </a:t>
            </a:r>
          </a:p>
        </p:txBody>
      </p:sp>
      <p:sp>
        <p:nvSpPr>
          <p:cNvPr id="6" name="Text Placeholder 5"/>
          <p:cNvSpPr>
            <a:spLocks noGrp="1"/>
          </p:cNvSpPr>
          <p:nvPr>
            <p:ph type="body" idx="10"/>
          </p:nvPr>
        </p:nvSpPr>
        <p:spPr>
          <a:xfrm>
            <a:off x="5802686" y="6663966"/>
            <a:ext cx="686784" cy="206758"/>
          </a:xfrm>
          <a:prstGeom prst="rect">
            <a:avLst/>
          </a:prstGeom>
          <a:noFill/>
          <a:ln w="0" cmpd="sng">
            <a:noFill/>
            <a:prstDash val="solid"/>
          </a:ln>
        </p:spPr>
        <p:txBody>
          <a:bodyPr vert="horz" lIns="0" tIns="11430" rIns="0" bIns="0" anchor="t"/>
          <a:lstStyle>
            <a:lvl1pPr marL="0" marR="0" indent="0" algn="ctr">
              <a:lnSpc>
                <a:spcPts val="1102"/>
              </a:lnSpc>
              <a:spcAft>
                <a:spcPts val="466"/>
              </a:spcAft>
              <a:defRPr/>
            </a:lvl1pPr>
          </a:lstStyle>
          <a:p>
            <a:pPr marL="0" marR="0" indent="0" algn="ctr">
              <a:lnSpc>
                <a:spcPts val="1100"/>
              </a:lnSpc>
              <a:spcAft>
                <a:spcPts val="465"/>
              </a:spcAft>
            </a:pPr>
            <a:r>
              <a:rPr lang="en-US" sz="951" spc="0">
                <a:solidFill>
                  <a:srgbClr val="000000"/>
                </a:solidFill>
                <a:latin typeface="Calibri" panose="02020603050405020304" pitchFamily="2"/>
              </a:rPr>
              <a:t>Confidential </a:t>
            </a:r>
          </a:p>
        </p:txBody>
      </p:sp>
    </p:spTree>
    <p:extLst>
      <p:ext uri="{BB962C8B-B14F-4D97-AF65-F5344CB8AC3E}">
        <p14:creationId xmlns:p14="http://schemas.microsoft.com/office/powerpoint/2010/main" val="17283193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layout 14">
    <p:bg>
      <p:bgPr>
        <a:solidFill>
          <a:schemeClr val="bg1">
            <a:alpha val="100000"/>
          </a:schemeClr>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0"/>
          </p:nvPr>
        </p:nvSpPr>
        <p:spPr>
          <a:xfrm>
            <a:off x="471210" y="91610"/>
            <a:ext cx="11268339" cy="995619"/>
          </a:xfrm>
          <a:prstGeom prst="rect">
            <a:avLst/>
          </a:prstGeom>
          <a:noFill/>
          <a:ln w="0" cmpd="sng">
            <a:noFill/>
            <a:prstDash val="solid"/>
          </a:ln>
        </p:spPr>
        <p:txBody>
          <a:bodyPr vert="horz" lIns="0" tIns="314960" rIns="0" bIns="0" anchor="t"/>
          <a:lstStyle>
            <a:lvl1pPr marL="0" marR="0" indent="0" algn="l">
              <a:lnSpc>
                <a:spcPts val="1202"/>
              </a:lnSpc>
              <a:spcAft>
                <a:spcPts val="4076"/>
              </a:spcAft>
              <a:defRPr/>
            </a:lvl1pPr>
          </a:lstStyle>
          <a:p>
            <a:pPr marL="0" marR="0" indent="0" algn="l">
              <a:lnSpc>
                <a:spcPts val="1200"/>
              </a:lnSpc>
              <a:spcAft>
                <a:spcPts val="4070"/>
              </a:spcAft>
            </a:pPr>
            <a:r>
              <a:rPr lang="en-US" sz="1001" b="1" spc="120">
                <a:solidFill>
                  <a:srgbClr val="000000"/>
                </a:solidFill>
                <a:latin typeface="Verdana" panose="02020603050405020304" pitchFamily="2"/>
              </a:rPr>
              <a:t>COINFLIP </a:t>
            </a:r>
          </a:p>
        </p:txBody>
      </p:sp>
      <p:sp>
        <p:nvSpPr>
          <p:cNvPr id="4" name="Text Placeholder 3"/>
          <p:cNvSpPr>
            <a:spLocks noGrp="1"/>
          </p:cNvSpPr>
          <p:nvPr>
            <p:ph type="body" idx="10"/>
          </p:nvPr>
        </p:nvSpPr>
        <p:spPr>
          <a:xfrm>
            <a:off x="581858" y="1087229"/>
            <a:ext cx="10301755" cy="540751"/>
          </a:xfrm>
          <a:prstGeom prst="rect">
            <a:avLst/>
          </a:prstGeom>
          <a:noFill/>
          <a:ln w="0" cmpd="sng">
            <a:noFill/>
            <a:prstDash val="solid"/>
          </a:ln>
        </p:spPr>
        <p:txBody>
          <a:bodyPr vert="horz" lIns="0" tIns="15875" rIns="0" bIns="0" anchor="t">
            <a:normAutofit fontScale="95000"/>
          </a:bodyPr>
          <a:lstStyle>
            <a:lvl1pPr marL="0" marR="0" indent="0" algn="l">
              <a:lnSpc>
                <a:spcPts val="3305"/>
              </a:lnSpc>
              <a:spcAft>
                <a:spcPts val="811"/>
              </a:spcAft>
              <a:defRPr/>
            </a:lvl1pPr>
          </a:lstStyle>
          <a:p>
            <a:pPr marL="0" marR="0" indent="0" algn="l">
              <a:lnSpc>
                <a:spcPts val="3300"/>
              </a:lnSpc>
              <a:spcAft>
                <a:spcPts val="810"/>
              </a:spcAft>
            </a:pPr>
            <a:r>
              <a:rPr lang="en-US" sz="2654" b="1" spc="-85">
                <a:solidFill>
                  <a:srgbClr val="182742"/>
                </a:solidFill>
                <a:latin typeface="Verdana" panose="02020603050405020304" pitchFamily="2"/>
              </a:rPr>
              <a:t>CoinFlip Safeguards: How we prioritize consumer protection </a:t>
            </a:r>
          </a:p>
        </p:txBody>
      </p:sp>
      <p:sp>
        <p:nvSpPr>
          <p:cNvPr id="5" name="Text Placeholder 4"/>
          <p:cNvSpPr>
            <a:spLocks noGrp="1"/>
          </p:cNvSpPr>
          <p:nvPr>
            <p:ph type="body" idx="10"/>
          </p:nvPr>
        </p:nvSpPr>
        <p:spPr>
          <a:xfrm>
            <a:off x="581858" y="1627980"/>
            <a:ext cx="10301755" cy="708066"/>
          </a:xfrm>
          <a:prstGeom prst="rect">
            <a:avLst/>
          </a:prstGeom>
          <a:noFill/>
          <a:ln w="0" cmpd="sng">
            <a:noFill/>
            <a:prstDash val="solid"/>
          </a:ln>
        </p:spPr>
        <p:txBody>
          <a:bodyPr vert="horz" lIns="0" tIns="20955" rIns="0" bIns="0" anchor="t"/>
          <a:lstStyle>
            <a:lvl1pPr marL="0" marR="0" indent="0" algn="just">
              <a:lnSpc>
                <a:spcPts val="1602"/>
              </a:lnSpc>
              <a:spcAft>
                <a:spcPts val="2113"/>
              </a:spcAft>
              <a:defRPr/>
            </a:lvl1pPr>
          </a:lstStyle>
          <a:p>
            <a:pPr marL="0" marR="0" indent="0" algn="just">
              <a:lnSpc>
                <a:spcPts val="1600"/>
              </a:lnSpc>
              <a:spcAft>
                <a:spcPts val="2110"/>
              </a:spcAft>
            </a:pPr>
            <a:r>
              <a:rPr lang="en-US" sz="1352" spc="0">
                <a:solidFill>
                  <a:srgbClr val="000000"/>
                </a:solidFill>
                <a:latin typeface="Tahoma" panose="02020603050405020304" pitchFamily="2"/>
              </a:rPr>
              <a:t>CoinFlip deploys a number of anti-fraud safeguards that are visible and invisible to the consumer.</a:t>
            </a:r>
            <a:r>
              <a:rPr lang="en-US" sz="1352" spc="0">
                <a:solidFill>
                  <a:srgbClr val="182742"/>
                </a:solidFill>
                <a:latin typeface="Tahoma" panose="02020603050405020304" pitchFamily="2"/>
              </a:rPr>
              <a:t> Below</a:t>
            </a:r>
            <a:r>
              <a:rPr lang="en-US" sz="1352" spc="0">
                <a:solidFill>
                  <a:srgbClr val="000000"/>
                </a:solidFill>
                <a:latin typeface="Tahoma" panose="02020603050405020304" pitchFamily="2"/>
              </a:rPr>
              <a:t> are some of CF's best practices for protecting consumers who transact with our products: </a:t>
            </a:r>
          </a:p>
        </p:txBody>
      </p:sp>
      <p:sp>
        <p:nvSpPr>
          <p:cNvPr id="8" name="Text Placeholder 7"/>
          <p:cNvSpPr>
            <a:spLocks noGrp="1"/>
          </p:cNvSpPr>
          <p:nvPr>
            <p:ph type="body" idx="10"/>
          </p:nvPr>
        </p:nvSpPr>
        <p:spPr>
          <a:xfrm>
            <a:off x="935425" y="3276953"/>
            <a:ext cx="1706785" cy="2743200"/>
          </a:xfrm>
          <a:prstGeom prst="rect">
            <a:avLst/>
          </a:prstGeom>
          <a:noFill/>
          <a:ln w="0" cmpd="sng">
            <a:noFill/>
            <a:prstDash val="solid"/>
          </a:ln>
        </p:spPr>
        <p:txBody>
          <a:bodyPr vert="horz" lIns="0" tIns="0" rIns="0" bIns="0" anchor="t"/>
          <a:lstStyle>
            <a:lvl1pPr marL="0" marR="0" indent="0" algn="ctr">
              <a:lnSpc>
                <a:spcPts val="1502"/>
              </a:lnSpc>
              <a:spcBef>
                <a:spcPts val="961"/>
              </a:spcBef>
              <a:spcAft>
                <a:spcPts val="35"/>
              </a:spcAft>
              <a:defRPr/>
            </a:lvl1pPr>
          </a:lstStyle>
          <a:p>
            <a:pPr marL="0" marR="0" indent="0" algn="ctr">
              <a:lnSpc>
                <a:spcPts val="1800"/>
              </a:lnSpc>
              <a:spcAft>
                <a:spcPts val="0"/>
              </a:spcAft>
            </a:pPr>
            <a:r>
              <a:rPr lang="en-US" sz="1352" spc="0">
                <a:solidFill>
                  <a:srgbClr val="C76100"/>
                </a:solidFill>
                <a:latin typeface="Tahoma" panose="02020603050405020304" pitchFamily="2"/>
              </a:rPr>
              <a:t>Blockchain </a:t>
            </a:r>
            <a:br/>
            <a:r>
              <a:rPr lang="en-US" sz="1352" spc="0">
                <a:solidFill>
                  <a:srgbClr val="C76100"/>
                </a:solidFill>
                <a:latin typeface="Tahoma" panose="02020603050405020304" pitchFamily="2"/>
              </a:rPr>
              <a:t>Analytics </a:t>
            </a:r>
          </a:p>
          <a:p>
            <a:pPr marL="0" marR="0" indent="0" algn="ctr">
              <a:lnSpc>
                <a:spcPts val="1500"/>
              </a:lnSpc>
              <a:spcBef>
                <a:spcPts val="960"/>
              </a:spcBef>
              <a:spcAft>
                <a:spcPts val="35"/>
              </a:spcAft>
            </a:pPr>
            <a:r>
              <a:rPr lang="en-US" sz="1352" spc="-45">
                <a:solidFill>
                  <a:srgbClr val="000000"/>
                </a:solidFill>
                <a:latin typeface="Tahoma" panose="02020603050405020304" pitchFamily="2"/>
              </a:rPr>
              <a:t>We use leading third-</a:t>
            </a:r>
            <a:r>
              <a:rPr lang="en-US" sz="100">
                <a:solidFill>
                  <a:srgbClr val="000000"/>
                </a:solidFill>
                <a:latin typeface="Verdana" panose="02020603050405020304" pitchFamily="2"/>
              </a:rPr>
              <a:t> </a:t>
            </a:r>
            <a:br/>
            <a:r>
              <a:rPr lang="en-US" sz="1352" spc="-45">
                <a:solidFill>
                  <a:srgbClr val="000000"/>
                </a:solidFill>
                <a:latin typeface="Tahoma" panose="02020603050405020304" pitchFamily="2"/>
              </a:rPr>
              <a:t>party software to scan </a:t>
            </a:r>
            <a:br/>
            <a:r>
              <a:rPr lang="en-US" sz="1352" spc="-45">
                <a:solidFill>
                  <a:srgbClr val="000000"/>
                </a:solidFill>
                <a:latin typeface="Tahoma" panose="02020603050405020304" pitchFamily="2"/>
              </a:rPr>
              <a:t>and rate digital wallet </a:t>
            </a:r>
            <a:br/>
            <a:r>
              <a:rPr lang="en-US" sz="1352" spc="-45">
                <a:solidFill>
                  <a:srgbClr val="000000"/>
                </a:solidFill>
                <a:latin typeface="Tahoma" panose="02020603050405020304" pitchFamily="2"/>
              </a:rPr>
              <a:t>addresses, auto-</a:t>
            </a:r>
            <a:r>
              <a:rPr lang="en-US" sz="100">
                <a:solidFill>
                  <a:srgbClr val="000000"/>
                </a:solidFill>
                <a:latin typeface="Verdana" panose="02020603050405020304" pitchFamily="2"/>
              </a:rPr>
              <a:t> </a:t>
            </a:r>
            <a:br/>
            <a:r>
              <a:rPr lang="en-US" sz="1352" spc="-45">
                <a:solidFill>
                  <a:srgbClr val="000000"/>
                </a:solidFill>
                <a:latin typeface="Tahoma" panose="02020603050405020304" pitchFamily="2"/>
              </a:rPr>
              <a:t>blocking transactions </a:t>
            </a:r>
            <a:br/>
            <a:r>
              <a:rPr lang="en-US" sz="1352" spc="-45">
                <a:solidFill>
                  <a:srgbClr val="000000"/>
                </a:solidFill>
                <a:latin typeface="Tahoma" panose="02020603050405020304" pitchFamily="2"/>
              </a:rPr>
              <a:t>that attempt to send to </a:t>
            </a:r>
            <a:br/>
            <a:r>
              <a:rPr lang="en-US" sz="1352" spc="-45">
                <a:solidFill>
                  <a:srgbClr val="000000"/>
                </a:solidFill>
                <a:latin typeface="Tahoma" panose="02020603050405020304" pitchFamily="2"/>
              </a:rPr>
              <a:t>OFAC sanctioned </a:t>
            </a:r>
            <a:br/>
            <a:r>
              <a:rPr lang="en-US" sz="1352" spc="-45">
                <a:solidFill>
                  <a:srgbClr val="000000"/>
                </a:solidFill>
                <a:latin typeface="Tahoma" panose="02020603050405020304" pitchFamily="2"/>
              </a:rPr>
              <a:t>wallets or wallets </a:t>
            </a:r>
            <a:br/>
            <a:r>
              <a:rPr lang="en-US" sz="1352" spc="-45">
                <a:solidFill>
                  <a:srgbClr val="000000"/>
                </a:solidFill>
                <a:latin typeface="Tahoma" panose="02020603050405020304" pitchFamily="2"/>
              </a:rPr>
              <a:t>directly associated with </a:t>
            </a:r>
            <a:br/>
            <a:r>
              <a:rPr lang="en-US" sz="1352" spc="-45">
                <a:solidFill>
                  <a:srgbClr val="000000"/>
                </a:solidFill>
                <a:latin typeface="Tahoma" panose="02020603050405020304" pitchFamily="2"/>
              </a:rPr>
              <a:t>criminal or fraudulent </a:t>
            </a:r>
            <a:br/>
            <a:r>
              <a:rPr lang="en-US" sz="1352" spc="-45">
                <a:solidFill>
                  <a:srgbClr val="000000"/>
                </a:solidFill>
                <a:latin typeface="Tahoma" panose="02020603050405020304" pitchFamily="2"/>
              </a:rPr>
              <a:t>activity. </a:t>
            </a:r>
          </a:p>
        </p:txBody>
      </p:sp>
      <p:sp>
        <p:nvSpPr>
          <p:cNvPr id="9" name="Text Placeholder 8"/>
          <p:cNvSpPr>
            <a:spLocks noGrp="1"/>
          </p:cNvSpPr>
          <p:nvPr>
            <p:ph type="body" idx="10"/>
          </p:nvPr>
        </p:nvSpPr>
        <p:spPr>
          <a:xfrm>
            <a:off x="3237422" y="3276953"/>
            <a:ext cx="1426348" cy="1571360"/>
          </a:xfrm>
          <a:prstGeom prst="rect">
            <a:avLst/>
          </a:prstGeom>
          <a:noFill/>
          <a:ln w="0" cmpd="sng">
            <a:noFill/>
            <a:prstDash val="solid"/>
          </a:ln>
        </p:spPr>
        <p:txBody>
          <a:bodyPr vert="horz" lIns="0" tIns="0" rIns="0" bIns="0" anchor="t"/>
          <a:lstStyle>
            <a:lvl1pPr marL="0" marR="0" indent="0" algn="ctr">
              <a:lnSpc>
                <a:spcPts val="1502"/>
              </a:lnSpc>
              <a:spcBef>
                <a:spcPts val="1097"/>
              </a:spcBef>
              <a:spcAft>
                <a:spcPts val="0"/>
              </a:spcAft>
              <a:defRPr/>
            </a:lvl1pPr>
          </a:lstStyle>
          <a:p>
            <a:pPr marL="0" marR="0" indent="0" algn="ctr">
              <a:lnSpc>
                <a:spcPts val="1800"/>
              </a:lnSpc>
              <a:spcAft>
                <a:spcPts val="0"/>
              </a:spcAft>
            </a:pPr>
            <a:r>
              <a:rPr lang="en-US" sz="1352" spc="0">
                <a:solidFill>
                  <a:srgbClr val="C76100"/>
                </a:solidFill>
                <a:latin typeface="Tahoma" panose="02020603050405020304" pitchFamily="2"/>
              </a:rPr>
              <a:t>Identification </a:t>
            </a:r>
            <a:br/>
            <a:r>
              <a:rPr lang="en-US" sz="1352" spc="0">
                <a:solidFill>
                  <a:srgbClr val="C76100"/>
                </a:solidFill>
                <a:latin typeface="Tahoma" panose="02020603050405020304" pitchFamily="2"/>
              </a:rPr>
              <a:t>Verification </a:t>
            </a:r>
          </a:p>
          <a:p>
            <a:pPr marL="0" marR="0" indent="0" algn="ctr">
              <a:lnSpc>
                <a:spcPts val="1500"/>
              </a:lnSpc>
              <a:spcBef>
                <a:spcPts val="1095"/>
              </a:spcBef>
              <a:spcAft>
                <a:spcPts val="0"/>
              </a:spcAft>
            </a:pPr>
            <a:r>
              <a:rPr lang="en-US" sz="1352" spc="-60">
                <a:solidFill>
                  <a:srgbClr val="000000"/>
                </a:solidFill>
                <a:latin typeface="Tahoma" panose="02020603050405020304" pitchFamily="2"/>
              </a:rPr>
              <a:t>We use leading </a:t>
            </a:r>
            <a:br/>
            <a:r>
              <a:rPr lang="en-US" sz="1352" spc="-60">
                <a:solidFill>
                  <a:srgbClr val="000000"/>
                </a:solidFill>
                <a:latin typeface="Tahoma" panose="02020603050405020304" pitchFamily="2"/>
              </a:rPr>
              <a:t>technology to </a:t>
            </a:r>
            <a:br/>
            <a:r>
              <a:rPr lang="en-US" sz="1352" spc="-60">
                <a:solidFill>
                  <a:srgbClr val="000000"/>
                </a:solidFill>
                <a:latin typeface="Tahoma" panose="02020603050405020304" pitchFamily="2"/>
              </a:rPr>
              <a:t>determine if an ID </a:t>
            </a:r>
            <a:br/>
            <a:r>
              <a:rPr lang="en-US" sz="1352" spc="-60">
                <a:solidFill>
                  <a:srgbClr val="000000"/>
                </a:solidFill>
                <a:latin typeface="Tahoma" panose="02020603050405020304" pitchFamily="2"/>
              </a:rPr>
              <a:t>matches the person </a:t>
            </a:r>
            <a:br/>
            <a:r>
              <a:rPr lang="en-US" sz="1352" spc="-60">
                <a:solidFill>
                  <a:srgbClr val="000000"/>
                </a:solidFill>
                <a:latin typeface="Tahoma" panose="02020603050405020304" pitchFamily="2"/>
              </a:rPr>
              <a:t>at the kiosk </a:t>
            </a:r>
          </a:p>
        </p:txBody>
      </p:sp>
      <p:sp>
        <p:nvSpPr>
          <p:cNvPr id="10" name="Text Placeholder 9"/>
          <p:cNvSpPr>
            <a:spLocks noGrp="1"/>
          </p:cNvSpPr>
          <p:nvPr>
            <p:ph type="body" idx="10"/>
          </p:nvPr>
        </p:nvSpPr>
        <p:spPr>
          <a:xfrm>
            <a:off x="5356913" y="3276954"/>
            <a:ext cx="1543355" cy="2540259"/>
          </a:xfrm>
          <a:prstGeom prst="rect">
            <a:avLst/>
          </a:prstGeom>
          <a:noFill/>
          <a:ln w="0" cmpd="sng">
            <a:noFill/>
            <a:prstDash val="solid"/>
          </a:ln>
        </p:spPr>
        <p:txBody>
          <a:bodyPr vert="horz" lIns="0" tIns="0" rIns="0" bIns="0" anchor="t"/>
          <a:lstStyle>
            <a:lvl1pPr marL="0" marR="0" indent="0" algn="ctr">
              <a:lnSpc>
                <a:spcPts val="1502"/>
              </a:lnSpc>
              <a:spcBef>
                <a:spcPts val="931"/>
              </a:spcBef>
              <a:spcAft>
                <a:spcPts val="0"/>
              </a:spcAft>
              <a:defRPr/>
            </a:lvl1pPr>
          </a:lstStyle>
          <a:p>
            <a:pPr marL="137160" marR="0" indent="-137160" algn="l">
              <a:lnSpc>
                <a:spcPts val="1800"/>
              </a:lnSpc>
              <a:spcAft>
                <a:spcPts val="0"/>
              </a:spcAft>
            </a:pPr>
            <a:r>
              <a:rPr lang="en-US" sz="1352" b="1" spc="0">
                <a:solidFill>
                  <a:srgbClr val="C76100"/>
                </a:solidFill>
                <a:latin typeface="Tahoma" panose="02020603050405020304" pitchFamily="2"/>
              </a:rPr>
              <a:t>Automated case Management </a:t>
            </a:r>
          </a:p>
          <a:p>
            <a:pPr marL="0" marR="0" indent="0" algn="ctr">
              <a:lnSpc>
                <a:spcPts val="1500"/>
              </a:lnSpc>
              <a:spcBef>
                <a:spcPts val="930"/>
              </a:spcBef>
              <a:spcAft>
                <a:spcPts val="0"/>
              </a:spcAft>
            </a:pPr>
            <a:r>
              <a:rPr lang="en-US" sz="1352" spc="0">
                <a:solidFill>
                  <a:srgbClr val="000000"/>
                </a:solidFill>
                <a:latin typeface="Tahoma" panose="02020603050405020304" pitchFamily="2"/>
              </a:rPr>
              <a:t>We use case </a:t>
            </a:r>
            <a:br/>
            <a:r>
              <a:rPr lang="en-US" sz="1352" spc="0">
                <a:solidFill>
                  <a:srgbClr val="000000"/>
                </a:solidFill>
                <a:latin typeface="Tahoma" panose="02020603050405020304" pitchFamily="2"/>
              </a:rPr>
              <a:t>management tools </a:t>
            </a:r>
            <a:br/>
            <a:r>
              <a:rPr lang="en-US" sz="1352" spc="0">
                <a:solidFill>
                  <a:srgbClr val="000000"/>
                </a:solidFill>
                <a:latin typeface="Tahoma" panose="02020603050405020304" pitchFamily="2"/>
              </a:rPr>
              <a:t>that integrate </a:t>
            </a:r>
            <a:br/>
            <a:r>
              <a:rPr lang="en-US" sz="1352" spc="0">
                <a:solidFill>
                  <a:srgbClr val="000000"/>
                </a:solidFill>
                <a:latin typeface="Tahoma" panose="02020603050405020304" pitchFamily="2"/>
              </a:rPr>
              <a:t>automated alerts </a:t>
            </a:r>
            <a:br/>
            <a:r>
              <a:rPr lang="en-US" sz="1352" spc="0">
                <a:solidFill>
                  <a:srgbClr val="000000"/>
                </a:solidFill>
                <a:latin typeface="Tahoma" panose="02020603050405020304" pitchFamily="2"/>
              </a:rPr>
              <a:t>and allows </a:t>
            </a:r>
            <a:br/>
            <a:r>
              <a:rPr lang="en-US" sz="1352" spc="0">
                <a:solidFill>
                  <a:srgbClr val="000000"/>
                </a:solidFill>
                <a:latin typeface="Tahoma" panose="02020603050405020304" pitchFamily="2"/>
              </a:rPr>
              <a:t>compliance to build </a:t>
            </a:r>
            <a:br/>
            <a:r>
              <a:rPr lang="en-US" sz="1352" spc="0">
                <a:solidFill>
                  <a:srgbClr val="000000"/>
                </a:solidFill>
                <a:latin typeface="Tahoma" panose="02020603050405020304" pitchFamily="2"/>
              </a:rPr>
              <a:t>case files and file </a:t>
            </a:r>
            <a:br/>
            <a:r>
              <a:rPr lang="en-US" sz="1352" spc="0">
                <a:solidFill>
                  <a:srgbClr val="000000"/>
                </a:solidFill>
                <a:latin typeface="Tahoma" panose="02020603050405020304" pitchFamily="2"/>
              </a:rPr>
              <a:t>suspicious activity </a:t>
            </a:r>
            <a:br/>
            <a:r>
              <a:rPr lang="en-US" sz="1352" spc="0">
                <a:solidFill>
                  <a:srgbClr val="000000"/>
                </a:solidFill>
                <a:latin typeface="Tahoma" panose="02020603050405020304" pitchFamily="2"/>
              </a:rPr>
              <a:t>reports directly to </a:t>
            </a:r>
            <a:br/>
            <a:r>
              <a:rPr lang="en-US" sz="1352" spc="0">
                <a:solidFill>
                  <a:srgbClr val="000000"/>
                </a:solidFill>
                <a:latin typeface="Tahoma" panose="02020603050405020304" pitchFamily="2"/>
              </a:rPr>
              <a:t>FinCEN </a:t>
            </a:r>
          </a:p>
        </p:txBody>
      </p:sp>
      <p:sp>
        <p:nvSpPr>
          <p:cNvPr id="11" name="Text Placeholder 10"/>
          <p:cNvSpPr>
            <a:spLocks noGrp="1"/>
          </p:cNvSpPr>
          <p:nvPr>
            <p:ph type="body" idx="10"/>
          </p:nvPr>
        </p:nvSpPr>
        <p:spPr>
          <a:xfrm>
            <a:off x="7528548" y="3276954"/>
            <a:ext cx="1517283" cy="1963882"/>
          </a:xfrm>
          <a:prstGeom prst="rect">
            <a:avLst/>
          </a:prstGeom>
          <a:noFill/>
          <a:ln w="0" cmpd="sng">
            <a:noFill/>
            <a:prstDash val="solid"/>
          </a:ln>
        </p:spPr>
        <p:txBody>
          <a:bodyPr vert="horz" lIns="0" tIns="0" rIns="0" bIns="0" anchor="t"/>
          <a:lstStyle>
            <a:lvl1pPr marL="0" marR="0" indent="0" algn="ctr">
              <a:lnSpc>
                <a:spcPts val="1502"/>
              </a:lnSpc>
              <a:spcBef>
                <a:spcPts val="1046"/>
              </a:spcBef>
              <a:spcAft>
                <a:spcPts val="0"/>
              </a:spcAft>
              <a:defRPr/>
            </a:lvl1pPr>
          </a:lstStyle>
          <a:p>
            <a:pPr marL="0" marR="0" indent="0" algn="ctr">
              <a:lnSpc>
                <a:spcPts val="1800"/>
              </a:lnSpc>
              <a:spcAft>
                <a:spcPts val="0"/>
              </a:spcAft>
            </a:pPr>
            <a:r>
              <a:rPr lang="en-US" sz="1352" b="1" spc="0">
                <a:solidFill>
                  <a:srgbClr val="C76100"/>
                </a:solidFill>
                <a:latin typeface="Tahoma" panose="02020603050405020304" pitchFamily="2"/>
              </a:rPr>
              <a:t>Transaction </a:t>
            </a:r>
            <a:br/>
            <a:r>
              <a:rPr lang="en-US" sz="1352" b="1" spc="0">
                <a:solidFill>
                  <a:srgbClr val="C76100"/>
                </a:solidFill>
                <a:latin typeface="Tahoma" panose="02020603050405020304" pitchFamily="2"/>
              </a:rPr>
              <a:t>Monitoring </a:t>
            </a:r>
          </a:p>
          <a:p>
            <a:pPr marL="0" marR="0" indent="0" algn="ctr">
              <a:lnSpc>
                <a:spcPts val="1500"/>
              </a:lnSpc>
              <a:spcBef>
                <a:spcPts val="1045"/>
              </a:spcBef>
              <a:spcAft>
                <a:spcPts val="0"/>
              </a:spcAft>
            </a:pPr>
            <a:r>
              <a:rPr lang="en-US" sz="1352" b="1" spc="-45">
                <a:solidFill>
                  <a:srgbClr val="000000"/>
                </a:solidFill>
                <a:latin typeface="Tahoma" panose="02020603050405020304" pitchFamily="2"/>
              </a:rPr>
              <a:t>We </a:t>
            </a:r>
            <a:r>
              <a:rPr lang="en-US" sz="1352" spc="-45">
                <a:solidFill>
                  <a:srgbClr val="000000"/>
                </a:solidFill>
                <a:latin typeface="Tahoma" panose="02020603050405020304" pitchFamily="2"/>
              </a:rPr>
              <a:t>use technology </a:t>
            </a:r>
            <a:br/>
            <a:r>
              <a:rPr lang="en-US" sz="1352" spc="-45">
                <a:solidFill>
                  <a:srgbClr val="000000"/>
                </a:solidFill>
                <a:latin typeface="Tahoma" panose="02020603050405020304" pitchFamily="2"/>
              </a:rPr>
              <a:t>tools and automated </a:t>
            </a:r>
            <a:br/>
            <a:r>
              <a:rPr lang="en-US" sz="1352" spc="-45">
                <a:solidFill>
                  <a:srgbClr val="000000"/>
                </a:solidFill>
                <a:latin typeface="Tahoma" panose="02020603050405020304" pitchFamily="2"/>
              </a:rPr>
              <a:t>alerts to detect </a:t>
            </a:r>
            <a:br/>
            <a:r>
              <a:rPr lang="en-US" sz="1352" spc="-45">
                <a:solidFill>
                  <a:srgbClr val="000000"/>
                </a:solidFill>
                <a:latin typeface="Tahoma" panose="02020603050405020304" pitchFamily="2"/>
              </a:rPr>
              <a:t>and identify </a:t>
            </a:r>
            <a:br/>
            <a:r>
              <a:rPr lang="en-US" sz="1352" spc="-45">
                <a:solidFill>
                  <a:srgbClr val="000000"/>
                </a:solidFill>
                <a:latin typeface="Tahoma" panose="02020603050405020304" pitchFamily="2"/>
              </a:rPr>
              <a:t>potentially </a:t>
            </a:r>
            <a:br/>
            <a:r>
              <a:rPr lang="en-US" sz="1352" spc="-45">
                <a:solidFill>
                  <a:srgbClr val="000000"/>
                </a:solidFill>
                <a:latin typeface="Tahoma" panose="02020603050405020304" pitchFamily="2"/>
              </a:rPr>
              <a:t>suspicious </a:t>
            </a:r>
            <a:br/>
            <a:r>
              <a:rPr lang="en-US" sz="1352" spc="-45">
                <a:solidFill>
                  <a:srgbClr val="000000"/>
                </a:solidFill>
                <a:latin typeface="Tahoma" panose="02020603050405020304" pitchFamily="2"/>
              </a:rPr>
              <a:t>transactions </a:t>
            </a:r>
          </a:p>
        </p:txBody>
      </p:sp>
      <p:sp>
        <p:nvSpPr>
          <p:cNvPr id="12" name="Text Placeholder 11"/>
          <p:cNvSpPr>
            <a:spLocks noGrp="1"/>
          </p:cNvSpPr>
          <p:nvPr>
            <p:ph type="body" idx="10"/>
          </p:nvPr>
        </p:nvSpPr>
        <p:spPr>
          <a:xfrm>
            <a:off x="9634684" y="3276954"/>
            <a:ext cx="1517283" cy="2540259"/>
          </a:xfrm>
          <a:prstGeom prst="rect">
            <a:avLst/>
          </a:prstGeom>
          <a:noFill/>
          <a:ln w="0" cmpd="sng">
            <a:noFill/>
            <a:prstDash val="solid"/>
          </a:ln>
        </p:spPr>
        <p:txBody>
          <a:bodyPr vert="horz" lIns="0" tIns="0" rIns="0" bIns="0" anchor="t"/>
          <a:lstStyle>
            <a:lvl1pPr marL="0" marR="0" indent="0" algn="ctr">
              <a:lnSpc>
                <a:spcPts val="1502"/>
              </a:lnSpc>
              <a:spcBef>
                <a:spcPts val="946"/>
              </a:spcBef>
              <a:spcAft>
                <a:spcPts val="0"/>
              </a:spcAft>
              <a:defRPr/>
            </a:lvl1pPr>
          </a:lstStyle>
          <a:p>
            <a:pPr marL="0" marR="0" indent="0" algn="ctr">
              <a:lnSpc>
                <a:spcPts val="1800"/>
              </a:lnSpc>
              <a:spcAft>
                <a:spcPts val="0"/>
              </a:spcAft>
            </a:pPr>
            <a:r>
              <a:rPr lang="en-US" sz="1352" b="1" spc="0">
                <a:solidFill>
                  <a:srgbClr val="C76100"/>
                </a:solidFill>
                <a:latin typeface="Tahoma" panose="02020603050405020304" pitchFamily="2"/>
              </a:rPr>
              <a:t>Compliance </a:t>
            </a:r>
            <a:br/>
            <a:r>
              <a:rPr lang="en-US" sz="1352" b="1" spc="0">
                <a:solidFill>
                  <a:srgbClr val="C76100"/>
                </a:solidFill>
                <a:latin typeface="Tahoma" panose="02020603050405020304" pitchFamily="2"/>
              </a:rPr>
              <a:t>Team </a:t>
            </a:r>
          </a:p>
          <a:p>
            <a:pPr marL="0" marR="0" indent="0" algn="ctr">
              <a:lnSpc>
                <a:spcPts val="1500"/>
              </a:lnSpc>
              <a:spcBef>
                <a:spcPts val="945"/>
              </a:spcBef>
              <a:spcAft>
                <a:spcPts val="0"/>
              </a:spcAft>
            </a:pPr>
            <a:r>
              <a:rPr lang="en-US" sz="1352" spc="-50">
                <a:solidFill>
                  <a:srgbClr val="000000"/>
                </a:solidFill>
                <a:latin typeface="Tahoma" panose="02020603050405020304" pitchFamily="2"/>
              </a:rPr>
              <a:t>We employ a trained </a:t>
            </a:r>
            <a:br/>
            <a:r>
              <a:rPr lang="en-US" sz="1352" spc="-50">
                <a:solidFill>
                  <a:srgbClr val="000000"/>
                </a:solidFill>
                <a:latin typeface="Tahoma" panose="02020603050405020304" pitchFamily="2"/>
              </a:rPr>
              <a:t>compliance team </a:t>
            </a:r>
            <a:br/>
            <a:r>
              <a:rPr lang="en-US" sz="1352" spc="-50">
                <a:solidFill>
                  <a:srgbClr val="000000"/>
                </a:solidFill>
                <a:latin typeface="Tahoma" panose="02020603050405020304" pitchFamily="2"/>
              </a:rPr>
              <a:t>with over ten Anti-</a:t>
            </a:r>
            <a:r>
              <a:rPr lang="en-US" sz="100">
                <a:solidFill>
                  <a:srgbClr val="000000"/>
                </a:solidFill>
                <a:latin typeface="Verdana" panose="02020603050405020304" pitchFamily="2"/>
              </a:rPr>
              <a:t> </a:t>
            </a:r>
            <a:br/>
            <a:r>
              <a:rPr lang="en-US" sz="1352" spc="-50">
                <a:solidFill>
                  <a:srgbClr val="000000"/>
                </a:solidFill>
                <a:latin typeface="Tahoma" panose="02020603050405020304" pitchFamily="2"/>
              </a:rPr>
              <a:t>Money Laundering </a:t>
            </a:r>
            <a:br/>
            <a:r>
              <a:rPr lang="en-US" sz="1352" spc="-50">
                <a:solidFill>
                  <a:srgbClr val="000000"/>
                </a:solidFill>
                <a:latin typeface="Tahoma" panose="02020603050405020304" pitchFamily="2"/>
              </a:rPr>
              <a:t>Analysts who </a:t>
            </a:r>
            <a:br/>
            <a:r>
              <a:rPr lang="en-US" sz="1352" spc="-50">
                <a:solidFill>
                  <a:srgbClr val="000000"/>
                </a:solidFill>
                <a:latin typeface="Tahoma" panose="02020603050405020304" pitchFamily="2"/>
              </a:rPr>
              <a:t>identify, investigate </a:t>
            </a:r>
            <a:br/>
            <a:r>
              <a:rPr lang="en-US" sz="1352" spc="-50">
                <a:solidFill>
                  <a:srgbClr val="000000"/>
                </a:solidFill>
                <a:latin typeface="Tahoma" panose="02020603050405020304" pitchFamily="2"/>
              </a:rPr>
              <a:t>and report on </a:t>
            </a:r>
            <a:br/>
            <a:r>
              <a:rPr lang="en-US" sz="1352" spc="-50">
                <a:solidFill>
                  <a:srgbClr val="000000"/>
                </a:solidFill>
                <a:latin typeface="Tahoma" panose="02020603050405020304" pitchFamily="2"/>
              </a:rPr>
              <a:t>potentially </a:t>
            </a:r>
            <a:br/>
            <a:r>
              <a:rPr lang="en-US" sz="1352" spc="-50">
                <a:solidFill>
                  <a:srgbClr val="000000"/>
                </a:solidFill>
                <a:latin typeface="Tahoma" panose="02020603050405020304" pitchFamily="2"/>
              </a:rPr>
              <a:t>suspicious </a:t>
            </a:r>
            <a:br/>
            <a:r>
              <a:rPr lang="en-US" sz="1352" spc="-50">
                <a:solidFill>
                  <a:srgbClr val="000000"/>
                </a:solidFill>
                <a:latin typeface="Tahoma" panose="02020603050405020304" pitchFamily="2"/>
              </a:rPr>
              <a:t>transactions </a:t>
            </a:r>
          </a:p>
        </p:txBody>
      </p:sp>
      <p:sp>
        <p:nvSpPr>
          <p:cNvPr id="13" name="Text Placeholder 12"/>
          <p:cNvSpPr>
            <a:spLocks noGrp="1"/>
          </p:cNvSpPr>
          <p:nvPr>
            <p:ph type="body" idx="10"/>
          </p:nvPr>
        </p:nvSpPr>
        <p:spPr>
          <a:xfrm>
            <a:off x="9634684" y="6020154"/>
            <a:ext cx="2085787" cy="736058"/>
          </a:xfrm>
          <a:prstGeom prst="rect">
            <a:avLst/>
          </a:prstGeom>
          <a:noFill/>
          <a:ln w="0" cmpd="sng">
            <a:noFill/>
            <a:prstDash val="solid"/>
          </a:ln>
        </p:spPr>
        <p:txBody>
          <a:bodyPr vert="horz" lIns="0" tIns="622300" rIns="0" bIns="0" anchor="t"/>
          <a:lstStyle>
            <a:lvl1pPr marL="0" marR="0" indent="0" algn="r">
              <a:lnSpc>
                <a:spcPts val="801"/>
              </a:lnSpc>
              <a:spcAft>
                <a:spcPts val="0"/>
              </a:spcAft>
              <a:defRPr/>
            </a:lvl1pPr>
          </a:lstStyle>
          <a:p>
            <a:pPr marL="0" marR="0" indent="0" algn="r">
              <a:lnSpc>
                <a:spcPts val="800"/>
              </a:lnSpc>
              <a:spcAft>
                <a:spcPts val="0"/>
              </a:spcAft>
            </a:pPr>
            <a:r>
              <a:rPr lang="en-US" sz="801" spc="485">
                <a:solidFill>
                  <a:srgbClr val="000000"/>
                </a:solidFill>
                <a:latin typeface="Verdana" panose="02020603050405020304" pitchFamily="2"/>
              </a:rPr>
              <a:t>NOVEMBER 2024 </a:t>
            </a:r>
          </a:p>
        </p:txBody>
      </p:sp>
    </p:spTree>
    <p:extLst>
      <p:ext uri="{BB962C8B-B14F-4D97-AF65-F5344CB8AC3E}">
        <p14:creationId xmlns:p14="http://schemas.microsoft.com/office/powerpoint/2010/main" val="45700053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layout 15">
    <p:bg>
      <p:bgPr>
        <a:solidFill>
          <a:schemeClr val="bg1">
            <a:alpha val="100000"/>
          </a:schemeClr>
        </a:solidFill>
        <a:effectLst/>
      </p:bgPr>
    </p:bg>
    <p:spTree>
      <p:nvGrpSpPr>
        <p:cNvPr id="1" name=""/>
        <p:cNvGrpSpPr/>
        <p:nvPr/>
      </p:nvGrpSpPr>
      <p:grpSpPr>
        <a:xfrm>
          <a:off x="0" y="0"/>
          <a:ext cx="0" cy="0"/>
          <a:chOff x="0" y="0"/>
          <a:chExt cx="0" cy="0"/>
        </a:xfrm>
      </p:grpSpPr>
      <p:sp>
        <p:nvSpPr>
          <p:cNvPr id="2" name="Text Placeholder 1"/>
          <p:cNvSpPr>
            <a:spLocks noGrp="1"/>
          </p:cNvSpPr>
          <p:nvPr>
            <p:ph type="body" idx="10"/>
          </p:nvPr>
        </p:nvSpPr>
        <p:spPr>
          <a:xfrm>
            <a:off x="4770603" y="1"/>
            <a:ext cx="6549881" cy="2704393"/>
          </a:xfrm>
          <a:prstGeom prst="rect">
            <a:avLst/>
          </a:prstGeom>
          <a:noFill/>
          <a:ln w="0" cmpd="sng">
            <a:noFill/>
            <a:prstDash val="solid"/>
          </a:ln>
        </p:spPr>
        <p:txBody>
          <a:bodyPr vert="horz" lIns="0" tIns="710565" rIns="0" bIns="0" anchor="t"/>
          <a:lstStyle>
            <a:lvl1pPr marL="0" marR="0" indent="0" algn="l">
              <a:lnSpc>
                <a:spcPts val="5307"/>
              </a:lnSpc>
              <a:spcAft>
                <a:spcPts val="5142"/>
              </a:spcAft>
              <a:defRPr/>
            </a:lvl1pPr>
          </a:lstStyle>
          <a:p>
            <a:pPr marL="0" marR="0" indent="0" algn="l">
              <a:lnSpc>
                <a:spcPts val="5300"/>
              </a:lnSpc>
              <a:spcAft>
                <a:spcPts val="5135"/>
              </a:spcAft>
            </a:pPr>
            <a:r>
              <a:rPr lang="en-US" sz="5007" spc="0">
                <a:solidFill>
                  <a:srgbClr val="000000"/>
                </a:solidFill>
                <a:latin typeface="Arial" panose="02020603050405020304" pitchFamily="2"/>
              </a:rPr>
              <a:t>Consumer Protection Best Practices Work </a:t>
            </a:r>
          </a:p>
        </p:txBody>
      </p:sp>
      <p:sp>
        <p:nvSpPr>
          <p:cNvPr id="3" name="Text Placeholder 2"/>
          <p:cNvSpPr>
            <a:spLocks noGrp="1"/>
          </p:cNvSpPr>
          <p:nvPr>
            <p:ph type="body" idx="10"/>
          </p:nvPr>
        </p:nvSpPr>
        <p:spPr>
          <a:xfrm>
            <a:off x="4770603" y="2704393"/>
            <a:ext cx="6549881" cy="3959573"/>
          </a:xfrm>
          <a:prstGeom prst="rect">
            <a:avLst/>
          </a:prstGeom>
          <a:noFill/>
          <a:ln w="0" cmpd="sng">
            <a:noFill/>
            <a:prstDash val="solid"/>
          </a:ln>
        </p:spPr>
        <p:txBody>
          <a:bodyPr vert="horz" lIns="0" tIns="59055" rIns="0" bIns="0" anchor="t"/>
          <a:lstStyle>
            <a:lvl1pPr marL="228920" marR="45784" indent="228920" algn="l">
              <a:lnSpc>
                <a:spcPts val="2403"/>
              </a:lnSpc>
              <a:spcBef>
                <a:spcPts val="961"/>
              </a:spcBef>
              <a:spcAft>
                <a:spcPts val="8161"/>
              </a:spcAft>
              <a:buFont typeface="Symbol"/>
              <a:buChar char="·"/>
              <a:defRPr/>
            </a:lvl1pPr>
          </a:lstStyle>
          <a:p>
            <a:pPr marL="228600" marR="228600" indent="228600" algn="l">
              <a:lnSpc>
                <a:spcPts val="2400"/>
              </a:lnSpc>
              <a:spcAft>
                <a:spcPts val="0"/>
              </a:spcAft>
              <a:buFont typeface="Symbol"/>
              <a:buChar char="·"/>
            </a:pPr>
            <a:r>
              <a:rPr lang="en-US" sz="2303" spc="0">
                <a:solidFill>
                  <a:srgbClr val="000000"/>
                </a:solidFill>
                <a:latin typeface="Arial" panose="02020603050405020304" pitchFamily="2"/>
              </a:rPr>
              <a:t>Using its blockchain analytics tools, CoinFlip has proactively blocked more than one thousand customer transactions related to suspicious or blacklisted digital wallets. </a:t>
            </a:r>
          </a:p>
          <a:p>
            <a:pPr marL="228600" marR="45720" indent="228600" algn="l">
              <a:lnSpc>
                <a:spcPts val="2400"/>
              </a:lnSpc>
              <a:spcBef>
                <a:spcPts val="960"/>
              </a:spcBef>
              <a:spcAft>
                <a:spcPts val="8150"/>
              </a:spcAft>
              <a:buFont typeface="Symbol"/>
              <a:buChar char="·"/>
            </a:pPr>
            <a:r>
              <a:rPr lang="en-US" sz="2303" spc="0">
                <a:solidFill>
                  <a:srgbClr val="000000"/>
                </a:solidFill>
                <a:latin typeface="Arial" panose="02020603050405020304" pitchFamily="2"/>
              </a:rPr>
              <a:t>CoinFlip’s customer experience agents who are all located in the U.S. are trained to identify potential scams and have prevented hundreds of suspicious transactions from going forward. </a:t>
            </a:r>
          </a:p>
        </p:txBody>
      </p:sp>
      <p:sp>
        <p:nvSpPr>
          <p:cNvPr id="6" name="Text Placeholder 5"/>
          <p:cNvSpPr>
            <a:spLocks noGrp="1"/>
          </p:cNvSpPr>
          <p:nvPr>
            <p:ph type="body" idx="10"/>
          </p:nvPr>
        </p:nvSpPr>
        <p:spPr>
          <a:xfrm>
            <a:off x="5068209" y="6663966"/>
            <a:ext cx="2085787" cy="206758"/>
          </a:xfrm>
          <a:prstGeom prst="rect">
            <a:avLst/>
          </a:prstGeom>
          <a:noFill/>
          <a:ln w="0" cmpd="sng">
            <a:noFill/>
            <a:prstDash val="solid"/>
          </a:ln>
        </p:spPr>
        <p:txBody>
          <a:bodyPr vert="horz" lIns="0" tIns="11430" rIns="0" bIns="0" anchor="t"/>
          <a:lstStyle>
            <a:lvl1pPr marL="0" marR="0" indent="0" algn="ctr">
              <a:lnSpc>
                <a:spcPts val="1102"/>
              </a:lnSpc>
              <a:spcAft>
                <a:spcPts val="466"/>
              </a:spcAft>
              <a:defRPr/>
            </a:lvl1pPr>
          </a:lstStyle>
          <a:p>
            <a:pPr marL="0" marR="0" indent="0" algn="ctr">
              <a:lnSpc>
                <a:spcPts val="1100"/>
              </a:lnSpc>
              <a:spcAft>
                <a:spcPts val="465"/>
              </a:spcAft>
            </a:pPr>
            <a:r>
              <a:rPr lang="en-US" sz="951" spc="0">
                <a:solidFill>
                  <a:srgbClr val="000000"/>
                </a:solidFill>
                <a:latin typeface="Calibri" panose="02020603050405020304" pitchFamily="2"/>
              </a:rPr>
              <a:t>Confidential </a:t>
            </a:r>
          </a:p>
        </p:txBody>
      </p:sp>
    </p:spTree>
    <p:extLst>
      <p:ext uri="{BB962C8B-B14F-4D97-AF65-F5344CB8AC3E}">
        <p14:creationId xmlns:p14="http://schemas.microsoft.com/office/powerpoint/2010/main" val="21025681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layout 16">
    <p:bg>
      <p:bgPr>
        <a:solidFill>
          <a:schemeClr val="bg1">
            <a:alpha val="100000"/>
          </a:schemeClr>
        </a:solidFill>
        <a:effectLst/>
      </p:bgPr>
    </p:bg>
    <p:spTree>
      <p:nvGrpSpPr>
        <p:cNvPr id="1" name=""/>
        <p:cNvGrpSpPr/>
        <p:nvPr/>
      </p:nvGrpSpPr>
      <p:grpSpPr>
        <a:xfrm>
          <a:off x="0" y="0"/>
          <a:ext cx="0" cy="0"/>
          <a:chOff x="0" y="0"/>
          <a:chExt cx="0" cy="0"/>
        </a:xfrm>
      </p:grpSpPr>
      <p:sp>
        <p:nvSpPr>
          <p:cNvPr id="2" name="Text Placeholder 1"/>
          <p:cNvSpPr>
            <a:spLocks noGrp="1"/>
          </p:cNvSpPr>
          <p:nvPr>
            <p:ph type="body" idx="10"/>
          </p:nvPr>
        </p:nvSpPr>
        <p:spPr>
          <a:xfrm>
            <a:off x="5187760" y="636178"/>
            <a:ext cx="6549881" cy="5432961"/>
          </a:xfrm>
          <a:prstGeom prst="rect">
            <a:avLst/>
          </a:prstGeom>
          <a:noFill/>
          <a:ln w="0" cmpd="sng">
            <a:noFill/>
            <a:prstDash val="solid"/>
          </a:ln>
        </p:spPr>
        <p:txBody>
          <a:bodyPr vert="horz" lIns="0" tIns="27305" rIns="0" bIns="0" anchor="t"/>
          <a:lstStyle>
            <a:lvl1pPr marL="412056" marR="183136" indent="366272" algn="l">
              <a:lnSpc>
                <a:spcPts val="1502"/>
              </a:lnSpc>
              <a:spcBef>
                <a:spcPts val="1237"/>
              </a:spcBef>
              <a:spcAft>
                <a:spcPts val="0"/>
              </a:spcAft>
              <a:buFont typeface="Arial"/>
              <a:buAutoNum type="arabicPeriod"/>
              <a:defRPr/>
            </a:lvl1pPr>
          </a:lstStyle>
          <a:p>
            <a:pPr marL="45720" marR="45720" indent="0" algn="l">
              <a:lnSpc>
                <a:spcPts val="1400"/>
              </a:lnSpc>
              <a:spcAft>
                <a:spcPts val="0"/>
              </a:spcAft>
            </a:pPr>
            <a:r>
              <a:rPr lang="en-US" sz="1402" spc="0">
                <a:solidFill>
                  <a:srgbClr val="000000"/>
                </a:solidFill>
                <a:latin typeface="Arial" panose="02020603050405020304" pitchFamily="2"/>
              </a:rPr>
              <a:t>The following consumer protection best practices should be considered as part of any digital currency kiosk legislation: </a:t>
            </a:r>
          </a:p>
          <a:p>
            <a:pPr marL="411480" marR="45720" indent="365760" algn="l">
              <a:lnSpc>
                <a:spcPts val="1500"/>
              </a:lnSpc>
              <a:spcBef>
                <a:spcPts val="1145"/>
              </a:spcBef>
              <a:spcAft>
                <a:spcPts val="0"/>
              </a:spcAft>
              <a:buFont typeface="Arial"/>
              <a:buAutoNum type="arabicPeriod"/>
            </a:pPr>
            <a:r>
              <a:rPr lang="en-US" sz="1402" b="1" spc="40">
                <a:solidFill>
                  <a:srgbClr val="F4791F"/>
                </a:solidFill>
                <a:latin typeface="Arial" panose="02020603050405020304" pitchFamily="2"/>
              </a:rPr>
              <a:t>Licensure with the state creates a strong foundation from which to enforce consumer protective practices.</a:t>
            </a:r>
            <a:r>
              <a:rPr lang="en-US" sz="1402" spc="40">
                <a:solidFill>
                  <a:srgbClr val="000000"/>
                </a:solidFill>
                <a:latin typeface="Arial" panose="02020603050405020304" pitchFamily="2"/>
              </a:rPr>
              <a:t> A state money transmitter license like in Kentucky is the best way to regulate virtual currency kiosk operators. This gives the state an opportunity for oversight (including audit and other enforcement) of kiosk operators. </a:t>
            </a:r>
          </a:p>
          <a:p>
            <a:pPr marL="411480" marR="228600" indent="365760" algn="l">
              <a:lnSpc>
                <a:spcPts val="1500"/>
              </a:lnSpc>
              <a:spcBef>
                <a:spcPts val="1235"/>
              </a:spcBef>
              <a:spcAft>
                <a:spcPts val="0"/>
              </a:spcAft>
              <a:buFont typeface="Arial"/>
              <a:buAutoNum type="arabicPeriod"/>
            </a:pPr>
            <a:r>
              <a:rPr lang="en-US" sz="1402" b="1" spc="40">
                <a:solidFill>
                  <a:srgbClr val="F4791F"/>
                </a:solidFill>
                <a:latin typeface="Arial" panose="02020603050405020304" pitchFamily="2"/>
              </a:rPr>
              <a:t>Robust internal compliance is necessary.</a:t>
            </a:r>
            <a:r>
              <a:rPr lang="en-US" sz="1402" spc="40">
                <a:solidFill>
                  <a:srgbClr val="000000"/>
                </a:solidFill>
                <a:latin typeface="Arial" panose="02020603050405020304" pitchFamily="2"/>
              </a:rPr>
              <a:t> Kiosk operators should be required to directly employ a qualified, in-house, Chief Compliance Officer and compliance team, that does not have a large ownership interest in the company. </a:t>
            </a:r>
          </a:p>
          <a:p>
            <a:pPr marL="411480" marR="365760" indent="365760" algn="l">
              <a:lnSpc>
                <a:spcPts val="1500"/>
              </a:lnSpc>
              <a:spcBef>
                <a:spcPts val="1250"/>
              </a:spcBef>
              <a:spcAft>
                <a:spcPts val="0"/>
              </a:spcAft>
              <a:buFont typeface="Arial"/>
              <a:buAutoNum type="arabicPeriod"/>
            </a:pPr>
            <a:r>
              <a:rPr lang="en-US" sz="1402" b="1" spc="50">
                <a:solidFill>
                  <a:srgbClr val="F4791F"/>
                </a:solidFill>
                <a:latin typeface="Arial" panose="02020603050405020304" pitchFamily="2"/>
              </a:rPr>
              <a:t>Clear, highly visible scam warnings are effective consumer protection tools</a:t>
            </a:r>
            <a:r>
              <a:rPr lang="en-US" sz="1402" spc="50">
                <a:solidFill>
                  <a:srgbClr val="F4791F"/>
                </a:solidFill>
                <a:latin typeface="Arial" panose="02020603050405020304" pitchFamily="2"/>
              </a:rPr>
              <a:t>.</a:t>
            </a:r>
            <a:r>
              <a:rPr lang="en-US" sz="1402" spc="50">
                <a:solidFill>
                  <a:srgbClr val="000000"/>
                </a:solidFill>
                <a:latin typeface="Arial" panose="02020603050405020304" pitchFamily="2"/>
              </a:rPr>
              <a:t> Warnings should be required to be prominently displayed and acknowledged by the customer prior to the initiation and completion of any transaction. Virtual currency kiosk operators should be required to clearly disclose, prior to completion of a transaction, all fees associated with the transaction. </a:t>
            </a:r>
          </a:p>
          <a:p>
            <a:pPr marL="411480" marR="45720" indent="365760" algn="l">
              <a:lnSpc>
                <a:spcPts val="1500"/>
              </a:lnSpc>
              <a:spcBef>
                <a:spcPts val="1085"/>
              </a:spcBef>
              <a:spcAft>
                <a:spcPts val="0"/>
              </a:spcAft>
              <a:buFont typeface="Arial"/>
              <a:buAutoNum type="arabicPeriod"/>
            </a:pPr>
            <a:r>
              <a:rPr lang="en-US" sz="1402" b="1" spc="0">
                <a:solidFill>
                  <a:srgbClr val="F4791F"/>
                </a:solidFill>
                <a:latin typeface="Arial" panose="02020603050405020304" pitchFamily="2"/>
              </a:rPr>
              <a:t>Innovative technologies like blockchain analytics are necessary consumer protection tools</a:t>
            </a:r>
            <a:r>
              <a:rPr lang="en-US" sz="1402" spc="0">
                <a:solidFill>
                  <a:srgbClr val="F4791F"/>
                </a:solidFill>
                <a:latin typeface="Arial" panose="02020603050405020304" pitchFamily="2"/>
              </a:rPr>
              <a:t>.</a:t>
            </a:r>
            <a:r>
              <a:rPr lang="en-US" sz="1402" spc="0">
                <a:solidFill>
                  <a:srgbClr val="000000"/>
                </a:solidFill>
                <a:latin typeface="Arial" panose="02020603050405020304" pitchFamily="2"/>
              </a:rPr>
              <a:t> The use of blockchain analytics technology should be required to prevent fraud by automatically blocking customer transactions to high-risk digital wallets. </a:t>
            </a:r>
          </a:p>
          <a:p>
            <a:pPr marL="411480" marR="182880" indent="365760" algn="l">
              <a:lnSpc>
                <a:spcPts val="1500"/>
              </a:lnSpc>
              <a:spcBef>
                <a:spcPts val="1235"/>
              </a:spcBef>
              <a:spcAft>
                <a:spcPts val="0"/>
              </a:spcAft>
              <a:buFont typeface="Arial"/>
              <a:buAutoNum type="arabicPeriod"/>
            </a:pPr>
            <a:r>
              <a:rPr lang="en-US" sz="1402" b="1" spc="0">
                <a:solidFill>
                  <a:srgbClr val="F4791F"/>
                </a:solidFill>
                <a:latin typeface="Arial" panose="02020603050405020304" pitchFamily="2"/>
              </a:rPr>
              <a:t>Customer service is the first line of defense for consumer protection</a:t>
            </a:r>
            <a:r>
              <a:rPr lang="en-US" sz="1402" spc="0">
                <a:solidFill>
                  <a:srgbClr val="F4791F"/>
                </a:solidFill>
                <a:latin typeface="Arial" panose="02020603050405020304" pitchFamily="2"/>
              </a:rPr>
              <a:t>. </a:t>
            </a:r>
            <a:r>
              <a:rPr lang="en-US" sz="1402" spc="0">
                <a:solidFill>
                  <a:srgbClr val="000000"/>
                </a:solidFill>
                <a:latin typeface="Arial" panose="02020603050405020304" pitchFamily="2"/>
              </a:rPr>
              <a:t>Live, human intervention is a proven successful tool at preventing scams. Virtual currency kiosk operator should be required to provide trained, live customer service. </a:t>
            </a:r>
          </a:p>
        </p:txBody>
      </p:sp>
      <p:sp>
        <p:nvSpPr>
          <p:cNvPr id="3" name="Text Placeholder 2"/>
          <p:cNvSpPr>
            <a:spLocks noGrp="1"/>
          </p:cNvSpPr>
          <p:nvPr>
            <p:ph type="body" idx="10"/>
          </p:nvPr>
        </p:nvSpPr>
        <p:spPr>
          <a:xfrm>
            <a:off x="946235" y="1014069"/>
            <a:ext cx="3115963" cy="4516228"/>
          </a:xfrm>
          <a:prstGeom prst="rect">
            <a:avLst/>
          </a:prstGeom>
          <a:noFill/>
          <a:ln w="0" cmpd="sng">
            <a:noFill/>
            <a:prstDash val="solid"/>
          </a:ln>
        </p:spPr>
        <p:txBody>
          <a:bodyPr vert="horz" lIns="0" tIns="826135" rIns="0" bIns="0" anchor="t"/>
          <a:lstStyle>
            <a:lvl1pPr marL="0" marR="0" indent="0" algn="l">
              <a:lnSpc>
                <a:spcPts val="4506"/>
              </a:lnSpc>
              <a:spcAft>
                <a:spcPts val="6224"/>
              </a:spcAft>
              <a:defRPr/>
            </a:lvl1pPr>
          </a:lstStyle>
          <a:p>
            <a:pPr marL="0" marR="0" indent="0" algn="l">
              <a:lnSpc>
                <a:spcPts val="4500"/>
              </a:lnSpc>
              <a:spcAft>
                <a:spcPts val="6215"/>
              </a:spcAft>
            </a:pPr>
            <a:r>
              <a:rPr lang="en-US" sz="4356" spc="-65">
                <a:solidFill>
                  <a:srgbClr val="000000"/>
                </a:solidFill>
                <a:latin typeface="Arial" panose="02020603050405020304" pitchFamily="2"/>
              </a:rPr>
              <a:t>Effective Regulations for Consumer Protection </a:t>
            </a:r>
          </a:p>
        </p:txBody>
      </p:sp>
    </p:spTree>
    <p:extLst>
      <p:ext uri="{BB962C8B-B14F-4D97-AF65-F5344CB8AC3E}">
        <p14:creationId xmlns:p14="http://schemas.microsoft.com/office/powerpoint/2010/main" val="21823240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layout 17">
    <p:bg>
      <p:bgPr>
        <a:solidFill>
          <a:schemeClr val="bg1">
            <a:alpha val="100000"/>
          </a:schemeClr>
        </a:solidFill>
        <a:effectLst/>
      </p:bgPr>
    </p:bg>
    <p:spTree>
      <p:nvGrpSpPr>
        <p:cNvPr id="1" name=""/>
        <p:cNvGrpSpPr/>
        <p:nvPr/>
      </p:nvGrpSpPr>
      <p:grpSpPr>
        <a:xfrm>
          <a:off x="0" y="0"/>
          <a:ext cx="0" cy="0"/>
          <a:chOff x="0" y="0"/>
          <a:chExt cx="0" cy="0"/>
        </a:xfrm>
      </p:grpSpPr>
      <p:sp>
        <p:nvSpPr>
          <p:cNvPr id="2" name="Text Placeholder 1"/>
          <p:cNvSpPr>
            <a:spLocks noGrp="1"/>
          </p:cNvSpPr>
          <p:nvPr>
            <p:ph type="body" idx="10"/>
          </p:nvPr>
        </p:nvSpPr>
        <p:spPr>
          <a:xfrm>
            <a:off x="4604630" y="3117273"/>
            <a:ext cx="2861599" cy="2395211"/>
          </a:xfrm>
          <a:prstGeom prst="rect">
            <a:avLst/>
          </a:prstGeom>
          <a:noFill/>
          <a:ln w="0" cmpd="sng">
            <a:noFill/>
            <a:prstDash val="solid"/>
          </a:ln>
        </p:spPr>
        <p:txBody>
          <a:bodyPr vert="horz" lIns="0" tIns="5080" rIns="0" bIns="0" anchor="t"/>
          <a:lstStyle>
            <a:lvl1pPr marL="0" marR="0" indent="0" algn="ctr">
              <a:lnSpc>
                <a:spcPts val="3305"/>
              </a:lnSpc>
              <a:spcAft>
                <a:spcPts val="15487"/>
              </a:spcAft>
              <a:defRPr/>
            </a:lvl1pPr>
          </a:lstStyle>
          <a:p>
            <a:pPr marL="0" marR="0" indent="0" algn="ctr">
              <a:lnSpc>
                <a:spcPts val="3300"/>
              </a:lnSpc>
              <a:spcAft>
                <a:spcPts val="15465"/>
              </a:spcAft>
            </a:pPr>
            <a:r>
              <a:rPr lang="en-US" sz="2854" spc="441">
                <a:solidFill>
                  <a:srgbClr val="FFFFFF"/>
                </a:solidFill>
                <a:latin typeface="Arial" panose="02020603050405020304" pitchFamily="2"/>
              </a:rPr>
              <a:t>THANK YOU </a:t>
            </a:r>
          </a:p>
        </p:txBody>
      </p:sp>
    </p:spTree>
    <p:extLst>
      <p:ext uri="{BB962C8B-B14F-4D97-AF65-F5344CB8AC3E}">
        <p14:creationId xmlns:p14="http://schemas.microsoft.com/office/powerpoint/2010/main" val="3901233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B0191-D8BD-0E7E-B003-8DB1B95949A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48DC69F-093B-39B8-1E40-B8C360D08CC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24ED15D-63B3-260B-3318-ABC1DE695760}"/>
              </a:ext>
            </a:extLst>
          </p:cNvPr>
          <p:cNvSpPr>
            <a:spLocks noGrp="1"/>
          </p:cNvSpPr>
          <p:nvPr>
            <p:ph type="dt" sz="half" idx="10"/>
          </p:nvPr>
        </p:nvSpPr>
        <p:spPr/>
        <p:txBody>
          <a:bodyPr/>
          <a:lstStyle/>
          <a:p>
            <a:fld id="{14E6AE32-D894-4C09-9F9D-2E7070D07A0E}" type="datetimeFigureOut">
              <a:rPr lang="en-US" smtClean="0"/>
              <a:t>6/11/2025</a:t>
            </a:fld>
            <a:endParaRPr lang="en-US" dirty="0"/>
          </a:p>
        </p:txBody>
      </p:sp>
      <p:sp>
        <p:nvSpPr>
          <p:cNvPr id="5" name="Footer Placeholder 4">
            <a:extLst>
              <a:ext uri="{FF2B5EF4-FFF2-40B4-BE49-F238E27FC236}">
                <a16:creationId xmlns:a16="http://schemas.microsoft.com/office/drawing/2014/main" id="{DB0F1915-8178-7618-2F18-C752CAE5FF4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C0FE832-9B20-CFBF-8551-61A295588C70}"/>
              </a:ext>
            </a:extLst>
          </p:cNvPr>
          <p:cNvSpPr>
            <a:spLocks noGrp="1"/>
          </p:cNvSpPr>
          <p:nvPr>
            <p:ph type="sldNum" sz="quarter" idx="12"/>
          </p:nvPr>
        </p:nvSpPr>
        <p:spPr/>
        <p:txBody>
          <a:bodyPr/>
          <a:lstStyle/>
          <a:p>
            <a:fld id="{87DCFE24-15D5-424D-9043-0355B3EAC356}" type="slidenum">
              <a:rPr lang="en-US" smtClean="0"/>
              <a:t>‹#›</a:t>
            </a:fld>
            <a:endParaRPr lang="en-US" dirty="0"/>
          </a:p>
        </p:txBody>
      </p:sp>
    </p:spTree>
    <p:extLst>
      <p:ext uri="{BB962C8B-B14F-4D97-AF65-F5344CB8AC3E}">
        <p14:creationId xmlns:p14="http://schemas.microsoft.com/office/powerpoint/2010/main" val="5630904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EDFFA-498A-CFE7-0B4A-A042BC77306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D7AC48A-7B4B-1DC1-6A93-A99D6E9BB19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8F24FE8-7515-FD48-C6BA-A199C8A2B4B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9D93E83-6147-B032-BBF3-ED489547249B}"/>
              </a:ext>
            </a:extLst>
          </p:cNvPr>
          <p:cNvSpPr>
            <a:spLocks noGrp="1"/>
          </p:cNvSpPr>
          <p:nvPr>
            <p:ph type="dt" sz="half" idx="10"/>
          </p:nvPr>
        </p:nvSpPr>
        <p:spPr/>
        <p:txBody>
          <a:bodyPr/>
          <a:lstStyle/>
          <a:p>
            <a:fld id="{14E6AE32-D894-4C09-9F9D-2E7070D07A0E}" type="datetimeFigureOut">
              <a:rPr lang="en-US" smtClean="0"/>
              <a:t>6/11/2025</a:t>
            </a:fld>
            <a:endParaRPr lang="en-US" dirty="0"/>
          </a:p>
        </p:txBody>
      </p:sp>
      <p:sp>
        <p:nvSpPr>
          <p:cNvPr id="6" name="Footer Placeholder 5">
            <a:extLst>
              <a:ext uri="{FF2B5EF4-FFF2-40B4-BE49-F238E27FC236}">
                <a16:creationId xmlns:a16="http://schemas.microsoft.com/office/drawing/2014/main" id="{C9CD9FA7-7B19-99EB-09CF-5AE984E5CAD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1E8FBE0E-4233-6989-665E-7CB4BA7A866D}"/>
              </a:ext>
            </a:extLst>
          </p:cNvPr>
          <p:cNvSpPr>
            <a:spLocks noGrp="1"/>
          </p:cNvSpPr>
          <p:nvPr>
            <p:ph type="sldNum" sz="quarter" idx="12"/>
          </p:nvPr>
        </p:nvSpPr>
        <p:spPr/>
        <p:txBody>
          <a:bodyPr/>
          <a:lstStyle/>
          <a:p>
            <a:fld id="{87DCFE24-15D5-424D-9043-0355B3EAC356}" type="slidenum">
              <a:rPr lang="en-US" smtClean="0"/>
              <a:t>‹#›</a:t>
            </a:fld>
            <a:endParaRPr lang="en-US" dirty="0"/>
          </a:p>
        </p:txBody>
      </p:sp>
    </p:spTree>
    <p:extLst>
      <p:ext uri="{BB962C8B-B14F-4D97-AF65-F5344CB8AC3E}">
        <p14:creationId xmlns:p14="http://schemas.microsoft.com/office/powerpoint/2010/main" val="39448592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1F7210-520F-638A-0C36-F7CB09DBD58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59347D3-1E86-6A3C-57B6-727AC310377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5814825-FFC8-2063-B270-BEE8FAA578A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79ADA37-1A7A-C9AA-5458-A11FD74BD31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E9B11E0-2016-4BBB-63C3-512933D7DA6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7BC39E0-0FB7-24AB-DEF8-3E7E5905A6DF}"/>
              </a:ext>
            </a:extLst>
          </p:cNvPr>
          <p:cNvSpPr>
            <a:spLocks noGrp="1"/>
          </p:cNvSpPr>
          <p:nvPr>
            <p:ph type="dt" sz="half" idx="10"/>
          </p:nvPr>
        </p:nvSpPr>
        <p:spPr/>
        <p:txBody>
          <a:bodyPr/>
          <a:lstStyle/>
          <a:p>
            <a:fld id="{14E6AE32-D894-4C09-9F9D-2E7070D07A0E}" type="datetimeFigureOut">
              <a:rPr lang="en-US" smtClean="0"/>
              <a:t>6/11/2025</a:t>
            </a:fld>
            <a:endParaRPr lang="en-US" dirty="0"/>
          </a:p>
        </p:txBody>
      </p:sp>
      <p:sp>
        <p:nvSpPr>
          <p:cNvPr id="8" name="Footer Placeholder 7">
            <a:extLst>
              <a:ext uri="{FF2B5EF4-FFF2-40B4-BE49-F238E27FC236}">
                <a16:creationId xmlns:a16="http://schemas.microsoft.com/office/drawing/2014/main" id="{79C2C1E7-DDCE-5421-6F84-BC0F24F8E453}"/>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F0508C0-EA78-E819-89B5-B37846170D8E}"/>
              </a:ext>
            </a:extLst>
          </p:cNvPr>
          <p:cNvSpPr>
            <a:spLocks noGrp="1"/>
          </p:cNvSpPr>
          <p:nvPr>
            <p:ph type="sldNum" sz="quarter" idx="12"/>
          </p:nvPr>
        </p:nvSpPr>
        <p:spPr/>
        <p:txBody>
          <a:bodyPr/>
          <a:lstStyle/>
          <a:p>
            <a:fld id="{87DCFE24-15D5-424D-9043-0355B3EAC356}" type="slidenum">
              <a:rPr lang="en-US" smtClean="0"/>
              <a:t>‹#›</a:t>
            </a:fld>
            <a:endParaRPr lang="en-US" dirty="0"/>
          </a:p>
        </p:txBody>
      </p:sp>
    </p:spTree>
    <p:extLst>
      <p:ext uri="{BB962C8B-B14F-4D97-AF65-F5344CB8AC3E}">
        <p14:creationId xmlns:p14="http://schemas.microsoft.com/office/powerpoint/2010/main" val="2905721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C7F319-8435-EBE8-8ED3-C6A6B476BEE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91DDF0D-79CE-D385-CFCC-E145C68CE476}"/>
              </a:ext>
            </a:extLst>
          </p:cNvPr>
          <p:cNvSpPr>
            <a:spLocks noGrp="1"/>
          </p:cNvSpPr>
          <p:nvPr>
            <p:ph type="dt" sz="half" idx="10"/>
          </p:nvPr>
        </p:nvSpPr>
        <p:spPr/>
        <p:txBody>
          <a:bodyPr/>
          <a:lstStyle/>
          <a:p>
            <a:fld id="{14E6AE32-D894-4C09-9F9D-2E7070D07A0E}" type="datetimeFigureOut">
              <a:rPr lang="en-US" smtClean="0"/>
              <a:t>6/11/2025</a:t>
            </a:fld>
            <a:endParaRPr lang="en-US" dirty="0"/>
          </a:p>
        </p:txBody>
      </p:sp>
      <p:sp>
        <p:nvSpPr>
          <p:cNvPr id="4" name="Footer Placeholder 3">
            <a:extLst>
              <a:ext uri="{FF2B5EF4-FFF2-40B4-BE49-F238E27FC236}">
                <a16:creationId xmlns:a16="http://schemas.microsoft.com/office/drawing/2014/main" id="{77E09D39-0AC7-8E64-E09E-BB4B542F94ED}"/>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5789C81C-1DDB-3577-C000-27357A5235B4}"/>
              </a:ext>
            </a:extLst>
          </p:cNvPr>
          <p:cNvSpPr>
            <a:spLocks noGrp="1"/>
          </p:cNvSpPr>
          <p:nvPr>
            <p:ph type="sldNum" sz="quarter" idx="12"/>
          </p:nvPr>
        </p:nvSpPr>
        <p:spPr/>
        <p:txBody>
          <a:bodyPr/>
          <a:lstStyle/>
          <a:p>
            <a:fld id="{87DCFE24-15D5-424D-9043-0355B3EAC356}" type="slidenum">
              <a:rPr lang="en-US" smtClean="0"/>
              <a:t>‹#›</a:t>
            </a:fld>
            <a:endParaRPr lang="en-US" dirty="0"/>
          </a:p>
        </p:txBody>
      </p:sp>
    </p:spTree>
    <p:extLst>
      <p:ext uri="{BB962C8B-B14F-4D97-AF65-F5344CB8AC3E}">
        <p14:creationId xmlns:p14="http://schemas.microsoft.com/office/powerpoint/2010/main" val="38665005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C70F50C-2F8C-41FA-C70E-A9FCDA5D6EAC}"/>
              </a:ext>
            </a:extLst>
          </p:cNvPr>
          <p:cNvSpPr>
            <a:spLocks noGrp="1"/>
          </p:cNvSpPr>
          <p:nvPr>
            <p:ph type="dt" sz="half" idx="10"/>
          </p:nvPr>
        </p:nvSpPr>
        <p:spPr/>
        <p:txBody>
          <a:bodyPr/>
          <a:lstStyle/>
          <a:p>
            <a:fld id="{14E6AE32-D894-4C09-9F9D-2E7070D07A0E}" type="datetimeFigureOut">
              <a:rPr lang="en-US" smtClean="0"/>
              <a:t>6/11/2025</a:t>
            </a:fld>
            <a:endParaRPr lang="en-US" dirty="0"/>
          </a:p>
        </p:txBody>
      </p:sp>
      <p:sp>
        <p:nvSpPr>
          <p:cNvPr id="3" name="Footer Placeholder 2">
            <a:extLst>
              <a:ext uri="{FF2B5EF4-FFF2-40B4-BE49-F238E27FC236}">
                <a16:creationId xmlns:a16="http://schemas.microsoft.com/office/drawing/2014/main" id="{E82E93F6-B3B5-4EAA-6D36-822E5741D031}"/>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3436A293-312B-7F50-532B-2069106DD81C}"/>
              </a:ext>
            </a:extLst>
          </p:cNvPr>
          <p:cNvSpPr>
            <a:spLocks noGrp="1"/>
          </p:cNvSpPr>
          <p:nvPr>
            <p:ph type="sldNum" sz="quarter" idx="12"/>
          </p:nvPr>
        </p:nvSpPr>
        <p:spPr/>
        <p:txBody>
          <a:bodyPr/>
          <a:lstStyle/>
          <a:p>
            <a:fld id="{87DCFE24-15D5-424D-9043-0355B3EAC356}" type="slidenum">
              <a:rPr lang="en-US" smtClean="0"/>
              <a:t>‹#›</a:t>
            </a:fld>
            <a:endParaRPr lang="en-US" dirty="0"/>
          </a:p>
        </p:txBody>
      </p:sp>
    </p:spTree>
    <p:extLst>
      <p:ext uri="{BB962C8B-B14F-4D97-AF65-F5344CB8AC3E}">
        <p14:creationId xmlns:p14="http://schemas.microsoft.com/office/powerpoint/2010/main" val="21255989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0FEA0B-D659-EA2E-6F4A-40FEB2229C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D9BD044-6E9A-F20F-9349-E34548667BB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34D7216-BE14-01EB-C5EA-784DE090D1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72123E5-20B8-BE18-2414-32586C5F461F}"/>
              </a:ext>
            </a:extLst>
          </p:cNvPr>
          <p:cNvSpPr>
            <a:spLocks noGrp="1"/>
          </p:cNvSpPr>
          <p:nvPr>
            <p:ph type="dt" sz="half" idx="10"/>
          </p:nvPr>
        </p:nvSpPr>
        <p:spPr/>
        <p:txBody>
          <a:bodyPr/>
          <a:lstStyle/>
          <a:p>
            <a:fld id="{14E6AE32-D894-4C09-9F9D-2E7070D07A0E}" type="datetimeFigureOut">
              <a:rPr lang="en-US" smtClean="0"/>
              <a:t>6/11/2025</a:t>
            </a:fld>
            <a:endParaRPr lang="en-US" dirty="0"/>
          </a:p>
        </p:txBody>
      </p:sp>
      <p:sp>
        <p:nvSpPr>
          <p:cNvPr id="6" name="Footer Placeholder 5">
            <a:extLst>
              <a:ext uri="{FF2B5EF4-FFF2-40B4-BE49-F238E27FC236}">
                <a16:creationId xmlns:a16="http://schemas.microsoft.com/office/drawing/2014/main" id="{651CB3C2-8436-08AF-2FF0-3BF0F132081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08C2A589-AA3F-9644-EDC3-9DD279003055}"/>
              </a:ext>
            </a:extLst>
          </p:cNvPr>
          <p:cNvSpPr>
            <a:spLocks noGrp="1"/>
          </p:cNvSpPr>
          <p:nvPr>
            <p:ph type="sldNum" sz="quarter" idx="12"/>
          </p:nvPr>
        </p:nvSpPr>
        <p:spPr/>
        <p:txBody>
          <a:bodyPr/>
          <a:lstStyle/>
          <a:p>
            <a:fld id="{87DCFE24-15D5-424D-9043-0355B3EAC356}" type="slidenum">
              <a:rPr lang="en-US" smtClean="0"/>
              <a:t>‹#›</a:t>
            </a:fld>
            <a:endParaRPr lang="en-US" dirty="0"/>
          </a:p>
        </p:txBody>
      </p:sp>
    </p:spTree>
    <p:extLst>
      <p:ext uri="{BB962C8B-B14F-4D97-AF65-F5344CB8AC3E}">
        <p14:creationId xmlns:p14="http://schemas.microsoft.com/office/powerpoint/2010/main" val="17896692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08FC87-089D-B68C-D23E-0F4437C5C83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D28D1D6-27F9-A498-9A07-0471DD13A8B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FB930D88-4E2A-1218-1138-EE9CB10CBFD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52D9DD3-355F-1985-4B90-00DD3DE54E8D}"/>
              </a:ext>
            </a:extLst>
          </p:cNvPr>
          <p:cNvSpPr>
            <a:spLocks noGrp="1"/>
          </p:cNvSpPr>
          <p:nvPr>
            <p:ph type="dt" sz="half" idx="10"/>
          </p:nvPr>
        </p:nvSpPr>
        <p:spPr/>
        <p:txBody>
          <a:bodyPr/>
          <a:lstStyle/>
          <a:p>
            <a:fld id="{14E6AE32-D894-4C09-9F9D-2E7070D07A0E}" type="datetimeFigureOut">
              <a:rPr lang="en-US" smtClean="0"/>
              <a:t>6/11/2025</a:t>
            </a:fld>
            <a:endParaRPr lang="en-US" dirty="0"/>
          </a:p>
        </p:txBody>
      </p:sp>
      <p:sp>
        <p:nvSpPr>
          <p:cNvPr id="6" name="Footer Placeholder 5">
            <a:extLst>
              <a:ext uri="{FF2B5EF4-FFF2-40B4-BE49-F238E27FC236}">
                <a16:creationId xmlns:a16="http://schemas.microsoft.com/office/drawing/2014/main" id="{B25B447A-E551-0E23-42F9-5C61911159B2}"/>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9E8FE28B-7800-43EC-2E01-37D151EB5863}"/>
              </a:ext>
            </a:extLst>
          </p:cNvPr>
          <p:cNvSpPr>
            <a:spLocks noGrp="1"/>
          </p:cNvSpPr>
          <p:nvPr>
            <p:ph type="sldNum" sz="quarter" idx="12"/>
          </p:nvPr>
        </p:nvSpPr>
        <p:spPr/>
        <p:txBody>
          <a:bodyPr/>
          <a:lstStyle/>
          <a:p>
            <a:fld id="{87DCFE24-15D5-424D-9043-0355B3EAC356}" type="slidenum">
              <a:rPr lang="en-US" smtClean="0"/>
              <a:t>‹#›</a:t>
            </a:fld>
            <a:endParaRPr lang="en-US" dirty="0"/>
          </a:p>
        </p:txBody>
      </p:sp>
    </p:spTree>
    <p:extLst>
      <p:ext uri="{BB962C8B-B14F-4D97-AF65-F5344CB8AC3E}">
        <p14:creationId xmlns:p14="http://schemas.microsoft.com/office/powerpoint/2010/main" val="34184576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theme" Target="../theme/theme2.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29BB5CE-76E9-7E27-393E-4C3F0733D2D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D1B2370-B2C8-EA57-4B09-AD5333FC258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1B4CB0-154F-2000-2DD5-A5EEF99CF1E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4E6AE32-D894-4C09-9F9D-2E7070D07A0E}" type="datetimeFigureOut">
              <a:rPr lang="en-US" smtClean="0"/>
              <a:t>6/11/2025</a:t>
            </a:fld>
            <a:endParaRPr lang="en-US" dirty="0"/>
          </a:p>
        </p:txBody>
      </p:sp>
      <p:sp>
        <p:nvSpPr>
          <p:cNvPr id="5" name="Footer Placeholder 4">
            <a:extLst>
              <a:ext uri="{FF2B5EF4-FFF2-40B4-BE49-F238E27FC236}">
                <a16:creationId xmlns:a16="http://schemas.microsoft.com/office/drawing/2014/main" id="{34BEA2A0-4AFB-0782-D17E-E0647571B52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dirty="0"/>
          </a:p>
        </p:txBody>
      </p:sp>
      <p:sp>
        <p:nvSpPr>
          <p:cNvPr id="6" name="Slide Number Placeholder 5">
            <a:extLst>
              <a:ext uri="{FF2B5EF4-FFF2-40B4-BE49-F238E27FC236}">
                <a16:creationId xmlns:a16="http://schemas.microsoft.com/office/drawing/2014/main" id="{0C7B8300-7976-8E50-8F88-23F040538A2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7DCFE24-15D5-424D-9043-0355B3EAC356}" type="slidenum">
              <a:rPr lang="en-US" smtClean="0"/>
              <a:t>‹#›</a:t>
            </a:fld>
            <a:endParaRPr lang="en-US" dirty="0"/>
          </a:p>
        </p:txBody>
      </p:sp>
    </p:spTree>
    <p:extLst>
      <p:ext uri="{BB962C8B-B14F-4D97-AF65-F5344CB8AC3E}">
        <p14:creationId xmlns:p14="http://schemas.microsoft.com/office/powerpoint/2010/main" val="31678346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3541003"/>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Lst>
  <p:txStyles>
    <p:titleStyle/>
    <p:bodyStyle/>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2.jpg"/><Relationship Id="rId7" Type="http://schemas.openxmlformats.org/officeDocument/2006/relationships/image" Target="../media/image16.jpg"/><Relationship Id="rId2" Type="http://schemas.openxmlformats.org/officeDocument/2006/relationships/image" Target="../media/image11.jpg"/><Relationship Id="rId1" Type="http://schemas.openxmlformats.org/officeDocument/2006/relationships/slideLayout" Target="../slideLayouts/slideLayout23.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4.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22.em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25.jpeg"/><Relationship Id="rId4" Type="http://schemas.openxmlformats.org/officeDocument/2006/relationships/image" Target="../media/image2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lue abstract watercolor pattern on a white background">
            <a:extLst>
              <a:ext uri="{FF2B5EF4-FFF2-40B4-BE49-F238E27FC236}">
                <a16:creationId xmlns:a16="http://schemas.microsoft.com/office/drawing/2014/main" id="{3FB6C651-783B-A94D-1EB3-CA5D2C6DD067}"/>
              </a:ext>
            </a:extLst>
          </p:cNvPr>
          <p:cNvPicPr>
            <a:picLocks noChangeAspect="1"/>
          </p:cNvPicPr>
          <p:nvPr/>
        </p:nvPicPr>
        <p:blipFill rotWithShape="1">
          <a:blip r:embed="rId3"/>
          <a:srcRect t="14644" b="1086"/>
          <a:stretch/>
        </p:blipFill>
        <p:spPr>
          <a:xfrm>
            <a:off x="20" y="10"/>
            <a:ext cx="12191980" cy="6857990"/>
          </a:xfrm>
          <a:prstGeom prst="rect">
            <a:avLst/>
          </a:prstGeom>
        </p:spPr>
      </p:pic>
      <p:sp>
        <p:nvSpPr>
          <p:cNvPr id="2" name="Title 1">
            <a:extLst>
              <a:ext uri="{FF2B5EF4-FFF2-40B4-BE49-F238E27FC236}">
                <a16:creationId xmlns:a16="http://schemas.microsoft.com/office/drawing/2014/main" id="{FA610C50-3392-AD25-3A6B-69D5B7B7612E}"/>
              </a:ext>
            </a:extLst>
          </p:cNvPr>
          <p:cNvSpPr>
            <a:spLocks noGrp="1"/>
          </p:cNvSpPr>
          <p:nvPr>
            <p:ph type="ctrTitle"/>
          </p:nvPr>
        </p:nvSpPr>
        <p:spPr>
          <a:xfrm>
            <a:off x="848695" y="1371600"/>
            <a:ext cx="9329625" cy="3423955"/>
          </a:xfrm>
        </p:spPr>
        <p:txBody>
          <a:bodyPr anchor="b">
            <a:normAutofit fontScale="90000"/>
          </a:bodyPr>
          <a:lstStyle/>
          <a:p>
            <a:pPr algn="l"/>
            <a:r>
              <a:rPr lang="en-US" sz="4000" b="1" u="sng" dirty="0">
                <a:ln w="28575">
                  <a:noFill/>
                </a:ln>
                <a:solidFill>
                  <a:schemeClr val="bg1"/>
                </a:solidFill>
                <a:effectLst/>
                <a:latin typeface="Aptos" panose="020B0004020202020204" pitchFamily="34" charset="0"/>
                <a:ea typeface="Aptos" panose="020B0004020202020204" pitchFamily="34" charset="0"/>
              </a:rPr>
              <a:t>Wherefore Art Thou, Cryptocurrency</a:t>
            </a:r>
            <a:r>
              <a:rPr lang="en-US" sz="4000" b="1" dirty="0">
                <a:ln w="28575">
                  <a:noFill/>
                </a:ln>
                <a:solidFill>
                  <a:schemeClr val="bg1"/>
                </a:solidFill>
                <a:effectLst/>
                <a:latin typeface="Aptos" panose="020B0004020202020204" pitchFamily="34" charset="0"/>
                <a:ea typeface="Aptos" panose="020B0004020202020204" pitchFamily="34" charset="0"/>
              </a:rPr>
              <a:t>: </a:t>
            </a:r>
            <a:br>
              <a:rPr lang="en-US" sz="4000" b="1" dirty="0">
                <a:ln w="28575">
                  <a:noFill/>
                </a:ln>
                <a:solidFill>
                  <a:schemeClr val="bg1"/>
                </a:solidFill>
                <a:effectLst/>
                <a:latin typeface="Aptos" panose="020B0004020202020204" pitchFamily="34" charset="0"/>
                <a:ea typeface="Aptos" panose="020B0004020202020204" pitchFamily="34" charset="0"/>
              </a:rPr>
            </a:br>
            <a:r>
              <a:rPr lang="en-US" sz="4000" b="1" dirty="0">
                <a:ln w="28575">
                  <a:noFill/>
                </a:ln>
                <a:solidFill>
                  <a:schemeClr val="bg1"/>
                </a:solidFill>
                <a:effectLst/>
                <a:latin typeface="Aptos" panose="020B0004020202020204" pitchFamily="34" charset="0"/>
                <a:ea typeface="Aptos" panose="020B0004020202020204" pitchFamily="34" charset="0"/>
              </a:rPr>
              <a:t>What is it, What laws govern and </a:t>
            </a:r>
            <a:br>
              <a:rPr lang="en-US" sz="4000" b="1" dirty="0">
                <a:ln w="28575">
                  <a:noFill/>
                </a:ln>
                <a:solidFill>
                  <a:schemeClr val="bg1"/>
                </a:solidFill>
                <a:effectLst/>
                <a:latin typeface="Aptos" panose="020B0004020202020204" pitchFamily="34" charset="0"/>
                <a:ea typeface="Aptos" panose="020B0004020202020204" pitchFamily="34" charset="0"/>
              </a:rPr>
            </a:br>
            <a:r>
              <a:rPr lang="en-US" sz="4000" b="1" dirty="0">
                <a:ln w="28575">
                  <a:noFill/>
                </a:ln>
                <a:solidFill>
                  <a:schemeClr val="bg1"/>
                </a:solidFill>
                <a:effectLst/>
                <a:latin typeface="Aptos" panose="020B0004020202020204" pitchFamily="34" charset="0"/>
                <a:ea typeface="Aptos" panose="020B0004020202020204" pitchFamily="34" charset="0"/>
              </a:rPr>
              <a:t>What Kentucky’s lawyers should know </a:t>
            </a:r>
            <a:br>
              <a:rPr lang="en-US" sz="4000" b="1" dirty="0">
                <a:ln w="28575">
                  <a:noFill/>
                </a:ln>
                <a:solidFill>
                  <a:schemeClr val="bg1"/>
                </a:solidFill>
                <a:effectLst/>
                <a:latin typeface="Aptos" panose="020B0004020202020204" pitchFamily="34" charset="0"/>
                <a:ea typeface="Aptos" panose="020B0004020202020204" pitchFamily="34" charset="0"/>
              </a:rPr>
            </a:br>
            <a:r>
              <a:rPr lang="en-US" sz="4000" b="1" dirty="0">
                <a:ln w="28575">
                  <a:noFill/>
                </a:ln>
                <a:solidFill>
                  <a:schemeClr val="bg1"/>
                </a:solidFill>
                <a:effectLst/>
                <a:latin typeface="Aptos" panose="020B0004020202020204" pitchFamily="34" charset="0"/>
                <a:ea typeface="Aptos" panose="020B0004020202020204" pitchFamily="34" charset="0"/>
              </a:rPr>
              <a:t>when representing clients </a:t>
            </a:r>
            <a:br>
              <a:rPr lang="en-US" sz="4000" b="1" dirty="0">
                <a:ln w="28575">
                  <a:noFill/>
                </a:ln>
                <a:solidFill>
                  <a:schemeClr val="bg1"/>
                </a:solidFill>
                <a:effectLst/>
                <a:latin typeface="Aptos" panose="020B0004020202020204" pitchFamily="34" charset="0"/>
                <a:ea typeface="Aptos" panose="020B0004020202020204" pitchFamily="34" charset="0"/>
              </a:rPr>
            </a:br>
            <a:r>
              <a:rPr lang="en-US" sz="4000" b="1" dirty="0">
                <a:ln w="28575">
                  <a:noFill/>
                </a:ln>
                <a:solidFill>
                  <a:schemeClr val="bg1"/>
                </a:solidFill>
                <a:effectLst/>
                <a:latin typeface="Aptos" panose="020B0004020202020204" pitchFamily="34" charset="0"/>
                <a:ea typeface="Aptos" panose="020B0004020202020204" pitchFamily="34" charset="0"/>
              </a:rPr>
              <a:t>in cryptocurrency matters?</a:t>
            </a:r>
            <a:br>
              <a:rPr lang="en-US" sz="4000" b="1" dirty="0">
                <a:ln w="28575">
                  <a:noFill/>
                </a:ln>
                <a:solidFill>
                  <a:schemeClr val="bg1"/>
                </a:solidFill>
                <a:effectLst/>
                <a:latin typeface="Calibri" panose="020F0502020204030204" pitchFamily="34" charset="0"/>
                <a:ea typeface="Aptos" panose="020B0004020202020204" pitchFamily="34" charset="0"/>
              </a:rPr>
            </a:br>
            <a:br>
              <a:rPr lang="en-US" sz="4000" b="1" dirty="0">
                <a:ln w="28575">
                  <a:noFill/>
                </a:ln>
                <a:solidFill>
                  <a:srgbClr val="FFFFFF"/>
                </a:solidFill>
              </a:rPr>
            </a:br>
            <a:br>
              <a:rPr lang="en-US" sz="4600" b="1" dirty="0">
                <a:ln w="28575">
                  <a:noFill/>
                </a:ln>
                <a:solidFill>
                  <a:srgbClr val="FFFFFF"/>
                </a:solidFill>
              </a:rPr>
            </a:br>
            <a:endParaRPr lang="en-US" sz="4600" b="1" dirty="0">
              <a:ln w="28575">
                <a:noFill/>
              </a:ln>
              <a:solidFill>
                <a:srgbClr val="FFFFFF"/>
              </a:solidFill>
            </a:endParaRPr>
          </a:p>
        </p:txBody>
      </p:sp>
      <p:sp>
        <p:nvSpPr>
          <p:cNvPr id="3" name="Subtitle 2">
            <a:extLst>
              <a:ext uri="{FF2B5EF4-FFF2-40B4-BE49-F238E27FC236}">
                <a16:creationId xmlns:a16="http://schemas.microsoft.com/office/drawing/2014/main" id="{BCF64ECD-A2E1-3676-FC93-B97CA71F0463}"/>
              </a:ext>
            </a:extLst>
          </p:cNvPr>
          <p:cNvSpPr>
            <a:spLocks noGrp="1"/>
          </p:cNvSpPr>
          <p:nvPr>
            <p:ph type="subTitle" idx="1"/>
          </p:nvPr>
        </p:nvSpPr>
        <p:spPr>
          <a:xfrm>
            <a:off x="6855857" y="4137891"/>
            <a:ext cx="5151415" cy="2553921"/>
          </a:xfrm>
          <a:solidFill>
            <a:srgbClr val="0E324D"/>
          </a:solidFill>
          <a:effectLst>
            <a:softEdge rad="127000"/>
          </a:effectLst>
        </p:spPr>
        <p:txBody>
          <a:bodyPr anchor="t">
            <a:normAutofit/>
          </a:bodyPr>
          <a:lstStyle/>
          <a:p>
            <a:pPr algn="l"/>
            <a:r>
              <a:rPr lang="en-US" dirty="0">
                <a:solidFill>
                  <a:srgbClr val="FFFFFF"/>
                </a:solidFill>
              </a:rPr>
              <a:t>	</a:t>
            </a:r>
          </a:p>
          <a:p>
            <a:pPr algn="l"/>
            <a:r>
              <a:rPr lang="en-US" dirty="0">
                <a:solidFill>
                  <a:srgbClr val="FFFFFF"/>
                </a:solidFill>
              </a:rPr>
              <a:t>	Bill Repasky</a:t>
            </a:r>
          </a:p>
          <a:p>
            <a:pPr algn="l"/>
            <a:r>
              <a:rPr lang="en-US" dirty="0">
                <a:solidFill>
                  <a:srgbClr val="FFFFFF"/>
                </a:solidFill>
              </a:rPr>
              <a:t>	Dylan Grafe</a:t>
            </a:r>
          </a:p>
          <a:p>
            <a:pPr algn="l"/>
            <a:r>
              <a:rPr lang="en-US" dirty="0">
                <a:solidFill>
                  <a:srgbClr val="FFFFFF"/>
                </a:solidFill>
              </a:rPr>
              <a:t>	Frost Brown Todd LLP</a:t>
            </a:r>
          </a:p>
          <a:p>
            <a:pPr algn="l"/>
            <a:r>
              <a:rPr lang="en-US" dirty="0">
                <a:solidFill>
                  <a:srgbClr val="FFFFFF"/>
                </a:solidFill>
              </a:rPr>
              <a:t>	June 2025</a:t>
            </a:r>
          </a:p>
        </p:txBody>
      </p:sp>
    </p:spTree>
    <p:extLst>
      <p:ext uri="{BB962C8B-B14F-4D97-AF65-F5344CB8AC3E}">
        <p14:creationId xmlns:p14="http://schemas.microsoft.com/office/powerpoint/2010/main" val="33936605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7ABFF2-E6F8-C9D2-4414-A6D75F41C95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A8430C1-CEE9-092B-2ECB-F805FFB2A67E}"/>
              </a:ext>
            </a:extLst>
          </p:cNvPr>
          <p:cNvSpPr>
            <a:spLocks noGrp="1"/>
          </p:cNvSpPr>
          <p:nvPr>
            <p:ph type="title"/>
          </p:nvPr>
        </p:nvSpPr>
        <p:spPr>
          <a:xfrm>
            <a:off x="838199" y="365125"/>
            <a:ext cx="10655105" cy="1325563"/>
          </a:xfrm>
        </p:spPr>
        <p:txBody>
          <a:bodyPr>
            <a:normAutofit/>
          </a:bodyPr>
          <a:lstStyle/>
          <a:p>
            <a:r>
              <a:rPr lang="en-US" sz="3200" b="1" dirty="0">
                <a:solidFill>
                  <a:srgbClr val="0070C0"/>
                </a:solidFill>
                <a:effectLst/>
                <a:latin typeface="Times New Roman" panose="02020603050405020304" pitchFamily="18" charset="0"/>
                <a:ea typeface="Times New Roman" panose="02020603050405020304" pitchFamily="18" charset="0"/>
              </a:rPr>
              <a:t>Federal and State Regulation</a:t>
            </a:r>
            <a:endParaRPr lang="en-US" sz="3200" b="1" dirty="0">
              <a:solidFill>
                <a:srgbClr val="0070C0"/>
              </a:solidFill>
            </a:endParaRPr>
          </a:p>
        </p:txBody>
      </p:sp>
      <p:graphicFrame>
        <p:nvGraphicFramePr>
          <p:cNvPr id="6" name="Content Placeholder 5">
            <a:extLst>
              <a:ext uri="{FF2B5EF4-FFF2-40B4-BE49-F238E27FC236}">
                <a16:creationId xmlns:a16="http://schemas.microsoft.com/office/drawing/2014/main" id="{19EB337F-E09A-83F3-DFCD-00E5E4A52677}"/>
              </a:ext>
            </a:extLst>
          </p:cNvPr>
          <p:cNvGraphicFramePr>
            <a:graphicFrameLocks noGrp="1"/>
          </p:cNvGraphicFramePr>
          <p:nvPr>
            <p:ph idx="1"/>
            <p:extLst>
              <p:ext uri="{D42A27DB-BD31-4B8C-83A1-F6EECF244321}">
                <p14:modId xmlns:p14="http://schemas.microsoft.com/office/powerpoint/2010/main" val="124655323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259726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641AE3-972C-68CD-F163-64D66C2FA689}"/>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9FE3A79-9AEC-C25E-4B33-4FE10B94CB5D}"/>
              </a:ext>
            </a:extLst>
          </p:cNvPr>
          <p:cNvSpPr>
            <a:spLocks noGrp="1"/>
          </p:cNvSpPr>
          <p:nvPr>
            <p:ph type="title"/>
          </p:nvPr>
        </p:nvSpPr>
        <p:spPr>
          <a:xfrm>
            <a:off x="838199" y="365125"/>
            <a:ext cx="10655105" cy="1325563"/>
          </a:xfrm>
        </p:spPr>
        <p:txBody>
          <a:bodyPr>
            <a:normAutofit/>
          </a:bodyPr>
          <a:lstStyle/>
          <a:p>
            <a:r>
              <a:rPr lang="en-US" sz="3200" b="1" dirty="0">
                <a:solidFill>
                  <a:srgbClr val="0070C0"/>
                </a:solidFill>
                <a:effectLst/>
                <a:latin typeface="Times New Roman" panose="02020603050405020304" pitchFamily="18" charset="0"/>
                <a:ea typeface="Times New Roman" panose="02020603050405020304" pitchFamily="18" charset="0"/>
              </a:rPr>
              <a:t>How Regulated Companies Comply with Laws</a:t>
            </a:r>
            <a:endParaRPr lang="en-US" sz="3200" b="1" dirty="0">
              <a:solidFill>
                <a:srgbClr val="0070C0"/>
              </a:solidFill>
            </a:endParaRPr>
          </a:p>
        </p:txBody>
      </p:sp>
      <p:sp>
        <p:nvSpPr>
          <p:cNvPr id="5" name="Content Placeholder 4">
            <a:extLst>
              <a:ext uri="{FF2B5EF4-FFF2-40B4-BE49-F238E27FC236}">
                <a16:creationId xmlns:a16="http://schemas.microsoft.com/office/drawing/2014/main" id="{C46479E0-D1C8-1A5A-23F9-EBA66F505EDD}"/>
              </a:ext>
            </a:extLst>
          </p:cNvPr>
          <p:cNvSpPr>
            <a:spLocks noGrp="1"/>
          </p:cNvSpPr>
          <p:nvPr>
            <p:ph idx="1"/>
          </p:nvPr>
        </p:nvSpPr>
        <p:spPr/>
        <p:txBody>
          <a:bodyPr>
            <a:normAutofit/>
          </a:bodyPr>
          <a:lstStyle/>
          <a:p>
            <a:pPr>
              <a:spcBef>
                <a:spcPts val="1400"/>
              </a:spcBef>
            </a:pPr>
            <a:r>
              <a:rPr lang="en-US" sz="2200" dirty="0"/>
              <a:t>Analysis of activities (e.g., what does the IRS, SEC, CFTC, Treasury think?)</a:t>
            </a:r>
          </a:p>
          <a:p>
            <a:pPr>
              <a:spcBef>
                <a:spcPts val="1400"/>
              </a:spcBef>
            </a:pPr>
            <a:r>
              <a:rPr lang="en-US" sz="2200" dirty="0"/>
              <a:t>Federal Registration with FinCEN</a:t>
            </a:r>
          </a:p>
          <a:p>
            <a:pPr>
              <a:spcBef>
                <a:spcPts val="1400"/>
              </a:spcBef>
            </a:pPr>
            <a:r>
              <a:rPr lang="en-US" sz="2200" dirty="0"/>
              <a:t> State Registration with Departments of Finance</a:t>
            </a:r>
          </a:p>
          <a:p>
            <a:pPr>
              <a:spcBef>
                <a:spcPts val="1400"/>
              </a:spcBef>
            </a:pPr>
            <a:r>
              <a:rPr lang="en-US" sz="2200" dirty="0"/>
              <a:t>BSA Requirements</a:t>
            </a:r>
          </a:p>
          <a:p>
            <a:pPr lvl="1">
              <a:spcBef>
                <a:spcPts val="1400"/>
              </a:spcBef>
            </a:pPr>
            <a:r>
              <a:rPr lang="en-US" sz="1800" dirty="0"/>
              <a:t>Designated BSA Compliance Officer </a:t>
            </a:r>
          </a:p>
          <a:p>
            <a:pPr lvl="1">
              <a:spcBef>
                <a:spcPts val="1400"/>
              </a:spcBef>
            </a:pPr>
            <a:r>
              <a:rPr lang="en-US" sz="1800" dirty="0"/>
              <a:t>Internal controls specific to registered business </a:t>
            </a:r>
          </a:p>
          <a:p>
            <a:pPr lvl="1">
              <a:spcBef>
                <a:spcPts val="1400"/>
              </a:spcBef>
            </a:pPr>
            <a:r>
              <a:rPr lang="en-US" sz="1800" dirty="0"/>
              <a:t>BSA/AML training </a:t>
            </a:r>
          </a:p>
          <a:p>
            <a:pPr lvl="1">
              <a:spcBef>
                <a:spcPts val="1400"/>
              </a:spcBef>
            </a:pPr>
            <a:r>
              <a:rPr lang="en-US" sz="1800" dirty="0"/>
              <a:t>Independent testing of BSA/AML program </a:t>
            </a:r>
          </a:p>
          <a:p>
            <a:pPr lvl="1">
              <a:spcBef>
                <a:spcPts val="1400"/>
              </a:spcBef>
            </a:pPr>
            <a:r>
              <a:rPr lang="en-US" sz="1800" dirty="0"/>
              <a:t>Customer Due Diligence </a:t>
            </a:r>
          </a:p>
          <a:p>
            <a:pPr>
              <a:spcBef>
                <a:spcPts val="1400"/>
              </a:spcBef>
            </a:pPr>
            <a:endParaRPr lang="en-US" sz="2200" dirty="0"/>
          </a:p>
        </p:txBody>
      </p:sp>
    </p:spTree>
    <p:extLst>
      <p:ext uri="{BB962C8B-B14F-4D97-AF65-F5344CB8AC3E}">
        <p14:creationId xmlns:p14="http://schemas.microsoft.com/office/powerpoint/2010/main" val="26336296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28AA0A-571F-D177-EAE3-50F2DA2226E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2D79478-C923-C2CC-4F41-EFD884A699AC}"/>
              </a:ext>
            </a:extLst>
          </p:cNvPr>
          <p:cNvSpPr>
            <a:spLocks noGrp="1"/>
          </p:cNvSpPr>
          <p:nvPr>
            <p:ph type="title"/>
          </p:nvPr>
        </p:nvSpPr>
        <p:spPr>
          <a:xfrm>
            <a:off x="838199" y="365125"/>
            <a:ext cx="10655105" cy="1325563"/>
          </a:xfrm>
        </p:spPr>
        <p:txBody>
          <a:bodyPr>
            <a:normAutofit/>
          </a:bodyPr>
          <a:lstStyle/>
          <a:p>
            <a:r>
              <a:rPr lang="en-US" sz="3200" b="1" dirty="0">
                <a:solidFill>
                  <a:srgbClr val="0070C0"/>
                </a:solidFill>
                <a:latin typeface="Times New Roman" panose="02020603050405020304" pitchFamily="18" charset="0"/>
              </a:rPr>
              <a:t>What about in Kentucky?</a:t>
            </a:r>
            <a:endParaRPr lang="en-US" sz="3200" b="1" dirty="0">
              <a:solidFill>
                <a:srgbClr val="0070C0"/>
              </a:solidFill>
            </a:endParaRPr>
          </a:p>
        </p:txBody>
      </p:sp>
      <p:sp>
        <p:nvSpPr>
          <p:cNvPr id="5" name="Content Placeholder 4">
            <a:extLst>
              <a:ext uri="{FF2B5EF4-FFF2-40B4-BE49-F238E27FC236}">
                <a16:creationId xmlns:a16="http://schemas.microsoft.com/office/drawing/2014/main" id="{2832012A-2FA1-4C6C-7E04-96CD6B063839}"/>
              </a:ext>
            </a:extLst>
          </p:cNvPr>
          <p:cNvSpPr>
            <a:spLocks noGrp="1"/>
          </p:cNvSpPr>
          <p:nvPr>
            <p:ph idx="1"/>
          </p:nvPr>
        </p:nvSpPr>
        <p:spPr/>
        <p:txBody>
          <a:bodyPr>
            <a:normAutofit/>
          </a:bodyPr>
          <a:lstStyle/>
          <a:p>
            <a:pPr>
              <a:spcBef>
                <a:spcPts val="1400"/>
              </a:spcBef>
            </a:pPr>
            <a:r>
              <a:rPr lang="en-US" sz="2200" dirty="0"/>
              <a:t>MSBs under federal law, are most often regulated in Kentucky as a Money Transmitter.</a:t>
            </a:r>
          </a:p>
          <a:p>
            <a:pPr>
              <a:spcBef>
                <a:spcPts val="1400"/>
              </a:spcBef>
            </a:pPr>
            <a:r>
              <a:rPr lang="en-US" sz="2200" dirty="0"/>
              <a:t>Kentucky Money Transmitters Act of 2006 (KRS 286.11)</a:t>
            </a:r>
          </a:p>
          <a:p>
            <a:pPr>
              <a:spcBef>
                <a:spcPts val="1400"/>
              </a:spcBef>
            </a:pPr>
            <a:r>
              <a:rPr lang="en-US" sz="2200" dirty="0"/>
              <a:t>Kentucky Department of Financial Institutions </a:t>
            </a:r>
          </a:p>
          <a:p>
            <a:pPr lvl="1">
              <a:spcBef>
                <a:spcPts val="1400"/>
              </a:spcBef>
            </a:pPr>
            <a:r>
              <a:rPr lang="en-US" sz="2200" dirty="0"/>
              <a:t>KDFI’s Division of Non-Depository Institutions </a:t>
            </a:r>
          </a:p>
          <a:p>
            <a:pPr>
              <a:spcBef>
                <a:spcPts val="1400"/>
              </a:spcBef>
            </a:pPr>
            <a:r>
              <a:rPr lang="en-US" sz="2200" dirty="0"/>
              <a:t>KDFI’s Licensing Guidance: </a:t>
            </a:r>
          </a:p>
          <a:p>
            <a:pPr lvl="1">
              <a:spcBef>
                <a:spcPts val="1400"/>
              </a:spcBef>
            </a:pPr>
            <a:r>
              <a:rPr lang="en-US" sz="2200" dirty="0"/>
              <a:t>2013 adoption of NMLS System for Money Transmitters </a:t>
            </a:r>
          </a:p>
          <a:p>
            <a:pPr lvl="1">
              <a:spcBef>
                <a:spcPts val="1400"/>
              </a:spcBef>
            </a:pPr>
            <a:r>
              <a:rPr lang="en-US" sz="2200" dirty="0"/>
              <a:t>September 2022 application of our Money Transmitters Act to Virtual Currency operators </a:t>
            </a:r>
          </a:p>
          <a:p>
            <a:pPr>
              <a:spcBef>
                <a:spcPts val="1400"/>
              </a:spcBef>
            </a:pPr>
            <a:endParaRPr lang="en-US" sz="2200" dirty="0"/>
          </a:p>
        </p:txBody>
      </p:sp>
    </p:spTree>
    <p:extLst>
      <p:ext uri="{BB962C8B-B14F-4D97-AF65-F5344CB8AC3E}">
        <p14:creationId xmlns:p14="http://schemas.microsoft.com/office/powerpoint/2010/main" val="6492681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5D1404-E231-CA8F-2B30-D499F2AFEEC8}"/>
            </a:ext>
          </a:extLst>
        </p:cNvPr>
        <p:cNvGrpSpPr/>
        <p:nvPr/>
      </p:nvGrpSpPr>
      <p:grpSpPr>
        <a:xfrm>
          <a:off x="0" y="0"/>
          <a:ext cx="0" cy="0"/>
          <a:chOff x="0" y="0"/>
          <a:chExt cx="0" cy="0"/>
        </a:xfrm>
      </p:grpSpPr>
      <p:pic>
        <p:nvPicPr>
          <p:cNvPr id="4" name="Picture 3" descr="A blue abstract watercolor pattern on a white background">
            <a:extLst>
              <a:ext uri="{FF2B5EF4-FFF2-40B4-BE49-F238E27FC236}">
                <a16:creationId xmlns:a16="http://schemas.microsoft.com/office/drawing/2014/main" id="{E668DE17-33BA-45CD-9F6A-08843DA1C055}"/>
              </a:ext>
            </a:extLst>
          </p:cNvPr>
          <p:cNvPicPr>
            <a:picLocks noChangeAspect="1"/>
          </p:cNvPicPr>
          <p:nvPr/>
        </p:nvPicPr>
        <p:blipFill rotWithShape="1">
          <a:blip r:embed="rId3"/>
          <a:srcRect t="14644" b="1086"/>
          <a:stretch/>
        </p:blipFill>
        <p:spPr>
          <a:xfrm>
            <a:off x="20" y="10"/>
            <a:ext cx="12191980" cy="6857990"/>
          </a:xfrm>
          <a:prstGeom prst="rect">
            <a:avLst/>
          </a:prstGeom>
        </p:spPr>
      </p:pic>
      <p:sp>
        <p:nvSpPr>
          <p:cNvPr id="2" name="Title 1">
            <a:extLst>
              <a:ext uri="{FF2B5EF4-FFF2-40B4-BE49-F238E27FC236}">
                <a16:creationId xmlns:a16="http://schemas.microsoft.com/office/drawing/2014/main" id="{9E3ACADA-7593-850A-9CDF-17E31F55952F}"/>
              </a:ext>
            </a:extLst>
          </p:cNvPr>
          <p:cNvSpPr>
            <a:spLocks noGrp="1"/>
          </p:cNvSpPr>
          <p:nvPr>
            <p:ph type="ctrTitle"/>
          </p:nvPr>
        </p:nvSpPr>
        <p:spPr>
          <a:xfrm>
            <a:off x="848695" y="1371600"/>
            <a:ext cx="9329625" cy="3423955"/>
          </a:xfrm>
        </p:spPr>
        <p:txBody>
          <a:bodyPr anchor="b">
            <a:normAutofit/>
          </a:bodyPr>
          <a:lstStyle/>
          <a:p>
            <a:pPr algn="l"/>
            <a:r>
              <a:rPr lang="en-US" sz="4000" b="1" u="sng" dirty="0">
                <a:ln w="28575">
                  <a:noFill/>
                </a:ln>
                <a:solidFill>
                  <a:schemeClr val="bg1"/>
                </a:solidFill>
                <a:effectLst/>
                <a:latin typeface="Aptos" panose="020B0004020202020204" pitchFamily="34" charset="0"/>
                <a:ea typeface="Aptos" panose="020B0004020202020204" pitchFamily="34" charset="0"/>
              </a:rPr>
              <a:t>Cryptocurrency</a:t>
            </a:r>
            <a:r>
              <a:rPr lang="en-US" sz="4000" b="1" dirty="0">
                <a:ln w="28575">
                  <a:noFill/>
                </a:ln>
                <a:solidFill>
                  <a:schemeClr val="bg1"/>
                </a:solidFill>
                <a:effectLst/>
                <a:latin typeface="Aptos" panose="020B0004020202020204" pitchFamily="34" charset="0"/>
                <a:ea typeface="Aptos" panose="020B0004020202020204" pitchFamily="34" charset="0"/>
              </a:rPr>
              <a:t>: </a:t>
            </a:r>
            <a:br>
              <a:rPr lang="en-US" sz="4000" b="1" dirty="0">
                <a:ln w="28575">
                  <a:noFill/>
                </a:ln>
                <a:solidFill>
                  <a:schemeClr val="bg1"/>
                </a:solidFill>
                <a:effectLst/>
                <a:latin typeface="Aptos" panose="020B0004020202020204" pitchFamily="34" charset="0"/>
                <a:ea typeface="Aptos" panose="020B0004020202020204" pitchFamily="34" charset="0"/>
              </a:rPr>
            </a:br>
            <a:r>
              <a:rPr lang="en-US" sz="4000" b="1" dirty="0">
                <a:ln w="28575">
                  <a:noFill/>
                </a:ln>
                <a:solidFill>
                  <a:schemeClr val="bg1"/>
                </a:solidFill>
                <a:effectLst/>
                <a:latin typeface="Aptos" panose="020B0004020202020204" pitchFamily="34" charset="0"/>
                <a:ea typeface="Aptos" panose="020B0004020202020204" pitchFamily="34" charset="0"/>
              </a:rPr>
              <a:t>What’s New in Kentucky’s</a:t>
            </a:r>
            <a:br>
              <a:rPr lang="en-US" sz="4000" b="1" dirty="0">
                <a:ln w="28575">
                  <a:noFill/>
                </a:ln>
                <a:solidFill>
                  <a:schemeClr val="bg1"/>
                </a:solidFill>
                <a:effectLst/>
                <a:latin typeface="Aptos" panose="020B0004020202020204" pitchFamily="34" charset="0"/>
                <a:ea typeface="Aptos" panose="020B0004020202020204" pitchFamily="34" charset="0"/>
              </a:rPr>
            </a:br>
            <a:r>
              <a:rPr lang="en-US" sz="4000" b="1" dirty="0">
                <a:ln w="28575">
                  <a:noFill/>
                </a:ln>
                <a:solidFill>
                  <a:schemeClr val="bg1"/>
                </a:solidFill>
                <a:effectLst/>
                <a:latin typeface="Aptos" panose="020B0004020202020204" pitchFamily="34" charset="0"/>
                <a:ea typeface="Aptos" panose="020B0004020202020204" pitchFamily="34" charset="0"/>
              </a:rPr>
              <a:t>Regulatory Landscape?</a:t>
            </a:r>
            <a:br>
              <a:rPr lang="en-US" sz="4600" b="1" dirty="0">
                <a:ln w="28575">
                  <a:noFill/>
                </a:ln>
                <a:solidFill>
                  <a:srgbClr val="FFFFFF"/>
                </a:solidFill>
              </a:rPr>
            </a:br>
            <a:endParaRPr lang="en-US" sz="4600" b="1" dirty="0">
              <a:ln w="28575">
                <a:noFill/>
              </a:ln>
              <a:solidFill>
                <a:srgbClr val="FFFFFF"/>
              </a:solidFill>
            </a:endParaRPr>
          </a:p>
        </p:txBody>
      </p:sp>
    </p:spTree>
    <p:extLst>
      <p:ext uri="{BB962C8B-B14F-4D97-AF65-F5344CB8AC3E}">
        <p14:creationId xmlns:p14="http://schemas.microsoft.com/office/powerpoint/2010/main" val="5856351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A70251-52CA-861A-4CBA-E0DD3274FD2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9C2BFAE-068D-7EDD-A51C-E95F3B8119A5}"/>
              </a:ext>
            </a:extLst>
          </p:cNvPr>
          <p:cNvSpPr>
            <a:spLocks noGrp="1"/>
          </p:cNvSpPr>
          <p:nvPr>
            <p:ph type="title"/>
          </p:nvPr>
        </p:nvSpPr>
        <p:spPr>
          <a:xfrm>
            <a:off x="838199" y="365125"/>
            <a:ext cx="10655105" cy="1325563"/>
          </a:xfrm>
        </p:spPr>
        <p:txBody>
          <a:bodyPr>
            <a:normAutofit/>
          </a:bodyPr>
          <a:lstStyle/>
          <a:p>
            <a:r>
              <a:rPr lang="en-US" sz="3200" b="1" dirty="0">
                <a:solidFill>
                  <a:srgbClr val="0070C0"/>
                </a:solidFill>
                <a:latin typeface="Times New Roman" panose="02020603050405020304" pitchFamily="18" charset="0"/>
              </a:rPr>
              <a:t>Act Relating to Blockchain Digital Assets, Kentucky HB 701</a:t>
            </a:r>
            <a:endParaRPr lang="en-US" sz="3200" b="1" dirty="0">
              <a:solidFill>
                <a:srgbClr val="0070C0"/>
              </a:solidFill>
            </a:endParaRPr>
          </a:p>
        </p:txBody>
      </p:sp>
      <p:sp>
        <p:nvSpPr>
          <p:cNvPr id="5" name="Content Placeholder 4">
            <a:extLst>
              <a:ext uri="{FF2B5EF4-FFF2-40B4-BE49-F238E27FC236}">
                <a16:creationId xmlns:a16="http://schemas.microsoft.com/office/drawing/2014/main" id="{8870AAA4-A4E3-442C-1838-6FBD761ECD5D}"/>
              </a:ext>
            </a:extLst>
          </p:cNvPr>
          <p:cNvSpPr>
            <a:spLocks noGrp="1"/>
          </p:cNvSpPr>
          <p:nvPr>
            <p:ph idx="1"/>
          </p:nvPr>
        </p:nvSpPr>
        <p:spPr/>
        <p:txBody>
          <a:bodyPr>
            <a:normAutofit/>
          </a:bodyPr>
          <a:lstStyle/>
          <a:p>
            <a:pPr>
              <a:spcBef>
                <a:spcPts val="1400"/>
              </a:spcBef>
            </a:pPr>
            <a:r>
              <a:rPr lang="en-US" dirty="0"/>
              <a:t>Effective date is June 27, 2025.</a:t>
            </a:r>
          </a:p>
          <a:p>
            <a:pPr>
              <a:spcBef>
                <a:spcPts val="1400"/>
              </a:spcBef>
            </a:pPr>
            <a:r>
              <a:rPr lang="en-US" dirty="0"/>
              <a:t>The Act will be codified within Chapter 369 and KRS 286.11-007 of the Kentucky Revised Statutes.</a:t>
            </a:r>
          </a:p>
          <a:p>
            <a:pPr>
              <a:spcBef>
                <a:spcPts val="1400"/>
              </a:spcBef>
            </a:pPr>
            <a:r>
              <a:rPr lang="en-US" dirty="0"/>
              <a:t>Touches the Kentucky’s Uniform Electronic Transactions Act, Kentucky’s Consumer Protection Act, Kentucky’s Money Transmission laws, and all individuals electing to accept digital assets as payment for services. </a:t>
            </a:r>
          </a:p>
        </p:txBody>
      </p:sp>
    </p:spTree>
    <p:extLst>
      <p:ext uri="{BB962C8B-B14F-4D97-AF65-F5344CB8AC3E}">
        <p14:creationId xmlns:p14="http://schemas.microsoft.com/office/powerpoint/2010/main" val="36481047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5790CD-3630-6E61-71A1-27A658097A8F}"/>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C2B01C7-072B-28A1-7891-D79EE9D3954A}"/>
              </a:ext>
            </a:extLst>
          </p:cNvPr>
          <p:cNvSpPr>
            <a:spLocks noGrp="1"/>
          </p:cNvSpPr>
          <p:nvPr>
            <p:ph type="title"/>
          </p:nvPr>
        </p:nvSpPr>
        <p:spPr>
          <a:xfrm>
            <a:off x="838199" y="365125"/>
            <a:ext cx="10655105" cy="1325563"/>
          </a:xfrm>
        </p:spPr>
        <p:txBody>
          <a:bodyPr>
            <a:normAutofit/>
          </a:bodyPr>
          <a:lstStyle/>
          <a:p>
            <a:r>
              <a:rPr lang="en-US" sz="3200" b="1" dirty="0">
                <a:solidFill>
                  <a:srgbClr val="0070C0"/>
                </a:solidFill>
                <a:latin typeface="Times New Roman" panose="02020603050405020304" pitchFamily="18" charset="0"/>
              </a:rPr>
              <a:t>Kentucky Uniform Electronic Transactions Act (“UETA”)</a:t>
            </a:r>
            <a:endParaRPr lang="en-US" sz="3200" b="1" dirty="0">
              <a:solidFill>
                <a:srgbClr val="0070C0"/>
              </a:solidFill>
            </a:endParaRPr>
          </a:p>
        </p:txBody>
      </p:sp>
      <p:sp>
        <p:nvSpPr>
          <p:cNvPr id="5" name="Content Placeholder 4">
            <a:extLst>
              <a:ext uri="{FF2B5EF4-FFF2-40B4-BE49-F238E27FC236}">
                <a16:creationId xmlns:a16="http://schemas.microsoft.com/office/drawing/2014/main" id="{0B7D659A-1B68-AB35-7157-FDA01A9C7857}"/>
              </a:ext>
            </a:extLst>
          </p:cNvPr>
          <p:cNvSpPr>
            <a:spLocks noGrp="1"/>
          </p:cNvSpPr>
          <p:nvPr>
            <p:ph idx="1"/>
          </p:nvPr>
        </p:nvSpPr>
        <p:spPr/>
        <p:txBody>
          <a:bodyPr>
            <a:noAutofit/>
          </a:bodyPr>
          <a:lstStyle/>
          <a:p>
            <a:pPr>
              <a:spcBef>
                <a:spcPts val="1400"/>
              </a:spcBef>
            </a:pPr>
            <a:r>
              <a:rPr lang="en-US" sz="2000" dirty="0"/>
              <a:t>Act adds 3 new sections to UETA, including providing definitions for blockchain, blockchain protocol, cryptocurrency, digital asset, node, nonfungible token, stablecoin, staking, self-hosted wallet and third-party wallet.</a:t>
            </a:r>
          </a:p>
          <a:p>
            <a:pPr>
              <a:spcBef>
                <a:spcPts val="1400"/>
              </a:spcBef>
            </a:pPr>
            <a:r>
              <a:rPr lang="en-US" sz="2000" dirty="0"/>
              <a:t>"Cryptocurrency" has the same meaning as in KRS 139.516, i.e., “’Cryptocurrency’ means a type of virtual currency that utilizes blockchain technology and that:</a:t>
            </a:r>
          </a:p>
          <a:p>
            <a:pPr marL="0" indent="0">
              <a:spcBef>
                <a:spcPts val="1400"/>
              </a:spcBef>
              <a:buNone/>
            </a:pPr>
            <a:r>
              <a:rPr lang="en-US" sz="2000" dirty="0"/>
              <a:t>	1.  Can be digitally traded between users; or</a:t>
            </a:r>
          </a:p>
          <a:p>
            <a:pPr marL="0" indent="0">
              <a:spcBef>
                <a:spcPts val="1400"/>
              </a:spcBef>
              <a:buNone/>
            </a:pPr>
            <a:r>
              <a:rPr lang="en-US" sz="2000" dirty="0"/>
              <a:t>	2.  Can be converted or exchanged for legal tender”</a:t>
            </a:r>
          </a:p>
          <a:p>
            <a:pPr>
              <a:spcBef>
                <a:spcPts val="1400"/>
              </a:spcBef>
            </a:pPr>
            <a:r>
              <a:rPr lang="en-US" sz="2000" dirty="0"/>
              <a:t>Act establishes that an individual shall not be prohibited from accepting digital assets for   payment for legal goods or services; and that when parties agree to the exchange of digital assets in compensation, then payment shall not be subject to additional taxes, withholdings, assessments, or charges based solely on the use of the digital asset as the payment medium.</a:t>
            </a:r>
          </a:p>
          <a:p>
            <a:pPr lvl="1">
              <a:spcBef>
                <a:spcPts val="1400"/>
              </a:spcBef>
            </a:pPr>
            <a:r>
              <a:rPr lang="en-US" sz="2000" dirty="0"/>
              <a:t>Conversely, the Act does not require any person (defined as individuals and legal 	entities) to accept digital assets for payment for legal goods or services. </a:t>
            </a:r>
          </a:p>
        </p:txBody>
      </p:sp>
    </p:spTree>
    <p:extLst>
      <p:ext uri="{BB962C8B-B14F-4D97-AF65-F5344CB8AC3E}">
        <p14:creationId xmlns:p14="http://schemas.microsoft.com/office/powerpoint/2010/main" val="12426153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4A59FF-1351-B1CF-7273-3AEC940C7FB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D6B704C-DBA6-08E4-4277-46B17E0EFBA9}"/>
              </a:ext>
            </a:extLst>
          </p:cNvPr>
          <p:cNvSpPr>
            <a:spLocks noGrp="1"/>
          </p:cNvSpPr>
          <p:nvPr>
            <p:ph type="title"/>
          </p:nvPr>
        </p:nvSpPr>
        <p:spPr>
          <a:xfrm>
            <a:off x="838199" y="365125"/>
            <a:ext cx="10655105" cy="1325563"/>
          </a:xfrm>
        </p:spPr>
        <p:txBody>
          <a:bodyPr>
            <a:normAutofit/>
          </a:bodyPr>
          <a:lstStyle/>
          <a:p>
            <a:r>
              <a:rPr lang="en-US" sz="3200" b="1" dirty="0">
                <a:solidFill>
                  <a:srgbClr val="0070C0"/>
                </a:solidFill>
                <a:latin typeface="Times New Roman" panose="02020603050405020304" pitchFamily="18" charset="0"/>
              </a:rPr>
              <a:t>HB 701 continued</a:t>
            </a:r>
            <a:endParaRPr lang="en-US" sz="3200" b="1" dirty="0">
              <a:solidFill>
                <a:srgbClr val="0070C0"/>
              </a:solidFill>
            </a:endParaRPr>
          </a:p>
        </p:txBody>
      </p:sp>
      <p:sp>
        <p:nvSpPr>
          <p:cNvPr id="5" name="Content Placeholder 4">
            <a:extLst>
              <a:ext uri="{FF2B5EF4-FFF2-40B4-BE49-F238E27FC236}">
                <a16:creationId xmlns:a16="http://schemas.microsoft.com/office/drawing/2014/main" id="{26395325-3FAA-F9C1-75E4-E26493860712}"/>
              </a:ext>
            </a:extLst>
          </p:cNvPr>
          <p:cNvSpPr>
            <a:spLocks noGrp="1"/>
          </p:cNvSpPr>
          <p:nvPr>
            <p:ph idx="1"/>
          </p:nvPr>
        </p:nvSpPr>
        <p:spPr/>
        <p:txBody>
          <a:bodyPr>
            <a:noAutofit/>
          </a:bodyPr>
          <a:lstStyle/>
          <a:p>
            <a:pPr>
              <a:spcBef>
                <a:spcPts val="1400"/>
              </a:spcBef>
            </a:pPr>
            <a:r>
              <a:rPr lang="en-US" sz="2200" b="1" u="sng" dirty="0"/>
              <a:t>Kentucky Consumer Protection Act</a:t>
            </a:r>
            <a:r>
              <a:rPr lang="en-US" sz="2200" dirty="0"/>
              <a:t>: Act grants the Attorney General of Kentucky is granted authority to initiate action under KRS 367.110 to 367.300, which is part of the KCPA “relating to the offering or providing staking as a service to individuals or other businesses.” </a:t>
            </a:r>
          </a:p>
          <a:p>
            <a:pPr lvl="1">
              <a:spcBef>
                <a:spcPts val="1400"/>
              </a:spcBef>
            </a:pPr>
            <a:r>
              <a:rPr lang="en-US" sz="2200" dirty="0"/>
              <a:t>This may become consequential because the KCPA declares that unfair, false, misleading or deceptive acts or practices in the conduct of any trade or commerce are unlawful.  </a:t>
            </a:r>
          </a:p>
          <a:p>
            <a:pPr>
              <a:spcBef>
                <a:spcPts val="1400"/>
              </a:spcBef>
            </a:pPr>
            <a:r>
              <a:rPr lang="en-US" sz="2200" b="1" u="sng" dirty="0"/>
              <a:t>Money Transmitters</a:t>
            </a:r>
            <a:r>
              <a:rPr lang="en-US" sz="2200" dirty="0"/>
              <a:t>: The Act exempts from the definition of Money Transmitters any individual or business that develops/deploys software on a blockchain protocol, even if the software effectuates the exchange of one digital asset for another digital asset; exchanges digital assets for other digital assets; or operates a node/series of nodes on a blockchain protocol. </a:t>
            </a:r>
          </a:p>
        </p:txBody>
      </p:sp>
    </p:spTree>
    <p:extLst>
      <p:ext uri="{BB962C8B-B14F-4D97-AF65-F5344CB8AC3E}">
        <p14:creationId xmlns:p14="http://schemas.microsoft.com/office/powerpoint/2010/main" val="38608549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F114C5-4BC1-6B6E-ADFD-151C4575692B}"/>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D85A7821-9817-E778-FBC5-D07844838A56}"/>
              </a:ext>
            </a:extLst>
          </p:cNvPr>
          <p:cNvSpPr>
            <a:spLocks noGrp="1"/>
          </p:cNvSpPr>
          <p:nvPr>
            <p:ph type="title"/>
          </p:nvPr>
        </p:nvSpPr>
        <p:spPr>
          <a:xfrm>
            <a:off x="838199" y="365125"/>
            <a:ext cx="10655105" cy="1325563"/>
          </a:xfrm>
        </p:spPr>
        <p:txBody>
          <a:bodyPr>
            <a:normAutofit/>
          </a:bodyPr>
          <a:lstStyle/>
          <a:p>
            <a:r>
              <a:rPr lang="fr-FR" sz="3200" b="1" dirty="0">
                <a:solidFill>
                  <a:srgbClr val="0070C0"/>
                </a:solidFill>
                <a:latin typeface="Times New Roman" panose="02020603050405020304" pitchFamily="18" charset="0"/>
              </a:rPr>
              <a:t>UCC Article 12 – KRS 355.12-101-107</a:t>
            </a:r>
            <a:endParaRPr lang="en-US" sz="3200" b="1" dirty="0">
              <a:solidFill>
                <a:srgbClr val="0070C0"/>
              </a:solidFill>
            </a:endParaRPr>
          </a:p>
        </p:txBody>
      </p:sp>
      <p:sp>
        <p:nvSpPr>
          <p:cNvPr id="5" name="Content Placeholder 4">
            <a:extLst>
              <a:ext uri="{FF2B5EF4-FFF2-40B4-BE49-F238E27FC236}">
                <a16:creationId xmlns:a16="http://schemas.microsoft.com/office/drawing/2014/main" id="{AA732B34-AF71-E511-F8DF-E3DB122288EF}"/>
              </a:ext>
            </a:extLst>
          </p:cNvPr>
          <p:cNvSpPr>
            <a:spLocks noGrp="1"/>
          </p:cNvSpPr>
          <p:nvPr>
            <p:ph idx="1"/>
          </p:nvPr>
        </p:nvSpPr>
        <p:spPr/>
        <p:txBody>
          <a:bodyPr>
            <a:noAutofit/>
          </a:bodyPr>
          <a:lstStyle/>
          <a:p>
            <a:pPr>
              <a:spcBef>
                <a:spcPts val="1400"/>
              </a:spcBef>
            </a:pPr>
            <a:r>
              <a:rPr lang="en-US" dirty="0"/>
              <a:t>Effective January 1, 2025</a:t>
            </a:r>
          </a:p>
          <a:p>
            <a:pPr>
              <a:spcBef>
                <a:spcPts val="1400"/>
              </a:spcBef>
            </a:pPr>
            <a:r>
              <a:rPr lang="en-US" dirty="0"/>
              <a:t>Short Title “Controllable Electronic Records” </a:t>
            </a:r>
          </a:p>
          <a:p>
            <a:pPr lvl="1">
              <a:spcBef>
                <a:spcPts val="1400"/>
              </a:spcBef>
            </a:pPr>
            <a:r>
              <a:rPr lang="en-US" sz="2800" dirty="0"/>
              <a:t>GOALS: Provide lenders and market participants with greater certainty for CER, particularly when used as collateral, under guidelines that are technology neutral. </a:t>
            </a:r>
          </a:p>
        </p:txBody>
      </p:sp>
    </p:spTree>
    <p:extLst>
      <p:ext uri="{BB962C8B-B14F-4D97-AF65-F5344CB8AC3E}">
        <p14:creationId xmlns:p14="http://schemas.microsoft.com/office/powerpoint/2010/main" val="17226058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C229A4-43F9-B06C-C87A-B9A636717072}"/>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43FA44AA-D73F-2D08-401C-91A84AD2BEF6}"/>
              </a:ext>
            </a:extLst>
          </p:cNvPr>
          <p:cNvSpPr>
            <a:spLocks noGrp="1"/>
          </p:cNvSpPr>
          <p:nvPr>
            <p:ph type="title"/>
          </p:nvPr>
        </p:nvSpPr>
        <p:spPr>
          <a:xfrm>
            <a:off x="838199" y="365125"/>
            <a:ext cx="10655105" cy="1325563"/>
          </a:xfrm>
        </p:spPr>
        <p:txBody>
          <a:bodyPr>
            <a:normAutofit/>
          </a:bodyPr>
          <a:lstStyle/>
          <a:p>
            <a:r>
              <a:rPr lang="fr-FR" sz="3200" b="1" dirty="0">
                <a:solidFill>
                  <a:srgbClr val="0070C0"/>
                </a:solidFill>
                <a:latin typeface="Times New Roman" panose="02020603050405020304" pitchFamily="18" charset="0"/>
              </a:rPr>
              <a:t>Article 12’s CER </a:t>
            </a:r>
            <a:endParaRPr lang="en-US" sz="3200" b="1" dirty="0">
              <a:solidFill>
                <a:srgbClr val="0070C0"/>
              </a:solidFill>
            </a:endParaRPr>
          </a:p>
        </p:txBody>
      </p:sp>
      <p:sp>
        <p:nvSpPr>
          <p:cNvPr id="5" name="Content Placeholder 4">
            <a:extLst>
              <a:ext uri="{FF2B5EF4-FFF2-40B4-BE49-F238E27FC236}">
                <a16:creationId xmlns:a16="http://schemas.microsoft.com/office/drawing/2014/main" id="{A4EB0803-052A-B9BF-79A0-43C5ED08D1BC}"/>
              </a:ext>
            </a:extLst>
          </p:cNvPr>
          <p:cNvSpPr>
            <a:spLocks noGrp="1"/>
          </p:cNvSpPr>
          <p:nvPr>
            <p:ph idx="1"/>
          </p:nvPr>
        </p:nvSpPr>
        <p:spPr/>
        <p:txBody>
          <a:bodyPr>
            <a:noAutofit/>
          </a:bodyPr>
          <a:lstStyle/>
          <a:p>
            <a:pPr>
              <a:spcBef>
                <a:spcPts val="1400"/>
              </a:spcBef>
            </a:pPr>
            <a:r>
              <a:rPr lang="en-US" sz="2600" dirty="0"/>
              <a:t>CER is a “… record stored in an electronic medium that can be subjected to control”  	(12-102(a)(a))</a:t>
            </a:r>
          </a:p>
          <a:p>
            <a:pPr lvl="1">
              <a:spcBef>
                <a:spcPts val="1400"/>
              </a:spcBef>
            </a:pPr>
            <a:r>
              <a:rPr lang="en-US" sz="2600" dirty="0"/>
              <a:t>e.g., cryptocurrency and non-fungible tokens</a:t>
            </a:r>
          </a:p>
          <a:p>
            <a:pPr lvl="1">
              <a:spcBef>
                <a:spcPts val="1400"/>
              </a:spcBef>
            </a:pPr>
            <a:r>
              <a:rPr lang="en-US" sz="2600" dirty="0"/>
              <a:t>But NOT deposit account, payment intangible, document of title, etc.</a:t>
            </a:r>
          </a:p>
          <a:p>
            <a:pPr>
              <a:spcBef>
                <a:spcPts val="1400"/>
              </a:spcBef>
            </a:pPr>
            <a:r>
              <a:rPr lang="en-US" sz="2600" dirty="0"/>
              <a:t>Control is defined at 12-105</a:t>
            </a:r>
          </a:p>
          <a:p>
            <a:pPr lvl="1">
              <a:spcBef>
                <a:spcPts val="1400"/>
              </a:spcBef>
            </a:pPr>
            <a:r>
              <a:rPr lang="en-US" sz="2600" dirty="0"/>
              <a:t>Avail to benefits</a:t>
            </a:r>
          </a:p>
          <a:p>
            <a:pPr lvl="1">
              <a:spcBef>
                <a:spcPts val="1400"/>
              </a:spcBef>
            </a:pPr>
            <a:r>
              <a:rPr lang="en-US" sz="2600" dirty="0"/>
              <a:t>Prevent others from the same benefits</a:t>
            </a:r>
          </a:p>
          <a:p>
            <a:pPr lvl="1">
              <a:spcBef>
                <a:spcPts val="1400"/>
              </a:spcBef>
            </a:pPr>
            <a:r>
              <a:rPr lang="en-US" sz="2600" dirty="0"/>
              <a:t>Transfer right to others</a:t>
            </a:r>
          </a:p>
          <a:p>
            <a:pPr lvl="1">
              <a:spcBef>
                <a:spcPts val="1400"/>
              </a:spcBef>
            </a:pPr>
            <a:r>
              <a:rPr lang="en-US" sz="2600" dirty="0"/>
              <a:t>Put the world on notice of the above rights</a:t>
            </a:r>
          </a:p>
        </p:txBody>
      </p:sp>
    </p:spTree>
    <p:extLst>
      <p:ext uri="{BB962C8B-B14F-4D97-AF65-F5344CB8AC3E}">
        <p14:creationId xmlns:p14="http://schemas.microsoft.com/office/powerpoint/2010/main" val="25301643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520385-714C-24DF-E5AA-454F2034A7F8}"/>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3C407A55-382F-FE01-D582-020501AA6C8A}"/>
              </a:ext>
            </a:extLst>
          </p:cNvPr>
          <p:cNvSpPr>
            <a:spLocks noGrp="1"/>
          </p:cNvSpPr>
          <p:nvPr>
            <p:ph type="title"/>
          </p:nvPr>
        </p:nvSpPr>
        <p:spPr>
          <a:xfrm>
            <a:off x="838199" y="365125"/>
            <a:ext cx="10655105" cy="1325563"/>
          </a:xfrm>
        </p:spPr>
        <p:txBody>
          <a:bodyPr>
            <a:normAutofit/>
          </a:bodyPr>
          <a:lstStyle/>
          <a:p>
            <a:r>
              <a:rPr lang="en-US" sz="3200" b="1" dirty="0">
                <a:solidFill>
                  <a:srgbClr val="0070C0"/>
                </a:solidFill>
                <a:latin typeface="Times New Roman" panose="02020603050405020304" pitchFamily="18" charset="0"/>
              </a:rPr>
              <a:t>SB 155 (Codifying Article 12) Also …</a:t>
            </a:r>
            <a:endParaRPr lang="en-US" sz="3200" b="1" dirty="0">
              <a:solidFill>
                <a:srgbClr val="0070C0"/>
              </a:solidFill>
            </a:endParaRPr>
          </a:p>
        </p:txBody>
      </p:sp>
      <p:sp>
        <p:nvSpPr>
          <p:cNvPr id="5" name="Content Placeholder 4">
            <a:extLst>
              <a:ext uri="{FF2B5EF4-FFF2-40B4-BE49-F238E27FC236}">
                <a16:creationId xmlns:a16="http://schemas.microsoft.com/office/drawing/2014/main" id="{2B482382-7D74-BC5E-19B7-188892FBC10D}"/>
              </a:ext>
            </a:extLst>
          </p:cNvPr>
          <p:cNvSpPr>
            <a:spLocks noGrp="1"/>
          </p:cNvSpPr>
          <p:nvPr>
            <p:ph idx="1"/>
          </p:nvPr>
        </p:nvSpPr>
        <p:spPr/>
        <p:txBody>
          <a:bodyPr>
            <a:noAutofit/>
          </a:bodyPr>
          <a:lstStyle/>
          <a:p>
            <a:pPr>
              <a:spcBef>
                <a:spcPts val="1400"/>
              </a:spcBef>
            </a:pPr>
            <a:r>
              <a:rPr lang="en-US" dirty="0"/>
              <a:t>1-201(ak) – “Signed” includes e-signatures</a:t>
            </a:r>
          </a:p>
          <a:p>
            <a:pPr>
              <a:spcBef>
                <a:spcPts val="1400"/>
              </a:spcBef>
            </a:pPr>
            <a:r>
              <a:rPr lang="en-US" dirty="0"/>
              <a:t>3-604 – Clarifies that destruction of an instrument is not a discharge of the memorialized obligation</a:t>
            </a:r>
          </a:p>
          <a:p>
            <a:pPr lvl="1">
              <a:spcBef>
                <a:spcPts val="1400"/>
              </a:spcBef>
            </a:pPr>
            <a:r>
              <a:rPr lang="en-US" sz="2800" dirty="0"/>
              <a:t>e.g., truncated check</a:t>
            </a:r>
          </a:p>
          <a:p>
            <a:pPr>
              <a:spcBef>
                <a:spcPts val="1400"/>
              </a:spcBef>
            </a:pPr>
            <a:r>
              <a:rPr lang="en-US" dirty="0"/>
              <a:t>Article 9 revisions to work with all digital assets</a:t>
            </a:r>
          </a:p>
          <a:p>
            <a:pPr lvl="1">
              <a:spcBef>
                <a:spcPts val="1400"/>
              </a:spcBef>
            </a:pPr>
            <a:r>
              <a:rPr lang="en-US" sz="2800" dirty="0"/>
              <a:t>Not just cryptocurrency</a:t>
            </a:r>
          </a:p>
          <a:p>
            <a:pPr lvl="1">
              <a:spcBef>
                <a:spcPts val="1400"/>
              </a:spcBef>
            </a:pPr>
            <a:endParaRPr lang="en-US" sz="2800" dirty="0"/>
          </a:p>
        </p:txBody>
      </p:sp>
    </p:spTree>
    <p:extLst>
      <p:ext uri="{BB962C8B-B14F-4D97-AF65-F5344CB8AC3E}">
        <p14:creationId xmlns:p14="http://schemas.microsoft.com/office/powerpoint/2010/main" val="19071746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0F42C6A-D215-6A50-04DA-EA0264EA405E}"/>
              </a:ext>
            </a:extLst>
          </p:cNvPr>
          <p:cNvSpPr>
            <a:spLocks noGrp="1"/>
          </p:cNvSpPr>
          <p:nvPr>
            <p:ph type="body" idx="10"/>
          </p:nvPr>
        </p:nvSpPr>
        <p:spPr>
          <a:xfrm>
            <a:off x="2363227" y="2248546"/>
            <a:ext cx="7465546" cy="2360909"/>
          </a:xfrm>
        </p:spPr>
        <p:txBody>
          <a:bodyPr>
            <a:normAutofit/>
          </a:bodyPr>
          <a:lstStyle/>
          <a:p>
            <a:pPr>
              <a:buNone/>
            </a:pPr>
            <a:r>
              <a:rPr lang="en-US" dirty="0"/>
              <a:t>30% of Americans own crypto, and many more are considering buying it.</a:t>
            </a:r>
          </a:p>
          <a:p>
            <a:pPr>
              <a:buNone/>
            </a:pPr>
            <a:endParaRPr lang="en-US" dirty="0"/>
          </a:p>
          <a:p>
            <a:pPr marL="914400" lvl="2" indent="0">
              <a:buNone/>
            </a:pPr>
            <a:r>
              <a:rPr lang="en-US" dirty="0"/>
              <a:t>		~ 2025 Cryptocurrency Adoption and 			Consumer Sentiment Report</a:t>
            </a:r>
          </a:p>
        </p:txBody>
      </p:sp>
    </p:spTree>
    <p:extLst>
      <p:ext uri="{BB962C8B-B14F-4D97-AF65-F5344CB8AC3E}">
        <p14:creationId xmlns:p14="http://schemas.microsoft.com/office/powerpoint/2010/main" val="24665394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D78780-7BEA-CF0F-6C2B-D621E5FE9CB3}"/>
            </a:ext>
          </a:extLst>
        </p:cNvPr>
        <p:cNvGrpSpPr/>
        <p:nvPr/>
      </p:nvGrpSpPr>
      <p:grpSpPr>
        <a:xfrm>
          <a:off x="0" y="0"/>
          <a:ext cx="0" cy="0"/>
          <a:chOff x="0" y="0"/>
          <a:chExt cx="0" cy="0"/>
        </a:xfrm>
      </p:grpSpPr>
      <p:pic>
        <p:nvPicPr>
          <p:cNvPr id="4" name="Picture 3" descr="A blue abstract watercolor pattern on a white background">
            <a:extLst>
              <a:ext uri="{FF2B5EF4-FFF2-40B4-BE49-F238E27FC236}">
                <a16:creationId xmlns:a16="http://schemas.microsoft.com/office/drawing/2014/main" id="{8EB34ECF-1096-C22C-2CD2-1824B0967AA5}"/>
              </a:ext>
            </a:extLst>
          </p:cNvPr>
          <p:cNvPicPr>
            <a:picLocks noChangeAspect="1"/>
          </p:cNvPicPr>
          <p:nvPr/>
        </p:nvPicPr>
        <p:blipFill rotWithShape="1">
          <a:blip r:embed="rId3"/>
          <a:srcRect t="14644" b="1086"/>
          <a:stretch/>
        </p:blipFill>
        <p:spPr>
          <a:xfrm>
            <a:off x="20" y="10"/>
            <a:ext cx="12191980" cy="6857990"/>
          </a:xfrm>
          <a:prstGeom prst="rect">
            <a:avLst/>
          </a:prstGeom>
        </p:spPr>
      </p:pic>
      <p:sp>
        <p:nvSpPr>
          <p:cNvPr id="2" name="Title 1">
            <a:extLst>
              <a:ext uri="{FF2B5EF4-FFF2-40B4-BE49-F238E27FC236}">
                <a16:creationId xmlns:a16="http://schemas.microsoft.com/office/drawing/2014/main" id="{3F59922E-B6FD-8CAB-D49F-1642B18DE1E3}"/>
              </a:ext>
            </a:extLst>
          </p:cNvPr>
          <p:cNvSpPr>
            <a:spLocks noGrp="1"/>
          </p:cNvSpPr>
          <p:nvPr>
            <p:ph type="ctrTitle"/>
          </p:nvPr>
        </p:nvSpPr>
        <p:spPr>
          <a:xfrm>
            <a:off x="848695" y="1371600"/>
            <a:ext cx="9329625" cy="3423955"/>
          </a:xfrm>
        </p:spPr>
        <p:txBody>
          <a:bodyPr anchor="b">
            <a:normAutofit/>
          </a:bodyPr>
          <a:lstStyle/>
          <a:p>
            <a:pPr algn="l"/>
            <a:r>
              <a:rPr lang="en-US" sz="4000" b="1" u="sng" dirty="0">
                <a:ln w="28575">
                  <a:noFill/>
                </a:ln>
                <a:solidFill>
                  <a:schemeClr val="bg1"/>
                </a:solidFill>
                <a:effectLst/>
                <a:latin typeface="Aptos" panose="020B0004020202020204" pitchFamily="34" charset="0"/>
                <a:ea typeface="Aptos" panose="020B0004020202020204" pitchFamily="34" charset="0"/>
              </a:rPr>
              <a:t>Cryptocurrency</a:t>
            </a:r>
            <a:r>
              <a:rPr lang="en-US" sz="4000" b="1" dirty="0">
                <a:ln w="28575">
                  <a:noFill/>
                </a:ln>
                <a:solidFill>
                  <a:schemeClr val="bg1"/>
                </a:solidFill>
                <a:effectLst/>
                <a:latin typeface="Aptos" panose="020B0004020202020204" pitchFamily="34" charset="0"/>
                <a:ea typeface="Aptos" panose="020B0004020202020204" pitchFamily="34" charset="0"/>
              </a:rPr>
              <a:t>: </a:t>
            </a:r>
            <a:br>
              <a:rPr lang="en-US" sz="4000" b="1" dirty="0">
                <a:ln w="28575">
                  <a:noFill/>
                </a:ln>
                <a:solidFill>
                  <a:schemeClr val="bg1"/>
                </a:solidFill>
                <a:effectLst/>
                <a:latin typeface="Aptos" panose="020B0004020202020204" pitchFamily="34" charset="0"/>
                <a:ea typeface="Aptos" panose="020B0004020202020204" pitchFamily="34" charset="0"/>
              </a:rPr>
            </a:br>
            <a:r>
              <a:rPr lang="en-US" sz="4000" b="1" dirty="0">
                <a:ln w="28575">
                  <a:noFill/>
                </a:ln>
                <a:solidFill>
                  <a:schemeClr val="bg1"/>
                </a:solidFill>
                <a:effectLst/>
                <a:latin typeface="Aptos" panose="020B0004020202020204" pitchFamily="34" charset="0"/>
                <a:ea typeface="Aptos" panose="020B0004020202020204" pitchFamily="34" charset="0"/>
              </a:rPr>
              <a:t>What Keeps us up at Night</a:t>
            </a:r>
            <a:br>
              <a:rPr lang="en-US" sz="4600" b="1" dirty="0">
                <a:ln w="28575">
                  <a:noFill/>
                </a:ln>
                <a:solidFill>
                  <a:srgbClr val="FFFFFF"/>
                </a:solidFill>
              </a:rPr>
            </a:br>
            <a:endParaRPr lang="en-US" sz="4600" b="1" dirty="0">
              <a:ln w="28575">
                <a:noFill/>
              </a:ln>
              <a:solidFill>
                <a:srgbClr val="FFFFFF"/>
              </a:solidFill>
            </a:endParaRPr>
          </a:p>
        </p:txBody>
      </p:sp>
    </p:spTree>
    <p:extLst>
      <p:ext uri="{BB962C8B-B14F-4D97-AF65-F5344CB8AC3E}">
        <p14:creationId xmlns:p14="http://schemas.microsoft.com/office/powerpoint/2010/main" val="8912837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pic>
        <p:nvPicPr>
          <p:cNvPr id="5" name="Picture 4" descr="A cover of a book&#10;&#10;AI-generated content may be incorrect.">
            <a:extLst>
              <a:ext uri="{FF2B5EF4-FFF2-40B4-BE49-F238E27FC236}">
                <a16:creationId xmlns:a16="http://schemas.microsoft.com/office/drawing/2014/main" id="{2D948706-386F-7A5F-5191-F13EB8361C07}"/>
              </a:ext>
            </a:extLst>
          </p:cNvPr>
          <p:cNvPicPr>
            <a:picLocks noChangeAspect="1"/>
          </p:cNvPicPr>
          <p:nvPr/>
        </p:nvPicPr>
        <p:blipFill>
          <a:blip r:embed="rId2">
            <a:extLst>
              <a:ext uri="{28A0092B-C50C-407E-A947-70E740481C1C}">
                <a14:useLocalDpi xmlns:a14="http://schemas.microsoft.com/office/drawing/2010/main" val="0"/>
              </a:ext>
            </a:extLst>
          </a:blip>
          <a:srcRect t="44238" r="-1" b="12457"/>
          <a:stretch>
            <a:fillRect/>
          </a:stretch>
        </p:blipFill>
        <p:spPr>
          <a:xfrm>
            <a:off x="20" y="1282"/>
            <a:ext cx="12191980" cy="6856718"/>
          </a:xfrm>
          <a:prstGeom prst="rect">
            <a:avLst/>
          </a:prstGeom>
        </p:spPr>
      </p:pic>
    </p:spTree>
    <p:extLst>
      <p:ext uri="{BB962C8B-B14F-4D97-AF65-F5344CB8AC3E}">
        <p14:creationId xmlns:p14="http://schemas.microsoft.com/office/powerpoint/2010/main" val="41514030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screenshot of a computer screen&#10;&#10;AI-generated content may be incorrect.">
            <a:extLst>
              <a:ext uri="{FF2B5EF4-FFF2-40B4-BE49-F238E27FC236}">
                <a16:creationId xmlns:a16="http://schemas.microsoft.com/office/drawing/2014/main" id="{BB99D562-87C5-91F5-6AC7-FAF4F4423563}"/>
              </a:ext>
            </a:extLst>
          </p:cNvPr>
          <p:cNvPicPr>
            <a:picLocks noChangeAspect="1"/>
          </p:cNvPicPr>
          <p:nvPr/>
        </p:nvPicPr>
        <p:blipFill>
          <a:blip r:embed="rId2">
            <a:extLst>
              <a:ext uri="{28A0092B-C50C-407E-A947-70E740481C1C}">
                <a14:useLocalDpi xmlns:a14="http://schemas.microsoft.com/office/drawing/2010/main" val="0"/>
              </a:ext>
            </a:extLst>
          </a:blip>
          <a:srcRect t="2780" b="20630"/>
          <a:stretch/>
        </p:blipFill>
        <p:spPr>
          <a:xfrm>
            <a:off x="2560319" y="-1"/>
            <a:ext cx="6893169" cy="7076049"/>
          </a:xfrm>
          <a:prstGeom prst="rect">
            <a:avLst/>
          </a:prstGeom>
        </p:spPr>
      </p:pic>
    </p:spTree>
    <p:extLst>
      <p:ext uri="{BB962C8B-B14F-4D97-AF65-F5344CB8AC3E}">
        <p14:creationId xmlns:p14="http://schemas.microsoft.com/office/powerpoint/2010/main" val="10507680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 screen&#10;&#10;AI-generated content may be incorrect.">
            <a:extLst>
              <a:ext uri="{FF2B5EF4-FFF2-40B4-BE49-F238E27FC236}">
                <a16:creationId xmlns:a16="http://schemas.microsoft.com/office/drawing/2014/main" id="{977204D5-40AD-B481-56CB-CD11D04E8574}"/>
              </a:ext>
            </a:extLst>
          </p:cNvPr>
          <p:cNvPicPr preferRelativeResize="0">
            <a:picLocks/>
          </p:cNvPicPr>
          <p:nvPr/>
        </p:nvPicPr>
        <p:blipFill>
          <a:blip r:embed="rId2">
            <a:extLst>
              <a:ext uri="{28A0092B-C50C-407E-A947-70E740481C1C}">
                <a14:useLocalDpi xmlns:a14="http://schemas.microsoft.com/office/drawing/2010/main" val="0"/>
              </a:ext>
            </a:extLst>
          </a:blip>
          <a:srcRect t="3624" r="2234" b="4135"/>
          <a:stretch/>
        </p:blipFill>
        <p:spPr>
          <a:xfrm>
            <a:off x="3097977" y="228600"/>
            <a:ext cx="5669280" cy="6400800"/>
          </a:xfrm>
          <a:prstGeom prst="rect">
            <a:avLst/>
          </a:prstGeom>
        </p:spPr>
      </p:pic>
    </p:spTree>
    <p:extLst>
      <p:ext uri="{BB962C8B-B14F-4D97-AF65-F5344CB8AC3E}">
        <p14:creationId xmlns:p14="http://schemas.microsoft.com/office/powerpoint/2010/main" val="24352162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p>
        </p:txBody>
      </p:sp>
      <p:pic>
        <p:nvPicPr>
          <p:cNvPr id="3" name="Picture 2" descr="A screenshot of a computer screen&#10;&#10;AI-generated content may be incorrect.">
            <a:extLst>
              <a:ext uri="{FF2B5EF4-FFF2-40B4-BE49-F238E27FC236}">
                <a16:creationId xmlns:a16="http://schemas.microsoft.com/office/drawing/2014/main" id="{EF7D9CD9-630B-7A82-B8FF-CFEE03BDE15D}"/>
              </a:ext>
            </a:extLst>
          </p:cNvPr>
          <p:cNvPicPr>
            <a:picLocks noChangeAspect="1"/>
          </p:cNvPicPr>
          <p:nvPr/>
        </p:nvPicPr>
        <p:blipFill>
          <a:blip r:embed="rId2">
            <a:extLst>
              <a:ext uri="{28A0092B-C50C-407E-A947-70E740481C1C}">
                <a14:useLocalDpi xmlns:a14="http://schemas.microsoft.com/office/drawing/2010/main" val="0"/>
              </a:ext>
            </a:extLst>
          </a:blip>
          <a:srcRect t="6436" r="-1" b="50118"/>
          <a:stretch>
            <a:fillRect/>
          </a:stretch>
        </p:blipFill>
        <p:spPr>
          <a:xfrm>
            <a:off x="20" y="1282"/>
            <a:ext cx="12191980" cy="6856718"/>
          </a:xfrm>
          <a:prstGeom prst="rect">
            <a:avLst/>
          </a:prstGeom>
        </p:spPr>
      </p:pic>
    </p:spTree>
    <p:extLst>
      <p:ext uri="{BB962C8B-B14F-4D97-AF65-F5344CB8AC3E}">
        <p14:creationId xmlns:p14="http://schemas.microsoft.com/office/powerpoint/2010/main" val="41142245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screenshot of a graph&#10;&#10;AI-generated content may be incorrect.">
            <a:extLst>
              <a:ext uri="{FF2B5EF4-FFF2-40B4-BE49-F238E27FC236}">
                <a16:creationId xmlns:a16="http://schemas.microsoft.com/office/drawing/2014/main" id="{CF858E14-ACB6-E3DA-20EC-B423CFB300EE}"/>
              </a:ext>
            </a:extLst>
          </p:cNvPr>
          <p:cNvPicPr>
            <a:picLocks noChangeAspect="1"/>
          </p:cNvPicPr>
          <p:nvPr/>
        </p:nvPicPr>
        <p:blipFill>
          <a:blip r:embed="rId2">
            <a:extLst>
              <a:ext uri="{28A0092B-C50C-407E-A947-70E740481C1C}">
                <a14:useLocalDpi xmlns:a14="http://schemas.microsoft.com/office/drawing/2010/main" val="0"/>
              </a:ext>
            </a:extLst>
          </a:blip>
          <a:srcRect l="4124" t="2533" r="3541" b="5596"/>
          <a:stretch/>
        </p:blipFill>
        <p:spPr>
          <a:xfrm>
            <a:off x="3489960" y="94024"/>
            <a:ext cx="5212080" cy="6669952"/>
          </a:xfrm>
          <a:prstGeom prst="rect">
            <a:avLst/>
          </a:prstGeom>
        </p:spPr>
      </p:pic>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93F71FDD-398C-BA4A-50E2-DBEAB77C6A9E}"/>
                  </a:ext>
                </a:extLst>
              </p14:cNvPr>
              <p14:cNvContentPartPr/>
              <p14:nvPr/>
            </p14:nvContentPartPr>
            <p14:xfrm>
              <a:off x="6372447" y="2465502"/>
              <a:ext cx="1922040" cy="10080"/>
            </p14:xfrm>
          </p:contentPart>
        </mc:Choice>
        <mc:Fallback xmlns="">
          <p:pic>
            <p:nvPicPr>
              <p:cNvPr id="6" name="Ink 5">
                <a:extLst>
                  <a:ext uri="{FF2B5EF4-FFF2-40B4-BE49-F238E27FC236}">
                    <a16:creationId xmlns:a16="http://schemas.microsoft.com/office/drawing/2014/main" id="{93F71FDD-398C-BA4A-50E2-DBEAB77C6A9E}"/>
                  </a:ext>
                </a:extLst>
              </p:cNvPr>
              <p:cNvPicPr/>
              <p:nvPr/>
            </p:nvPicPr>
            <p:blipFill>
              <a:blip r:embed="rId4"/>
              <a:stretch>
                <a:fillRect/>
              </a:stretch>
            </p:blipFill>
            <p:spPr>
              <a:xfrm>
                <a:off x="6336447" y="2393502"/>
                <a:ext cx="1993680" cy="153720"/>
              </a:xfrm>
              <a:prstGeom prst="rect">
                <a:avLst/>
              </a:prstGeom>
            </p:spPr>
          </p:pic>
        </mc:Fallback>
      </mc:AlternateContent>
    </p:spTree>
    <p:extLst>
      <p:ext uri="{BB962C8B-B14F-4D97-AF65-F5344CB8AC3E}">
        <p14:creationId xmlns:p14="http://schemas.microsoft.com/office/powerpoint/2010/main" val="146800480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43797-7F07-FFF1-382B-CA8E2F7FEB67}"/>
              </a:ext>
            </a:extLst>
          </p:cNvPr>
          <p:cNvSpPr>
            <a:spLocks noGrp="1"/>
          </p:cNvSpPr>
          <p:nvPr>
            <p:ph type="title"/>
          </p:nvPr>
        </p:nvSpPr>
        <p:spPr/>
        <p:txBody>
          <a:bodyPr>
            <a:normAutofit/>
          </a:bodyPr>
          <a:lstStyle/>
          <a:p>
            <a:pPr algn="ctr"/>
            <a:r>
              <a:rPr lang="en-US" sz="6600" b="1" dirty="0">
                <a:solidFill>
                  <a:srgbClr val="0070C0"/>
                </a:solidFill>
              </a:rPr>
              <a:t>“Pig Butchering Schemes”</a:t>
            </a:r>
          </a:p>
        </p:txBody>
      </p:sp>
      <p:pic>
        <p:nvPicPr>
          <p:cNvPr id="1026" name="Picture 2" descr="Butcher - Free vector clipart images on ...">
            <a:extLst>
              <a:ext uri="{FF2B5EF4-FFF2-40B4-BE49-F238E27FC236}">
                <a16:creationId xmlns:a16="http://schemas.microsoft.com/office/drawing/2014/main" id="{B0DDAC29-A909-451F-2D62-17B88B64D66A}"/>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923692" y="2194560"/>
            <a:ext cx="2208628" cy="32074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05922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7B5016-A436-1765-5C90-D1E1EC3318B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F0B62EB-178D-48E3-5F63-C2B73694296D}"/>
              </a:ext>
            </a:extLst>
          </p:cNvPr>
          <p:cNvSpPr>
            <a:spLocks noGrp="1"/>
          </p:cNvSpPr>
          <p:nvPr>
            <p:ph type="title"/>
          </p:nvPr>
        </p:nvSpPr>
        <p:spPr>
          <a:xfrm>
            <a:off x="838200" y="365126"/>
            <a:ext cx="10515600" cy="1013970"/>
          </a:xfrm>
        </p:spPr>
        <p:txBody>
          <a:bodyPr/>
          <a:lstStyle/>
          <a:p>
            <a:r>
              <a:rPr lang="en-US" b="1" dirty="0">
                <a:solidFill>
                  <a:srgbClr val="0070C0"/>
                </a:solidFill>
              </a:rPr>
              <a:t>Pig Butchering Scheme Workflow</a:t>
            </a:r>
          </a:p>
        </p:txBody>
      </p:sp>
      <p:sp>
        <p:nvSpPr>
          <p:cNvPr id="3" name="Content Placeholder 2">
            <a:extLst>
              <a:ext uri="{FF2B5EF4-FFF2-40B4-BE49-F238E27FC236}">
                <a16:creationId xmlns:a16="http://schemas.microsoft.com/office/drawing/2014/main" id="{6A9FC580-95D2-E1CA-4866-4D0A3E878F5A}"/>
              </a:ext>
            </a:extLst>
          </p:cNvPr>
          <p:cNvSpPr>
            <a:spLocks noGrp="1"/>
          </p:cNvSpPr>
          <p:nvPr>
            <p:ph idx="1"/>
          </p:nvPr>
        </p:nvSpPr>
        <p:spPr>
          <a:xfrm>
            <a:off x="838200" y="1547446"/>
            <a:ext cx="9318674" cy="5310554"/>
          </a:xfrm>
        </p:spPr>
        <p:txBody>
          <a:bodyPr>
            <a:normAutofit/>
          </a:bodyPr>
          <a:lstStyle/>
          <a:p>
            <a:pPr marL="0" indent="0">
              <a:buNone/>
            </a:pPr>
            <a:r>
              <a:rPr lang="en-US" sz="3000" b="1" dirty="0"/>
              <a:t>			</a:t>
            </a:r>
            <a:r>
              <a:rPr lang="en-US" sz="3600" b="1" dirty="0"/>
              <a:t>Fraudster</a:t>
            </a:r>
          </a:p>
          <a:p>
            <a:pPr marL="0" indent="0" algn="ctr">
              <a:buNone/>
            </a:pPr>
            <a:r>
              <a:rPr lang="en-US" sz="3000" b="1" dirty="0"/>
              <a:t>	</a:t>
            </a:r>
            <a:r>
              <a:rPr lang="en-US" sz="3000" b="1" dirty="0">
                <a:solidFill>
                  <a:schemeClr val="tx2">
                    <a:lumMod val="75000"/>
                    <a:lumOff val="25000"/>
                  </a:schemeClr>
                </a:solidFill>
              </a:rPr>
              <a:t>Communications (Phone, SMS, email)</a:t>
            </a:r>
          </a:p>
          <a:p>
            <a:pPr lvl="1" algn="ctr">
              <a:buFont typeface="Wingdings" panose="05000000000000000000" pitchFamily="2" charset="2"/>
              <a:buChar char="ü"/>
            </a:pPr>
            <a:r>
              <a:rPr lang="en-US" sz="3400" dirty="0">
                <a:solidFill>
                  <a:srgbClr val="0070C0"/>
                </a:solidFill>
              </a:rPr>
              <a:t>	</a:t>
            </a:r>
            <a:r>
              <a:rPr lang="en-US" sz="3400" b="1" dirty="0">
                <a:solidFill>
                  <a:srgbClr val="7030A0"/>
                </a:solidFill>
              </a:rPr>
              <a:t>Build trust</a:t>
            </a:r>
          </a:p>
          <a:p>
            <a:pPr marL="0" indent="0">
              <a:buNone/>
            </a:pPr>
            <a:r>
              <a:rPr lang="en-US" sz="3000" b="1" dirty="0"/>
              <a:t>			</a:t>
            </a:r>
            <a:r>
              <a:rPr lang="en-US" sz="3600" b="1" dirty="0"/>
              <a:t>Victim</a:t>
            </a:r>
          </a:p>
          <a:p>
            <a:pPr marL="0" indent="0">
              <a:buNone/>
            </a:pPr>
            <a:endParaRPr lang="en-US" b="1" dirty="0">
              <a:solidFill>
                <a:srgbClr val="FF0000"/>
              </a:solidFill>
            </a:endParaRPr>
          </a:p>
          <a:p>
            <a:pPr marL="0" indent="0">
              <a:buNone/>
            </a:pPr>
            <a:endParaRPr lang="en-US" b="1" dirty="0">
              <a:solidFill>
                <a:srgbClr val="FF0000"/>
              </a:solidFill>
            </a:endParaRPr>
          </a:p>
          <a:p>
            <a:pPr marL="0" indent="0">
              <a:buNone/>
            </a:pPr>
            <a:r>
              <a:rPr lang="en-US" b="1" dirty="0"/>
              <a:t>Types of Scams:</a:t>
            </a:r>
          </a:p>
          <a:p>
            <a:pPr marL="0" indent="0">
              <a:buNone/>
            </a:pPr>
            <a:r>
              <a:rPr lang="en-US" b="1" dirty="0">
                <a:solidFill>
                  <a:srgbClr val="FF0000"/>
                </a:solidFill>
              </a:rPr>
              <a:t>	Romance, Investment, Imitate Government or 	Law Enforcement Personnel, etc.   							</a:t>
            </a:r>
            <a:endParaRPr lang="en-US" b="1" dirty="0"/>
          </a:p>
        </p:txBody>
      </p:sp>
      <p:sp>
        <p:nvSpPr>
          <p:cNvPr id="7" name="Arrow: Curved Right 6">
            <a:extLst>
              <a:ext uri="{FF2B5EF4-FFF2-40B4-BE49-F238E27FC236}">
                <a16:creationId xmlns:a16="http://schemas.microsoft.com/office/drawing/2014/main" id="{0CD8A8F5-6524-30D1-3E29-A178D9B84ECE}"/>
              </a:ext>
            </a:extLst>
          </p:cNvPr>
          <p:cNvSpPr/>
          <p:nvPr/>
        </p:nvSpPr>
        <p:spPr>
          <a:xfrm>
            <a:off x="1322363" y="1645920"/>
            <a:ext cx="1336431" cy="2074281"/>
          </a:xfrm>
          <a:prstGeom prst="curved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Tree>
    <p:extLst>
      <p:ext uri="{BB962C8B-B14F-4D97-AF65-F5344CB8AC3E}">
        <p14:creationId xmlns:p14="http://schemas.microsoft.com/office/powerpoint/2010/main" val="40192813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E44D3B4-DD95-0FB5-C29B-F6B3432AAFAA}"/>
              </a:ext>
            </a:extLst>
          </p:cNvPr>
          <p:cNvSpPr>
            <a:spLocks noGrp="1"/>
          </p:cNvSpPr>
          <p:nvPr>
            <p:ph idx="1"/>
          </p:nvPr>
        </p:nvSpPr>
        <p:spPr>
          <a:xfrm>
            <a:off x="838200" y="520506"/>
            <a:ext cx="10515600" cy="5656458"/>
          </a:xfrm>
        </p:spPr>
        <p:txBody>
          <a:bodyPr>
            <a:normAutofit/>
          </a:bodyPr>
          <a:lstStyle/>
          <a:p>
            <a:pPr marL="0" indent="0" algn="ctr">
              <a:buNone/>
            </a:pPr>
            <a:r>
              <a:rPr lang="en-US" sz="5400" b="1" u="sng" dirty="0">
                <a:solidFill>
                  <a:srgbClr val="0070C0"/>
                </a:solidFill>
              </a:rPr>
              <a:t>Payment Channels</a:t>
            </a:r>
          </a:p>
          <a:p>
            <a:pPr marL="0" indent="0" algn="ctr">
              <a:buNone/>
            </a:pPr>
            <a:r>
              <a:rPr lang="en-US" sz="4000" b="1" dirty="0">
                <a:solidFill>
                  <a:srgbClr val="FF0000"/>
                </a:solidFill>
              </a:rPr>
              <a:t>Cash</a:t>
            </a:r>
          </a:p>
          <a:p>
            <a:pPr marL="0" indent="0" algn="ctr">
              <a:buNone/>
            </a:pPr>
            <a:r>
              <a:rPr lang="en-US" sz="4000" b="1" dirty="0">
                <a:solidFill>
                  <a:srgbClr val="FF0000"/>
                </a:solidFill>
              </a:rPr>
              <a:t>Gift Cards</a:t>
            </a:r>
          </a:p>
          <a:p>
            <a:pPr marL="0" indent="0" algn="ctr">
              <a:buNone/>
            </a:pPr>
            <a:r>
              <a:rPr lang="en-US" sz="4000" b="1" dirty="0">
                <a:solidFill>
                  <a:srgbClr val="FF0000"/>
                </a:solidFill>
              </a:rPr>
              <a:t>Check</a:t>
            </a:r>
          </a:p>
          <a:p>
            <a:pPr marL="0" indent="0" algn="ctr">
              <a:buNone/>
            </a:pPr>
            <a:r>
              <a:rPr lang="en-US" sz="4000" b="1" dirty="0">
                <a:solidFill>
                  <a:srgbClr val="FF0000"/>
                </a:solidFill>
              </a:rPr>
              <a:t>P2P</a:t>
            </a:r>
          </a:p>
          <a:p>
            <a:pPr marL="0" indent="0" algn="ctr">
              <a:buNone/>
            </a:pPr>
            <a:r>
              <a:rPr lang="en-US" sz="4000" b="1" dirty="0">
                <a:solidFill>
                  <a:srgbClr val="FF0000"/>
                </a:solidFill>
              </a:rPr>
              <a:t>Wire/ACH</a:t>
            </a:r>
          </a:p>
          <a:p>
            <a:pPr marL="0" indent="0" algn="ctr">
              <a:buNone/>
            </a:pPr>
            <a:r>
              <a:rPr lang="en-US" sz="4000" b="1" dirty="0">
                <a:solidFill>
                  <a:srgbClr val="FF0000"/>
                </a:solidFill>
              </a:rPr>
              <a:t>Cryptocurrency</a:t>
            </a:r>
          </a:p>
          <a:p>
            <a:pPr marL="0" indent="0" algn="ctr">
              <a:buNone/>
            </a:pPr>
            <a:r>
              <a:rPr lang="en-US" sz="4000" b="1" dirty="0">
                <a:solidFill>
                  <a:srgbClr val="FF0000"/>
                </a:solidFill>
              </a:rPr>
              <a:t>Bitcoin ATM</a:t>
            </a:r>
          </a:p>
          <a:p>
            <a:endParaRPr lang="en-US" dirty="0"/>
          </a:p>
        </p:txBody>
      </p:sp>
    </p:spTree>
    <p:extLst>
      <p:ext uri="{BB962C8B-B14F-4D97-AF65-F5344CB8AC3E}">
        <p14:creationId xmlns:p14="http://schemas.microsoft.com/office/powerpoint/2010/main" val="7790080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2"/>
          <a:stretch>
            <a:fillRect/>
          </a:stretch>
        </p:blipFill>
        <p:spPr>
          <a:xfrm>
            <a:off x="6348933" y="1441"/>
            <a:ext cx="5860554" cy="6867837"/>
          </a:xfrm>
          <a:prstGeom prst="rect">
            <a:avLst/>
          </a:prstGeom>
        </p:spPr>
      </p:pic>
      <p:sp>
        <p:nvSpPr>
          <p:cNvPr id="4" name="Text Placeholder 3"/>
          <p:cNvSpPr>
            <a:spLocks noGrp="1"/>
          </p:cNvSpPr>
          <p:nvPr>
            <p:ph type="body" idx="10"/>
          </p:nvPr>
        </p:nvSpPr>
        <p:spPr>
          <a:xfrm>
            <a:off x="7960331" y="1455769"/>
            <a:ext cx="3429150" cy="3859979"/>
          </a:xfrm>
          <a:prstGeom prst="rect">
            <a:avLst/>
          </a:prstGeom>
          <a:noFill/>
          <a:ln w="0" cmpd="sng">
            <a:noFill/>
            <a:prstDash val="solid"/>
          </a:ln>
        </p:spPr>
        <p:txBody>
          <a:bodyPr vert="horz" lIns="0" tIns="3180" rIns="0" bIns="0" rtlCol="0" anchor="t">
            <a:normAutofit/>
          </a:bodyPr>
          <a:lstStyle/>
          <a:p>
            <a:pPr>
              <a:buNone/>
            </a:pPr>
            <a:r>
              <a:rPr lang="en-US" sz="3505" b="1" spc="-100" dirty="0">
                <a:solidFill>
                  <a:srgbClr val="000000"/>
                </a:solidFill>
                <a:latin typeface="Tahoma" panose="02020603050405020304" pitchFamily="2"/>
              </a:rPr>
              <a:t>417 </a:t>
            </a:r>
            <a:r>
              <a:rPr lang="en-US" sz="3505" spc="-100" dirty="0">
                <a:solidFill>
                  <a:srgbClr val="000000"/>
                </a:solidFill>
                <a:latin typeface="Tahoma" panose="02020603050405020304" pitchFamily="2"/>
              </a:rPr>
              <a:t>(known) </a:t>
            </a:r>
          </a:p>
          <a:p>
            <a:pPr>
              <a:spcBef>
                <a:spcPts val="5"/>
              </a:spcBef>
              <a:buNone/>
            </a:pPr>
            <a:r>
              <a:rPr lang="en-US" sz="3505" spc="100" dirty="0">
                <a:solidFill>
                  <a:srgbClr val="000000"/>
                </a:solidFill>
                <a:latin typeface="Tahoma" panose="02020603050405020304" pitchFamily="2"/>
              </a:rPr>
              <a:t>Virtual </a:t>
            </a:r>
            <a:r>
              <a:rPr lang="en-US" sz="3505" spc="130" dirty="0">
                <a:solidFill>
                  <a:srgbClr val="000000"/>
                </a:solidFill>
                <a:latin typeface="Tahoma" panose="02020603050405020304" pitchFamily="2"/>
              </a:rPr>
              <a:t>Currency </a:t>
            </a:r>
          </a:p>
          <a:p>
            <a:pPr>
              <a:spcBef>
                <a:spcPts val="5"/>
              </a:spcBef>
              <a:buNone/>
            </a:pPr>
            <a:r>
              <a:rPr lang="en-US" sz="3505" dirty="0">
                <a:solidFill>
                  <a:srgbClr val="000000"/>
                </a:solidFill>
                <a:latin typeface="Tahoma" panose="02020603050405020304" pitchFamily="2"/>
              </a:rPr>
              <a:t>Kiosks </a:t>
            </a:r>
            <a:r>
              <a:rPr lang="en-US" sz="3505" spc="90" dirty="0">
                <a:solidFill>
                  <a:srgbClr val="000000"/>
                </a:solidFill>
                <a:latin typeface="Tahoma" panose="02020603050405020304" pitchFamily="2"/>
              </a:rPr>
              <a:t>currently </a:t>
            </a:r>
          </a:p>
          <a:p>
            <a:pPr>
              <a:buNone/>
            </a:pPr>
            <a:r>
              <a:rPr lang="en-US" sz="3505" dirty="0">
                <a:solidFill>
                  <a:srgbClr val="000000"/>
                </a:solidFill>
                <a:latin typeface="Tahoma" panose="02020603050405020304" pitchFamily="2"/>
              </a:rPr>
              <a:t>operating in </a:t>
            </a:r>
          </a:p>
          <a:p>
            <a:pPr>
              <a:buNone/>
            </a:pPr>
            <a:r>
              <a:rPr lang="en-US" sz="3505" spc="90" dirty="0">
                <a:solidFill>
                  <a:srgbClr val="000000"/>
                </a:solidFill>
                <a:latin typeface="Tahoma" panose="02020603050405020304" pitchFamily="2"/>
              </a:rPr>
              <a:t>Kentucky </a:t>
            </a:r>
          </a:p>
        </p:txBody>
      </p:sp>
      <p:sp>
        <p:nvSpPr>
          <p:cNvPr id="5" name="Text Placeholder 4"/>
          <p:cNvSpPr>
            <a:spLocks noGrp="1"/>
          </p:cNvSpPr>
          <p:nvPr>
            <p:ph type="body" idx="10"/>
          </p:nvPr>
        </p:nvSpPr>
        <p:spPr>
          <a:xfrm>
            <a:off x="488379" y="-1894113"/>
            <a:ext cx="5860554" cy="8763392"/>
          </a:xfrm>
          <a:prstGeom prst="rect">
            <a:avLst/>
          </a:prstGeom>
          <a:noFill/>
          <a:ln w="0" cmpd="sng">
            <a:noFill/>
            <a:prstDash val="solid"/>
          </a:ln>
        </p:spPr>
        <p:txBody>
          <a:bodyPr vert="horz" lIns="0" tIns="3494966" rIns="0" bIns="0" rtlCol="0" anchor="t">
            <a:normAutofit fontScale="25000" lnSpcReduction="20000"/>
          </a:bodyPr>
          <a:lstStyle/>
          <a:p>
            <a:pPr marL="0" marR="0" indent="0" algn="l">
              <a:lnSpc>
                <a:spcPts val="6900"/>
              </a:lnSpc>
              <a:spcAft>
                <a:spcPts val="0"/>
              </a:spcAft>
            </a:pPr>
            <a:r>
              <a:rPr lang="en-US" sz="6000" spc="-160" dirty="0">
                <a:solidFill>
                  <a:srgbClr val="FFFFFF"/>
                </a:solidFill>
                <a:latin typeface="Tahoma" panose="02020603050405020304" pitchFamily="2"/>
              </a:rPr>
              <a:t>Bitcoin</a:t>
            </a:r>
            <a:r>
              <a:rPr lang="en-US" sz="26400" spc="-160" dirty="0">
                <a:latin typeface="Tahoma" panose="02020603050405020304" pitchFamily="2"/>
              </a:rPr>
              <a:t>Bitcoin ATMs</a:t>
            </a:r>
          </a:p>
          <a:p>
            <a:pPr marL="0" marR="0" indent="0" algn="l">
              <a:lnSpc>
                <a:spcPts val="6900"/>
              </a:lnSpc>
              <a:spcAft>
                <a:spcPts val="0"/>
              </a:spcAft>
              <a:buNone/>
            </a:pPr>
            <a:r>
              <a:rPr lang="en-US" sz="26400" spc="-160" dirty="0">
                <a:latin typeface="Tahoma" panose="02020603050405020304" pitchFamily="2"/>
              </a:rPr>
              <a:t>	 in the Commonwealth</a:t>
            </a:r>
            <a:r>
              <a:rPr lang="en-US" sz="26400" spc="-160" dirty="0">
                <a:solidFill>
                  <a:srgbClr val="FFFFFF"/>
                </a:solidFill>
                <a:latin typeface="Tahoma" panose="02020603050405020304" pitchFamily="2"/>
              </a:rPr>
              <a:t> </a:t>
            </a:r>
          </a:p>
          <a:p>
            <a:pPr marL="0" marR="0" indent="0" algn="l">
              <a:lnSpc>
                <a:spcPts val="6900"/>
              </a:lnSpc>
              <a:spcBef>
                <a:spcPts val="245"/>
              </a:spcBef>
              <a:spcAft>
                <a:spcPts val="12505"/>
              </a:spcAft>
            </a:pPr>
            <a:r>
              <a:rPr lang="en-US" sz="6000" spc="-75" dirty="0">
                <a:solidFill>
                  <a:srgbClr val="FFFFFF"/>
                </a:solidFill>
                <a:latin typeface="Tahoma" panose="02020603050405020304" pitchFamily="2"/>
              </a:rPr>
              <a:t>Kentucky </a:t>
            </a:r>
          </a:p>
          <a:p>
            <a:pPr>
              <a:lnSpc>
                <a:spcPts val="6910"/>
              </a:lnSpc>
            </a:pPr>
            <a:r>
              <a:rPr lang="en-US" sz="5908" spc="-160" dirty="0">
                <a:solidFill>
                  <a:srgbClr val="FFFFFF"/>
                </a:solidFill>
                <a:latin typeface="Tahoma" panose="02020603050405020304" pitchFamily="2"/>
              </a:rPr>
              <a:t> ATMs in </a:t>
            </a:r>
          </a:p>
          <a:p>
            <a:pPr>
              <a:lnSpc>
                <a:spcPts val="6910"/>
              </a:lnSpc>
              <a:spcBef>
                <a:spcPts val="245"/>
              </a:spcBef>
              <a:spcAft>
                <a:spcPts val="12523"/>
              </a:spcAft>
            </a:pPr>
            <a:r>
              <a:rPr lang="en-US" sz="5908" spc="-75" dirty="0">
                <a:solidFill>
                  <a:srgbClr val="FFFFFF"/>
                </a:solidFill>
                <a:latin typeface="Tahoma" panose="02020603050405020304" pitchFamily="2"/>
              </a:rPr>
              <a:t>Kentucky </a:t>
            </a:r>
          </a:p>
        </p:txBody>
      </p:sp>
      <p:cxnSp>
        <p:nvCxnSpPr>
          <p:cNvPr id="6" name="Straight Connector 5"/>
          <p:cNvCxnSpPr/>
          <p:nvPr/>
        </p:nvCxnSpPr>
        <p:spPr>
          <a:xfrm>
            <a:off x="802520" y="5639426"/>
            <a:ext cx="4304480" cy="0"/>
          </a:xfrm>
          <a:prstGeom prst="line">
            <a:avLst/>
          </a:prstGeom>
          <a:ln w="69850" cmpd="sng">
            <a:solidFill>
              <a:srgbClr val="FFFFFF"/>
            </a:solidFill>
          </a:ln>
        </p:spPr>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5F5B75-1F4A-A25F-E386-8D2246763AE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9E90673-30DC-C1D6-EF40-F2AE87C4D54C}"/>
              </a:ext>
            </a:extLst>
          </p:cNvPr>
          <p:cNvSpPr>
            <a:spLocks noGrp="1"/>
          </p:cNvSpPr>
          <p:nvPr>
            <p:ph type="title"/>
          </p:nvPr>
        </p:nvSpPr>
        <p:spPr>
          <a:xfrm>
            <a:off x="838199" y="365125"/>
            <a:ext cx="10655105" cy="1325563"/>
          </a:xfrm>
        </p:spPr>
        <p:txBody>
          <a:bodyPr>
            <a:normAutofit/>
          </a:bodyPr>
          <a:lstStyle/>
          <a:p>
            <a:r>
              <a:rPr lang="en-US" sz="3200" b="1" dirty="0">
                <a:solidFill>
                  <a:srgbClr val="0070C0"/>
                </a:solidFill>
                <a:latin typeface="Times New Roman" panose="02020603050405020304" pitchFamily="18" charset="0"/>
              </a:rPr>
              <a:t>Agenda</a:t>
            </a:r>
          </a:p>
        </p:txBody>
      </p:sp>
      <p:sp>
        <p:nvSpPr>
          <p:cNvPr id="3" name="Content Placeholder 2">
            <a:extLst>
              <a:ext uri="{FF2B5EF4-FFF2-40B4-BE49-F238E27FC236}">
                <a16:creationId xmlns:a16="http://schemas.microsoft.com/office/drawing/2014/main" id="{22D13334-C4CE-1CC4-C718-7147931A9A97}"/>
              </a:ext>
            </a:extLst>
          </p:cNvPr>
          <p:cNvSpPr>
            <a:spLocks noGrp="1"/>
          </p:cNvSpPr>
          <p:nvPr>
            <p:ph idx="1"/>
          </p:nvPr>
        </p:nvSpPr>
        <p:spPr/>
        <p:txBody>
          <a:bodyPr/>
          <a:lstStyle/>
          <a:p>
            <a:r>
              <a:rPr lang="en-US" dirty="0"/>
              <a:t>What is Crypto? (focus on Bitcoin)</a:t>
            </a:r>
          </a:p>
          <a:p>
            <a:r>
              <a:rPr lang="en-US" dirty="0"/>
              <a:t>What laws govern Crypto?</a:t>
            </a:r>
          </a:p>
          <a:p>
            <a:r>
              <a:rPr lang="en-US" dirty="0"/>
              <a:t>What is Kentucky doing in the future regarding Crypto?</a:t>
            </a:r>
          </a:p>
          <a:p>
            <a:r>
              <a:rPr lang="en-US" dirty="0"/>
              <a:t>What issues may Clients bring to Kentucky Attorneys?</a:t>
            </a:r>
          </a:p>
          <a:p>
            <a:r>
              <a:rPr lang="en-US" dirty="0"/>
              <a:t>What opportunities may Clients want to discuss with Kentucky Attorneys?</a:t>
            </a:r>
          </a:p>
          <a:p>
            <a:endParaRPr lang="en-US" dirty="0"/>
          </a:p>
          <a:p>
            <a:endParaRPr lang="en-US" dirty="0"/>
          </a:p>
          <a:p>
            <a:endParaRPr lang="en-US" dirty="0"/>
          </a:p>
        </p:txBody>
      </p:sp>
    </p:spTree>
    <p:extLst>
      <p:ext uri="{BB962C8B-B14F-4D97-AF65-F5344CB8AC3E}">
        <p14:creationId xmlns:p14="http://schemas.microsoft.com/office/powerpoint/2010/main" val="6960575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C80EEE-4943-DD24-C34D-4FEFCF045D7F}"/>
              </a:ext>
            </a:extLst>
          </p:cNvPr>
          <p:cNvSpPr>
            <a:spLocks noGrp="1"/>
          </p:cNvSpPr>
          <p:nvPr>
            <p:ph type="title"/>
          </p:nvPr>
        </p:nvSpPr>
        <p:spPr/>
        <p:txBody>
          <a:bodyPr/>
          <a:lstStyle/>
          <a:p>
            <a:pPr algn="ctr"/>
            <a:r>
              <a:rPr lang="en-US" b="1" dirty="0">
                <a:solidFill>
                  <a:srgbClr val="0070C0"/>
                </a:solidFill>
              </a:rPr>
              <a:t>Baby &amp; The Bath Water</a:t>
            </a:r>
          </a:p>
        </p:txBody>
      </p:sp>
      <p:sp>
        <p:nvSpPr>
          <p:cNvPr id="3" name="Content Placeholder 2">
            <a:extLst>
              <a:ext uri="{FF2B5EF4-FFF2-40B4-BE49-F238E27FC236}">
                <a16:creationId xmlns:a16="http://schemas.microsoft.com/office/drawing/2014/main" id="{CDB49F94-CDD9-3305-86F6-51FA0EBE0CE4}"/>
              </a:ext>
            </a:extLst>
          </p:cNvPr>
          <p:cNvSpPr>
            <a:spLocks noGrp="1"/>
          </p:cNvSpPr>
          <p:nvPr>
            <p:ph idx="1"/>
          </p:nvPr>
        </p:nvSpPr>
        <p:spPr>
          <a:xfrm>
            <a:off x="838200" y="1480458"/>
            <a:ext cx="10781714" cy="5377542"/>
          </a:xfrm>
        </p:spPr>
        <p:txBody>
          <a:bodyPr/>
          <a:lstStyle/>
          <a:p>
            <a:pPr marL="0" indent="0">
              <a:buNone/>
            </a:pPr>
            <a:r>
              <a:rPr lang="en-US" dirty="0"/>
              <a:t>Cryptocurrency ATM’s fill a beneficial role for many Kentuckians, </a:t>
            </a:r>
          </a:p>
          <a:p>
            <a:pPr marL="0" indent="0">
              <a:buNone/>
            </a:pPr>
            <a:r>
              <a:rPr lang="en-US" dirty="0"/>
              <a:t>	But they are one of the payment channels fraudsters may use 	as one part of a fraud scheme.</a:t>
            </a:r>
          </a:p>
          <a:p>
            <a:pPr marL="0" indent="0">
              <a:buNone/>
            </a:pPr>
            <a:endParaRPr lang="en-US" dirty="0"/>
          </a:p>
          <a:p>
            <a:pPr marL="0" indent="0">
              <a:buNone/>
            </a:pPr>
            <a:r>
              <a:rPr lang="en-US" i="1" dirty="0"/>
              <a:t>Example: </a:t>
            </a:r>
            <a:r>
              <a:rPr lang="en-US" dirty="0"/>
              <a:t>All Business Email Compromise attacks involve email.</a:t>
            </a:r>
          </a:p>
          <a:p>
            <a:pPr marL="0" indent="0">
              <a:buNone/>
            </a:pPr>
            <a:r>
              <a:rPr lang="en-US" dirty="0"/>
              <a:t>	 So, should be outlaw email or charge Outlook with liability?  </a:t>
            </a:r>
          </a:p>
          <a:p>
            <a:pPr marL="0" indent="0">
              <a:buNone/>
            </a:pPr>
            <a:endParaRPr lang="en-US" dirty="0"/>
          </a:p>
          <a:p>
            <a:pPr marL="0" indent="0">
              <a:buNone/>
            </a:pPr>
            <a:r>
              <a:rPr lang="en-US" b="1" i="1" dirty="0">
                <a:solidFill>
                  <a:srgbClr val="0070C0"/>
                </a:solidFill>
              </a:rPr>
              <a:t>Good and enforced state regulation of the industry is the answer, as it is most protective of citizens, both experienced and first-time users,  and levels the playing field for all competitors.   </a:t>
            </a:r>
          </a:p>
        </p:txBody>
      </p:sp>
    </p:spTree>
    <p:extLst>
      <p:ext uri="{BB962C8B-B14F-4D97-AF65-F5344CB8AC3E}">
        <p14:creationId xmlns:p14="http://schemas.microsoft.com/office/powerpoint/2010/main" val="12786166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202D3D"/>
        </a:solidFill>
        <a:effectLst/>
      </p:bgPr>
    </p:bg>
    <p:spTree>
      <p:nvGrpSpPr>
        <p:cNvPr id="1" name=""/>
        <p:cNvGrpSpPr/>
        <p:nvPr/>
      </p:nvGrpSpPr>
      <p:grpSpPr>
        <a:xfrm>
          <a:off x="0" y="0"/>
          <a:ext cx="0" cy="0"/>
          <a:chOff x="0" y="0"/>
          <a:chExt cx="0" cy="0"/>
        </a:xfrm>
      </p:grpSpPr>
      <p:pic>
        <p:nvPicPr>
          <p:cNvPr id="3" name="Picture 2"/>
          <p:cNvPicPr/>
          <p:nvPr/>
        </p:nvPicPr>
        <p:blipFill>
          <a:blip r:embed="rId2"/>
          <a:stretch>
            <a:fillRect/>
          </a:stretch>
        </p:blipFill>
        <p:spPr>
          <a:xfrm>
            <a:off x="7129832" y="546416"/>
            <a:ext cx="1011734" cy="1007283"/>
          </a:xfrm>
          <a:prstGeom prst="rect">
            <a:avLst/>
          </a:prstGeom>
        </p:spPr>
      </p:pic>
      <p:pic>
        <p:nvPicPr>
          <p:cNvPr id="6" name="Picture 5"/>
          <p:cNvPicPr/>
          <p:nvPr/>
        </p:nvPicPr>
        <p:blipFill>
          <a:blip r:embed="rId3"/>
          <a:stretch>
            <a:fillRect/>
          </a:stretch>
        </p:blipFill>
        <p:spPr>
          <a:xfrm>
            <a:off x="10185383" y="546416"/>
            <a:ext cx="1011098" cy="1007283"/>
          </a:xfrm>
          <a:prstGeom prst="rect">
            <a:avLst/>
          </a:prstGeom>
        </p:spPr>
      </p:pic>
      <p:pic>
        <p:nvPicPr>
          <p:cNvPr id="14" name="Picture 13"/>
          <p:cNvPicPr/>
          <p:nvPr/>
        </p:nvPicPr>
        <p:blipFill>
          <a:blip r:embed="rId4"/>
          <a:stretch>
            <a:fillRect/>
          </a:stretch>
        </p:blipFill>
        <p:spPr>
          <a:xfrm>
            <a:off x="1023816" y="3963801"/>
            <a:ext cx="1007283" cy="1007283"/>
          </a:xfrm>
          <a:prstGeom prst="rect">
            <a:avLst/>
          </a:prstGeom>
        </p:spPr>
      </p:pic>
      <p:pic>
        <p:nvPicPr>
          <p:cNvPr id="16" name="Picture 15"/>
          <p:cNvPicPr/>
          <p:nvPr/>
        </p:nvPicPr>
        <p:blipFill>
          <a:blip r:embed="rId5"/>
          <a:stretch>
            <a:fillRect/>
          </a:stretch>
        </p:blipFill>
        <p:spPr>
          <a:xfrm>
            <a:off x="4074917" y="3963801"/>
            <a:ext cx="1015550" cy="1007283"/>
          </a:xfrm>
          <a:prstGeom prst="rect">
            <a:avLst/>
          </a:prstGeom>
        </p:spPr>
      </p:pic>
      <p:pic>
        <p:nvPicPr>
          <p:cNvPr id="18" name="Picture 17"/>
          <p:cNvPicPr/>
          <p:nvPr/>
        </p:nvPicPr>
        <p:blipFill>
          <a:blip r:embed="rId6"/>
          <a:stretch>
            <a:fillRect/>
          </a:stretch>
        </p:blipFill>
        <p:spPr>
          <a:xfrm>
            <a:off x="7129832" y="3918015"/>
            <a:ext cx="1011734" cy="1007283"/>
          </a:xfrm>
          <a:prstGeom prst="rect">
            <a:avLst/>
          </a:prstGeom>
        </p:spPr>
      </p:pic>
      <p:pic>
        <p:nvPicPr>
          <p:cNvPr id="20" name="Picture 19"/>
          <p:cNvPicPr/>
          <p:nvPr/>
        </p:nvPicPr>
        <p:blipFill>
          <a:blip r:embed="rId7"/>
          <a:stretch>
            <a:fillRect/>
          </a:stretch>
        </p:blipFill>
        <p:spPr>
          <a:xfrm>
            <a:off x="10180932" y="3951719"/>
            <a:ext cx="1015550" cy="1011098"/>
          </a:xfrm>
          <a:prstGeom prst="rect">
            <a:avLst/>
          </a:prstGeom>
        </p:spPr>
      </p:pic>
      <p:sp>
        <p:nvSpPr>
          <p:cNvPr id="4" name="Text Placeholder 3"/>
          <p:cNvSpPr>
            <a:spLocks noGrp="1"/>
          </p:cNvSpPr>
          <p:nvPr>
            <p:ph type="body" idx="10"/>
          </p:nvPr>
        </p:nvSpPr>
        <p:spPr>
          <a:xfrm>
            <a:off x="6588672" y="1844310"/>
            <a:ext cx="2085787" cy="680425"/>
          </a:xfrm>
          <a:prstGeom prst="rect">
            <a:avLst/>
          </a:prstGeom>
          <a:noFill/>
          <a:ln w="0" cmpd="sng">
            <a:noFill/>
            <a:prstDash val="solid"/>
          </a:ln>
        </p:spPr>
        <p:txBody>
          <a:bodyPr vert="horz" lIns="0" tIns="13354" rIns="0" bIns="0" anchor="t"/>
          <a:lstStyle/>
          <a:p>
            <a:r>
              <a:rPr lang="en-US" sz="1152" dirty="0">
                <a:solidFill>
                  <a:srgbClr val="FFFFFF"/>
                </a:solidFill>
                <a:latin typeface="Tahoma" panose="02020603050405020304" pitchFamily="2"/>
              </a:rPr>
              <a:t>Are you being asked to make </a:t>
            </a:r>
            <a:br>
              <a:rPr dirty="0"/>
            </a:br>
            <a:r>
              <a:rPr lang="en-US" sz="1152" dirty="0">
                <a:solidFill>
                  <a:srgbClr val="FFFFFF"/>
                </a:solidFill>
                <a:latin typeface="Tahoma" panose="02020603050405020304" pitchFamily="2"/>
              </a:rPr>
              <a:t>an unsolicited financial </a:t>
            </a:r>
            <a:br>
              <a:rPr dirty="0"/>
            </a:br>
            <a:r>
              <a:rPr lang="en-US" sz="1152" dirty="0">
                <a:solidFill>
                  <a:srgbClr val="FFFFFF"/>
                </a:solidFill>
                <a:latin typeface="Tahoma" panose="02020603050405020304" pitchFamily="2"/>
              </a:rPr>
              <a:t>transaction by an unknown </a:t>
            </a:r>
            <a:br>
              <a:rPr dirty="0"/>
            </a:br>
            <a:r>
              <a:rPr lang="en-US" sz="1152" dirty="0">
                <a:solidFill>
                  <a:srgbClr val="FFFFFF"/>
                </a:solidFill>
                <a:latin typeface="Tahoma" panose="02020603050405020304" pitchFamily="2"/>
              </a:rPr>
              <a:t>third-party? If so,</a:t>
            </a:r>
            <a:r>
              <a:rPr lang="en-US" sz="1152" dirty="0">
                <a:solidFill>
                  <a:srgbClr val="F5C35A"/>
                </a:solidFill>
                <a:latin typeface="Tahoma" panose="02020603050405020304" pitchFamily="2"/>
              </a:rPr>
              <a:t> STOP. </a:t>
            </a:r>
          </a:p>
        </p:txBody>
      </p:sp>
      <p:sp>
        <p:nvSpPr>
          <p:cNvPr id="7" name="Text Placeholder 6"/>
          <p:cNvSpPr>
            <a:spLocks noGrp="1"/>
          </p:cNvSpPr>
          <p:nvPr>
            <p:ph type="body" idx="10"/>
          </p:nvPr>
        </p:nvSpPr>
        <p:spPr>
          <a:xfrm>
            <a:off x="9643587" y="1843038"/>
            <a:ext cx="2085787" cy="1156086"/>
          </a:xfrm>
          <a:prstGeom prst="rect">
            <a:avLst/>
          </a:prstGeom>
          <a:noFill/>
          <a:ln w="0" cmpd="sng">
            <a:noFill/>
            <a:prstDash val="solid"/>
          </a:ln>
        </p:spPr>
        <p:txBody>
          <a:bodyPr vert="horz" lIns="0" tIns="19077" rIns="0" bIns="0" anchor="t"/>
          <a:lstStyle/>
          <a:p>
            <a:pPr marL="91568" marR="45784" algn="just">
              <a:lnSpc>
                <a:spcPts val="1202"/>
              </a:lnSpc>
              <a:spcAft>
                <a:spcPts val="0"/>
              </a:spcAft>
            </a:pPr>
            <a:r>
              <a:rPr lang="en-US" sz="1152" dirty="0">
                <a:solidFill>
                  <a:srgbClr val="FFFFFF"/>
                </a:solidFill>
                <a:latin typeface="Tahoma" panose="02020603050405020304" pitchFamily="2"/>
              </a:rPr>
              <a:t>Are you being urged to act quickly and/or in secrecy, under the threat of harm in order to satisfy a request from someone unfamiliar? Are you being instructed to </a:t>
            </a:r>
          </a:p>
          <a:p>
            <a:pPr marL="457840" algn="just">
              <a:spcAft>
                <a:spcPts val="130"/>
              </a:spcAft>
            </a:pPr>
            <a:r>
              <a:rPr lang="en-US" sz="1152" dirty="0">
                <a:solidFill>
                  <a:srgbClr val="FFFFFF"/>
                </a:solidFill>
                <a:latin typeface="Tahoma" panose="02020603050405020304" pitchFamily="2"/>
              </a:rPr>
              <a:t>lie? If so,</a:t>
            </a:r>
            <a:r>
              <a:rPr lang="en-US" sz="1152" dirty="0">
                <a:solidFill>
                  <a:srgbClr val="F5C35A"/>
                </a:solidFill>
                <a:latin typeface="Tahoma" panose="02020603050405020304" pitchFamily="2"/>
              </a:rPr>
              <a:t> STOP. </a:t>
            </a:r>
          </a:p>
        </p:txBody>
      </p:sp>
      <p:sp>
        <p:nvSpPr>
          <p:cNvPr id="9" name="Text Placeholder 8"/>
          <p:cNvSpPr>
            <a:spLocks noGrp="1"/>
          </p:cNvSpPr>
          <p:nvPr>
            <p:ph type="body" idx="10"/>
          </p:nvPr>
        </p:nvSpPr>
        <p:spPr>
          <a:xfrm>
            <a:off x="732570" y="444034"/>
            <a:ext cx="4832284" cy="2555090"/>
          </a:xfrm>
          <a:prstGeom prst="rect">
            <a:avLst/>
          </a:prstGeom>
          <a:noFill/>
          <a:ln w="0" cmpd="sng">
            <a:noFill/>
            <a:prstDash val="solid"/>
          </a:ln>
        </p:spPr>
        <p:txBody>
          <a:bodyPr vert="horz" lIns="0" tIns="0" rIns="0" bIns="0" anchor="t">
            <a:normAutofit fontScale="85000" lnSpcReduction="10000"/>
          </a:bodyPr>
          <a:lstStyle/>
          <a:p>
            <a:pPr algn="l">
              <a:lnSpc>
                <a:spcPts val="3805"/>
              </a:lnSpc>
              <a:spcAft>
                <a:spcPts val="0"/>
              </a:spcAft>
            </a:pPr>
            <a:r>
              <a:rPr lang="en-US" sz="4807" dirty="0">
                <a:solidFill>
                  <a:srgbClr val="FFFFFF"/>
                </a:solidFill>
                <a:latin typeface="Tahoma" panose="02020603050405020304" pitchFamily="2"/>
              </a:rPr>
              <a:t>A Leading Kentucky Cryptocurrency ATM operator displays this to Users on its kiosks’ screens: </a:t>
            </a:r>
            <a:endParaRPr lang="en-US" sz="4707" b="1" spc="100" dirty="0">
              <a:solidFill>
                <a:srgbClr val="F79114"/>
              </a:solidFill>
              <a:latin typeface="Arial Narrow" panose="02020603050405020304" pitchFamily="2"/>
            </a:endParaRPr>
          </a:p>
        </p:txBody>
      </p:sp>
      <p:sp>
        <p:nvSpPr>
          <p:cNvPr id="21" name="Text Placeholder 20"/>
          <p:cNvSpPr>
            <a:spLocks noGrp="1"/>
          </p:cNvSpPr>
          <p:nvPr>
            <p:ph type="body" idx="10"/>
          </p:nvPr>
        </p:nvSpPr>
        <p:spPr>
          <a:xfrm>
            <a:off x="478841" y="5279500"/>
            <a:ext cx="2089603" cy="979303"/>
          </a:xfrm>
          <a:prstGeom prst="rect">
            <a:avLst/>
          </a:prstGeom>
          <a:noFill/>
          <a:ln w="0" cmpd="sng">
            <a:noFill/>
            <a:prstDash val="solid"/>
          </a:ln>
        </p:spPr>
        <p:txBody>
          <a:bodyPr vert="horz" lIns="0" tIns="0" rIns="0" bIns="0" anchor="t"/>
          <a:lstStyle/>
          <a:p>
            <a:pPr>
              <a:spcAft>
                <a:spcPts val="140"/>
              </a:spcAft>
            </a:pPr>
            <a:r>
              <a:rPr lang="en-US" sz="1152" dirty="0">
                <a:solidFill>
                  <a:srgbClr val="FFFFFF"/>
                </a:solidFill>
                <a:latin typeface="Tahoma" panose="02020603050405020304" pitchFamily="2"/>
              </a:rPr>
              <a:t>Are you being asked to pay a </a:t>
            </a:r>
            <a:br>
              <a:rPr dirty="0"/>
            </a:br>
            <a:r>
              <a:rPr lang="en-US" sz="1152" dirty="0">
                <a:solidFill>
                  <a:srgbClr val="FFFFFF"/>
                </a:solidFill>
                <a:latin typeface="Tahoma" panose="02020603050405020304" pitchFamily="2"/>
              </a:rPr>
              <a:t>government fine or a utility </a:t>
            </a:r>
            <a:br>
              <a:rPr dirty="0"/>
            </a:br>
            <a:r>
              <a:rPr lang="en-US" sz="1152" dirty="0">
                <a:solidFill>
                  <a:srgbClr val="FFFFFF"/>
                </a:solidFill>
                <a:latin typeface="Tahoma" panose="02020603050405020304" pitchFamily="2"/>
              </a:rPr>
              <a:t>bill using a new and </a:t>
            </a:r>
            <a:br>
              <a:rPr dirty="0"/>
            </a:br>
            <a:r>
              <a:rPr lang="en-US" sz="1152" dirty="0">
                <a:solidFill>
                  <a:srgbClr val="FFFFFF"/>
                </a:solidFill>
                <a:latin typeface="Tahoma" panose="02020603050405020304" pitchFamily="2"/>
              </a:rPr>
              <a:t>unfamiliar payment method </a:t>
            </a:r>
            <a:br>
              <a:rPr dirty="0"/>
            </a:br>
            <a:r>
              <a:rPr lang="en-US" sz="1152" dirty="0">
                <a:solidFill>
                  <a:srgbClr val="FFFFFF"/>
                </a:solidFill>
                <a:latin typeface="Tahoma" panose="02020603050405020304" pitchFamily="2"/>
              </a:rPr>
              <a:t>like cryptocurrency or gift </a:t>
            </a:r>
            <a:br>
              <a:rPr dirty="0"/>
            </a:br>
            <a:r>
              <a:rPr lang="en-US" sz="1152" dirty="0">
                <a:solidFill>
                  <a:srgbClr val="FFFFFF"/>
                </a:solidFill>
                <a:latin typeface="Tahoma" panose="02020603050405020304" pitchFamily="2"/>
              </a:rPr>
              <a:t>cards? If so,</a:t>
            </a:r>
            <a:r>
              <a:rPr lang="en-US" sz="1152" dirty="0">
                <a:solidFill>
                  <a:srgbClr val="F5C35A"/>
                </a:solidFill>
                <a:latin typeface="Tahoma" panose="02020603050405020304" pitchFamily="2"/>
              </a:rPr>
              <a:t> STOP. </a:t>
            </a:r>
          </a:p>
        </p:txBody>
      </p:sp>
      <p:sp>
        <p:nvSpPr>
          <p:cNvPr id="22" name="Text Placeholder 21"/>
          <p:cNvSpPr>
            <a:spLocks noGrp="1"/>
          </p:cNvSpPr>
          <p:nvPr>
            <p:ph type="body" idx="10"/>
          </p:nvPr>
        </p:nvSpPr>
        <p:spPr>
          <a:xfrm>
            <a:off x="3533756" y="5279500"/>
            <a:ext cx="2089603" cy="649901"/>
          </a:xfrm>
          <a:prstGeom prst="rect">
            <a:avLst/>
          </a:prstGeom>
          <a:noFill/>
          <a:ln w="0" cmpd="sng">
            <a:noFill/>
            <a:prstDash val="solid"/>
          </a:ln>
        </p:spPr>
        <p:txBody>
          <a:bodyPr vert="horz" lIns="0" tIns="0" rIns="0" bIns="0" anchor="t"/>
          <a:lstStyle/>
          <a:p>
            <a:pPr>
              <a:lnSpc>
                <a:spcPts val="1202"/>
              </a:lnSpc>
              <a:spcAft>
                <a:spcPts val="100"/>
              </a:spcAft>
            </a:pPr>
            <a:r>
              <a:rPr lang="en-US" sz="1152" dirty="0">
                <a:solidFill>
                  <a:srgbClr val="FFFFFF"/>
                </a:solidFill>
                <a:latin typeface="Tahoma" panose="02020603050405020304" pitchFamily="2"/>
              </a:rPr>
              <a:t>Does the offer sound "too </a:t>
            </a:r>
            <a:br>
              <a:rPr dirty="0"/>
            </a:br>
            <a:r>
              <a:rPr lang="en-US" sz="1152" dirty="0">
                <a:solidFill>
                  <a:srgbClr val="FFFFFF"/>
                </a:solidFill>
                <a:latin typeface="Tahoma" panose="02020603050405020304" pitchFamily="2"/>
              </a:rPr>
              <a:t>good to be true" or feel like </a:t>
            </a:r>
            <a:br>
              <a:rPr dirty="0"/>
            </a:br>
            <a:r>
              <a:rPr lang="en-US" sz="1152" dirty="0">
                <a:solidFill>
                  <a:srgbClr val="FFFFFF"/>
                </a:solidFill>
                <a:latin typeface="Tahoma" panose="02020603050405020304" pitchFamily="2"/>
              </a:rPr>
              <a:t>an "easy money" </a:t>
            </a:r>
            <a:br>
              <a:rPr dirty="0"/>
            </a:br>
            <a:r>
              <a:rPr lang="en-US" sz="1152" dirty="0">
                <a:solidFill>
                  <a:srgbClr val="FFFFFF"/>
                </a:solidFill>
                <a:latin typeface="Tahoma" panose="02020603050405020304" pitchFamily="2"/>
              </a:rPr>
              <a:t>investment? If so,</a:t>
            </a:r>
            <a:r>
              <a:rPr lang="en-US" sz="1152" dirty="0">
                <a:solidFill>
                  <a:srgbClr val="F5C35A"/>
                </a:solidFill>
                <a:latin typeface="Tahoma" panose="02020603050405020304" pitchFamily="2"/>
              </a:rPr>
              <a:t> STOP. </a:t>
            </a:r>
          </a:p>
        </p:txBody>
      </p:sp>
      <p:sp>
        <p:nvSpPr>
          <p:cNvPr id="23" name="Text Placeholder 22"/>
          <p:cNvSpPr>
            <a:spLocks noGrp="1"/>
          </p:cNvSpPr>
          <p:nvPr>
            <p:ph type="body" idx="10"/>
          </p:nvPr>
        </p:nvSpPr>
        <p:spPr>
          <a:xfrm>
            <a:off x="6588672" y="5279501"/>
            <a:ext cx="2089603" cy="1141460"/>
          </a:xfrm>
          <a:prstGeom prst="rect">
            <a:avLst/>
          </a:prstGeom>
          <a:noFill/>
          <a:ln w="0" cmpd="sng">
            <a:noFill/>
            <a:prstDash val="solid"/>
          </a:ln>
        </p:spPr>
        <p:txBody>
          <a:bodyPr vert="horz" lIns="0" tIns="0" rIns="0" bIns="0" anchor="t"/>
          <a:lstStyle/>
          <a:p>
            <a:pPr marL="137352" indent="-137352" algn="l">
              <a:spcAft>
                <a:spcPts val="0"/>
              </a:spcAft>
            </a:pPr>
            <a:r>
              <a:rPr lang="en-US" sz="1152" dirty="0">
                <a:solidFill>
                  <a:srgbClr val="FFFFFF"/>
                </a:solidFill>
                <a:latin typeface="Tahoma" panose="02020603050405020304" pitchFamily="2"/>
              </a:rPr>
              <a:t>Is someone you've initiated a romantic relationship with online now asking you to transfer or deposit money into a kiosk or other bank </a:t>
            </a:r>
          </a:p>
          <a:p>
            <a:pPr marL="137352" indent="-137352" algn="l">
              <a:spcBef>
                <a:spcPts val="20"/>
              </a:spcBef>
              <a:spcAft>
                <a:spcPts val="170"/>
              </a:spcAft>
            </a:pPr>
            <a:r>
              <a:rPr lang="en-US" sz="1152" dirty="0">
                <a:solidFill>
                  <a:srgbClr val="FFFFFF"/>
                </a:solidFill>
                <a:latin typeface="Tahoma" panose="02020603050405020304" pitchFamily="2"/>
              </a:rPr>
              <a:t>account as a condition of the relationship? If so,</a:t>
            </a:r>
            <a:r>
              <a:rPr lang="en-US" sz="1152" dirty="0">
                <a:solidFill>
                  <a:srgbClr val="F5C35A"/>
                </a:solidFill>
                <a:latin typeface="Tahoma" panose="02020603050405020304" pitchFamily="2"/>
              </a:rPr>
              <a:t> STOP. </a:t>
            </a:r>
          </a:p>
        </p:txBody>
      </p:sp>
      <p:sp>
        <p:nvSpPr>
          <p:cNvPr id="24" name="Text Placeholder 23"/>
          <p:cNvSpPr>
            <a:spLocks noGrp="1"/>
          </p:cNvSpPr>
          <p:nvPr>
            <p:ph type="body" idx="10"/>
          </p:nvPr>
        </p:nvSpPr>
        <p:spPr>
          <a:xfrm>
            <a:off x="9643587" y="5279500"/>
            <a:ext cx="2089603" cy="1256560"/>
          </a:xfrm>
          <a:prstGeom prst="rect">
            <a:avLst/>
          </a:prstGeom>
          <a:noFill/>
          <a:ln w="0" cmpd="sng">
            <a:noFill/>
            <a:prstDash val="solid"/>
          </a:ln>
        </p:spPr>
        <p:txBody>
          <a:bodyPr vert="horz" lIns="0" tIns="0" rIns="0" bIns="0" anchor="t"/>
          <a:lstStyle/>
          <a:p>
            <a:pPr>
              <a:lnSpc>
                <a:spcPts val="1202"/>
              </a:lnSpc>
              <a:spcAft>
                <a:spcPts val="0"/>
              </a:spcAft>
            </a:pPr>
            <a:r>
              <a:rPr lang="en-US" sz="1152" dirty="0">
                <a:solidFill>
                  <a:srgbClr val="FFFFFF"/>
                </a:solidFill>
                <a:latin typeface="Tahoma" panose="02020603050405020304" pitchFamily="2"/>
              </a:rPr>
              <a:t>Is someone asking you to </a:t>
            </a:r>
            <a:br>
              <a:rPr dirty="0"/>
            </a:br>
            <a:r>
              <a:rPr lang="en-US" sz="1152" dirty="0">
                <a:solidFill>
                  <a:srgbClr val="FFFFFF"/>
                </a:solidFill>
                <a:latin typeface="Tahoma" panose="02020603050405020304" pitchFamily="2"/>
              </a:rPr>
              <a:t>pay or use cryptocurrency to </a:t>
            </a:r>
            <a:br>
              <a:rPr dirty="0"/>
            </a:br>
            <a:r>
              <a:rPr lang="en-US" sz="1152" dirty="0">
                <a:solidFill>
                  <a:srgbClr val="FFFFFF"/>
                </a:solidFill>
                <a:latin typeface="Tahoma" panose="02020603050405020304" pitchFamily="2"/>
              </a:rPr>
              <a:t>secure a job offer, clear a </a:t>
            </a:r>
            <a:br>
              <a:rPr dirty="0"/>
            </a:br>
            <a:r>
              <a:rPr lang="en-US" sz="1152" dirty="0">
                <a:solidFill>
                  <a:srgbClr val="FFFFFF"/>
                </a:solidFill>
                <a:latin typeface="Tahoma" panose="02020603050405020304" pitchFamily="2"/>
              </a:rPr>
              <a:t>virus from your computer, </a:t>
            </a:r>
            <a:br>
              <a:rPr dirty="0"/>
            </a:br>
            <a:r>
              <a:rPr lang="en-US" sz="1152" dirty="0">
                <a:solidFill>
                  <a:srgbClr val="FFFFFF"/>
                </a:solidFill>
                <a:latin typeface="Tahoma" panose="02020603050405020304" pitchFamily="2"/>
              </a:rPr>
              <a:t>clear an arrest warrant, jury </a:t>
            </a:r>
            <a:br>
              <a:rPr dirty="0"/>
            </a:br>
            <a:r>
              <a:rPr lang="en-US" sz="1152" dirty="0">
                <a:solidFill>
                  <a:srgbClr val="FFFFFF"/>
                </a:solidFill>
                <a:latin typeface="Tahoma" panose="02020603050405020304" pitchFamily="2"/>
              </a:rPr>
              <a:t>duty notice, or to secure </a:t>
            </a:r>
            <a:br>
              <a:rPr dirty="0"/>
            </a:br>
            <a:r>
              <a:rPr lang="en-US" sz="1152" dirty="0">
                <a:solidFill>
                  <a:srgbClr val="FFFFFF"/>
                </a:solidFill>
                <a:latin typeface="Tahoma" panose="02020603050405020304" pitchFamily="2"/>
              </a:rPr>
              <a:t>your bank account? If so, </a:t>
            </a:r>
            <a:br>
              <a:rPr dirty="0"/>
            </a:br>
            <a:r>
              <a:rPr lang="en-US" sz="1152" dirty="0">
                <a:solidFill>
                  <a:srgbClr val="F5C35A"/>
                </a:solidFill>
                <a:latin typeface="Tahoma" panose="02020603050405020304" pitchFamily="2"/>
              </a:rPr>
              <a:t>STOP. </a:t>
            </a:r>
          </a:p>
        </p:txBody>
      </p:sp>
      <p:cxnSp>
        <p:nvCxnSpPr>
          <p:cNvPr id="33" name="Straight Connector 32"/>
          <p:cNvCxnSpPr/>
          <p:nvPr/>
        </p:nvCxnSpPr>
        <p:spPr>
          <a:xfrm>
            <a:off x="675337" y="664696"/>
            <a:ext cx="0" cy="1109664"/>
          </a:xfrm>
          <a:prstGeom prst="line">
            <a:avLst/>
          </a:prstGeom>
          <a:ln w="12700" cmpd="sng">
            <a:solidFill>
              <a:srgbClr val="202C3B"/>
            </a:solidFill>
          </a:ln>
        </p:spPr>
      </p:cxnSp>
      <p:cxnSp>
        <p:nvCxnSpPr>
          <p:cNvPr id="34" name="Straight Connector 33"/>
          <p:cNvCxnSpPr/>
          <p:nvPr/>
        </p:nvCxnSpPr>
        <p:spPr>
          <a:xfrm>
            <a:off x="5424319" y="717477"/>
            <a:ext cx="0" cy="1051796"/>
          </a:xfrm>
          <a:prstGeom prst="line">
            <a:avLst/>
          </a:prstGeom>
          <a:ln w="16510" cmpd="sng">
            <a:solidFill>
              <a:srgbClr val="202934"/>
            </a:solidFill>
          </a:ln>
        </p:spPr>
      </p:cxn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a:xfrm>
          <a:off x="0" y="0"/>
          <a:ext cx="0" cy="0"/>
          <a:chOff x="0" y="0"/>
          <a:chExt cx="0" cy="0"/>
        </a:xfrm>
      </p:grpSpPr>
      <p:pic>
        <p:nvPicPr>
          <p:cNvPr id="3" name="Picture 2"/>
          <p:cNvPicPr/>
          <p:nvPr/>
        </p:nvPicPr>
        <p:blipFill>
          <a:blip r:embed="rId2"/>
          <a:stretch>
            <a:fillRect/>
          </a:stretch>
        </p:blipFill>
        <p:spPr>
          <a:xfrm>
            <a:off x="0" y="1441"/>
            <a:ext cx="4178570" cy="6867837"/>
          </a:xfrm>
          <a:prstGeom prst="rect">
            <a:avLst/>
          </a:prstGeom>
        </p:spPr>
      </p:pic>
      <p:pic>
        <p:nvPicPr>
          <p:cNvPr id="8" name="Picture 7"/>
          <p:cNvPicPr/>
          <p:nvPr/>
        </p:nvPicPr>
        <p:blipFill>
          <a:blip r:embed="rId3"/>
          <a:stretch>
            <a:fillRect/>
          </a:stretch>
        </p:blipFill>
        <p:spPr>
          <a:xfrm>
            <a:off x="10408588" y="6099826"/>
            <a:ext cx="457856" cy="323679"/>
          </a:xfrm>
          <a:prstGeom prst="rect">
            <a:avLst/>
          </a:prstGeom>
        </p:spPr>
      </p:pic>
      <p:pic>
        <p:nvPicPr>
          <p:cNvPr id="10" name="Picture 9"/>
          <p:cNvPicPr/>
          <p:nvPr/>
        </p:nvPicPr>
        <p:blipFill>
          <a:blip r:embed="rId4"/>
          <a:stretch>
            <a:fillRect/>
          </a:stretch>
        </p:blipFill>
        <p:spPr>
          <a:xfrm>
            <a:off x="9545021" y="6448305"/>
            <a:ext cx="509365" cy="167880"/>
          </a:xfrm>
          <a:prstGeom prst="rect">
            <a:avLst/>
          </a:prstGeom>
        </p:spPr>
      </p:pic>
      <p:pic>
        <p:nvPicPr>
          <p:cNvPr id="12" name="Picture 11"/>
          <p:cNvPicPr/>
          <p:nvPr/>
        </p:nvPicPr>
        <p:blipFill>
          <a:blip r:embed="rId5"/>
          <a:stretch>
            <a:fillRect/>
          </a:stretch>
        </p:blipFill>
        <p:spPr>
          <a:xfrm>
            <a:off x="11516345" y="4598440"/>
            <a:ext cx="192681" cy="503641"/>
          </a:xfrm>
          <a:prstGeom prst="rect">
            <a:avLst/>
          </a:prstGeom>
        </p:spPr>
      </p:pic>
      <p:pic>
        <p:nvPicPr>
          <p:cNvPr id="14" name="Picture 13"/>
          <p:cNvPicPr/>
          <p:nvPr/>
        </p:nvPicPr>
        <p:blipFill>
          <a:blip r:embed="rId6"/>
          <a:stretch>
            <a:fillRect/>
          </a:stretch>
        </p:blipFill>
        <p:spPr>
          <a:xfrm>
            <a:off x="11107454" y="5443565"/>
            <a:ext cx="347843" cy="442594"/>
          </a:xfrm>
          <a:prstGeom prst="rect">
            <a:avLst/>
          </a:prstGeom>
        </p:spPr>
      </p:pic>
      <p:sp>
        <p:nvSpPr>
          <p:cNvPr id="4" name="Text Placeholder 3"/>
          <p:cNvSpPr>
            <a:spLocks noGrp="1"/>
          </p:cNvSpPr>
          <p:nvPr>
            <p:ph type="body" idx="10"/>
          </p:nvPr>
        </p:nvSpPr>
        <p:spPr>
          <a:xfrm>
            <a:off x="793617" y="2635872"/>
            <a:ext cx="2150748" cy="2296323"/>
          </a:xfrm>
          <a:prstGeom prst="rect">
            <a:avLst/>
          </a:prstGeom>
          <a:noFill/>
          <a:ln w="0" cmpd="sng">
            <a:noFill/>
            <a:prstDash val="solid"/>
          </a:ln>
        </p:spPr>
        <p:txBody>
          <a:bodyPr vert="horz" lIns="0" tIns="49601" rIns="0" bIns="0" anchor="t"/>
          <a:lstStyle/>
          <a:p>
            <a:r>
              <a:rPr lang="en-US" sz="5408" spc="-285" dirty="0">
                <a:solidFill>
                  <a:srgbClr val="FFFFFF"/>
                </a:solidFill>
                <a:latin typeface="Arial" panose="02020603050405020304" pitchFamily="2"/>
              </a:rPr>
              <a:t>What Now? </a:t>
            </a:r>
          </a:p>
        </p:txBody>
      </p:sp>
      <p:sp>
        <p:nvSpPr>
          <p:cNvPr id="5" name="Text Placeholder 4"/>
          <p:cNvSpPr>
            <a:spLocks noGrp="1"/>
          </p:cNvSpPr>
          <p:nvPr>
            <p:ph type="body" idx="10"/>
          </p:nvPr>
        </p:nvSpPr>
        <p:spPr>
          <a:xfrm>
            <a:off x="4563295" y="1441"/>
            <a:ext cx="6677064" cy="6098385"/>
          </a:xfrm>
          <a:prstGeom prst="rect">
            <a:avLst/>
          </a:prstGeom>
          <a:noFill/>
          <a:ln w="0" cmpd="sng">
            <a:noFill/>
            <a:prstDash val="solid"/>
          </a:ln>
        </p:spPr>
        <p:txBody>
          <a:bodyPr vert="horz" lIns="0" tIns="1281996" rIns="0" bIns="0" anchor="t">
            <a:normAutofit fontScale="95000"/>
          </a:bodyPr>
          <a:lstStyle/>
          <a:p>
            <a:pPr marL="228920" marR="503624" indent="228920">
              <a:lnSpc>
                <a:spcPts val="2203"/>
              </a:lnSpc>
              <a:buFont typeface="Symbol"/>
              <a:buChar char="·"/>
            </a:pPr>
            <a:r>
              <a:rPr lang="en-US" sz="2353" spc="-40" dirty="0">
                <a:solidFill>
                  <a:srgbClr val="000000"/>
                </a:solidFill>
                <a:latin typeface="Arial" panose="02020603050405020304" pitchFamily="2"/>
              </a:rPr>
              <a:t>I</a:t>
            </a:r>
            <a:r>
              <a:rPr lang="en-US" sz="2103" spc="-25" dirty="0">
                <a:solidFill>
                  <a:srgbClr val="000000"/>
                </a:solidFill>
                <a:latin typeface="Arial" panose="02020603050405020304" pitchFamily="2"/>
              </a:rPr>
              <a:t>f you’ve gone through this check list and are concerned about what to do next, immediately </a:t>
            </a:r>
            <a:r>
              <a:rPr lang="en-US" sz="2103" b="1" u="sng" spc="-25" dirty="0">
                <a:solidFill>
                  <a:srgbClr val="000000"/>
                </a:solidFill>
                <a:latin typeface="Arial" panose="02020603050405020304" pitchFamily="2"/>
              </a:rPr>
              <a:t>STOP</a:t>
            </a:r>
            <a:r>
              <a:rPr lang="en-US" sz="2103" spc="-25" dirty="0">
                <a:solidFill>
                  <a:srgbClr val="000000"/>
                </a:solidFill>
                <a:latin typeface="Arial" panose="02020603050405020304" pitchFamily="2"/>
              </a:rPr>
              <a:t> initiation of any transaction. </a:t>
            </a:r>
          </a:p>
          <a:p>
            <a:pPr marL="228920" marR="228920" indent="228920">
              <a:lnSpc>
                <a:spcPts val="2203"/>
              </a:lnSpc>
              <a:spcBef>
                <a:spcPts val="986"/>
              </a:spcBef>
              <a:buFont typeface="Symbol"/>
              <a:buChar char="·"/>
            </a:pPr>
            <a:r>
              <a:rPr lang="en-US" sz="2103" b="1" spc="-40" dirty="0">
                <a:solidFill>
                  <a:srgbClr val="000000"/>
                </a:solidFill>
                <a:latin typeface="Arial" panose="02020603050405020304" pitchFamily="2"/>
              </a:rPr>
              <a:t>Immediately contact the local law enforcement authorities. </a:t>
            </a:r>
          </a:p>
          <a:p>
            <a:pPr marL="228920" indent="228920">
              <a:lnSpc>
                <a:spcPts val="2203"/>
              </a:lnSpc>
              <a:spcBef>
                <a:spcPts val="906"/>
              </a:spcBef>
              <a:buFont typeface="Symbol"/>
              <a:buChar char="·"/>
            </a:pPr>
            <a:r>
              <a:rPr lang="en-US" sz="2103" spc="-35" dirty="0">
                <a:solidFill>
                  <a:srgbClr val="000000"/>
                </a:solidFill>
                <a:latin typeface="Arial" panose="02020603050405020304" pitchFamily="2"/>
              </a:rPr>
              <a:t>Criminals will often tell you to operate in secrecy, tell no one and do not contact the authorities. They will intimidate you and tell you that if you alert family members or police you will put yourself in danger. </a:t>
            </a:r>
            <a:r>
              <a:rPr lang="en-US" sz="2103" b="1" u="sng" spc="-35" dirty="0">
                <a:solidFill>
                  <a:srgbClr val="000000"/>
                </a:solidFill>
                <a:latin typeface="Arial" panose="02020603050405020304" pitchFamily="2"/>
              </a:rPr>
              <a:t>DO NOT </a:t>
            </a:r>
            <a:r>
              <a:rPr lang="en-US" sz="2103" spc="-35" dirty="0">
                <a:solidFill>
                  <a:srgbClr val="000000"/>
                </a:solidFill>
                <a:latin typeface="Arial" panose="02020603050405020304" pitchFamily="2"/>
              </a:rPr>
              <a:t> listen to them. </a:t>
            </a:r>
          </a:p>
          <a:p>
            <a:pPr marL="228920" indent="228920">
              <a:lnSpc>
                <a:spcPts val="2203"/>
              </a:lnSpc>
              <a:spcBef>
                <a:spcPts val="1021"/>
              </a:spcBef>
              <a:buFont typeface="Symbol"/>
              <a:buChar char="·"/>
            </a:pPr>
            <a:r>
              <a:rPr lang="en-US" sz="2103" spc="-40" dirty="0">
                <a:solidFill>
                  <a:srgbClr val="000000"/>
                </a:solidFill>
                <a:latin typeface="Arial" panose="02020603050405020304" pitchFamily="2"/>
              </a:rPr>
              <a:t>Scammers are sophisticated and persistent operators. They also can sound friendly and helpful. </a:t>
            </a:r>
            <a:r>
              <a:rPr lang="en-US" sz="2103" b="1" spc="-40" dirty="0">
                <a:solidFill>
                  <a:srgbClr val="000000"/>
                </a:solidFill>
                <a:latin typeface="Arial" panose="02020603050405020304" pitchFamily="2"/>
              </a:rPr>
              <a:t>Follow your gut and the checklist</a:t>
            </a:r>
            <a:r>
              <a:rPr lang="en-US" sz="2103" spc="-40" dirty="0">
                <a:solidFill>
                  <a:srgbClr val="000000"/>
                </a:solidFill>
                <a:latin typeface="Arial" panose="02020603050405020304" pitchFamily="2"/>
              </a:rPr>
              <a:t>. </a:t>
            </a:r>
          </a:p>
          <a:p>
            <a:pPr marL="228920" indent="228920">
              <a:lnSpc>
                <a:spcPts val="2203"/>
              </a:lnSpc>
              <a:spcBef>
                <a:spcPts val="1021"/>
              </a:spcBef>
              <a:buFont typeface="Symbol"/>
              <a:buChar char="·"/>
            </a:pPr>
            <a:r>
              <a:rPr lang="en-US" sz="2103" spc="-40" dirty="0">
                <a:solidFill>
                  <a:srgbClr val="000000"/>
                </a:solidFill>
                <a:latin typeface="Arial" panose="02020603050405020304" pitchFamily="2"/>
              </a:rPr>
              <a:t>If you suspect any of these conditions exist. </a:t>
            </a:r>
            <a:r>
              <a:rPr lang="en-US" sz="2103" b="1" u="sng" spc="-40" dirty="0">
                <a:solidFill>
                  <a:srgbClr val="000000"/>
                </a:solidFill>
                <a:latin typeface="Arial" panose="02020603050405020304" pitchFamily="2"/>
              </a:rPr>
              <a:t>STOP</a:t>
            </a:r>
            <a:r>
              <a:rPr lang="en-US" sz="2103" spc="-40" dirty="0">
                <a:solidFill>
                  <a:srgbClr val="000000"/>
                </a:solidFill>
                <a:latin typeface="Arial" panose="02020603050405020304" pitchFamily="2"/>
              </a:rPr>
              <a:t>. </a:t>
            </a:r>
          </a:p>
          <a:p>
            <a:pPr marL="228920" indent="228920">
              <a:lnSpc>
                <a:spcPts val="2203"/>
              </a:lnSpc>
              <a:spcBef>
                <a:spcPts val="1021"/>
              </a:spcBef>
              <a:buFont typeface="Symbol"/>
              <a:buChar char="·"/>
            </a:pPr>
            <a:endParaRPr lang="en-US" sz="2103" spc="-40" dirty="0">
              <a:solidFill>
                <a:srgbClr val="000000"/>
              </a:solidFill>
              <a:latin typeface="Arial" panose="02020603050405020304" pitchFamily="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CF60468-8905-531E-44E9-F1BD036083CB}"/>
              </a:ext>
            </a:extLst>
          </p:cNvPr>
          <p:cNvSpPr>
            <a:spLocks noGrp="1"/>
          </p:cNvSpPr>
          <p:nvPr>
            <p:ph type="title"/>
          </p:nvPr>
        </p:nvSpPr>
        <p:spPr/>
        <p:txBody>
          <a:bodyPr/>
          <a:lstStyle/>
          <a:p>
            <a:r>
              <a:rPr lang="en-US" b="1" dirty="0">
                <a:solidFill>
                  <a:srgbClr val="0070C0"/>
                </a:solidFill>
              </a:rPr>
              <a:t>When bad things happen to good people</a:t>
            </a:r>
          </a:p>
        </p:txBody>
      </p:sp>
      <p:sp>
        <p:nvSpPr>
          <p:cNvPr id="6" name="Content Placeholder 5">
            <a:extLst>
              <a:ext uri="{FF2B5EF4-FFF2-40B4-BE49-F238E27FC236}">
                <a16:creationId xmlns:a16="http://schemas.microsoft.com/office/drawing/2014/main" id="{143FCA3A-98A9-B01D-807D-1131F0BB4C31}"/>
              </a:ext>
            </a:extLst>
          </p:cNvPr>
          <p:cNvSpPr>
            <a:spLocks noGrp="1"/>
          </p:cNvSpPr>
          <p:nvPr>
            <p:ph idx="1"/>
          </p:nvPr>
        </p:nvSpPr>
        <p:spPr>
          <a:xfrm>
            <a:off x="838200" y="1647986"/>
            <a:ext cx="10515600" cy="4528977"/>
          </a:xfrm>
        </p:spPr>
        <p:txBody>
          <a:bodyPr/>
          <a:lstStyle/>
          <a:p>
            <a:pPr marL="0" indent="-457200">
              <a:buNone/>
            </a:pPr>
            <a:r>
              <a:rPr lang="en-US" b="1" i="1" dirty="0"/>
              <a:t>Bitcoin Depot Operating, LLC v. Carrier Carlson</a:t>
            </a:r>
            <a:r>
              <a:rPr lang="en-US" dirty="0"/>
              <a:t>, 5/16/2025 Case 	No. 24-0882 Iowa Supreme Court, ___ N.W.3d ___.</a:t>
            </a:r>
          </a:p>
          <a:p>
            <a:pPr marL="0" indent="-457200"/>
            <a:r>
              <a:rPr lang="en-US" dirty="0"/>
              <a:t>February 8, 2023, Carlson was contacted by someone claiming to be from the “Geek Squad” reporting that her accounts had been compromised, that she needed to purchase Bitcoins and then have them placed into a specified wallet to protect her from loss. </a:t>
            </a:r>
          </a:p>
          <a:p>
            <a:pPr marL="0" indent="-457200"/>
            <a:r>
              <a:rPr lang="en-US" dirty="0"/>
              <a:t>February 9, Carlson makes a withdrawal from her bank and deposits the cash into a Bitcoin Depot BATM.</a:t>
            </a:r>
          </a:p>
          <a:p>
            <a:pPr marL="0" indent="-457200"/>
            <a:r>
              <a:rPr lang="en-US" dirty="0"/>
              <a:t>She reported at kiosk that her Bitcoin purchase was going to a digital wallet belonging to someone else.</a:t>
            </a:r>
          </a:p>
        </p:txBody>
      </p:sp>
    </p:spTree>
    <p:extLst>
      <p:ext uri="{BB962C8B-B14F-4D97-AF65-F5344CB8AC3E}">
        <p14:creationId xmlns:p14="http://schemas.microsoft.com/office/powerpoint/2010/main" val="190074525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0AF1FA4-691C-A7E4-42C8-F964E4F4B8CC}"/>
              </a:ext>
            </a:extLst>
          </p:cNvPr>
          <p:cNvSpPr>
            <a:spLocks noGrp="1"/>
          </p:cNvSpPr>
          <p:nvPr>
            <p:ph idx="1"/>
          </p:nvPr>
        </p:nvSpPr>
        <p:spPr>
          <a:xfrm>
            <a:off x="838200" y="365124"/>
            <a:ext cx="10515600" cy="6215675"/>
          </a:xfrm>
        </p:spPr>
        <p:txBody>
          <a:bodyPr>
            <a:normAutofit/>
          </a:bodyPr>
          <a:lstStyle/>
          <a:p>
            <a:r>
              <a:rPr lang="en-US" sz="3200" dirty="0"/>
              <a:t>The kiosk’s terminal told her the Terms of Service required she must only use a wallet that she owns and directed her create her own Bitcoin wallet in order to complete her purchase.</a:t>
            </a:r>
          </a:p>
          <a:p>
            <a:r>
              <a:rPr lang="en-US" sz="3200" dirty="0"/>
              <a:t>But the Fraudsters had “coached” her well, as is almost always part of the fraud scheme, to claim as her own the digital wallet information they had supplied to her.</a:t>
            </a:r>
          </a:p>
          <a:p>
            <a:r>
              <a:rPr lang="en-US" sz="3200" dirty="0"/>
              <a:t>The Bitcoin purchase was completed.</a:t>
            </a:r>
          </a:p>
          <a:p>
            <a:r>
              <a:rPr lang="en-US" sz="3200" dirty="0"/>
              <a:t>The Bitcoin transaction she made is nonreversible.</a:t>
            </a:r>
          </a:p>
          <a:p>
            <a:r>
              <a:rPr lang="en-US" sz="3200" dirty="0"/>
              <a:t>And only later did she realize she was a victim of a scam.  </a:t>
            </a:r>
          </a:p>
          <a:p>
            <a:endParaRPr lang="en-US" dirty="0"/>
          </a:p>
          <a:p>
            <a:endParaRPr lang="en-US" dirty="0"/>
          </a:p>
          <a:p>
            <a:endParaRPr lang="en-US" dirty="0"/>
          </a:p>
        </p:txBody>
      </p:sp>
    </p:spTree>
    <p:extLst>
      <p:ext uri="{BB962C8B-B14F-4D97-AF65-F5344CB8AC3E}">
        <p14:creationId xmlns:p14="http://schemas.microsoft.com/office/powerpoint/2010/main" val="71627367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72CC2-9538-8786-F83C-8DE97BBECD24}"/>
              </a:ext>
            </a:extLst>
          </p:cNvPr>
          <p:cNvSpPr>
            <a:spLocks noGrp="1"/>
          </p:cNvSpPr>
          <p:nvPr>
            <p:ph type="title"/>
          </p:nvPr>
        </p:nvSpPr>
        <p:spPr/>
        <p:txBody>
          <a:bodyPr>
            <a:normAutofit fontScale="90000"/>
          </a:bodyPr>
          <a:lstStyle/>
          <a:p>
            <a:r>
              <a:rPr lang="en-US" b="1" i="1" dirty="0">
                <a:solidFill>
                  <a:srgbClr val="0070C0"/>
                </a:solidFill>
              </a:rPr>
              <a:t>Is the cryptocurrency ATM’s operator liable?  </a:t>
            </a:r>
            <a:br>
              <a:rPr lang="en-US" b="1" i="1" dirty="0">
                <a:solidFill>
                  <a:srgbClr val="0070C0"/>
                </a:solidFill>
              </a:rPr>
            </a:br>
            <a:endParaRPr lang="en-US" dirty="0"/>
          </a:p>
        </p:txBody>
      </p:sp>
      <p:sp>
        <p:nvSpPr>
          <p:cNvPr id="3" name="Content Placeholder 2">
            <a:extLst>
              <a:ext uri="{FF2B5EF4-FFF2-40B4-BE49-F238E27FC236}">
                <a16:creationId xmlns:a16="http://schemas.microsoft.com/office/drawing/2014/main" id="{1C596F7A-C1B6-FB5C-ED0C-BF5361C04EE4}"/>
              </a:ext>
            </a:extLst>
          </p:cNvPr>
          <p:cNvSpPr>
            <a:spLocks noGrp="1"/>
          </p:cNvSpPr>
          <p:nvPr>
            <p:ph idx="1"/>
          </p:nvPr>
        </p:nvSpPr>
        <p:spPr>
          <a:xfrm>
            <a:off x="745210" y="2035444"/>
            <a:ext cx="10515600" cy="4242956"/>
          </a:xfrm>
        </p:spPr>
        <p:txBody>
          <a:bodyPr>
            <a:normAutofit/>
          </a:bodyPr>
          <a:lstStyle/>
          <a:p>
            <a:r>
              <a:rPr lang="en-US" sz="3600" dirty="0"/>
              <a:t>The Terms of Service include, “you expressly represent and warrant that you will only send funds to your own personal wallet and not the wallet of any third party individual or entity.” </a:t>
            </a:r>
          </a:p>
          <a:p>
            <a:r>
              <a:rPr lang="en-US" sz="3600" dirty="0"/>
              <a:t>The kiosk delivered a warning to the same effect:</a:t>
            </a:r>
          </a:p>
        </p:txBody>
      </p:sp>
    </p:spTree>
    <p:extLst>
      <p:ext uri="{BB962C8B-B14F-4D97-AF65-F5344CB8AC3E}">
        <p14:creationId xmlns:p14="http://schemas.microsoft.com/office/powerpoint/2010/main" val="41295241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C1D49471-CB95-F51B-D18B-B0D6E081E937}"/>
              </a:ext>
            </a:extLst>
          </p:cNvPr>
          <p:cNvGraphicFramePr>
            <a:graphicFrameLocks noChangeAspect="1"/>
          </p:cNvGraphicFramePr>
          <p:nvPr>
            <p:extLst>
              <p:ext uri="{D42A27DB-BD31-4B8C-83A1-F6EECF244321}">
                <p14:modId xmlns:p14="http://schemas.microsoft.com/office/powerpoint/2010/main" val="2298514804"/>
              </p:ext>
            </p:extLst>
          </p:nvPr>
        </p:nvGraphicFramePr>
        <p:xfrm>
          <a:off x="815926" y="-2180491"/>
          <a:ext cx="10621108" cy="14306842"/>
        </p:xfrm>
        <a:graphic>
          <a:graphicData uri="http://schemas.openxmlformats.org/presentationml/2006/ole">
            <mc:AlternateContent xmlns:mc="http://schemas.openxmlformats.org/markup-compatibility/2006">
              <mc:Choice xmlns:v="urn:schemas-microsoft-com:vml" Requires="v">
                <p:oleObj spid="_x0000_s1027" name="Acrobat Document" r:id="rId3" imgW="2331673" imgH="3017448" progId="AcroExch.Document.DC">
                  <p:embed/>
                </p:oleObj>
              </mc:Choice>
              <mc:Fallback>
                <p:oleObj name="Acrobat Document" r:id="rId3" imgW="2331673" imgH="3017448" progId="AcroExch.Document.DC">
                  <p:embed/>
                  <p:pic>
                    <p:nvPicPr>
                      <p:cNvPr id="0" name=""/>
                      <p:cNvPicPr/>
                      <p:nvPr/>
                    </p:nvPicPr>
                    <p:blipFill>
                      <a:blip r:embed="rId4"/>
                      <a:stretch>
                        <a:fillRect/>
                      </a:stretch>
                    </p:blipFill>
                    <p:spPr>
                      <a:xfrm>
                        <a:off x="815926" y="-2180491"/>
                        <a:ext cx="10621108" cy="14306842"/>
                      </a:xfrm>
                      <a:prstGeom prst="rect">
                        <a:avLst/>
                      </a:prstGeom>
                    </p:spPr>
                  </p:pic>
                </p:oleObj>
              </mc:Fallback>
            </mc:AlternateContent>
          </a:graphicData>
        </a:graphic>
      </p:graphicFrame>
    </p:spTree>
    <p:extLst>
      <p:ext uri="{BB962C8B-B14F-4D97-AF65-F5344CB8AC3E}">
        <p14:creationId xmlns:p14="http://schemas.microsoft.com/office/powerpoint/2010/main" val="30828893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B1BD968-3BD2-8801-F871-12FA604DDB82}"/>
              </a:ext>
            </a:extLst>
          </p:cNvPr>
          <p:cNvSpPr>
            <a:spLocks noGrp="1"/>
          </p:cNvSpPr>
          <p:nvPr>
            <p:ph idx="1"/>
          </p:nvPr>
        </p:nvSpPr>
        <p:spPr>
          <a:xfrm>
            <a:off x="838200" y="744071"/>
            <a:ext cx="10515600" cy="5432891"/>
          </a:xfrm>
        </p:spPr>
        <p:txBody>
          <a:bodyPr>
            <a:normAutofit/>
          </a:bodyPr>
          <a:lstStyle/>
          <a:p>
            <a:r>
              <a:rPr lang="en-US" dirty="0"/>
              <a:t>Carlson claims the contract was voidable due to third-party duress.</a:t>
            </a:r>
          </a:p>
          <a:p>
            <a:pPr lvl="1"/>
            <a:r>
              <a:rPr lang="en-US" sz="2800" dirty="0"/>
              <a:t>She argues Restatement (Second) of Contracts, § 175  </a:t>
            </a:r>
          </a:p>
          <a:p>
            <a:r>
              <a:rPr lang="en-US" dirty="0"/>
              <a:t>But “an important exception if the other party has, in good faith and without reason to know of the duress, given value or changed his position materially in reliance on the transaction.</a:t>
            </a:r>
          </a:p>
          <a:p>
            <a:pPr lvl="1"/>
            <a:r>
              <a:rPr lang="en-US" sz="2800" dirty="0"/>
              <a:t>§ 175 cmt </a:t>
            </a:r>
            <a:r>
              <a:rPr lang="en-US" sz="2800" i="1" dirty="0"/>
              <a:t>e</a:t>
            </a:r>
            <a:r>
              <a:rPr lang="en-US" sz="2800" dirty="0"/>
              <a:t>.</a:t>
            </a:r>
          </a:p>
          <a:p>
            <a:r>
              <a:rPr lang="en-US" sz="3200" dirty="0"/>
              <a:t>Carlson argues the kiosk’s warning was evidence that Bitcoin Depot had “reason to know” of her duress and that it should know that its kiosks might be used in fraud schemes such as she experienced. </a:t>
            </a:r>
          </a:p>
        </p:txBody>
      </p:sp>
    </p:spTree>
    <p:extLst>
      <p:ext uri="{BB962C8B-B14F-4D97-AF65-F5344CB8AC3E}">
        <p14:creationId xmlns:p14="http://schemas.microsoft.com/office/powerpoint/2010/main" val="12239073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D1A7A-2F5A-FFCA-7FFF-7B2211EB248A}"/>
              </a:ext>
            </a:extLst>
          </p:cNvPr>
          <p:cNvSpPr>
            <a:spLocks noGrp="1"/>
          </p:cNvSpPr>
          <p:nvPr>
            <p:ph type="title"/>
          </p:nvPr>
        </p:nvSpPr>
        <p:spPr/>
        <p:txBody>
          <a:bodyPr/>
          <a:lstStyle/>
          <a:p>
            <a:r>
              <a:rPr lang="en-US" b="1" dirty="0">
                <a:solidFill>
                  <a:srgbClr val="0070C0"/>
                </a:solidFill>
              </a:rPr>
              <a:t>The Iowa Supreme Court holds: </a:t>
            </a:r>
          </a:p>
        </p:txBody>
      </p:sp>
      <p:sp>
        <p:nvSpPr>
          <p:cNvPr id="3" name="Content Placeholder 2">
            <a:extLst>
              <a:ext uri="{FF2B5EF4-FFF2-40B4-BE49-F238E27FC236}">
                <a16:creationId xmlns:a16="http://schemas.microsoft.com/office/drawing/2014/main" id="{6776CD45-6892-DF2F-761E-F1AEFB2FCB0B}"/>
              </a:ext>
            </a:extLst>
          </p:cNvPr>
          <p:cNvSpPr>
            <a:spLocks noGrp="1"/>
          </p:cNvSpPr>
          <p:nvPr>
            <p:ph idx="1"/>
          </p:nvPr>
        </p:nvSpPr>
        <p:spPr/>
        <p:txBody>
          <a:bodyPr/>
          <a:lstStyle/>
          <a:p>
            <a:r>
              <a:rPr lang="en-US" dirty="0"/>
              <a:t>Insufficient evidence exists to carry the burden of proving that Bitcoin Depot knew of Carlson’s duress in connection with this transaction.</a:t>
            </a:r>
          </a:p>
          <a:p>
            <a:r>
              <a:rPr lang="en-US" dirty="0"/>
              <a:t>“Generalized knowledge that sometimes scammers try to defraud people into transferring Bitcoins … is insufficient to establish that Bitcoin Depot had ‘reason to know’ of Carlson’s particular duress.”</a:t>
            </a:r>
          </a:p>
          <a:p>
            <a:r>
              <a:rPr lang="en-US" dirty="0"/>
              <a:t>The court was also unsympathetic to the argument that the posted warning against fraud constituted an admission of liability by Bitcoin Depot.  </a:t>
            </a:r>
          </a:p>
        </p:txBody>
      </p:sp>
    </p:spTree>
    <p:extLst>
      <p:ext uri="{BB962C8B-B14F-4D97-AF65-F5344CB8AC3E}">
        <p14:creationId xmlns:p14="http://schemas.microsoft.com/office/powerpoint/2010/main" val="19527194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597298-4C18-476C-0202-B79B2D118849}"/>
              </a:ext>
            </a:extLst>
          </p:cNvPr>
          <p:cNvSpPr>
            <a:spLocks noGrp="1"/>
          </p:cNvSpPr>
          <p:nvPr>
            <p:ph type="title"/>
          </p:nvPr>
        </p:nvSpPr>
        <p:spPr>
          <a:xfrm>
            <a:off x="838200" y="609601"/>
            <a:ext cx="10515600" cy="3832274"/>
          </a:xfrm>
        </p:spPr>
        <p:txBody>
          <a:bodyPr>
            <a:normAutofit/>
          </a:bodyPr>
          <a:lstStyle/>
          <a:p>
            <a:r>
              <a:rPr lang="en-US" b="1" dirty="0">
                <a:solidFill>
                  <a:srgbClr val="0070C0"/>
                </a:solidFill>
              </a:rPr>
              <a:t>Help! My Uncle just put money into a BATM and we’ve discovered he’s being scammed. Can we seize his cash from the kiosk?</a:t>
            </a:r>
            <a:br>
              <a:rPr lang="en-US" b="1" dirty="0">
                <a:solidFill>
                  <a:srgbClr val="0070C0"/>
                </a:solidFill>
              </a:rPr>
            </a:br>
            <a:br>
              <a:rPr lang="en-US" b="1" dirty="0">
                <a:solidFill>
                  <a:srgbClr val="0070C0"/>
                </a:solidFill>
              </a:rPr>
            </a:br>
            <a:r>
              <a:rPr lang="en-US" b="1" dirty="0">
                <a:solidFill>
                  <a:srgbClr val="0070C0"/>
                </a:solidFill>
              </a:rPr>
              <a:t>	And by the way, what is a “QR Code”?</a:t>
            </a:r>
          </a:p>
        </p:txBody>
      </p:sp>
      <p:pic>
        <p:nvPicPr>
          <p:cNvPr id="4" name="Picture 2" descr="A QR code for the URL of the English Wikipedia Mobile main page">
            <a:extLst>
              <a:ext uri="{FF2B5EF4-FFF2-40B4-BE49-F238E27FC236}">
                <a16:creationId xmlns:a16="http://schemas.microsoft.com/office/drawing/2014/main" id="{89D9CA17-1A86-3739-2BF7-2FC806C0F54A}"/>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905375" y="4223657"/>
            <a:ext cx="2381250" cy="26343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71070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6DC69F-9571-CDE4-7384-22AA8E0D7920}"/>
            </a:ext>
          </a:extLst>
        </p:cNvPr>
        <p:cNvGrpSpPr/>
        <p:nvPr/>
      </p:nvGrpSpPr>
      <p:grpSpPr>
        <a:xfrm>
          <a:off x="0" y="0"/>
          <a:ext cx="0" cy="0"/>
          <a:chOff x="0" y="0"/>
          <a:chExt cx="0" cy="0"/>
        </a:xfrm>
      </p:grpSpPr>
      <p:pic>
        <p:nvPicPr>
          <p:cNvPr id="4" name="Picture 3" descr="A blue abstract watercolor pattern on a white background">
            <a:extLst>
              <a:ext uri="{FF2B5EF4-FFF2-40B4-BE49-F238E27FC236}">
                <a16:creationId xmlns:a16="http://schemas.microsoft.com/office/drawing/2014/main" id="{C5BFC60B-0E07-9DF3-B0C7-DEAF0F2225A6}"/>
              </a:ext>
            </a:extLst>
          </p:cNvPr>
          <p:cNvPicPr>
            <a:picLocks noChangeAspect="1"/>
          </p:cNvPicPr>
          <p:nvPr/>
        </p:nvPicPr>
        <p:blipFill rotWithShape="1">
          <a:blip r:embed="rId3"/>
          <a:srcRect t="14644" b="1086"/>
          <a:stretch/>
        </p:blipFill>
        <p:spPr>
          <a:xfrm>
            <a:off x="20" y="10"/>
            <a:ext cx="12191980" cy="6857990"/>
          </a:xfrm>
          <a:prstGeom prst="rect">
            <a:avLst/>
          </a:prstGeom>
        </p:spPr>
      </p:pic>
      <p:sp>
        <p:nvSpPr>
          <p:cNvPr id="2" name="Title 1">
            <a:extLst>
              <a:ext uri="{FF2B5EF4-FFF2-40B4-BE49-F238E27FC236}">
                <a16:creationId xmlns:a16="http://schemas.microsoft.com/office/drawing/2014/main" id="{004207A1-4DC2-2D38-F8B9-05794839155A}"/>
              </a:ext>
            </a:extLst>
          </p:cNvPr>
          <p:cNvSpPr>
            <a:spLocks noGrp="1"/>
          </p:cNvSpPr>
          <p:nvPr>
            <p:ph type="ctrTitle"/>
          </p:nvPr>
        </p:nvSpPr>
        <p:spPr>
          <a:xfrm>
            <a:off x="848695" y="1371600"/>
            <a:ext cx="9329625" cy="3423955"/>
          </a:xfrm>
        </p:spPr>
        <p:txBody>
          <a:bodyPr anchor="b">
            <a:normAutofit/>
          </a:bodyPr>
          <a:lstStyle/>
          <a:p>
            <a:pPr algn="l"/>
            <a:r>
              <a:rPr lang="en-US" sz="4000" b="1" u="sng" dirty="0">
                <a:ln w="28575">
                  <a:noFill/>
                </a:ln>
                <a:solidFill>
                  <a:schemeClr val="bg1"/>
                </a:solidFill>
                <a:effectLst/>
                <a:latin typeface="Aptos" panose="020B0004020202020204" pitchFamily="34" charset="0"/>
                <a:ea typeface="Aptos" panose="020B0004020202020204" pitchFamily="34" charset="0"/>
              </a:rPr>
              <a:t>Cryptocurrency</a:t>
            </a:r>
            <a:r>
              <a:rPr lang="en-US" sz="4000" b="1" dirty="0">
                <a:ln w="28575">
                  <a:noFill/>
                </a:ln>
                <a:solidFill>
                  <a:schemeClr val="bg1"/>
                </a:solidFill>
                <a:effectLst/>
                <a:latin typeface="Aptos" panose="020B0004020202020204" pitchFamily="34" charset="0"/>
                <a:ea typeface="Aptos" panose="020B0004020202020204" pitchFamily="34" charset="0"/>
              </a:rPr>
              <a:t>: </a:t>
            </a:r>
            <a:br>
              <a:rPr lang="en-US" sz="4000" b="1" dirty="0">
                <a:ln w="28575">
                  <a:noFill/>
                </a:ln>
                <a:solidFill>
                  <a:schemeClr val="bg1"/>
                </a:solidFill>
                <a:effectLst/>
                <a:latin typeface="Aptos" panose="020B0004020202020204" pitchFamily="34" charset="0"/>
                <a:ea typeface="Aptos" panose="020B0004020202020204" pitchFamily="34" charset="0"/>
              </a:rPr>
            </a:br>
            <a:r>
              <a:rPr lang="en-US" sz="4000" b="1" dirty="0">
                <a:ln w="28575">
                  <a:noFill/>
                </a:ln>
                <a:solidFill>
                  <a:schemeClr val="bg1"/>
                </a:solidFill>
                <a:effectLst/>
                <a:latin typeface="Aptos" panose="020B0004020202020204" pitchFamily="34" charset="0"/>
                <a:ea typeface="Aptos" panose="020B0004020202020204" pitchFamily="34" charset="0"/>
              </a:rPr>
              <a:t>What is it?</a:t>
            </a:r>
            <a:br>
              <a:rPr lang="en-US" sz="4000" b="1" dirty="0">
                <a:ln w="28575">
                  <a:noFill/>
                </a:ln>
                <a:solidFill>
                  <a:schemeClr val="bg1"/>
                </a:solidFill>
                <a:effectLst/>
                <a:latin typeface="Calibri" panose="020F0502020204030204" pitchFamily="34" charset="0"/>
                <a:ea typeface="Aptos" panose="020B0004020202020204" pitchFamily="34" charset="0"/>
              </a:rPr>
            </a:br>
            <a:br>
              <a:rPr lang="en-US" sz="4000" b="1" dirty="0">
                <a:ln w="28575">
                  <a:noFill/>
                </a:ln>
                <a:solidFill>
                  <a:srgbClr val="FFFFFF"/>
                </a:solidFill>
              </a:rPr>
            </a:br>
            <a:br>
              <a:rPr lang="en-US" sz="4600" b="1" dirty="0">
                <a:ln w="28575">
                  <a:noFill/>
                </a:ln>
                <a:solidFill>
                  <a:srgbClr val="FFFFFF"/>
                </a:solidFill>
              </a:rPr>
            </a:br>
            <a:endParaRPr lang="en-US" sz="4600" b="1" dirty="0">
              <a:ln w="28575">
                <a:noFill/>
              </a:ln>
              <a:solidFill>
                <a:srgbClr val="FFFFFF"/>
              </a:solidFill>
            </a:endParaRPr>
          </a:p>
        </p:txBody>
      </p:sp>
    </p:spTree>
    <p:extLst>
      <p:ext uri="{BB962C8B-B14F-4D97-AF65-F5344CB8AC3E}">
        <p14:creationId xmlns:p14="http://schemas.microsoft.com/office/powerpoint/2010/main" val="17975674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34B1A5-A6FC-9814-6FBC-3312F790DD4C}"/>
              </a:ext>
            </a:extLst>
          </p:cNvPr>
          <p:cNvSpPr>
            <a:spLocks noGrp="1"/>
          </p:cNvSpPr>
          <p:nvPr>
            <p:ph type="title"/>
          </p:nvPr>
        </p:nvSpPr>
        <p:spPr/>
        <p:txBody>
          <a:bodyPr>
            <a:normAutofit/>
          </a:bodyPr>
          <a:lstStyle/>
          <a:p>
            <a:pPr algn="ctr"/>
            <a:r>
              <a:rPr lang="en-US" dirty="0">
                <a:solidFill>
                  <a:srgbClr val="0070C0"/>
                </a:solidFill>
              </a:rPr>
              <a:t>In the Matter of Property Seized for Forfeiture from Bitcoin Depot Operating LLC</a:t>
            </a:r>
          </a:p>
        </p:txBody>
      </p:sp>
      <p:sp>
        <p:nvSpPr>
          <p:cNvPr id="3" name="Content Placeholder 2">
            <a:extLst>
              <a:ext uri="{FF2B5EF4-FFF2-40B4-BE49-F238E27FC236}">
                <a16:creationId xmlns:a16="http://schemas.microsoft.com/office/drawing/2014/main" id="{481B491B-4CEE-D78A-D2B1-128082CDB607}"/>
              </a:ext>
            </a:extLst>
          </p:cNvPr>
          <p:cNvSpPr>
            <a:spLocks noGrp="1"/>
          </p:cNvSpPr>
          <p:nvPr>
            <p:ph idx="1"/>
          </p:nvPr>
        </p:nvSpPr>
        <p:spPr>
          <a:xfrm>
            <a:off x="838199" y="1575581"/>
            <a:ext cx="11217813" cy="5050302"/>
          </a:xfrm>
        </p:spPr>
        <p:txBody>
          <a:bodyPr>
            <a:normAutofit fontScale="92500" lnSpcReduction="10000"/>
          </a:bodyPr>
          <a:lstStyle/>
          <a:p>
            <a:pPr marL="0" indent="0">
              <a:buNone/>
            </a:pPr>
            <a:r>
              <a:rPr lang="en-US" dirty="0"/>
              <a:t>			</a:t>
            </a:r>
            <a:r>
              <a:rPr lang="en-US" sz="2400" dirty="0"/>
              <a:t>May 16, 2025, Iowa Supreme Court, Case No. 24-0879</a:t>
            </a:r>
          </a:p>
          <a:p>
            <a:pPr marL="0" indent="0">
              <a:buNone/>
            </a:pPr>
            <a:endParaRPr lang="en-US" dirty="0"/>
          </a:p>
          <a:p>
            <a:r>
              <a:rPr lang="en-US" dirty="0"/>
              <a:t>July 28, 2023, “Victim” withdrew from Bank $15,000, which he deposited into a Bitcoin ATM kiosk operated by Bitcoin Depot.</a:t>
            </a:r>
          </a:p>
          <a:p>
            <a:r>
              <a:rPr lang="en-US" dirty="0"/>
              <a:t>Same day, Victim files criminal complaint with the County’s Sherriff.</a:t>
            </a:r>
          </a:p>
          <a:p>
            <a:r>
              <a:rPr lang="en-US" dirty="0"/>
              <a:t>July 31</a:t>
            </a:r>
            <a:r>
              <a:rPr lang="en-US" baseline="30000" dirty="0"/>
              <a:t>st</a:t>
            </a:r>
            <a:r>
              <a:rPr lang="en-US" dirty="0"/>
              <a:t> search warranted executed and the Victim’s money was removed from the kiosk by the Sherriff. </a:t>
            </a:r>
          </a:p>
          <a:p>
            <a:r>
              <a:rPr lang="en-US" dirty="0"/>
              <a:t>Later, competing claims for the seized money were made by both the Victim and Bitcoin Depot.</a:t>
            </a:r>
          </a:p>
          <a:p>
            <a:pPr marL="0" indent="0">
              <a:buNone/>
            </a:pPr>
            <a:endParaRPr lang="en-US" dirty="0"/>
          </a:p>
          <a:p>
            <a:pPr marL="0" indent="0">
              <a:buNone/>
            </a:pPr>
            <a:r>
              <a:rPr lang="en-US" sz="3200" b="1" i="1" dirty="0">
                <a:solidFill>
                  <a:srgbClr val="0070C0"/>
                </a:solidFill>
              </a:rPr>
              <a:t>“…we reverse the district court and remand the case with instructions to return the seized funds to Bitcoin Depot.</a:t>
            </a:r>
            <a:r>
              <a:rPr lang="en-US" sz="3200" dirty="0">
                <a:solidFill>
                  <a:srgbClr val="0070C0"/>
                </a:solidFill>
              </a:rPr>
              <a:t>”</a:t>
            </a:r>
          </a:p>
        </p:txBody>
      </p:sp>
    </p:spTree>
    <p:extLst>
      <p:ext uri="{BB962C8B-B14F-4D97-AF65-F5344CB8AC3E}">
        <p14:creationId xmlns:p14="http://schemas.microsoft.com/office/powerpoint/2010/main" val="363169188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49E811F-CC29-78B2-E437-416F82423B22}"/>
              </a:ext>
            </a:extLst>
          </p:cNvPr>
          <p:cNvSpPr>
            <a:spLocks noGrp="1"/>
          </p:cNvSpPr>
          <p:nvPr>
            <p:ph type="title"/>
          </p:nvPr>
        </p:nvSpPr>
        <p:spPr/>
        <p:txBody>
          <a:bodyPr/>
          <a:lstStyle/>
          <a:p>
            <a:r>
              <a:rPr lang="en-US" b="1" dirty="0">
                <a:solidFill>
                  <a:srgbClr val="0070C0"/>
                </a:solidFill>
              </a:rPr>
              <a:t>Help! I own Cryptocurrency but I’ve lost or forgotten my Private Key.</a:t>
            </a:r>
          </a:p>
        </p:txBody>
      </p:sp>
    </p:spTree>
    <p:extLst>
      <p:ext uri="{BB962C8B-B14F-4D97-AF65-F5344CB8AC3E}">
        <p14:creationId xmlns:p14="http://schemas.microsoft.com/office/powerpoint/2010/main" val="425258113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059C3A-05D2-5059-7122-36C7EBB7D248}"/>
            </a:ext>
          </a:extLst>
        </p:cNvPr>
        <p:cNvGrpSpPr/>
        <p:nvPr/>
      </p:nvGrpSpPr>
      <p:grpSpPr>
        <a:xfrm>
          <a:off x="0" y="0"/>
          <a:ext cx="0" cy="0"/>
          <a:chOff x="0" y="0"/>
          <a:chExt cx="0" cy="0"/>
        </a:xfrm>
      </p:grpSpPr>
      <p:pic>
        <p:nvPicPr>
          <p:cNvPr id="4" name="Picture 3" descr="A blue abstract watercolor pattern on a white background">
            <a:extLst>
              <a:ext uri="{FF2B5EF4-FFF2-40B4-BE49-F238E27FC236}">
                <a16:creationId xmlns:a16="http://schemas.microsoft.com/office/drawing/2014/main" id="{0DE2050B-0AEA-32D1-4EFB-4445253AF5F9}"/>
              </a:ext>
            </a:extLst>
          </p:cNvPr>
          <p:cNvPicPr>
            <a:picLocks noChangeAspect="1"/>
          </p:cNvPicPr>
          <p:nvPr/>
        </p:nvPicPr>
        <p:blipFill rotWithShape="1">
          <a:blip r:embed="rId3"/>
          <a:srcRect t="14644" b="1086"/>
          <a:stretch/>
        </p:blipFill>
        <p:spPr>
          <a:xfrm>
            <a:off x="20" y="10"/>
            <a:ext cx="12191980" cy="6857990"/>
          </a:xfrm>
          <a:prstGeom prst="rect">
            <a:avLst/>
          </a:prstGeom>
        </p:spPr>
      </p:pic>
      <p:sp>
        <p:nvSpPr>
          <p:cNvPr id="2" name="Title 1">
            <a:extLst>
              <a:ext uri="{FF2B5EF4-FFF2-40B4-BE49-F238E27FC236}">
                <a16:creationId xmlns:a16="http://schemas.microsoft.com/office/drawing/2014/main" id="{BD08753F-F886-D30F-BECA-445E5AEAB9BF}"/>
              </a:ext>
            </a:extLst>
          </p:cNvPr>
          <p:cNvSpPr>
            <a:spLocks noGrp="1"/>
          </p:cNvSpPr>
          <p:nvPr>
            <p:ph type="ctrTitle"/>
          </p:nvPr>
        </p:nvSpPr>
        <p:spPr>
          <a:xfrm>
            <a:off x="848695" y="1371600"/>
            <a:ext cx="9329625" cy="3423955"/>
          </a:xfrm>
        </p:spPr>
        <p:txBody>
          <a:bodyPr anchor="b">
            <a:normAutofit/>
          </a:bodyPr>
          <a:lstStyle/>
          <a:p>
            <a:pPr algn="l"/>
            <a:r>
              <a:rPr lang="en-US" sz="4000" b="1" u="sng" dirty="0">
                <a:ln w="28575">
                  <a:noFill/>
                </a:ln>
                <a:solidFill>
                  <a:schemeClr val="bg1"/>
                </a:solidFill>
                <a:effectLst/>
                <a:latin typeface="Aptos" panose="020B0004020202020204" pitchFamily="34" charset="0"/>
                <a:ea typeface="Aptos" panose="020B0004020202020204" pitchFamily="34" charset="0"/>
              </a:rPr>
              <a:t>Cryptocurrency</a:t>
            </a:r>
            <a:r>
              <a:rPr lang="en-US" sz="4000" b="1" dirty="0">
                <a:ln w="28575">
                  <a:noFill/>
                </a:ln>
                <a:solidFill>
                  <a:schemeClr val="bg1"/>
                </a:solidFill>
                <a:effectLst/>
                <a:latin typeface="Aptos" panose="020B0004020202020204" pitchFamily="34" charset="0"/>
                <a:ea typeface="Aptos" panose="020B0004020202020204" pitchFamily="34" charset="0"/>
              </a:rPr>
              <a:t>: </a:t>
            </a:r>
            <a:br>
              <a:rPr lang="en-US" sz="4000" b="1" dirty="0">
                <a:ln w="28575">
                  <a:noFill/>
                </a:ln>
                <a:solidFill>
                  <a:schemeClr val="bg1"/>
                </a:solidFill>
                <a:effectLst/>
                <a:latin typeface="Aptos" panose="020B0004020202020204" pitchFamily="34" charset="0"/>
                <a:ea typeface="Aptos" panose="020B0004020202020204" pitchFamily="34" charset="0"/>
              </a:rPr>
            </a:br>
            <a:r>
              <a:rPr lang="en-US" sz="4000" b="1" dirty="0">
                <a:ln w="28575">
                  <a:noFill/>
                </a:ln>
                <a:solidFill>
                  <a:schemeClr val="bg1"/>
                </a:solidFill>
                <a:effectLst/>
                <a:latin typeface="Aptos" panose="020B0004020202020204" pitchFamily="34" charset="0"/>
                <a:ea typeface="Aptos" panose="020B0004020202020204" pitchFamily="34" charset="0"/>
              </a:rPr>
              <a:t>What Lawyers may see next</a:t>
            </a:r>
            <a:br>
              <a:rPr lang="en-US" sz="4000" b="1" dirty="0">
                <a:ln w="28575">
                  <a:noFill/>
                </a:ln>
                <a:solidFill>
                  <a:schemeClr val="bg1"/>
                </a:solidFill>
                <a:effectLst/>
                <a:latin typeface="Aptos" panose="020B0004020202020204" pitchFamily="34" charset="0"/>
                <a:ea typeface="Aptos" panose="020B0004020202020204" pitchFamily="34" charset="0"/>
              </a:rPr>
            </a:br>
            <a:endParaRPr lang="en-US" sz="4600" b="1" dirty="0">
              <a:ln w="28575">
                <a:noFill/>
              </a:ln>
              <a:solidFill>
                <a:srgbClr val="FFFFFF"/>
              </a:solidFill>
            </a:endParaRPr>
          </a:p>
        </p:txBody>
      </p:sp>
    </p:spTree>
    <p:extLst>
      <p:ext uri="{BB962C8B-B14F-4D97-AF65-F5344CB8AC3E}">
        <p14:creationId xmlns:p14="http://schemas.microsoft.com/office/powerpoint/2010/main" val="80953478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9DC3C2-E7BC-A3A5-727F-834B62DF455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0C60A90D-459B-146E-DDBD-3DEC0655EE61}"/>
              </a:ext>
            </a:extLst>
          </p:cNvPr>
          <p:cNvSpPr>
            <a:spLocks noGrp="1"/>
          </p:cNvSpPr>
          <p:nvPr>
            <p:ph type="title"/>
          </p:nvPr>
        </p:nvSpPr>
        <p:spPr>
          <a:xfrm>
            <a:off x="838199" y="365125"/>
            <a:ext cx="10655105" cy="1325563"/>
          </a:xfrm>
        </p:spPr>
        <p:txBody>
          <a:bodyPr>
            <a:normAutofit/>
          </a:bodyPr>
          <a:lstStyle/>
          <a:p>
            <a:r>
              <a:rPr lang="en-US" sz="3200" b="1" dirty="0">
                <a:solidFill>
                  <a:srgbClr val="0070C0"/>
                </a:solidFill>
                <a:latin typeface="Times New Roman" panose="02020603050405020304" pitchFamily="18" charset="0"/>
              </a:rPr>
              <a:t>Cryptocurrency Use Cases</a:t>
            </a:r>
            <a:endParaRPr lang="en-US" sz="3200" b="1" dirty="0">
              <a:solidFill>
                <a:srgbClr val="0070C0"/>
              </a:solidFill>
            </a:endParaRPr>
          </a:p>
        </p:txBody>
      </p:sp>
      <p:sp>
        <p:nvSpPr>
          <p:cNvPr id="5" name="Content Placeholder 4">
            <a:extLst>
              <a:ext uri="{FF2B5EF4-FFF2-40B4-BE49-F238E27FC236}">
                <a16:creationId xmlns:a16="http://schemas.microsoft.com/office/drawing/2014/main" id="{EC9166C9-1D2D-C45B-8584-3F9A0F1C076C}"/>
              </a:ext>
            </a:extLst>
          </p:cNvPr>
          <p:cNvSpPr>
            <a:spLocks noGrp="1"/>
          </p:cNvSpPr>
          <p:nvPr>
            <p:ph idx="1"/>
          </p:nvPr>
        </p:nvSpPr>
        <p:spPr/>
        <p:txBody>
          <a:bodyPr>
            <a:noAutofit/>
          </a:bodyPr>
          <a:lstStyle/>
          <a:p>
            <a:r>
              <a:rPr lang="en-US" dirty="0"/>
              <a:t>Venmo v. stablecoins for payments</a:t>
            </a:r>
          </a:p>
          <a:p>
            <a:r>
              <a:rPr lang="en-US" dirty="0"/>
              <a:t>Payments through twitter and telephone</a:t>
            </a:r>
          </a:p>
          <a:p>
            <a:r>
              <a:rPr lang="en-US" dirty="0"/>
              <a:t>Supply chain tracking</a:t>
            </a:r>
          </a:p>
          <a:p>
            <a:r>
              <a:rPr lang="en-US" dirty="0"/>
              <a:t>Prediction Markets</a:t>
            </a:r>
          </a:p>
          <a:p>
            <a:r>
              <a:rPr lang="en-US" dirty="0"/>
              <a:t>Asset-backed tokens (Tokenizing Assets)</a:t>
            </a:r>
          </a:p>
          <a:p>
            <a:r>
              <a:rPr lang="en-US" dirty="0"/>
              <a:t>NFTs</a:t>
            </a:r>
          </a:p>
          <a:p>
            <a:r>
              <a:rPr lang="en-US" dirty="0"/>
              <a:t>Recordkeeping</a:t>
            </a:r>
          </a:p>
          <a:p>
            <a:pPr marL="457200" lvl="1" indent="0">
              <a:spcBef>
                <a:spcPts val="1400"/>
              </a:spcBef>
              <a:buNone/>
            </a:pPr>
            <a:endParaRPr lang="en-US" sz="2800" dirty="0"/>
          </a:p>
        </p:txBody>
      </p:sp>
    </p:spTree>
    <p:extLst>
      <p:ext uri="{BB962C8B-B14F-4D97-AF65-F5344CB8AC3E}">
        <p14:creationId xmlns:p14="http://schemas.microsoft.com/office/powerpoint/2010/main" val="39578103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D4F95E-24C3-D5CB-CBF9-2CE6E4C97B71}"/>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6FCA1976-AD3D-AAC2-584D-C331AE7B3EF8}"/>
              </a:ext>
            </a:extLst>
          </p:cNvPr>
          <p:cNvSpPr>
            <a:spLocks noGrp="1"/>
          </p:cNvSpPr>
          <p:nvPr>
            <p:ph type="title"/>
          </p:nvPr>
        </p:nvSpPr>
        <p:spPr>
          <a:xfrm>
            <a:off x="838199" y="365125"/>
            <a:ext cx="10655105" cy="1325563"/>
          </a:xfrm>
        </p:spPr>
        <p:txBody>
          <a:bodyPr>
            <a:normAutofit/>
          </a:bodyPr>
          <a:lstStyle/>
          <a:p>
            <a:r>
              <a:rPr lang="en-US" sz="3200" b="1" dirty="0">
                <a:solidFill>
                  <a:srgbClr val="0070C0"/>
                </a:solidFill>
                <a:latin typeface="Times New Roman" panose="02020603050405020304" pitchFamily="18" charset="0"/>
              </a:rPr>
              <a:t>What’s Next for Consumers</a:t>
            </a:r>
            <a:endParaRPr lang="en-US" sz="3200" b="1" dirty="0">
              <a:solidFill>
                <a:srgbClr val="0070C0"/>
              </a:solidFill>
            </a:endParaRPr>
          </a:p>
        </p:txBody>
      </p:sp>
      <p:sp>
        <p:nvSpPr>
          <p:cNvPr id="5" name="Content Placeholder 4">
            <a:extLst>
              <a:ext uri="{FF2B5EF4-FFF2-40B4-BE49-F238E27FC236}">
                <a16:creationId xmlns:a16="http://schemas.microsoft.com/office/drawing/2014/main" id="{ECC5D054-C6FD-9BF0-A95C-4132EB031BFE}"/>
              </a:ext>
            </a:extLst>
          </p:cNvPr>
          <p:cNvSpPr>
            <a:spLocks noGrp="1"/>
          </p:cNvSpPr>
          <p:nvPr>
            <p:ph idx="1"/>
          </p:nvPr>
        </p:nvSpPr>
        <p:spPr/>
        <p:txBody>
          <a:bodyPr>
            <a:noAutofit/>
          </a:bodyPr>
          <a:lstStyle/>
          <a:p>
            <a:r>
              <a:rPr lang="en-US" dirty="0"/>
              <a:t>Recording transactions for tax purposes</a:t>
            </a:r>
          </a:p>
          <a:p>
            <a:r>
              <a:rPr lang="en-US" dirty="0"/>
              <a:t>Estate planning considerations</a:t>
            </a:r>
          </a:p>
          <a:p>
            <a:r>
              <a:rPr lang="en-US" dirty="0"/>
              <a:t>Investing</a:t>
            </a:r>
          </a:p>
          <a:p>
            <a:r>
              <a:rPr lang="en-US" dirty="0"/>
              <a:t>Transacting without requiring financial intermediaries</a:t>
            </a:r>
          </a:p>
          <a:p>
            <a:pPr marL="457200" lvl="1" indent="0">
              <a:spcBef>
                <a:spcPts val="1400"/>
              </a:spcBef>
              <a:buNone/>
            </a:pPr>
            <a:endParaRPr lang="en-US" sz="2800" dirty="0"/>
          </a:p>
        </p:txBody>
      </p:sp>
    </p:spTree>
    <p:extLst>
      <p:ext uri="{BB962C8B-B14F-4D97-AF65-F5344CB8AC3E}">
        <p14:creationId xmlns:p14="http://schemas.microsoft.com/office/powerpoint/2010/main" val="30721474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CAA484-5F46-2687-AF56-796B2B97C4FF}"/>
            </a:ext>
          </a:extLst>
        </p:cNvPr>
        <p:cNvGrpSpPr/>
        <p:nvPr/>
      </p:nvGrpSpPr>
      <p:grpSpPr>
        <a:xfrm>
          <a:off x="0" y="0"/>
          <a:ext cx="0" cy="0"/>
          <a:chOff x="0" y="0"/>
          <a:chExt cx="0" cy="0"/>
        </a:xfrm>
      </p:grpSpPr>
      <p:pic>
        <p:nvPicPr>
          <p:cNvPr id="4" name="Picture 3" descr="A blue abstract watercolor pattern on a white background">
            <a:extLst>
              <a:ext uri="{FF2B5EF4-FFF2-40B4-BE49-F238E27FC236}">
                <a16:creationId xmlns:a16="http://schemas.microsoft.com/office/drawing/2014/main" id="{72F39CCF-21EE-C6D3-50FD-731ADC760E74}"/>
              </a:ext>
            </a:extLst>
          </p:cNvPr>
          <p:cNvPicPr>
            <a:picLocks noChangeAspect="1"/>
          </p:cNvPicPr>
          <p:nvPr/>
        </p:nvPicPr>
        <p:blipFill rotWithShape="1">
          <a:blip r:embed="rId3"/>
          <a:srcRect t="14644" b="1086"/>
          <a:stretch/>
        </p:blipFill>
        <p:spPr>
          <a:xfrm>
            <a:off x="20" y="10"/>
            <a:ext cx="12191980" cy="6857990"/>
          </a:xfrm>
          <a:prstGeom prst="rect">
            <a:avLst/>
          </a:prstGeom>
        </p:spPr>
      </p:pic>
      <p:sp>
        <p:nvSpPr>
          <p:cNvPr id="2" name="Title 1">
            <a:extLst>
              <a:ext uri="{FF2B5EF4-FFF2-40B4-BE49-F238E27FC236}">
                <a16:creationId xmlns:a16="http://schemas.microsoft.com/office/drawing/2014/main" id="{EB00F966-E396-30DF-0035-98E305D4BDC6}"/>
              </a:ext>
            </a:extLst>
          </p:cNvPr>
          <p:cNvSpPr>
            <a:spLocks noGrp="1"/>
          </p:cNvSpPr>
          <p:nvPr>
            <p:ph type="ctrTitle"/>
          </p:nvPr>
        </p:nvSpPr>
        <p:spPr>
          <a:xfrm>
            <a:off x="848695" y="1371600"/>
            <a:ext cx="9329625" cy="3423955"/>
          </a:xfrm>
        </p:spPr>
        <p:txBody>
          <a:bodyPr anchor="b">
            <a:normAutofit fontScale="90000"/>
          </a:bodyPr>
          <a:lstStyle/>
          <a:p>
            <a:pPr algn="l"/>
            <a:r>
              <a:rPr lang="en-US" sz="4000" b="1" u="sng" dirty="0">
                <a:ln w="28575">
                  <a:noFill/>
                </a:ln>
                <a:solidFill>
                  <a:schemeClr val="bg1"/>
                </a:solidFill>
                <a:effectLst/>
                <a:latin typeface="Aptos" panose="020B0004020202020204" pitchFamily="34" charset="0"/>
                <a:ea typeface="Aptos" panose="020B0004020202020204" pitchFamily="34" charset="0"/>
              </a:rPr>
              <a:t>Questions?</a:t>
            </a:r>
            <a:br>
              <a:rPr lang="en-US" sz="4000" b="1" u="sng" dirty="0">
                <a:ln w="28575">
                  <a:noFill/>
                </a:ln>
                <a:solidFill>
                  <a:schemeClr val="bg1"/>
                </a:solidFill>
                <a:effectLst/>
                <a:latin typeface="Aptos" panose="020B0004020202020204" pitchFamily="34" charset="0"/>
                <a:ea typeface="Aptos" panose="020B0004020202020204" pitchFamily="34" charset="0"/>
              </a:rPr>
            </a:br>
            <a:br>
              <a:rPr lang="en-US" sz="4000" b="1" u="sng" dirty="0">
                <a:ln w="28575">
                  <a:noFill/>
                </a:ln>
                <a:solidFill>
                  <a:schemeClr val="bg1"/>
                </a:solidFill>
                <a:effectLst/>
                <a:latin typeface="Aptos" panose="020B0004020202020204" pitchFamily="34" charset="0"/>
                <a:ea typeface="Aptos" panose="020B0004020202020204" pitchFamily="34" charset="0"/>
              </a:rPr>
            </a:br>
            <a:br>
              <a:rPr lang="en-US" sz="4000" b="1" u="sng" dirty="0">
                <a:ln w="28575">
                  <a:noFill/>
                </a:ln>
                <a:solidFill>
                  <a:schemeClr val="bg1"/>
                </a:solidFill>
                <a:effectLst/>
                <a:latin typeface="Aptos" panose="020B0004020202020204" pitchFamily="34" charset="0"/>
                <a:ea typeface="Aptos" panose="020B0004020202020204" pitchFamily="34" charset="0"/>
              </a:rPr>
            </a:br>
            <a:br>
              <a:rPr lang="en-US" sz="4000" b="1" u="sng" dirty="0">
                <a:ln w="28575">
                  <a:noFill/>
                </a:ln>
                <a:solidFill>
                  <a:schemeClr val="bg1"/>
                </a:solidFill>
                <a:effectLst/>
                <a:latin typeface="Aptos" panose="020B0004020202020204" pitchFamily="34" charset="0"/>
                <a:ea typeface="Aptos" panose="020B0004020202020204" pitchFamily="34" charset="0"/>
              </a:rPr>
            </a:br>
            <a:br>
              <a:rPr lang="en-US" sz="4000" b="1" u="sng" dirty="0">
                <a:ln w="28575">
                  <a:noFill/>
                </a:ln>
                <a:solidFill>
                  <a:schemeClr val="bg1"/>
                </a:solidFill>
                <a:effectLst/>
                <a:latin typeface="Aptos" panose="020B0004020202020204" pitchFamily="34" charset="0"/>
                <a:ea typeface="Aptos" panose="020B0004020202020204" pitchFamily="34" charset="0"/>
              </a:rPr>
            </a:br>
            <a:br>
              <a:rPr lang="en-US" sz="4000" b="1" u="sng" dirty="0">
                <a:ln w="28575">
                  <a:noFill/>
                </a:ln>
                <a:solidFill>
                  <a:schemeClr val="bg1"/>
                </a:solidFill>
                <a:effectLst/>
                <a:latin typeface="Aptos" panose="020B0004020202020204" pitchFamily="34" charset="0"/>
                <a:ea typeface="Aptos" panose="020B0004020202020204" pitchFamily="34" charset="0"/>
              </a:rPr>
            </a:br>
            <a:br>
              <a:rPr lang="en-US" sz="4000" b="1" dirty="0">
                <a:ln w="28575">
                  <a:noFill/>
                </a:ln>
                <a:solidFill>
                  <a:schemeClr val="bg1"/>
                </a:solidFill>
                <a:effectLst/>
                <a:latin typeface="Aptos" panose="020B0004020202020204" pitchFamily="34" charset="0"/>
                <a:ea typeface="Aptos" panose="020B0004020202020204" pitchFamily="34" charset="0"/>
              </a:rPr>
            </a:br>
            <a:endParaRPr lang="en-US" sz="4600" b="1" dirty="0">
              <a:ln w="28575">
                <a:noFill/>
              </a:ln>
              <a:solidFill>
                <a:srgbClr val="FFFFFF"/>
              </a:solidFill>
            </a:endParaRPr>
          </a:p>
        </p:txBody>
      </p:sp>
      <p:grpSp>
        <p:nvGrpSpPr>
          <p:cNvPr id="6" name="Group 5">
            <a:extLst>
              <a:ext uri="{FF2B5EF4-FFF2-40B4-BE49-F238E27FC236}">
                <a16:creationId xmlns:a16="http://schemas.microsoft.com/office/drawing/2014/main" id="{2F5F3806-F84E-7C6E-9E5F-A711699369B4}"/>
              </a:ext>
            </a:extLst>
          </p:cNvPr>
          <p:cNvGrpSpPr/>
          <p:nvPr/>
        </p:nvGrpSpPr>
        <p:grpSpPr>
          <a:xfrm>
            <a:off x="2695339" y="1293540"/>
            <a:ext cx="6801322" cy="4270920"/>
            <a:chOff x="3214335" y="1536970"/>
            <a:chExt cx="6801322" cy="4270920"/>
          </a:xfrm>
        </p:grpSpPr>
        <p:pic>
          <p:nvPicPr>
            <p:cNvPr id="1026" name="Picture 2" descr="J. Dylan Grafe | Frost Brown Todd">
              <a:extLst>
                <a:ext uri="{FF2B5EF4-FFF2-40B4-BE49-F238E27FC236}">
                  <a16:creationId xmlns:a16="http://schemas.microsoft.com/office/drawing/2014/main" id="{4DAC4F57-C07C-05A1-FEB4-22C7263056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3546" y="1536970"/>
              <a:ext cx="2782111" cy="278211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William T. Repasky | Frost Brown Todd">
              <a:extLst>
                <a:ext uri="{FF2B5EF4-FFF2-40B4-BE49-F238E27FC236}">
                  <a16:creationId xmlns:a16="http://schemas.microsoft.com/office/drawing/2014/main" id="{6EC9712C-A7C2-41D1-A289-E7DB3D2A46C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14335" y="1536970"/>
              <a:ext cx="2782111" cy="278211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1BE56F3C-6B06-187E-3B1E-E28AFEC2E10E}"/>
                </a:ext>
              </a:extLst>
            </p:cNvPr>
            <p:cNvSpPr txBox="1"/>
            <p:nvPr/>
          </p:nvSpPr>
          <p:spPr>
            <a:xfrm>
              <a:off x="3214335" y="4484451"/>
              <a:ext cx="2782111" cy="1323439"/>
            </a:xfrm>
            <a:prstGeom prst="rect">
              <a:avLst/>
            </a:prstGeom>
            <a:solidFill>
              <a:schemeClr val="tx2"/>
            </a:solidFill>
            <a:effectLst>
              <a:softEdge rad="31750"/>
            </a:effectLst>
          </p:spPr>
          <p:txBody>
            <a:bodyPr wrap="square" rtlCol="0">
              <a:spAutoFit/>
            </a:bodyPr>
            <a:lstStyle/>
            <a:p>
              <a:r>
                <a:rPr lang="en-US" sz="1600" dirty="0">
                  <a:solidFill>
                    <a:schemeClr val="bg1"/>
                  </a:solidFill>
                </a:rPr>
                <a:t>William “Bill” Repasky, Esq.</a:t>
              </a:r>
            </a:p>
            <a:p>
              <a:r>
                <a:rPr lang="en-US" sz="1600" dirty="0">
                  <a:solidFill>
                    <a:schemeClr val="bg1"/>
                  </a:solidFill>
                </a:rPr>
                <a:t>Frost Brown Todd LLP BRepasky@FBTLaw.com</a:t>
              </a:r>
            </a:p>
            <a:p>
              <a:r>
                <a:rPr lang="en-US" sz="1600" dirty="0">
                  <a:solidFill>
                    <a:schemeClr val="bg1"/>
                  </a:solidFill>
                </a:rPr>
                <a:t>(502) 779-8184</a:t>
              </a:r>
            </a:p>
            <a:p>
              <a:r>
                <a:rPr lang="en-US" sz="1600" dirty="0">
                  <a:solidFill>
                    <a:schemeClr val="bg1"/>
                  </a:solidFill>
                </a:rPr>
                <a:t>(502) 836-9266</a:t>
              </a:r>
            </a:p>
          </p:txBody>
        </p:sp>
        <p:sp>
          <p:nvSpPr>
            <p:cNvPr id="5" name="TextBox 4">
              <a:extLst>
                <a:ext uri="{FF2B5EF4-FFF2-40B4-BE49-F238E27FC236}">
                  <a16:creationId xmlns:a16="http://schemas.microsoft.com/office/drawing/2014/main" id="{438E2C48-EEC7-4894-9C26-D0BBB5DCF581}"/>
                </a:ext>
              </a:extLst>
            </p:cNvPr>
            <p:cNvSpPr txBox="1"/>
            <p:nvPr/>
          </p:nvSpPr>
          <p:spPr>
            <a:xfrm>
              <a:off x="7233545" y="4484451"/>
              <a:ext cx="2782111" cy="1323439"/>
            </a:xfrm>
            <a:prstGeom prst="rect">
              <a:avLst/>
            </a:prstGeom>
            <a:solidFill>
              <a:schemeClr val="tx2"/>
            </a:solidFill>
            <a:effectLst>
              <a:softEdge rad="31750"/>
            </a:effectLst>
          </p:spPr>
          <p:txBody>
            <a:bodyPr wrap="square" rtlCol="0">
              <a:spAutoFit/>
            </a:bodyPr>
            <a:lstStyle/>
            <a:p>
              <a:r>
                <a:rPr lang="en-US" sz="1600" dirty="0">
                  <a:solidFill>
                    <a:schemeClr val="bg1"/>
                  </a:solidFill>
                </a:rPr>
                <a:t>J. Dylan Grafe, CPA, Esq.</a:t>
              </a:r>
            </a:p>
            <a:p>
              <a:r>
                <a:rPr lang="en-US" sz="1600" dirty="0">
                  <a:solidFill>
                    <a:schemeClr val="bg1"/>
                  </a:solidFill>
                </a:rPr>
                <a:t>Frost Brown Todd LLP</a:t>
              </a:r>
            </a:p>
            <a:p>
              <a:r>
                <a:rPr lang="en-US" sz="1600" dirty="0">
                  <a:solidFill>
                    <a:schemeClr val="bg1"/>
                  </a:solidFill>
                </a:rPr>
                <a:t>DGrafe@FBTLaw.com</a:t>
              </a:r>
            </a:p>
            <a:p>
              <a:r>
                <a:rPr lang="en-US" sz="1600" dirty="0">
                  <a:solidFill>
                    <a:schemeClr val="bg1"/>
                  </a:solidFill>
                </a:rPr>
                <a:t>(513) 673-2810</a:t>
              </a:r>
            </a:p>
            <a:p>
              <a:r>
                <a:rPr lang="en-US" sz="1600" dirty="0">
                  <a:solidFill>
                    <a:schemeClr val="bg1"/>
                  </a:solidFill>
                </a:rPr>
                <a:t>(513) 651-6800</a:t>
              </a:r>
            </a:p>
          </p:txBody>
        </p:sp>
      </p:grpSp>
    </p:spTree>
    <p:extLst>
      <p:ext uri="{BB962C8B-B14F-4D97-AF65-F5344CB8AC3E}">
        <p14:creationId xmlns:p14="http://schemas.microsoft.com/office/powerpoint/2010/main" val="4903554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477E97-1415-83E1-D153-0899E966CF5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1640B7BF-F4C5-099A-DE87-F48B74AE8E6A}"/>
              </a:ext>
            </a:extLst>
          </p:cNvPr>
          <p:cNvSpPr>
            <a:spLocks noGrp="1"/>
          </p:cNvSpPr>
          <p:nvPr>
            <p:ph type="title"/>
          </p:nvPr>
        </p:nvSpPr>
        <p:spPr>
          <a:xfrm>
            <a:off x="838199" y="365125"/>
            <a:ext cx="10655105" cy="1325563"/>
          </a:xfrm>
        </p:spPr>
        <p:txBody>
          <a:bodyPr>
            <a:normAutofit/>
          </a:bodyPr>
          <a:lstStyle/>
          <a:p>
            <a:r>
              <a:rPr lang="en-US" sz="3200" b="1" dirty="0">
                <a:solidFill>
                  <a:srgbClr val="0070C0"/>
                </a:solidFill>
                <a:effectLst/>
                <a:latin typeface="Times New Roman" panose="02020603050405020304" pitchFamily="18" charset="0"/>
                <a:ea typeface="Times New Roman" panose="02020603050405020304" pitchFamily="18" charset="0"/>
              </a:rPr>
              <a:t>What is Cryptocurrency, and why all the hubbub?</a:t>
            </a:r>
            <a:endParaRPr lang="en-US" sz="3200" b="1" dirty="0">
              <a:solidFill>
                <a:srgbClr val="0070C0"/>
              </a:solidFill>
            </a:endParaRPr>
          </a:p>
        </p:txBody>
      </p:sp>
      <p:sp>
        <p:nvSpPr>
          <p:cNvPr id="5" name="Content Placeholder 4">
            <a:extLst>
              <a:ext uri="{FF2B5EF4-FFF2-40B4-BE49-F238E27FC236}">
                <a16:creationId xmlns:a16="http://schemas.microsoft.com/office/drawing/2014/main" id="{DA79BE7F-39E3-8A25-589E-D23AF9B6DFBE}"/>
              </a:ext>
            </a:extLst>
          </p:cNvPr>
          <p:cNvSpPr>
            <a:spLocks noGrp="1"/>
          </p:cNvSpPr>
          <p:nvPr>
            <p:ph idx="1"/>
          </p:nvPr>
        </p:nvSpPr>
        <p:spPr/>
        <p:txBody>
          <a:bodyPr>
            <a:normAutofit fontScale="92500" lnSpcReduction="10000"/>
          </a:bodyPr>
          <a:lstStyle/>
          <a:p>
            <a:r>
              <a:rPr lang="en-US" dirty="0"/>
              <a:t>Disenchanted by the global financial crisis in 2007 caused by a handful of big banks which, through greed and questionable lending practices, caused a global financial crisis, and then received government bailouts. </a:t>
            </a:r>
          </a:p>
          <a:p>
            <a:r>
              <a:rPr lang="en-US" dirty="0"/>
              <a:t>Created an independent financial system that can be accessed by anyone with an internet connection to send or receive money without any trusted middleman (banks and governments).</a:t>
            </a:r>
          </a:p>
          <a:p>
            <a:r>
              <a:rPr lang="en-US" dirty="0"/>
              <a:t>Cryptocurrency allows people to conduct business with each other in way without a trusted middleman.</a:t>
            </a:r>
          </a:p>
          <a:p>
            <a:r>
              <a:rPr lang="en-US" dirty="0"/>
              <a:t>Its also the medium of exchange for decentralized communication and interaction between groups of people. “Web3”</a:t>
            </a:r>
          </a:p>
          <a:p>
            <a:endParaRPr lang="en-US" dirty="0"/>
          </a:p>
        </p:txBody>
      </p:sp>
    </p:spTree>
    <p:extLst>
      <p:ext uri="{BB962C8B-B14F-4D97-AF65-F5344CB8AC3E}">
        <p14:creationId xmlns:p14="http://schemas.microsoft.com/office/powerpoint/2010/main" val="25739472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D34871-2C98-2BA0-18A0-602A48670C37}"/>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7616395B-40F6-0250-8AE8-8571E1A88CCF}"/>
              </a:ext>
            </a:extLst>
          </p:cNvPr>
          <p:cNvSpPr>
            <a:spLocks noGrp="1"/>
          </p:cNvSpPr>
          <p:nvPr>
            <p:ph type="title"/>
          </p:nvPr>
        </p:nvSpPr>
        <p:spPr>
          <a:xfrm>
            <a:off x="838199" y="365125"/>
            <a:ext cx="10655105" cy="1325563"/>
          </a:xfrm>
        </p:spPr>
        <p:txBody>
          <a:bodyPr>
            <a:normAutofit/>
          </a:bodyPr>
          <a:lstStyle/>
          <a:p>
            <a:r>
              <a:rPr lang="en-US" sz="3200" b="1" dirty="0">
                <a:solidFill>
                  <a:srgbClr val="0070C0"/>
                </a:solidFill>
                <a:effectLst/>
                <a:latin typeface="Times New Roman" panose="02020603050405020304" pitchFamily="18" charset="0"/>
                <a:ea typeface="Times New Roman" panose="02020603050405020304" pitchFamily="18" charset="0"/>
              </a:rPr>
              <a:t>Birth of Bitcoin and the Blockchain</a:t>
            </a:r>
            <a:endParaRPr lang="en-US" sz="3200" b="1" dirty="0">
              <a:solidFill>
                <a:srgbClr val="0070C0"/>
              </a:solidFill>
            </a:endParaRPr>
          </a:p>
        </p:txBody>
      </p:sp>
      <p:sp>
        <p:nvSpPr>
          <p:cNvPr id="5" name="Content Placeholder 4">
            <a:extLst>
              <a:ext uri="{FF2B5EF4-FFF2-40B4-BE49-F238E27FC236}">
                <a16:creationId xmlns:a16="http://schemas.microsoft.com/office/drawing/2014/main" id="{51B1CE2C-44E1-7BE2-0F2E-3A89C5C4DDA0}"/>
              </a:ext>
            </a:extLst>
          </p:cNvPr>
          <p:cNvSpPr>
            <a:spLocks noGrp="1"/>
          </p:cNvSpPr>
          <p:nvPr>
            <p:ph idx="1"/>
          </p:nvPr>
        </p:nvSpPr>
        <p:spPr/>
        <p:txBody>
          <a:bodyPr>
            <a:normAutofit/>
          </a:bodyPr>
          <a:lstStyle/>
          <a:p>
            <a:pPr>
              <a:spcBef>
                <a:spcPts val="1400"/>
              </a:spcBef>
            </a:pPr>
            <a:r>
              <a:rPr lang="en-US" sz="2200" dirty="0"/>
              <a:t>Blockchain technology today is like the internet in 1993</a:t>
            </a:r>
          </a:p>
          <a:p>
            <a:pPr>
              <a:spcBef>
                <a:spcPts val="1400"/>
              </a:spcBef>
            </a:pPr>
            <a:r>
              <a:rPr lang="en-US" sz="2200" dirty="0"/>
              <a:t>“Distributed Ledger technology” allows </a:t>
            </a:r>
            <a:r>
              <a:rPr lang="en-US" sz="2200" b="1" u="sng" dirty="0"/>
              <a:t>secure, verifiable</a:t>
            </a:r>
            <a:r>
              <a:rPr lang="en-US" sz="2200" b="1" dirty="0"/>
              <a:t> </a:t>
            </a:r>
            <a:r>
              <a:rPr lang="en-US" sz="2200" dirty="0"/>
              <a:t>communication between </a:t>
            </a:r>
            <a:r>
              <a:rPr lang="en-US" sz="2200" b="1" u="sng" dirty="0"/>
              <a:t>trustless</a:t>
            </a:r>
            <a:r>
              <a:rPr lang="en-US" sz="2200" dirty="0"/>
              <a:t> parties without a middleman</a:t>
            </a:r>
          </a:p>
          <a:p>
            <a:pPr>
              <a:spcBef>
                <a:spcPts val="1400"/>
              </a:spcBef>
            </a:pPr>
            <a:r>
              <a:rPr lang="en-US" sz="2200" dirty="0"/>
              <a:t>Consider the evolution in computing:</a:t>
            </a:r>
          </a:p>
          <a:p>
            <a:pPr lvl="1">
              <a:spcBef>
                <a:spcPts val="1400"/>
              </a:spcBef>
            </a:pPr>
            <a:r>
              <a:rPr lang="en-US" sz="2200" dirty="0"/>
              <a:t>Mainframe - LAN/WAN – PC – hosted servers – cloud-based server arrays – distributed computing</a:t>
            </a:r>
          </a:p>
          <a:p>
            <a:pPr>
              <a:spcBef>
                <a:spcPts val="1400"/>
              </a:spcBef>
            </a:pPr>
            <a:r>
              <a:rPr lang="en-US" sz="2200" dirty="0"/>
              <a:t>Distributed computing has no single controlling authority-it is controlled by the consensus of all users.</a:t>
            </a:r>
          </a:p>
        </p:txBody>
      </p:sp>
    </p:spTree>
    <p:extLst>
      <p:ext uri="{BB962C8B-B14F-4D97-AF65-F5344CB8AC3E}">
        <p14:creationId xmlns:p14="http://schemas.microsoft.com/office/powerpoint/2010/main" val="38520580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9BDDE7-9FAE-3018-8A20-EE44884C8515}"/>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88A8CDF8-9B69-B38E-F9F3-ADC27DC90D05}"/>
              </a:ext>
            </a:extLst>
          </p:cNvPr>
          <p:cNvSpPr>
            <a:spLocks noGrp="1"/>
          </p:cNvSpPr>
          <p:nvPr>
            <p:ph type="title"/>
          </p:nvPr>
        </p:nvSpPr>
        <p:spPr>
          <a:xfrm>
            <a:off x="838199" y="365125"/>
            <a:ext cx="10655105" cy="1325563"/>
          </a:xfrm>
        </p:spPr>
        <p:txBody>
          <a:bodyPr>
            <a:normAutofit/>
          </a:bodyPr>
          <a:lstStyle/>
          <a:p>
            <a:r>
              <a:rPr lang="en-US" sz="3200" b="1" dirty="0">
                <a:solidFill>
                  <a:srgbClr val="0070C0"/>
                </a:solidFill>
                <a:effectLst/>
                <a:latin typeface="Times New Roman" panose="02020603050405020304" pitchFamily="18" charset="0"/>
                <a:ea typeface="Times New Roman" panose="02020603050405020304" pitchFamily="18" charset="0"/>
              </a:rPr>
              <a:t>The Public, Decentralized Ledger</a:t>
            </a:r>
            <a:endParaRPr lang="en-US" sz="3200" b="1" dirty="0">
              <a:solidFill>
                <a:srgbClr val="0070C0"/>
              </a:solidFill>
            </a:endParaRPr>
          </a:p>
        </p:txBody>
      </p:sp>
      <p:sp>
        <p:nvSpPr>
          <p:cNvPr id="5" name="Content Placeholder 4">
            <a:extLst>
              <a:ext uri="{FF2B5EF4-FFF2-40B4-BE49-F238E27FC236}">
                <a16:creationId xmlns:a16="http://schemas.microsoft.com/office/drawing/2014/main" id="{5446B13F-9622-2219-A6CD-FA492797A85D}"/>
              </a:ext>
            </a:extLst>
          </p:cNvPr>
          <p:cNvSpPr>
            <a:spLocks noGrp="1"/>
          </p:cNvSpPr>
          <p:nvPr>
            <p:ph idx="1"/>
          </p:nvPr>
        </p:nvSpPr>
        <p:spPr>
          <a:xfrm>
            <a:off x="838200" y="1825625"/>
            <a:ext cx="5849471" cy="4351338"/>
          </a:xfrm>
        </p:spPr>
        <p:txBody>
          <a:bodyPr>
            <a:normAutofit fontScale="92500" lnSpcReduction="10000"/>
          </a:bodyPr>
          <a:lstStyle/>
          <a:p>
            <a:r>
              <a:rPr lang="en-US" sz="2200" dirty="0"/>
              <a:t>A blockchain is a transparent public digital ledger controlled by its users and the rules of participation are build into the software like the Hyper Text Transfer Protocol or HTTP</a:t>
            </a:r>
          </a:p>
          <a:p>
            <a:r>
              <a:rPr lang="en-US" sz="2200" dirty="0"/>
              <a:t>Authorized participants transparently enter transactions into the network.</a:t>
            </a:r>
          </a:p>
          <a:p>
            <a:r>
              <a:rPr lang="en-US" sz="2200" dirty="0"/>
              <a:t>The transactions are authenticated and added to blocks transparently.</a:t>
            </a:r>
          </a:p>
          <a:p>
            <a:r>
              <a:rPr lang="en-US" sz="2200" dirty="0"/>
              <a:t>The blocks are sent to all nodes in the network transparently.</a:t>
            </a:r>
          </a:p>
          <a:p>
            <a:r>
              <a:rPr lang="en-US" sz="2200" dirty="0"/>
              <a:t>Authorized nodes validate the transactions and add the blocks to the chain.</a:t>
            </a:r>
          </a:p>
          <a:p>
            <a:r>
              <a:rPr lang="en-US" sz="2200" dirty="0"/>
              <a:t>The update is distributed across the network, finalizing the transaction.</a:t>
            </a:r>
          </a:p>
        </p:txBody>
      </p:sp>
      <p:pic>
        <p:nvPicPr>
          <p:cNvPr id="2" name="Picture 1">
            <a:extLst>
              <a:ext uri="{FF2B5EF4-FFF2-40B4-BE49-F238E27FC236}">
                <a16:creationId xmlns:a16="http://schemas.microsoft.com/office/drawing/2014/main" id="{79861F67-9FA5-4668-31B6-D0867381AE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65576" y="1605989"/>
            <a:ext cx="4737847" cy="4474063"/>
          </a:xfrm>
          <a:prstGeom prst="rect">
            <a:avLst/>
          </a:prstGeom>
        </p:spPr>
      </p:pic>
    </p:spTree>
    <p:extLst>
      <p:ext uri="{BB962C8B-B14F-4D97-AF65-F5344CB8AC3E}">
        <p14:creationId xmlns:p14="http://schemas.microsoft.com/office/powerpoint/2010/main" val="18515411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A35CFE-E64F-65AB-262E-4FAEF2E7888A}"/>
            </a:ext>
          </a:extLst>
        </p:cNvPr>
        <p:cNvGrpSpPr/>
        <p:nvPr/>
      </p:nvGrpSpPr>
      <p:grpSpPr>
        <a:xfrm>
          <a:off x="0" y="0"/>
          <a:ext cx="0" cy="0"/>
          <a:chOff x="0" y="0"/>
          <a:chExt cx="0" cy="0"/>
        </a:xfrm>
      </p:grpSpPr>
      <p:pic>
        <p:nvPicPr>
          <p:cNvPr id="4" name="Picture 3" descr="A blue abstract watercolor pattern on a white background">
            <a:extLst>
              <a:ext uri="{FF2B5EF4-FFF2-40B4-BE49-F238E27FC236}">
                <a16:creationId xmlns:a16="http://schemas.microsoft.com/office/drawing/2014/main" id="{60BF34BE-13D9-4FE4-1621-7683B8412EC2}"/>
              </a:ext>
            </a:extLst>
          </p:cNvPr>
          <p:cNvPicPr>
            <a:picLocks noChangeAspect="1"/>
          </p:cNvPicPr>
          <p:nvPr/>
        </p:nvPicPr>
        <p:blipFill rotWithShape="1">
          <a:blip r:embed="rId3"/>
          <a:srcRect t="14644" b="1086"/>
          <a:stretch/>
        </p:blipFill>
        <p:spPr>
          <a:xfrm>
            <a:off x="20" y="10"/>
            <a:ext cx="12191980" cy="6857990"/>
          </a:xfrm>
          <a:prstGeom prst="rect">
            <a:avLst/>
          </a:prstGeom>
        </p:spPr>
      </p:pic>
      <p:sp>
        <p:nvSpPr>
          <p:cNvPr id="2" name="Title 1">
            <a:extLst>
              <a:ext uri="{FF2B5EF4-FFF2-40B4-BE49-F238E27FC236}">
                <a16:creationId xmlns:a16="http://schemas.microsoft.com/office/drawing/2014/main" id="{DD6E82C7-65A5-DEB5-D400-118F94CF62F5}"/>
              </a:ext>
            </a:extLst>
          </p:cNvPr>
          <p:cNvSpPr>
            <a:spLocks noGrp="1"/>
          </p:cNvSpPr>
          <p:nvPr>
            <p:ph type="ctrTitle"/>
          </p:nvPr>
        </p:nvSpPr>
        <p:spPr>
          <a:xfrm>
            <a:off x="848695" y="1371600"/>
            <a:ext cx="9329625" cy="3423955"/>
          </a:xfrm>
        </p:spPr>
        <p:txBody>
          <a:bodyPr anchor="b">
            <a:normAutofit/>
          </a:bodyPr>
          <a:lstStyle/>
          <a:p>
            <a:pPr algn="l"/>
            <a:r>
              <a:rPr lang="en-US" sz="4000" b="1" u="sng" dirty="0">
                <a:ln w="28575">
                  <a:noFill/>
                </a:ln>
                <a:solidFill>
                  <a:schemeClr val="bg1"/>
                </a:solidFill>
                <a:effectLst/>
                <a:latin typeface="Aptos" panose="020B0004020202020204" pitchFamily="34" charset="0"/>
                <a:ea typeface="Aptos" panose="020B0004020202020204" pitchFamily="34" charset="0"/>
              </a:rPr>
              <a:t>Cryptocurrency</a:t>
            </a:r>
            <a:r>
              <a:rPr lang="en-US" sz="4000" b="1" dirty="0">
                <a:ln w="28575">
                  <a:noFill/>
                </a:ln>
                <a:solidFill>
                  <a:schemeClr val="bg1"/>
                </a:solidFill>
                <a:effectLst/>
                <a:latin typeface="Aptos" panose="020B0004020202020204" pitchFamily="34" charset="0"/>
                <a:ea typeface="Aptos" panose="020B0004020202020204" pitchFamily="34" charset="0"/>
              </a:rPr>
              <a:t>: </a:t>
            </a:r>
            <a:br>
              <a:rPr lang="en-US" sz="4000" b="1" dirty="0">
                <a:ln w="28575">
                  <a:noFill/>
                </a:ln>
                <a:solidFill>
                  <a:schemeClr val="bg1"/>
                </a:solidFill>
                <a:effectLst/>
                <a:latin typeface="Aptos" panose="020B0004020202020204" pitchFamily="34" charset="0"/>
                <a:ea typeface="Aptos" panose="020B0004020202020204" pitchFamily="34" charset="0"/>
              </a:rPr>
            </a:br>
            <a:r>
              <a:rPr lang="en-US" sz="4000" b="1" dirty="0">
                <a:ln w="28575">
                  <a:noFill/>
                </a:ln>
                <a:solidFill>
                  <a:schemeClr val="bg1"/>
                </a:solidFill>
                <a:effectLst/>
                <a:latin typeface="Aptos" panose="020B0004020202020204" pitchFamily="34" charset="0"/>
                <a:ea typeface="Aptos" panose="020B0004020202020204" pitchFamily="34" charset="0"/>
              </a:rPr>
              <a:t>What Laws Govern it?</a:t>
            </a:r>
            <a:br>
              <a:rPr lang="en-US" sz="4000" b="1" dirty="0">
                <a:ln w="28575">
                  <a:noFill/>
                </a:ln>
                <a:solidFill>
                  <a:srgbClr val="FFFFFF"/>
                </a:solidFill>
              </a:rPr>
            </a:br>
            <a:br>
              <a:rPr lang="en-US" sz="4600" b="1" dirty="0">
                <a:ln w="28575">
                  <a:noFill/>
                </a:ln>
                <a:solidFill>
                  <a:srgbClr val="FFFFFF"/>
                </a:solidFill>
              </a:rPr>
            </a:br>
            <a:endParaRPr lang="en-US" sz="4600" b="1" dirty="0">
              <a:ln w="28575">
                <a:noFill/>
              </a:ln>
              <a:solidFill>
                <a:srgbClr val="FFFFFF"/>
              </a:solidFill>
            </a:endParaRPr>
          </a:p>
        </p:txBody>
      </p:sp>
    </p:spTree>
    <p:extLst>
      <p:ext uri="{BB962C8B-B14F-4D97-AF65-F5344CB8AC3E}">
        <p14:creationId xmlns:p14="http://schemas.microsoft.com/office/powerpoint/2010/main" val="6520470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404A07-806B-D910-484E-D0D7E5DEE3EC}"/>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9F45CE9-100C-B304-5CA5-914074D4F961}"/>
              </a:ext>
            </a:extLst>
          </p:cNvPr>
          <p:cNvSpPr>
            <a:spLocks noGrp="1"/>
          </p:cNvSpPr>
          <p:nvPr>
            <p:ph type="title"/>
          </p:nvPr>
        </p:nvSpPr>
        <p:spPr>
          <a:xfrm>
            <a:off x="838199" y="365125"/>
            <a:ext cx="10655105" cy="1325563"/>
          </a:xfrm>
        </p:spPr>
        <p:txBody>
          <a:bodyPr>
            <a:normAutofit/>
          </a:bodyPr>
          <a:lstStyle/>
          <a:p>
            <a:r>
              <a:rPr lang="en-US" sz="3200" b="1" dirty="0">
                <a:solidFill>
                  <a:srgbClr val="0070C0"/>
                </a:solidFill>
                <a:effectLst/>
                <a:latin typeface="Times New Roman" panose="02020603050405020304" pitchFamily="18" charset="0"/>
                <a:ea typeface="Times New Roman" panose="02020603050405020304" pitchFamily="18" charset="0"/>
              </a:rPr>
              <a:t>Who is looking at Crypto?</a:t>
            </a:r>
            <a:endParaRPr lang="en-US" sz="3200" b="1" dirty="0">
              <a:solidFill>
                <a:srgbClr val="0070C0"/>
              </a:solidFill>
            </a:endParaRPr>
          </a:p>
        </p:txBody>
      </p:sp>
      <p:graphicFrame>
        <p:nvGraphicFramePr>
          <p:cNvPr id="10" name="Content Placeholder 9">
            <a:extLst>
              <a:ext uri="{FF2B5EF4-FFF2-40B4-BE49-F238E27FC236}">
                <a16:creationId xmlns:a16="http://schemas.microsoft.com/office/drawing/2014/main" id="{54E8C765-1FC9-AE19-041A-DCDCA1C3BDAE}"/>
              </a:ext>
            </a:extLst>
          </p:cNvPr>
          <p:cNvGraphicFramePr>
            <a:graphicFrameLocks noGrp="1"/>
          </p:cNvGraphicFramePr>
          <p:nvPr>
            <p:ph idx="1"/>
            <p:extLst>
              <p:ext uri="{D42A27DB-BD31-4B8C-83A1-F6EECF244321}">
                <p14:modId xmlns:p14="http://schemas.microsoft.com/office/powerpoint/2010/main" val="38145222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49849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default layou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Arab" typeface="Arial"/>
      </a:majorFont>
      <a:minorFont>
        <a:latin typeface="Calibri"/>
        <a:ea typeface=""/>
        <a:cs typeface=""/>
        <a:font script="Arab" typeface="Arial"/>
      </a:minorFont>
    </a:fontScheme>
    <a:fmtScheme name="Office">
      <a:fillStyleLst>
        <a:solidFill>
          <a:schemeClr val="bg1">
            <a:alpha val="0"/>
          </a:schemeClr>
        </a:solidFill>
        <a:gradFill/>
        <a:gradFill/>
      </a:fillStyleLst>
      <a:lnStyleLst>
        <a:ln/>
        <a:ln/>
        <a:ln/>
      </a:lnStyleLst>
      <a:effectStyleLst>
        <a:effectStyle>
          <a:effectLst/>
        </a:effectStyle>
        <a:effectStyle>
          <a:effectLst/>
        </a:effectStyle>
        <a:effectStyle>
          <a:effectLst/>
          <a:scene3d>
            <a:camera prst="orthographicFront"/>
            <a:lightRig rig="threePt" dir="t"/>
          </a:scene3d>
        </a:effectStyle>
      </a:effectStyleLst>
      <a:bgFillStyleLst>
        <a:solidFill>
          <a:schemeClr val="bg1">
            <a:alpha val="0"/>
          </a:schemeClr>
        </a:solidFill>
        <a:gradFill/>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1878</TotalTime>
  <Words>2497</Words>
  <Application>Microsoft Office PowerPoint</Application>
  <PresentationFormat>Widescreen</PresentationFormat>
  <Paragraphs>229</Paragraphs>
  <Slides>45</Slides>
  <Notes>7</Notes>
  <HiddenSlides>0</HiddenSlides>
  <MMClips>0</MMClips>
  <ScaleCrop>false</ScaleCrop>
  <HeadingPairs>
    <vt:vector size="8" baseType="variant">
      <vt:variant>
        <vt:lpstr>Fonts Used</vt:lpstr>
      </vt:variant>
      <vt:variant>
        <vt:i4>11</vt:i4>
      </vt:variant>
      <vt:variant>
        <vt:lpstr>Theme</vt:lpstr>
      </vt:variant>
      <vt:variant>
        <vt:i4>2</vt:i4>
      </vt:variant>
      <vt:variant>
        <vt:lpstr>Embedded OLE Servers</vt:lpstr>
      </vt:variant>
      <vt:variant>
        <vt:i4>1</vt:i4>
      </vt:variant>
      <vt:variant>
        <vt:lpstr>Slide Titles</vt:lpstr>
      </vt:variant>
      <vt:variant>
        <vt:i4>45</vt:i4>
      </vt:variant>
    </vt:vector>
  </HeadingPairs>
  <TitlesOfParts>
    <vt:vector size="59" baseType="lpstr">
      <vt:lpstr>Aptos</vt:lpstr>
      <vt:lpstr>Aptos Display</vt:lpstr>
      <vt:lpstr>Arial</vt:lpstr>
      <vt:lpstr>Arial Narrow</vt:lpstr>
      <vt:lpstr>Bookman Old Style</vt:lpstr>
      <vt:lpstr>Calibri</vt:lpstr>
      <vt:lpstr>Symbol</vt:lpstr>
      <vt:lpstr>Tahoma</vt:lpstr>
      <vt:lpstr>Times New Roman</vt:lpstr>
      <vt:lpstr>Verdana</vt:lpstr>
      <vt:lpstr>Wingdings</vt:lpstr>
      <vt:lpstr>Office Theme</vt:lpstr>
      <vt:lpstr>default layout</vt:lpstr>
      <vt:lpstr>Acrobat Document</vt:lpstr>
      <vt:lpstr>Wherefore Art Thou, Cryptocurrency:  What is it, What laws govern and  What Kentucky’s lawyers should know  when representing clients  in cryptocurrency matters?   </vt:lpstr>
      <vt:lpstr>PowerPoint Presentation</vt:lpstr>
      <vt:lpstr>Agenda</vt:lpstr>
      <vt:lpstr>Cryptocurrency:  What is it?   </vt:lpstr>
      <vt:lpstr>What is Cryptocurrency, and why all the hubbub?</vt:lpstr>
      <vt:lpstr>Birth of Bitcoin and the Blockchain</vt:lpstr>
      <vt:lpstr>The Public, Decentralized Ledger</vt:lpstr>
      <vt:lpstr>Cryptocurrency:  What Laws Govern it?  </vt:lpstr>
      <vt:lpstr>Who is looking at Crypto?</vt:lpstr>
      <vt:lpstr>Federal and State Regulation</vt:lpstr>
      <vt:lpstr>How Regulated Companies Comply with Laws</vt:lpstr>
      <vt:lpstr>What about in Kentucky?</vt:lpstr>
      <vt:lpstr>Cryptocurrency:  What’s New in Kentucky’s Regulatory Landscape? </vt:lpstr>
      <vt:lpstr>Act Relating to Blockchain Digital Assets, Kentucky HB 701</vt:lpstr>
      <vt:lpstr>Kentucky Uniform Electronic Transactions Act (“UETA”)</vt:lpstr>
      <vt:lpstr>HB 701 continued</vt:lpstr>
      <vt:lpstr>UCC Article 12 – KRS 355.12-101-107</vt:lpstr>
      <vt:lpstr>Article 12’s CER </vt:lpstr>
      <vt:lpstr>SB 155 (Codifying Article 12) Also …</vt:lpstr>
      <vt:lpstr>Cryptocurrency:  What Keeps us up at Night </vt:lpstr>
      <vt:lpstr>PowerPoint Presentation</vt:lpstr>
      <vt:lpstr>PowerPoint Presentation</vt:lpstr>
      <vt:lpstr>PowerPoint Presentation</vt:lpstr>
      <vt:lpstr>PowerPoint Presentation</vt:lpstr>
      <vt:lpstr>PowerPoint Presentation</vt:lpstr>
      <vt:lpstr>“Pig Butchering Schemes”</vt:lpstr>
      <vt:lpstr>Pig Butchering Scheme Workflow</vt:lpstr>
      <vt:lpstr>PowerPoint Presentation</vt:lpstr>
      <vt:lpstr>PowerPoint Presentation</vt:lpstr>
      <vt:lpstr>Baby &amp; The Bath Water</vt:lpstr>
      <vt:lpstr>PowerPoint Presentation</vt:lpstr>
      <vt:lpstr>PowerPoint Presentation</vt:lpstr>
      <vt:lpstr>When bad things happen to good people</vt:lpstr>
      <vt:lpstr>PowerPoint Presentation</vt:lpstr>
      <vt:lpstr>Is the cryptocurrency ATM’s operator liable?   </vt:lpstr>
      <vt:lpstr>PowerPoint Presentation</vt:lpstr>
      <vt:lpstr>PowerPoint Presentation</vt:lpstr>
      <vt:lpstr>The Iowa Supreme Court holds: </vt:lpstr>
      <vt:lpstr>Help! My Uncle just put money into a BATM and we’ve discovered he’s being scammed. Can we seize his cash from the kiosk?   And by the way, what is a “QR Code”?</vt:lpstr>
      <vt:lpstr>In the Matter of Property Seized for Forfeiture from Bitcoin Depot Operating LLC</vt:lpstr>
      <vt:lpstr>Help! I own Cryptocurrency but I’ve lost or forgotten my Private Key.</vt:lpstr>
      <vt:lpstr>Cryptocurrency:  What Lawyers may see next </vt:lpstr>
      <vt:lpstr>Cryptocurrency Use Cases</vt:lpstr>
      <vt:lpstr>What’s Next for Consumers</vt:lpstr>
      <vt:lpstr>Questions?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Wherefore Art Thou, Cryptocurrency:  What is it, What laws govern and  What Kentucky’s lawyers should know  when representing clients  in cryptocurrency matters?</dc:title>
  <dc:creator>Zipse, Candice L.</dc:creator>
  <cp:lastModifiedBy>Kiser, Roberta (LRC)</cp:lastModifiedBy>
  <cp:revision>23</cp:revision>
  <dcterms:created xsi:type="dcterms:W3CDTF">2025-05-27T14:24:51Z</dcterms:created>
  <dcterms:modified xsi:type="dcterms:W3CDTF">2025-06-11T20:57:55Z</dcterms:modified>
</cp:coreProperties>
</file>