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4" r:id="rId5"/>
    <p:sldId id="261" r:id="rId6"/>
    <p:sldId id="262" r:id="rId7"/>
    <p:sldId id="265" r:id="rId8"/>
    <p:sldId id="263" r:id="rId9"/>
    <p:sldId id="27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113" d="100"/>
          <a:sy n="113" d="100"/>
        </p:scale>
        <p:origin x="39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E24D8-33C4-8D51-1E85-2E69A95CC66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0AE8C1A-7B6B-69A0-6199-A188B13325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1031C37-94BC-750A-A4CA-23C76AD85C3F}"/>
              </a:ext>
            </a:extLst>
          </p:cNvPr>
          <p:cNvSpPr>
            <a:spLocks noGrp="1"/>
          </p:cNvSpPr>
          <p:nvPr>
            <p:ph type="dt" sz="half" idx="10"/>
          </p:nvPr>
        </p:nvSpPr>
        <p:spPr/>
        <p:txBody>
          <a:bodyPr/>
          <a:lstStyle/>
          <a:p>
            <a:fld id="{CF0BFAF8-CD7B-43D4-B607-563247100C5B}" type="datetimeFigureOut">
              <a:rPr lang="en-US" smtClean="0"/>
              <a:t>11/1/2023</a:t>
            </a:fld>
            <a:endParaRPr lang="en-US" dirty="0"/>
          </a:p>
        </p:txBody>
      </p:sp>
      <p:sp>
        <p:nvSpPr>
          <p:cNvPr id="5" name="Footer Placeholder 4">
            <a:extLst>
              <a:ext uri="{FF2B5EF4-FFF2-40B4-BE49-F238E27FC236}">
                <a16:creationId xmlns:a16="http://schemas.microsoft.com/office/drawing/2014/main" id="{B425032A-62C2-2524-97CF-03BC226A089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3612ECA-6BE6-C673-7E5D-917319EACE20}"/>
              </a:ext>
            </a:extLst>
          </p:cNvPr>
          <p:cNvSpPr>
            <a:spLocks noGrp="1"/>
          </p:cNvSpPr>
          <p:nvPr>
            <p:ph type="sldNum" sz="quarter" idx="12"/>
          </p:nvPr>
        </p:nvSpPr>
        <p:spPr/>
        <p:txBody>
          <a:bodyPr/>
          <a:lstStyle/>
          <a:p>
            <a:fld id="{EF8BF20C-A994-4999-84D7-32C99696B681}" type="slidenum">
              <a:rPr lang="en-US" smtClean="0"/>
              <a:t>‹#›</a:t>
            </a:fld>
            <a:endParaRPr lang="en-US" dirty="0"/>
          </a:p>
        </p:txBody>
      </p:sp>
    </p:spTree>
    <p:extLst>
      <p:ext uri="{BB962C8B-B14F-4D97-AF65-F5344CB8AC3E}">
        <p14:creationId xmlns:p14="http://schemas.microsoft.com/office/powerpoint/2010/main" val="1737083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407B1-AA67-484C-A3BD-851DAFE4C44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A432345-5695-A064-A9BC-60D54B2BE4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953C84-E1BB-1DCC-7F10-D465517EE6A1}"/>
              </a:ext>
            </a:extLst>
          </p:cNvPr>
          <p:cNvSpPr>
            <a:spLocks noGrp="1"/>
          </p:cNvSpPr>
          <p:nvPr>
            <p:ph type="dt" sz="half" idx="10"/>
          </p:nvPr>
        </p:nvSpPr>
        <p:spPr/>
        <p:txBody>
          <a:bodyPr/>
          <a:lstStyle/>
          <a:p>
            <a:fld id="{CF0BFAF8-CD7B-43D4-B607-563247100C5B}" type="datetimeFigureOut">
              <a:rPr lang="en-US" smtClean="0"/>
              <a:t>11/1/2023</a:t>
            </a:fld>
            <a:endParaRPr lang="en-US" dirty="0"/>
          </a:p>
        </p:txBody>
      </p:sp>
      <p:sp>
        <p:nvSpPr>
          <p:cNvPr id="5" name="Footer Placeholder 4">
            <a:extLst>
              <a:ext uri="{FF2B5EF4-FFF2-40B4-BE49-F238E27FC236}">
                <a16:creationId xmlns:a16="http://schemas.microsoft.com/office/drawing/2014/main" id="{67BC322E-4F46-9C6C-E3E9-F402872A165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B941F43-1D54-961D-3B19-F95F35A37FEE}"/>
              </a:ext>
            </a:extLst>
          </p:cNvPr>
          <p:cNvSpPr>
            <a:spLocks noGrp="1"/>
          </p:cNvSpPr>
          <p:nvPr>
            <p:ph type="sldNum" sz="quarter" idx="12"/>
          </p:nvPr>
        </p:nvSpPr>
        <p:spPr/>
        <p:txBody>
          <a:bodyPr/>
          <a:lstStyle/>
          <a:p>
            <a:fld id="{EF8BF20C-A994-4999-84D7-32C99696B681}" type="slidenum">
              <a:rPr lang="en-US" smtClean="0"/>
              <a:t>‹#›</a:t>
            </a:fld>
            <a:endParaRPr lang="en-US" dirty="0"/>
          </a:p>
        </p:txBody>
      </p:sp>
    </p:spTree>
    <p:extLst>
      <p:ext uri="{BB962C8B-B14F-4D97-AF65-F5344CB8AC3E}">
        <p14:creationId xmlns:p14="http://schemas.microsoft.com/office/powerpoint/2010/main" val="3513579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B425BA9-A40C-9606-D1C3-74F929FE545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5C9598E-96C4-0F87-14D6-4ED7A0C97C9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FFFE58-6C9D-EE47-95C4-1D51BC82D9FD}"/>
              </a:ext>
            </a:extLst>
          </p:cNvPr>
          <p:cNvSpPr>
            <a:spLocks noGrp="1"/>
          </p:cNvSpPr>
          <p:nvPr>
            <p:ph type="dt" sz="half" idx="10"/>
          </p:nvPr>
        </p:nvSpPr>
        <p:spPr/>
        <p:txBody>
          <a:bodyPr/>
          <a:lstStyle/>
          <a:p>
            <a:fld id="{CF0BFAF8-CD7B-43D4-B607-563247100C5B}" type="datetimeFigureOut">
              <a:rPr lang="en-US" smtClean="0"/>
              <a:t>11/1/2023</a:t>
            </a:fld>
            <a:endParaRPr lang="en-US" dirty="0"/>
          </a:p>
        </p:txBody>
      </p:sp>
      <p:sp>
        <p:nvSpPr>
          <p:cNvPr id="5" name="Footer Placeholder 4">
            <a:extLst>
              <a:ext uri="{FF2B5EF4-FFF2-40B4-BE49-F238E27FC236}">
                <a16:creationId xmlns:a16="http://schemas.microsoft.com/office/drawing/2014/main" id="{7AF7375A-C5F3-98EB-910E-F25241EC96B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2BB56C2-B450-7123-6C17-70DDFF50F305}"/>
              </a:ext>
            </a:extLst>
          </p:cNvPr>
          <p:cNvSpPr>
            <a:spLocks noGrp="1"/>
          </p:cNvSpPr>
          <p:nvPr>
            <p:ph type="sldNum" sz="quarter" idx="12"/>
          </p:nvPr>
        </p:nvSpPr>
        <p:spPr/>
        <p:txBody>
          <a:bodyPr/>
          <a:lstStyle/>
          <a:p>
            <a:fld id="{EF8BF20C-A994-4999-84D7-32C99696B681}" type="slidenum">
              <a:rPr lang="en-US" smtClean="0"/>
              <a:t>‹#›</a:t>
            </a:fld>
            <a:endParaRPr lang="en-US" dirty="0"/>
          </a:p>
        </p:txBody>
      </p:sp>
    </p:spTree>
    <p:extLst>
      <p:ext uri="{BB962C8B-B14F-4D97-AF65-F5344CB8AC3E}">
        <p14:creationId xmlns:p14="http://schemas.microsoft.com/office/powerpoint/2010/main" val="1900230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BAA8B-8977-C184-9FF7-FB2F62F7F2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6BC307-4457-E2D4-95BA-204E113ACB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B3BC4E-A605-82B1-4974-3C95086D8564}"/>
              </a:ext>
            </a:extLst>
          </p:cNvPr>
          <p:cNvSpPr>
            <a:spLocks noGrp="1"/>
          </p:cNvSpPr>
          <p:nvPr>
            <p:ph type="dt" sz="half" idx="10"/>
          </p:nvPr>
        </p:nvSpPr>
        <p:spPr/>
        <p:txBody>
          <a:bodyPr/>
          <a:lstStyle/>
          <a:p>
            <a:fld id="{CF0BFAF8-CD7B-43D4-B607-563247100C5B}" type="datetimeFigureOut">
              <a:rPr lang="en-US" smtClean="0"/>
              <a:t>11/1/2023</a:t>
            </a:fld>
            <a:endParaRPr lang="en-US" dirty="0"/>
          </a:p>
        </p:txBody>
      </p:sp>
      <p:sp>
        <p:nvSpPr>
          <p:cNvPr id="5" name="Footer Placeholder 4">
            <a:extLst>
              <a:ext uri="{FF2B5EF4-FFF2-40B4-BE49-F238E27FC236}">
                <a16:creationId xmlns:a16="http://schemas.microsoft.com/office/drawing/2014/main" id="{FBC7D6D6-E2CE-C654-8F49-C09EEBD07CC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2696DFF-B5D8-C34D-C8D0-D8F42E8F84C1}"/>
              </a:ext>
            </a:extLst>
          </p:cNvPr>
          <p:cNvSpPr>
            <a:spLocks noGrp="1"/>
          </p:cNvSpPr>
          <p:nvPr>
            <p:ph type="sldNum" sz="quarter" idx="12"/>
          </p:nvPr>
        </p:nvSpPr>
        <p:spPr/>
        <p:txBody>
          <a:bodyPr/>
          <a:lstStyle/>
          <a:p>
            <a:fld id="{EF8BF20C-A994-4999-84D7-32C99696B681}" type="slidenum">
              <a:rPr lang="en-US" smtClean="0"/>
              <a:t>‹#›</a:t>
            </a:fld>
            <a:endParaRPr lang="en-US" dirty="0"/>
          </a:p>
        </p:txBody>
      </p:sp>
    </p:spTree>
    <p:extLst>
      <p:ext uri="{BB962C8B-B14F-4D97-AF65-F5344CB8AC3E}">
        <p14:creationId xmlns:p14="http://schemas.microsoft.com/office/powerpoint/2010/main" val="402841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A1B6B-B1D9-25BE-4F45-BE9F2AC42E4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1BBFDD9-C166-2BF0-AFCB-66D20842FF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D389E61-EF8D-D2F8-621E-08F7AE433E60}"/>
              </a:ext>
            </a:extLst>
          </p:cNvPr>
          <p:cNvSpPr>
            <a:spLocks noGrp="1"/>
          </p:cNvSpPr>
          <p:nvPr>
            <p:ph type="dt" sz="half" idx="10"/>
          </p:nvPr>
        </p:nvSpPr>
        <p:spPr/>
        <p:txBody>
          <a:bodyPr/>
          <a:lstStyle/>
          <a:p>
            <a:fld id="{CF0BFAF8-CD7B-43D4-B607-563247100C5B}" type="datetimeFigureOut">
              <a:rPr lang="en-US" smtClean="0"/>
              <a:t>11/1/2023</a:t>
            </a:fld>
            <a:endParaRPr lang="en-US" dirty="0"/>
          </a:p>
        </p:txBody>
      </p:sp>
      <p:sp>
        <p:nvSpPr>
          <p:cNvPr id="5" name="Footer Placeholder 4">
            <a:extLst>
              <a:ext uri="{FF2B5EF4-FFF2-40B4-BE49-F238E27FC236}">
                <a16:creationId xmlns:a16="http://schemas.microsoft.com/office/drawing/2014/main" id="{700C23DF-B9F0-D5A4-8BEB-6D4A634F4B3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214D736-BB0E-2936-3C69-80711F732FC2}"/>
              </a:ext>
            </a:extLst>
          </p:cNvPr>
          <p:cNvSpPr>
            <a:spLocks noGrp="1"/>
          </p:cNvSpPr>
          <p:nvPr>
            <p:ph type="sldNum" sz="quarter" idx="12"/>
          </p:nvPr>
        </p:nvSpPr>
        <p:spPr/>
        <p:txBody>
          <a:bodyPr/>
          <a:lstStyle/>
          <a:p>
            <a:fld id="{EF8BF20C-A994-4999-84D7-32C99696B681}" type="slidenum">
              <a:rPr lang="en-US" smtClean="0"/>
              <a:t>‹#›</a:t>
            </a:fld>
            <a:endParaRPr lang="en-US" dirty="0"/>
          </a:p>
        </p:txBody>
      </p:sp>
    </p:spTree>
    <p:extLst>
      <p:ext uri="{BB962C8B-B14F-4D97-AF65-F5344CB8AC3E}">
        <p14:creationId xmlns:p14="http://schemas.microsoft.com/office/powerpoint/2010/main" val="1196163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05F14-5D08-1982-39BF-9E3AF9AAA5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F79472-05B0-5566-B0EA-057FCC424F7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7390B90-8C1F-93CA-2D10-9B21684B8A7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31E1835-9F75-0DF3-1452-AC56076AB683}"/>
              </a:ext>
            </a:extLst>
          </p:cNvPr>
          <p:cNvSpPr>
            <a:spLocks noGrp="1"/>
          </p:cNvSpPr>
          <p:nvPr>
            <p:ph type="dt" sz="half" idx="10"/>
          </p:nvPr>
        </p:nvSpPr>
        <p:spPr/>
        <p:txBody>
          <a:bodyPr/>
          <a:lstStyle/>
          <a:p>
            <a:fld id="{CF0BFAF8-CD7B-43D4-B607-563247100C5B}" type="datetimeFigureOut">
              <a:rPr lang="en-US" smtClean="0"/>
              <a:t>11/1/2023</a:t>
            </a:fld>
            <a:endParaRPr lang="en-US" dirty="0"/>
          </a:p>
        </p:txBody>
      </p:sp>
      <p:sp>
        <p:nvSpPr>
          <p:cNvPr id="6" name="Footer Placeholder 5">
            <a:extLst>
              <a:ext uri="{FF2B5EF4-FFF2-40B4-BE49-F238E27FC236}">
                <a16:creationId xmlns:a16="http://schemas.microsoft.com/office/drawing/2014/main" id="{1006931F-5385-C0B1-63AE-2A228DEE97D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D7CD807-A082-39E7-E770-C9AF07AC69BA}"/>
              </a:ext>
            </a:extLst>
          </p:cNvPr>
          <p:cNvSpPr>
            <a:spLocks noGrp="1"/>
          </p:cNvSpPr>
          <p:nvPr>
            <p:ph type="sldNum" sz="quarter" idx="12"/>
          </p:nvPr>
        </p:nvSpPr>
        <p:spPr/>
        <p:txBody>
          <a:bodyPr/>
          <a:lstStyle/>
          <a:p>
            <a:fld id="{EF8BF20C-A994-4999-84D7-32C99696B681}" type="slidenum">
              <a:rPr lang="en-US" smtClean="0"/>
              <a:t>‹#›</a:t>
            </a:fld>
            <a:endParaRPr lang="en-US" dirty="0"/>
          </a:p>
        </p:txBody>
      </p:sp>
    </p:spTree>
    <p:extLst>
      <p:ext uri="{BB962C8B-B14F-4D97-AF65-F5344CB8AC3E}">
        <p14:creationId xmlns:p14="http://schemas.microsoft.com/office/powerpoint/2010/main" val="490592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D039B-D003-8CFF-487E-D60E68C910B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32168C1-7C74-889E-FEFF-873690BFF9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9AE217-760E-C7CB-ABCC-80D7F9A1141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ACE457E-D0CD-5CCE-DF6A-4581483272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59E1C52-194C-B56C-650B-87478F8D68E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21641E6-CC85-FB1A-1DFE-1C5F3979338C}"/>
              </a:ext>
            </a:extLst>
          </p:cNvPr>
          <p:cNvSpPr>
            <a:spLocks noGrp="1"/>
          </p:cNvSpPr>
          <p:nvPr>
            <p:ph type="dt" sz="half" idx="10"/>
          </p:nvPr>
        </p:nvSpPr>
        <p:spPr/>
        <p:txBody>
          <a:bodyPr/>
          <a:lstStyle/>
          <a:p>
            <a:fld id="{CF0BFAF8-CD7B-43D4-B607-563247100C5B}" type="datetimeFigureOut">
              <a:rPr lang="en-US" smtClean="0"/>
              <a:t>11/1/2023</a:t>
            </a:fld>
            <a:endParaRPr lang="en-US" dirty="0"/>
          </a:p>
        </p:txBody>
      </p:sp>
      <p:sp>
        <p:nvSpPr>
          <p:cNvPr id="8" name="Footer Placeholder 7">
            <a:extLst>
              <a:ext uri="{FF2B5EF4-FFF2-40B4-BE49-F238E27FC236}">
                <a16:creationId xmlns:a16="http://schemas.microsoft.com/office/drawing/2014/main" id="{668AD197-0E7C-2F73-55CE-60B61306CA1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8F94BCF9-4674-B3A1-929A-9E7C23562EC1}"/>
              </a:ext>
            </a:extLst>
          </p:cNvPr>
          <p:cNvSpPr>
            <a:spLocks noGrp="1"/>
          </p:cNvSpPr>
          <p:nvPr>
            <p:ph type="sldNum" sz="quarter" idx="12"/>
          </p:nvPr>
        </p:nvSpPr>
        <p:spPr/>
        <p:txBody>
          <a:bodyPr/>
          <a:lstStyle/>
          <a:p>
            <a:fld id="{EF8BF20C-A994-4999-84D7-32C99696B681}" type="slidenum">
              <a:rPr lang="en-US" smtClean="0"/>
              <a:t>‹#›</a:t>
            </a:fld>
            <a:endParaRPr lang="en-US" dirty="0"/>
          </a:p>
        </p:txBody>
      </p:sp>
    </p:spTree>
    <p:extLst>
      <p:ext uri="{BB962C8B-B14F-4D97-AF65-F5344CB8AC3E}">
        <p14:creationId xmlns:p14="http://schemas.microsoft.com/office/powerpoint/2010/main" val="1797410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BEFB8-FFF5-FEDE-4CA6-5C27DAD8F18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9D5971B-AA65-787B-90D5-EA2E3563C7E9}"/>
              </a:ext>
            </a:extLst>
          </p:cNvPr>
          <p:cNvSpPr>
            <a:spLocks noGrp="1"/>
          </p:cNvSpPr>
          <p:nvPr>
            <p:ph type="dt" sz="half" idx="10"/>
          </p:nvPr>
        </p:nvSpPr>
        <p:spPr/>
        <p:txBody>
          <a:bodyPr/>
          <a:lstStyle/>
          <a:p>
            <a:fld id="{CF0BFAF8-CD7B-43D4-B607-563247100C5B}" type="datetimeFigureOut">
              <a:rPr lang="en-US" smtClean="0"/>
              <a:t>11/1/2023</a:t>
            </a:fld>
            <a:endParaRPr lang="en-US" dirty="0"/>
          </a:p>
        </p:txBody>
      </p:sp>
      <p:sp>
        <p:nvSpPr>
          <p:cNvPr id="4" name="Footer Placeholder 3">
            <a:extLst>
              <a:ext uri="{FF2B5EF4-FFF2-40B4-BE49-F238E27FC236}">
                <a16:creationId xmlns:a16="http://schemas.microsoft.com/office/drawing/2014/main" id="{ED5187FF-D8D5-273C-4827-9BF616F021C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CFD3EFA-5F85-FB20-1F20-F92AF3E3C904}"/>
              </a:ext>
            </a:extLst>
          </p:cNvPr>
          <p:cNvSpPr>
            <a:spLocks noGrp="1"/>
          </p:cNvSpPr>
          <p:nvPr>
            <p:ph type="sldNum" sz="quarter" idx="12"/>
          </p:nvPr>
        </p:nvSpPr>
        <p:spPr/>
        <p:txBody>
          <a:bodyPr/>
          <a:lstStyle/>
          <a:p>
            <a:fld id="{EF8BF20C-A994-4999-84D7-32C99696B681}" type="slidenum">
              <a:rPr lang="en-US" smtClean="0"/>
              <a:t>‹#›</a:t>
            </a:fld>
            <a:endParaRPr lang="en-US" dirty="0"/>
          </a:p>
        </p:txBody>
      </p:sp>
    </p:spTree>
    <p:extLst>
      <p:ext uri="{BB962C8B-B14F-4D97-AF65-F5344CB8AC3E}">
        <p14:creationId xmlns:p14="http://schemas.microsoft.com/office/powerpoint/2010/main" val="714215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7CC07E1-AE95-AE92-D635-5047B04FD524}"/>
              </a:ext>
            </a:extLst>
          </p:cNvPr>
          <p:cNvSpPr>
            <a:spLocks noGrp="1"/>
          </p:cNvSpPr>
          <p:nvPr>
            <p:ph type="dt" sz="half" idx="10"/>
          </p:nvPr>
        </p:nvSpPr>
        <p:spPr/>
        <p:txBody>
          <a:bodyPr/>
          <a:lstStyle/>
          <a:p>
            <a:fld id="{CF0BFAF8-CD7B-43D4-B607-563247100C5B}" type="datetimeFigureOut">
              <a:rPr lang="en-US" smtClean="0"/>
              <a:t>11/1/2023</a:t>
            </a:fld>
            <a:endParaRPr lang="en-US" dirty="0"/>
          </a:p>
        </p:txBody>
      </p:sp>
      <p:sp>
        <p:nvSpPr>
          <p:cNvPr id="3" name="Footer Placeholder 2">
            <a:extLst>
              <a:ext uri="{FF2B5EF4-FFF2-40B4-BE49-F238E27FC236}">
                <a16:creationId xmlns:a16="http://schemas.microsoft.com/office/drawing/2014/main" id="{B32F348E-C163-2F8B-4F59-A1490596232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80B1380E-34C5-4920-7F7C-6E19B99835A4}"/>
              </a:ext>
            </a:extLst>
          </p:cNvPr>
          <p:cNvSpPr>
            <a:spLocks noGrp="1"/>
          </p:cNvSpPr>
          <p:nvPr>
            <p:ph type="sldNum" sz="quarter" idx="12"/>
          </p:nvPr>
        </p:nvSpPr>
        <p:spPr/>
        <p:txBody>
          <a:bodyPr/>
          <a:lstStyle/>
          <a:p>
            <a:fld id="{EF8BF20C-A994-4999-84D7-32C99696B681}" type="slidenum">
              <a:rPr lang="en-US" smtClean="0"/>
              <a:t>‹#›</a:t>
            </a:fld>
            <a:endParaRPr lang="en-US" dirty="0"/>
          </a:p>
        </p:txBody>
      </p:sp>
    </p:spTree>
    <p:extLst>
      <p:ext uri="{BB962C8B-B14F-4D97-AF65-F5344CB8AC3E}">
        <p14:creationId xmlns:p14="http://schemas.microsoft.com/office/powerpoint/2010/main" val="2733043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B996A-97A1-1FED-5674-682352EB4B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95F43B7-A957-05F9-3837-9ED43BE41C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26F102C-5B2F-1429-72BB-081C10FE2E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089D50-296D-668E-298D-73FCC3BA3B68}"/>
              </a:ext>
            </a:extLst>
          </p:cNvPr>
          <p:cNvSpPr>
            <a:spLocks noGrp="1"/>
          </p:cNvSpPr>
          <p:nvPr>
            <p:ph type="dt" sz="half" idx="10"/>
          </p:nvPr>
        </p:nvSpPr>
        <p:spPr/>
        <p:txBody>
          <a:bodyPr/>
          <a:lstStyle/>
          <a:p>
            <a:fld id="{CF0BFAF8-CD7B-43D4-B607-563247100C5B}" type="datetimeFigureOut">
              <a:rPr lang="en-US" smtClean="0"/>
              <a:t>11/1/2023</a:t>
            </a:fld>
            <a:endParaRPr lang="en-US" dirty="0"/>
          </a:p>
        </p:txBody>
      </p:sp>
      <p:sp>
        <p:nvSpPr>
          <p:cNvPr id="6" name="Footer Placeholder 5">
            <a:extLst>
              <a:ext uri="{FF2B5EF4-FFF2-40B4-BE49-F238E27FC236}">
                <a16:creationId xmlns:a16="http://schemas.microsoft.com/office/drawing/2014/main" id="{5D82A3C6-A94D-4B93-7FA0-61EE0A3239F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426E225-CAA2-883F-D493-F7ABD38CCD8C}"/>
              </a:ext>
            </a:extLst>
          </p:cNvPr>
          <p:cNvSpPr>
            <a:spLocks noGrp="1"/>
          </p:cNvSpPr>
          <p:nvPr>
            <p:ph type="sldNum" sz="quarter" idx="12"/>
          </p:nvPr>
        </p:nvSpPr>
        <p:spPr/>
        <p:txBody>
          <a:bodyPr/>
          <a:lstStyle/>
          <a:p>
            <a:fld id="{EF8BF20C-A994-4999-84D7-32C99696B681}" type="slidenum">
              <a:rPr lang="en-US" smtClean="0"/>
              <a:t>‹#›</a:t>
            </a:fld>
            <a:endParaRPr lang="en-US" dirty="0"/>
          </a:p>
        </p:txBody>
      </p:sp>
    </p:spTree>
    <p:extLst>
      <p:ext uri="{BB962C8B-B14F-4D97-AF65-F5344CB8AC3E}">
        <p14:creationId xmlns:p14="http://schemas.microsoft.com/office/powerpoint/2010/main" val="1113745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2B866-3211-9B02-1751-7691250337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63D6EF9-1180-9392-4864-7CAACA6FD8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94B0E66-89FF-3757-96D6-DABE9E628B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D3E9FF-2DDD-6F47-554E-9014955B8119}"/>
              </a:ext>
            </a:extLst>
          </p:cNvPr>
          <p:cNvSpPr>
            <a:spLocks noGrp="1"/>
          </p:cNvSpPr>
          <p:nvPr>
            <p:ph type="dt" sz="half" idx="10"/>
          </p:nvPr>
        </p:nvSpPr>
        <p:spPr/>
        <p:txBody>
          <a:bodyPr/>
          <a:lstStyle/>
          <a:p>
            <a:fld id="{CF0BFAF8-CD7B-43D4-B607-563247100C5B}" type="datetimeFigureOut">
              <a:rPr lang="en-US" smtClean="0"/>
              <a:t>11/1/2023</a:t>
            </a:fld>
            <a:endParaRPr lang="en-US" dirty="0"/>
          </a:p>
        </p:txBody>
      </p:sp>
      <p:sp>
        <p:nvSpPr>
          <p:cNvPr id="6" name="Footer Placeholder 5">
            <a:extLst>
              <a:ext uri="{FF2B5EF4-FFF2-40B4-BE49-F238E27FC236}">
                <a16:creationId xmlns:a16="http://schemas.microsoft.com/office/drawing/2014/main" id="{E5815D64-85F6-E222-6A25-86CADC66855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9CBA530-B7D7-2BDE-EF29-988C91866CFF}"/>
              </a:ext>
            </a:extLst>
          </p:cNvPr>
          <p:cNvSpPr>
            <a:spLocks noGrp="1"/>
          </p:cNvSpPr>
          <p:nvPr>
            <p:ph type="sldNum" sz="quarter" idx="12"/>
          </p:nvPr>
        </p:nvSpPr>
        <p:spPr/>
        <p:txBody>
          <a:bodyPr/>
          <a:lstStyle/>
          <a:p>
            <a:fld id="{EF8BF20C-A994-4999-84D7-32C99696B681}" type="slidenum">
              <a:rPr lang="en-US" smtClean="0"/>
              <a:t>‹#›</a:t>
            </a:fld>
            <a:endParaRPr lang="en-US" dirty="0"/>
          </a:p>
        </p:txBody>
      </p:sp>
    </p:spTree>
    <p:extLst>
      <p:ext uri="{BB962C8B-B14F-4D97-AF65-F5344CB8AC3E}">
        <p14:creationId xmlns:p14="http://schemas.microsoft.com/office/powerpoint/2010/main" val="1419745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B468B5-7E2C-35A0-310C-B980642F82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006468B-35C7-F10A-E384-0EDC1620F7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9558CB-EEF5-2728-920C-0FAD2BF3E9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0BFAF8-CD7B-43D4-B607-563247100C5B}" type="datetimeFigureOut">
              <a:rPr lang="en-US" smtClean="0"/>
              <a:t>11/1/2023</a:t>
            </a:fld>
            <a:endParaRPr lang="en-US" dirty="0"/>
          </a:p>
        </p:txBody>
      </p:sp>
      <p:sp>
        <p:nvSpPr>
          <p:cNvPr id="5" name="Footer Placeholder 4">
            <a:extLst>
              <a:ext uri="{FF2B5EF4-FFF2-40B4-BE49-F238E27FC236}">
                <a16:creationId xmlns:a16="http://schemas.microsoft.com/office/drawing/2014/main" id="{183710F8-F7A4-00BC-EAF2-50187C0B1F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CDB32DD-7942-8955-2C8C-E2549C0ABE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8BF20C-A994-4999-84D7-32C99696B681}" type="slidenum">
              <a:rPr lang="en-US" smtClean="0"/>
              <a:t>‹#›</a:t>
            </a:fld>
            <a:endParaRPr lang="en-US" dirty="0"/>
          </a:p>
        </p:txBody>
      </p:sp>
    </p:spTree>
    <p:extLst>
      <p:ext uri="{BB962C8B-B14F-4D97-AF65-F5344CB8AC3E}">
        <p14:creationId xmlns:p14="http://schemas.microsoft.com/office/powerpoint/2010/main" val="7538589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taxanswers.ky.gov/Sales-and-Excise-Taxes/Pages/Transient-Room-Tax.aspx" TargetMode="External"/><Relationship Id="rId7" Type="http://schemas.openxmlformats.org/officeDocument/2006/relationships/hyperlink" Target="mailto:latonia.fields@ky.gov" TargetMode="External"/><Relationship Id="rId2" Type="http://schemas.openxmlformats.org/officeDocument/2006/relationships/hyperlink" Target="https://revenue.ky.gov/Business/Transient-Room-Tax/Pages/default.aspx" TargetMode="External"/><Relationship Id="rId1" Type="http://schemas.openxmlformats.org/officeDocument/2006/relationships/slideLayout" Target="../slideLayouts/slideLayout2.xml"/><Relationship Id="rId6" Type="http://schemas.openxmlformats.org/officeDocument/2006/relationships/hyperlink" Target="mailto:kimberlyf.hensley@ky.gov" TargetMode="External"/><Relationship Id="rId5" Type="http://schemas.openxmlformats.org/officeDocument/2006/relationships/hyperlink" Target="mailto:Richard.Dobson@ky.gov" TargetMode="External"/><Relationship Id="rId4" Type="http://schemas.openxmlformats.org/officeDocument/2006/relationships/hyperlink" Target="mailto:dor.webresponseexcisetax@ky.gov" TargetMode="External"/><Relationship Id="rId9"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7">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6"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7" name="Oval 1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8" name="Arc 1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D3F5E0F-D8AE-3D95-DB6A-561211772351}"/>
              </a:ext>
            </a:extLst>
          </p:cNvPr>
          <p:cNvSpPr>
            <a:spLocks noGrp="1"/>
          </p:cNvSpPr>
          <p:nvPr>
            <p:ph type="ctrTitle"/>
          </p:nvPr>
        </p:nvSpPr>
        <p:spPr>
          <a:xfrm>
            <a:off x="4038600" y="389106"/>
            <a:ext cx="7644627" cy="4301139"/>
          </a:xfrm>
        </p:spPr>
        <p:txBody>
          <a:bodyPr>
            <a:normAutofit/>
          </a:bodyPr>
          <a:lstStyle/>
          <a:p>
            <a:r>
              <a:rPr lang="en-US" sz="4400" b="1" dirty="0"/>
              <a:t>Integrated </a:t>
            </a:r>
            <a:br>
              <a:rPr lang="en-US" sz="4400" b="1" dirty="0"/>
            </a:br>
            <a:r>
              <a:rPr lang="en-US" sz="4400" b="1" dirty="0"/>
              <a:t>State and Local </a:t>
            </a:r>
            <a:br>
              <a:rPr lang="en-US" sz="4400" b="1" dirty="0"/>
            </a:br>
            <a:r>
              <a:rPr lang="en-US" sz="4400" b="1" dirty="0"/>
              <a:t>Transient Room Tax </a:t>
            </a:r>
            <a:br>
              <a:rPr lang="en-US" sz="4400" b="1" dirty="0"/>
            </a:br>
            <a:r>
              <a:rPr lang="en-US" sz="4400" b="1" dirty="0"/>
              <a:t>Reporting and </a:t>
            </a:r>
            <a:br>
              <a:rPr lang="en-US" sz="4400" b="1" dirty="0"/>
            </a:br>
            <a:r>
              <a:rPr lang="en-US" sz="4400" b="1" dirty="0"/>
              <a:t>Distribution System </a:t>
            </a:r>
            <a:br>
              <a:rPr lang="en-US" sz="4400" b="1" dirty="0"/>
            </a:br>
            <a:r>
              <a:rPr lang="en-US" sz="4400" b="1" dirty="0"/>
              <a:t>Considerations</a:t>
            </a:r>
          </a:p>
        </p:txBody>
      </p:sp>
      <p:sp>
        <p:nvSpPr>
          <p:cNvPr id="3" name="Subtitle 2">
            <a:extLst>
              <a:ext uri="{FF2B5EF4-FFF2-40B4-BE49-F238E27FC236}">
                <a16:creationId xmlns:a16="http://schemas.microsoft.com/office/drawing/2014/main" id="{CF51E619-062E-9110-8CD4-1956D08D8922}"/>
              </a:ext>
            </a:extLst>
          </p:cNvPr>
          <p:cNvSpPr>
            <a:spLocks noGrp="1"/>
          </p:cNvSpPr>
          <p:nvPr>
            <p:ph type="subTitle" idx="1"/>
          </p:nvPr>
        </p:nvSpPr>
        <p:spPr>
          <a:xfrm>
            <a:off x="4038600" y="5086403"/>
            <a:ext cx="7644627" cy="1025360"/>
          </a:xfrm>
        </p:spPr>
        <p:txBody>
          <a:bodyPr>
            <a:normAutofit/>
          </a:bodyPr>
          <a:lstStyle/>
          <a:p>
            <a:pPr algn="r"/>
            <a:r>
              <a:rPr lang="en-US" dirty="0"/>
              <a:t>Kentucky Department of Revenue</a:t>
            </a:r>
          </a:p>
          <a:p>
            <a:pPr algn="r"/>
            <a:r>
              <a:rPr lang="en-US" dirty="0"/>
              <a:t>Interim Joint A&amp;R Committee, November 2, 2023</a:t>
            </a:r>
          </a:p>
          <a:p>
            <a:pPr algn="r"/>
            <a:endParaRPr lang="en-US" dirty="0"/>
          </a:p>
        </p:txBody>
      </p:sp>
    </p:spTree>
    <p:extLst>
      <p:ext uri="{BB962C8B-B14F-4D97-AF65-F5344CB8AC3E}">
        <p14:creationId xmlns:p14="http://schemas.microsoft.com/office/powerpoint/2010/main" val="2659255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B133C-CB51-6B5D-F69B-30109D1F3ECD}"/>
              </a:ext>
            </a:extLst>
          </p:cNvPr>
          <p:cNvSpPr>
            <a:spLocks noGrp="1"/>
          </p:cNvSpPr>
          <p:nvPr>
            <p:ph type="title"/>
          </p:nvPr>
        </p:nvSpPr>
        <p:spPr/>
        <p:txBody>
          <a:bodyPr/>
          <a:lstStyle/>
          <a:p>
            <a:r>
              <a:rPr lang="en-US" dirty="0"/>
              <a:t>Costs and Benefits Considered</a:t>
            </a:r>
          </a:p>
        </p:txBody>
      </p:sp>
      <p:sp>
        <p:nvSpPr>
          <p:cNvPr id="3" name="Content Placeholder 2">
            <a:extLst>
              <a:ext uri="{FF2B5EF4-FFF2-40B4-BE49-F238E27FC236}">
                <a16:creationId xmlns:a16="http://schemas.microsoft.com/office/drawing/2014/main" id="{5F17AE90-B97F-1F1C-FD35-53391B47C925}"/>
              </a:ext>
            </a:extLst>
          </p:cNvPr>
          <p:cNvSpPr>
            <a:spLocks noGrp="1"/>
          </p:cNvSpPr>
          <p:nvPr>
            <p:ph idx="1"/>
          </p:nvPr>
        </p:nvSpPr>
        <p:spPr/>
        <p:txBody>
          <a:bodyPr>
            <a:normAutofit fontScale="85000" lnSpcReduction="20000"/>
          </a:bodyPr>
          <a:lstStyle/>
          <a:p>
            <a:r>
              <a:rPr lang="en-US" dirty="0"/>
              <a:t>Under current law (HB 8), online facilitators must collect and file returns on their total rental receipts. </a:t>
            </a:r>
          </a:p>
          <a:p>
            <a:r>
              <a:rPr lang="en-US" dirty="0"/>
              <a:t>There are no legal or technological barriers preventing businesses from meeting these requirements.</a:t>
            </a:r>
          </a:p>
          <a:p>
            <a:r>
              <a:rPr lang="en-US" dirty="0"/>
              <a:t>Shifting administration of the local transient room tax to the Department of Revenue (DOR) would require significant investments in:</a:t>
            </a:r>
          </a:p>
          <a:p>
            <a:pPr marL="457200"/>
            <a:r>
              <a:rPr lang="en-US" dirty="0"/>
              <a:t>Time- At least 12 months of programming and deployment after the Department of Revenue’s Integrated Tax System (DORIS) schedule for subsequent releases can be reconfigured to include the local transient room tax collection and distribution functionality. Release 1 is anticipated in the second half of 2024. Release 2 scope primarily involves income taxes.</a:t>
            </a:r>
          </a:p>
          <a:p>
            <a:pPr marL="457200"/>
            <a:r>
              <a:rPr lang="en-US" dirty="0"/>
              <a:t>Expense- At least $2.4 million for initial programming development and $366K in annual personnel costs. Ongoing maintenance will also add to the total.</a:t>
            </a:r>
          </a:p>
          <a:p>
            <a:pPr marL="457200"/>
            <a:r>
              <a:rPr lang="en-US" dirty="0"/>
              <a:t>Personnel- A minimum of 4 additional staff positions needed. </a:t>
            </a:r>
          </a:p>
        </p:txBody>
      </p:sp>
    </p:spTree>
    <p:extLst>
      <p:ext uri="{BB962C8B-B14F-4D97-AF65-F5344CB8AC3E}">
        <p14:creationId xmlns:p14="http://schemas.microsoft.com/office/powerpoint/2010/main" val="4159651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B133C-CB51-6B5D-F69B-30109D1F3ECD}"/>
              </a:ext>
            </a:extLst>
          </p:cNvPr>
          <p:cNvSpPr>
            <a:spLocks noGrp="1"/>
          </p:cNvSpPr>
          <p:nvPr>
            <p:ph type="title"/>
          </p:nvPr>
        </p:nvSpPr>
        <p:spPr/>
        <p:txBody>
          <a:bodyPr/>
          <a:lstStyle/>
          <a:p>
            <a:r>
              <a:rPr lang="en-US" dirty="0"/>
              <a:t>Border State Experiences </a:t>
            </a:r>
          </a:p>
        </p:txBody>
      </p:sp>
      <p:sp>
        <p:nvSpPr>
          <p:cNvPr id="3" name="Content Placeholder 2">
            <a:extLst>
              <a:ext uri="{FF2B5EF4-FFF2-40B4-BE49-F238E27FC236}">
                <a16:creationId xmlns:a16="http://schemas.microsoft.com/office/drawing/2014/main" id="{5F17AE90-B97F-1F1C-FD35-53391B47C925}"/>
              </a:ext>
            </a:extLst>
          </p:cNvPr>
          <p:cNvSpPr>
            <a:spLocks noGrp="1"/>
          </p:cNvSpPr>
          <p:nvPr>
            <p:ph idx="1"/>
          </p:nvPr>
        </p:nvSpPr>
        <p:spPr/>
        <p:txBody>
          <a:bodyPr>
            <a:normAutofit fontScale="85000" lnSpcReduction="20000"/>
          </a:bodyPr>
          <a:lstStyle/>
          <a:p>
            <a:pPr marL="0" indent="0">
              <a:buNone/>
            </a:pPr>
            <a:r>
              <a:rPr lang="en-US" dirty="0"/>
              <a:t>The study examined border states with similar local transient room taxes and greater consolidation capacity within their tax structure. Although considered, none of these states has developed a fully integrated reporting and distribution system for lodging taxes.</a:t>
            </a:r>
          </a:p>
          <a:p>
            <a:pPr marL="0" indent="0">
              <a:buNone/>
            </a:pPr>
            <a:r>
              <a:rPr lang="en-US" u="sng" dirty="0"/>
              <a:t>Virginia</a:t>
            </a:r>
            <a:r>
              <a:rPr lang="en-US" dirty="0"/>
              <a:t> </a:t>
            </a:r>
          </a:p>
          <a:p>
            <a:r>
              <a:rPr lang="en-US" dirty="0"/>
              <a:t>Has a fully integrated system for state and local sales and use taxes with 133 city and county jurisdictions and four separate regional tax rates. </a:t>
            </a:r>
          </a:p>
          <a:p>
            <a:r>
              <a:rPr lang="en-US" dirty="0"/>
              <a:t>VA local governments have their own infrastructure for administering various local taxes, including transient room taxes. In an October 2022 study, the VA work group did not recommend moving forward with development of a centralized electronic portal for state administration of local transient room taxes.</a:t>
            </a:r>
          </a:p>
          <a:p>
            <a:r>
              <a:rPr lang="en-US" dirty="0"/>
              <a:t>In 2021, VA enacted legislation requiring collection of local transient tax on online facilitators’ fees charged as part of room rental transactions.</a:t>
            </a:r>
          </a:p>
        </p:txBody>
      </p:sp>
    </p:spTree>
    <p:extLst>
      <p:ext uri="{BB962C8B-B14F-4D97-AF65-F5344CB8AC3E}">
        <p14:creationId xmlns:p14="http://schemas.microsoft.com/office/powerpoint/2010/main" val="2314199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B133C-CB51-6B5D-F69B-30109D1F3ECD}"/>
              </a:ext>
            </a:extLst>
          </p:cNvPr>
          <p:cNvSpPr>
            <a:spLocks noGrp="1"/>
          </p:cNvSpPr>
          <p:nvPr>
            <p:ph type="title"/>
          </p:nvPr>
        </p:nvSpPr>
        <p:spPr/>
        <p:txBody>
          <a:bodyPr/>
          <a:lstStyle/>
          <a:p>
            <a:r>
              <a:rPr lang="en-US" dirty="0"/>
              <a:t>Border State Experiences cont. </a:t>
            </a:r>
          </a:p>
        </p:txBody>
      </p:sp>
      <p:sp>
        <p:nvSpPr>
          <p:cNvPr id="3" name="Content Placeholder 2">
            <a:extLst>
              <a:ext uri="{FF2B5EF4-FFF2-40B4-BE49-F238E27FC236}">
                <a16:creationId xmlns:a16="http://schemas.microsoft.com/office/drawing/2014/main" id="{5F17AE90-B97F-1F1C-FD35-53391B47C925}"/>
              </a:ext>
            </a:extLst>
          </p:cNvPr>
          <p:cNvSpPr>
            <a:spLocks noGrp="1"/>
          </p:cNvSpPr>
          <p:nvPr>
            <p:ph idx="1"/>
          </p:nvPr>
        </p:nvSpPr>
        <p:spPr/>
        <p:txBody>
          <a:bodyPr>
            <a:normAutofit fontScale="77500" lnSpcReduction="20000"/>
          </a:bodyPr>
          <a:lstStyle/>
          <a:p>
            <a:pPr marL="0" indent="0">
              <a:buNone/>
            </a:pPr>
            <a:r>
              <a:rPr lang="en-US" u="sng" dirty="0"/>
              <a:t>Indiana</a:t>
            </a:r>
            <a:r>
              <a:rPr lang="en-US" dirty="0"/>
              <a:t>- </a:t>
            </a:r>
          </a:p>
          <a:p>
            <a:r>
              <a:rPr lang="en-US" dirty="0"/>
              <a:t>Although it does not have a local option sales tax, IN has a long history of administering local taxes for various local jurisdictions (local income taxes, food and beverage taxes, and the innkeeper’s tax). </a:t>
            </a:r>
          </a:p>
          <a:p>
            <a:r>
              <a:rPr lang="en-US" dirty="0"/>
              <a:t>The state has 80 county-wide jurisdictions for the innkeeper’s tax with counties given the option to self administer or elect state administration. Most counties choose to administer their own lodging taxes. The Department of Revenue currently collects for only 15 counties.</a:t>
            </a:r>
          </a:p>
          <a:p>
            <a:r>
              <a:rPr lang="en-US" dirty="0"/>
              <a:t>The IN Department of Revenue has always had the capacity to calculate local tourism tax rates across all counties and to accept returns and payments from any jurisdiction if requested, but there is no mandate.</a:t>
            </a:r>
          </a:p>
          <a:p>
            <a:r>
              <a:rPr lang="en-US" dirty="0"/>
              <a:t>In 2019, IN enacted Marketplace Provider legislation that requires short-term vacation rental and other online platforms to register with the state for centralized collection and reporting of the local innkeeper’s tax across all 80 counties. This provision is a limited integration for only certain business classifications.</a:t>
            </a:r>
          </a:p>
        </p:txBody>
      </p:sp>
    </p:spTree>
    <p:extLst>
      <p:ext uri="{BB962C8B-B14F-4D97-AF65-F5344CB8AC3E}">
        <p14:creationId xmlns:p14="http://schemas.microsoft.com/office/powerpoint/2010/main" val="3599889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B133C-CB51-6B5D-F69B-30109D1F3ECD}"/>
              </a:ext>
            </a:extLst>
          </p:cNvPr>
          <p:cNvSpPr>
            <a:spLocks noGrp="1"/>
          </p:cNvSpPr>
          <p:nvPr>
            <p:ph type="title"/>
          </p:nvPr>
        </p:nvSpPr>
        <p:spPr/>
        <p:txBody>
          <a:bodyPr/>
          <a:lstStyle/>
          <a:p>
            <a:r>
              <a:rPr lang="en-US" dirty="0"/>
              <a:t>Border State Experiences cont.</a:t>
            </a:r>
          </a:p>
        </p:txBody>
      </p:sp>
      <p:sp>
        <p:nvSpPr>
          <p:cNvPr id="3" name="Content Placeholder 2">
            <a:extLst>
              <a:ext uri="{FF2B5EF4-FFF2-40B4-BE49-F238E27FC236}">
                <a16:creationId xmlns:a16="http://schemas.microsoft.com/office/drawing/2014/main" id="{5F17AE90-B97F-1F1C-FD35-53391B47C925}"/>
              </a:ext>
            </a:extLst>
          </p:cNvPr>
          <p:cNvSpPr>
            <a:spLocks noGrp="1"/>
          </p:cNvSpPr>
          <p:nvPr>
            <p:ph idx="1"/>
          </p:nvPr>
        </p:nvSpPr>
        <p:spPr/>
        <p:txBody>
          <a:bodyPr>
            <a:normAutofit fontScale="85000" lnSpcReduction="10000"/>
          </a:bodyPr>
          <a:lstStyle/>
          <a:p>
            <a:pPr marL="0" indent="0">
              <a:buNone/>
            </a:pPr>
            <a:r>
              <a:rPr lang="en-US" u="sng" dirty="0"/>
              <a:t>Tennessee</a:t>
            </a:r>
          </a:p>
          <a:p>
            <a:r>
              <a:rPr lang="en-US" dirty="0"/>
              <a:t>TN is well-known for a tax structure that relies heavily upon sales taxes rather than income taxes. It has a longstanding local option sales tax centrally administered by the state for multiple local jurisdictions across all 95 counties.</a:t>
            </a:r>
          </a:p>
          <a:p>
            <a:r>
              <a:rPr lang="en-US" dirty="0"/>
              <a:t>In July 2020, TN enacted legislation requiring online travel companies to centrally report their receipts from all short-term rentals of residential units to the state.</a:t>
            </a:r>
          </a:p>
          <a:p>
            <a:r>
              <a:rPr lang="en-US" dirty="0"/>
              <a:t>The provision was relatively easy for the TN Department of Revenue to implement by adding a new filing schedule within its centralized sales and use tax system to facilitate the January 1, 2022, effective date.</a:t>
            </a:r>
          </a:p>
          <a:p>
            <a:r>
              <a:rPr lang="en-US" dirty="0"/>
              <a:t>TN has approximately 20 unique taxpayers filing under the new requirements, but it has chosen not to expand the integrated filing requirement to all accommodation providers liable for local transient room taxes.</a:t>
            </a:r>
          </a:p>
          <a:p>
            <a:endParaRPr lang="en-US" dirty="0"/>
          </a:p>
          <a:p>
            <a:endParaRPr lang="en-US" dirty="0"/>
          </a:p>
          <a:p>
            <a:endParaRPr lang="en-US" dirty="0"/>
          </a:p>
        </p:txBody>
      </p:sp>
    </p:spTree>
    <p:extLst>
      <p:ext uri="{BB962C8B-B14F-4D97-AF65-F5344CB8AC3E}">
        <p14:creationId xmlns:p14="http://schemas.microsoft.com/office/powerpoint/2010/main" val="1056310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B133C-CB51-6B5D-F69B-30109D1F3ECD}"/>
              </a:ext>
            </a:extLst>
          </p:cNvPr>
          <p:cNvSpPr>
            <a:spLocks noGrp="1"/>
          </p:cNvSpPr>
          <p:nvPr>
            <p:ph type="title"/>
          </p:nvPr>
        </p:nvSpPr>
        <p:spPr/>
        <p:txBody>
          <a:bodyPr/>
          <a:lstStyle/>
          <a:p>
            <a:r>
              <a:rPr lang="en-US" dirty="0"/>
              <a:t>Local Kentucky Jurisdiction Stakeholders</a:t>
            </a:r>
          </a:p>
        </p:txBody>
      </p:sp>
      <p:sp>
        <p:nvSpPr>
          <p:cNvPr id="3" name="Content Placeholder 2">
            <a:extLst>
              <a:ext uri="{FF2B5EF4-FFF2-40B4-BE49-F238E27FC236}">
                <a16:creationId xmlns:a16="http://schemas.microsoft.com/office/drawing/2014/main" id="{5F17AE90-B97F-1F1C-FD35-53391B47C925}"/>
              </a:ext>
            </a:extLst>
          </p:cNvPr>
          <p:cNvSpPr>
            <a:spLocks noGrp="1"/>
          </p:cNvSpPr>
          <p:nvPr>
            <p:ph idx="1"/>
          </p:nvPr>
        </p:nvSpPr>
        <p:spPr/>
        <p:txBody>
          <a:bodyPr>
            <a:normAutofit fontScale="77500" lnSpcReduction="20000"/>
          </a:bodyPr>
          <a:lstStyle/>
          <a:p>
            <a:pPr marL="0" indent="0">
              <a:buNone/>
            </a:pPr>
            <a:r>
              <a:rPr lang="en-US" dirty="0"/>
              <a:t>Local ordinances establishing a local transient tax have been in place for decades. The impacted local governments have committed personnel and, in many cases, have made infrastructure investments to handle the required reporting and payment provisions. Below are excerpts from the KY League of Cities and the Louisville Metro Revenue Commission that submitted letters for inclusion in the DOR study (Appendix B).</a:t>
            </a:r>
          </a:p>
          <a:p>
            <a:pPr marL="0" indent="0">
              <a:buNone/>
            </a:pPr>
            <a:r>
              <a:rPr lang="en-US" u="sng" dirty="0"/>
              <a:t>KY League of Cities (KLC)</a:t>
            </a:r>
          </a:p>
          <a:p>
            <a:r>
              <a:rPr lang="en-US" dirty="0"/>
              <a:t>“KLC remains steadfastly opposed to the state collection of local revenue. It has been the long-standing position of city governments and KLC to oppose any attempted breach of local autonomy in the administration of local taxes and fees.”</a:t>
            </a:r>
          </a:p>
          <a:p>
            <a:r>
              <a:rPr lang="en-US" dirty="0"/>
              <a:t>“There are no special circumstances or other compelling policy reasons applicable to transient room taxes that would warrant a reversal of our position or consideration by the state of attempting to pass legislation that would infringe on home rule and local responsibility regarding the administration of this tax. This is especially true in light of the General Assembly’s passage of HB 8 in the 2022 Regular Session requiring online reservation platforms to collect and remit the tax in the same manner as establishments located within the boundaries of the local taxing jurisdiction.”</a:t>
            </a:r>
          </a:p>
          <a:p>
            <a:endParaRPr lang="en-US" dirty="0"/>
          </a:p>
          <a:p>
            <a:endParaRPr lang="en-US" dirty="0"/>
          </a:p>
        </p:txBody>
      </p:sp>
    </p:spTree>
    <p:extLst>
      <p:ext uri="{BB962C8B-B14F-4D97-AF65-F5344CB8AC3E}">
        <p14:creationId xmlns:p14="http://schemas.microsoft.com/office/powerpoint/2010/main" val="1143186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8BDED-5904-212D-4EE3-6B4143D19872}"/>
              </a:ext>
            </a:extLst>
          </p:cNvPr>
          <p:cNvSpPr>
            <a:spLocks noGrp="1"/>
          </p:cNvSpPr>
          <p:nvPr>
            <p:ph type="title"/>
          </p:nvPr>
        </p:nvSpPr>
        <p:spPr/>
        <p:txBody>
          <a:bodyPr/>
          <a:lstStyle/>
          <a:p>
            <a:r>
              <a:rPr lang="en-US" dirty="0"/>
              <a:t>Local Kentucky Jurisdiction Stakeholders cont.</a:t>
            </a:r>
          </a:p>
        </p:txBody>
      </p:sp>
      <p:sp>
        <p:nvSpPr>
          <p:cNvPr id="3" name="Content Placeholder 2">
            <a:extLst>
              <a:ext uri="{FF2B5EF4-FFF2-40B4-BE49-F238E27FC236}">
                <a16:creationId xmlns:a16="http://schemas.microsoft.com/office/drawing/2014/main" id="{F5B9F6DF-35E1-B57F-175A-783580D891EF}"/>
              </a:ext>
            </a:extLst>
          </p:cNvPr>
          <p:cNvSpPr>
            <a:spLocks noGrp="1"/>
          </p:cNvSpPr>
          <p:nvPr>
            <p:ph idx="1"/>
          </p:nvPr>
        </p:nvSpPr>
        <p:spPr/>
        <p:txBody>
          <a:bodyPr>
            <a:normAutofit fontScale="70000" lnSpcReduction="20000"/>
          </a:bodyPr>
          <a:lstStyle/>
          <a:p>
            <a:pPr marL="0" indent="0">
              <a:buNone/>
            </a:pPr>
            <a:r>
              <a:rPr lang="en-US" u="sng" dirty="0"/>
              <a:t>Louisville Metro Revenue Commission (LMRC)</a:t>
            </a:r>
          </a:p>
          <a:p>
            <a:r>
              <a:rPr lang="en-US" dirty="0"/>
              <a:t>“Today, the Revenue Commission levies an 8.5% transient tax in aggregate. The collective 8.5% represents five separate enactments for different entities and purposes.”</a:t>
            </a:r>
          </a:p>
          <a:p>
            <a:r>
              <a:rPr lang="en-US" dirty="0"/>
              <a:t>“HB 8 expanded that [collection] responsibility to online travel companies such as AirBnB, VRBO, and Evolve. As the Revenue Commission had already been collecting the transient tax from certain online travel companies, it was able to quickly pivot in response to the legislative change and began expanding this offering to ALL online travel companies effective July 1, 2023.”</a:t>
            </a:r>
          </a:p>
          <a:p>
            <a:r>
              <a:rPr lang="en-US" dirty="0"/>
              <a:t>“As recently as 2022, Louisville Metro Council enacted legislation creating the Greater Louisville Lodging Management District to collect an assessment on certain hotels to improve tourism in Louisville Metro…. We are in the beginning process of implementing that assessment to offer a seamless, one stop location for the lodging industry to file both the transient tax return and pay their annual assessments where applicable. Software upgrades are already underway to facilitate this process.”</a:t>
            </a:r>
          </a:p>
          <a:p>
            <a:r>
              <a:rPr lang="en-US" dirty="0"/>
              <a:t>“It is the position of LMRC that conversion to a centralized system is unnecessary for Louisville Metro and could actually impede the collection and distribution of these revenues in a timely, accurate manner.”</a:t>
            </a:r>
          </a:p>
          <a:p>
            <a:endParaRPr lang="en-US" dirty="0"/>
          </a:p>
          <a:p>
            <a:endParaRPr lang="en-US" u="sng" dirty="0"/>
          </a:p>
        </p:txBody>
      </p:sp>
    </p:spTree>
    <p:extLst>
      <p:ext uri="{BB962C8B-B14F-4D97-AF65-F5344CB8AC3E}">
        <p14:creationId xmlns:p14="http://schemas.microsoft.com/office/powerpoint/2010/main" val="2080798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48EE6-8304-BB3C-05BA-A645F6C1B5AE}"/>
              </a:ext>
            </a:extLst>
          </p:cNvPr>
          <p:cNvSpPr>
            <a:spLocks noGrp="1"/>
          </p:cNvSpPr>
          <p:nvPr>
            <p:ph type="title"/>
          </p:nvPr>
        </p:nvSpPr>
        <p:spPr/>
        <p:txBody>
          <a:bodyPr/>
          <a:lstStyle/>
          <a:p>
            <a:r>
              <a:rPr lang="en-US" dirty="0"/>
              <a:t>Study Recommendations</a:t>
            </a:r>
          </a:p>
        </p:txBody>
      </p:sp>
      <p:sp>
        <p:nvSpPr>
          <p:cNvPr id="3" name="Content Placeholder 2">
            <a:extLst>
              <a:ext uri="{FF2B5EF4-FFF2-40B4-BE49-F238E27FC236}">
                <a16:creationId xmlns:a16="http://schemas.microsoft.com/office/drawing/2014/main" id="{65ACE01B-382D-1FD2-2674-3B017B0252AF}"/>
              </a:ext>
            </a:extLst>
          </p:cNvPr>
          <p:cNvSpPr>
            <a:spLocks noGrp="1"/>
          </p:cNvSpPr>
          <p:nvPr>
            <p:ph idx="1"/>
          </p:nvPr>
        </p:nvSpPr>
        <p:spPr/>
        <p:txBody>
          <a:bodyPr>
            <a:normAutofit fontScale="85000" lnSpcReduction="20000"/>
          </a:bodyPr>
          <a:lstStyle/>
          <a:p>
            <a:r>
              <a:rPr lang="en-US" dirty="0"/>
              <a:t>The Department of Revenue does not recommend adding local transient room taxes to its administrative duties at the present time or the foreseeable future.</a:t>
            </a:r>
          </a:p>
          <a:p>
            <a:r>
              <a:rPr lang="en-US" dirty="0"/>
              <a:t>HB 8 provisions requiring short-term vacation rental platforms to report and remit local transient room taxes on their receipts for facilitating the rental of accommodations in this state should be allowed to take effect and be enforced. Currently, there are at least 108 local tourism districts across the state with a local transient room tax imposition.</a:t>
            </a:r>
          </a:p>
          <a:p>
            <a:r>
              <a:rPr lang="en-US" dirty="0"/>
              <a:t>HB 8 equalized the tax base for state and local transient room taxes. In collaboration with local jurisdictions, other administrative simplifications should be considered to create uniform rules for filing frequencies, due dates, and return formatting where possible.</a:t>
            </a:r>
          </a:p>
          <a:p>
            <a:r>
              <a:rPr lang="en-US" dirty="0"/>
              <a:t>The integration of local transient room taxes in Kentucky for any category of taxpayers imposes the same logistical and system costs upon DOR as full integration for all business models.</a:t>
            </a:r>
          </a:p>
        </p:txBody>
      </p:sp>
    </p:spTree>
    <p:extLst>
      <p:ext uri="{BB962C8B-B14F-4D97-AF65-F5344CB8AC3E}">
        <p14:creationId xmlns:p14="http://schemas.microsoft.com/office/powerpoint/2010/main" val="1342309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5A95F-E750-0D14-4481-CE2564231B16}"/>
              </a:ext>
            </a:extLst>
          </p:cNvPr>
          <p:cNvSpPr>
            <a:spLocks noGrp="1"/>
          </p:cNvSpPr>
          <p:nvPr>
            <p:ph type="title"/>
          </p:nvPr>
        </p:nvSpPr>
        <p:spPr>
          <a:xfrm>
            <a:off x="848239" y="118668"/>
            <a:ext cx="10515600" cy="869156"/>
          </a:xfrm>
        </p:spPr>
        <p:txBody>
          <a:bodyPr>
            <a:normAutofit/>
          </a:bodyPr>
          <a:lstStyle/>
          <a:p>
            <a:pPr algn="ctr"/>
            <a:r>
              <a:rPr lang="en-US" b="1" dirty="0">
                <a:latin typeface="Calibri" panose="020F0502020204030204" pitchFamily="34" charset="0"/>
                <a:cs typeface="Calibri" panose="020F0502020204030204" pitchFamily="34" charset="0"/>
              </a:rPr>
              <a:t>CONTACT INFORMATION</a:t>
            </a:r>
            <a:endParaRPr lang="en-US" cap="small" spc="300"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BBA364C3-84BD-C86A-190C-35519D7191A7}"/>
              </a:ext>
            </a:extLst>
          </p:cNvPr>
          <p:cNvSpPr>
            <a:spLocks noGrp="1"/>
          </p:cNvSpPr>
          <p:nvPr>
            <p:ph idx="1"/>
          </p:nvPr>
        </p:nvSpPr>
        <p:spPr>
          <a:xfrm>
            <a:off x="2045925" y="1234282"/>
            <a:ext cx="8100150" cy="4351338"/>
          </a:xfrm>
        </p:spPr>
        <p:txBody>
          <a:bodyPr>
            <a:normAutofit/>
          </a:bodyPr>
          <a:lstStyle/>
          <a:p>
            <a:pPr marL="0" indent="0">
              <a:spcBef>
                <a:spcPts val="0"/>
              </a:spcBef>
              <a:buNone/>
            </a:pPr>
            <a:r>
              <a:rPr lang="en-US" sz="1300" dirty="0">
                <a:latin typeface="Calibri" panose="020F0502020204030204" pitchFamily="34" charset="0"/>
                <a:cs typeface="Calibri" panose="020F0502020204030204" pitchFamily="34" charset="0"/>
              </a:rPr>
              <a:t>Department of Revenue:  </a:t>
            </a:r>
          </a:p>
          <a:p>
            <a:pPr marL="0" indent="0">
              <a:spcBef>
                <a:spcPts val="0"/>
              </a:spcBef>
              <a:buNone/>
            </a:pPr>
            <a:r>
              <a:rPr lang="en-US" sz="1300" dirty="0">
                <a:latin typeface="Calibri" panose="020F0502020204030204" pitchFamily="34" charset="0"/>
                <a:cs typeface="Calibri" panose="020F0502020204030204" pitchFamily="34" charset="0"/>
                <a:hlinkClick r:id="rId2"/>
              </a:rPr>
              <a:t>https://revenue.ky.gov/Business/Transient-Room-Tax/Pages/default.aspx</a:t>
            </a:r>
            <a:r>
              <a:rPr lang="en-US" sz="1300" dirty="0">
                <a:latin typeface="Calibri" panose="020F0502020204030204" pitchFamily="34" charset="0"/>
                <a:cs typeface="Calibri" panose="020F0502020204030204" pitchFamily="34" charset="0"/>
              </a:rPr>
              <a:t> 	 </a:t>
            </a:r>
          </a:p>
          <a:p>
            <a:pPr marL="0" indent="0">
              <a:spcBef>
                <a:spcPts val="0"/>
              </a:spcBef>
              <a:buNone/>
            </a:pPr>
            <a:endParaRPr lang="en-US" sz="1300" dirty="0">
              <a:latin typeface="Calibri" panose="020F0502020204030204" pitchFamily="34" charset="0"/>
              <a:cs typeface="Calibri" panose="020F0502020204030204" pitchFamily="34" charset="0"/>
            </a:endParaRPr>
          </a:p>
          <a:p>
            <a:pPr marL="0" indent="0">
              <a:spcBef>
                <a:spcPts val="0"/>
              </a:spcBef>
              <a:buNone/>
            </a:pPr>
            <a:r>
              <a:rPr lang="en-US" sz="1300" dirty="0">
                <a:latin typeface="Calibri" panose="020F0502020204030204" pitchFamily="34" charset="0"/>
                <a:cs typeface="Calibri" panose="020F0502020204030204" pitchFamily="34" charset="0"/>
              </a:rPr>
              <a:t>Tax Answers:  </a:t>
            </a:r>
          </a:p>
          <a:p>
            <a:pPr marL="0" indent="0">
              <a:spcBef>
                <a:spcPts val="0"/>
              </a:spcBef>
              <a:buNone/>
            </a:pPr>
            <a:r>
              <a:rPr lang="en-US" sz="1300" dirty="0">
                <a:latin typeface="Calibri" panose="020F0502020204030204" pitchFamily="34" charset="0"/>
                <a:cs typeface="Calibri" panose="020F0502020204030204" pitchFamily="34" charset="0"/>
                <a:hlinkClick r:id="rId3"/>
              </a:rPr>
              <a:t>https://taxanswers.ky.gov/Sales-and-Excise-Taxes/Pages/Transient-Room-Tax.aspx</a:t>
            </a:r>
            <a:r>
              <a:rPr lang="en-US" sz="1300" dirty="0">
                <a:latin typeface="Calibri" panose="020F0502020204030204" pitchFamily="34" charset="0"/>
                <a:cs typeface="Calibri" panose="020F0502020204030204" pitchFamily="34" charset="0"/>
              </a:rPr>
              <a:t> </a:t>
            </a:r>
          </a:p>
          <a:p>
            <a:pPr marL="0" indent="0">
              <a:spcBef>
                <a:spcPts val="0"/>
              </a:spcBef>
              <a:buNone/>
            </a:pPr>
            <a:endParaRPr lang="en-US" sz="1300" dirty="0">
              <a:latin typeface="Calibri" panose="020F0502020204030204" pitchFamily="34" charset="0"/>
              <a:cs typeface="Calibri" panose="020F0502020204030204" pitchFamily="34" charset="0"/>
            </a:endParaRPr>
          </a:p>
          <a:p>
            <a:pPr marL="0" indent="0">
              <a:spcBef>
                <a:spcPts val="0"/>
              </a:spcBef>
              <a:buNone/>
            </a:pPr>
            <a:r>
              <a:rPr lang="en-US" sz="1300" dirty="0">
                <a:latin typeface="Calibri" panose="020F0502020204030204" pitchFamily="34" charset="0"/>
                <a:cs typeface="Calibri" panose="020F0502020204030204" pitchFamily="34" charset="0"/>
              </a:rPr>
              <a:t>Excise Tax Section Email:  </a:t>
            </a:r>
          </a:p>
          <a:p>
            <a:pPr marL="0" indent="0">
              <a:spcBef>
                <a:spcPts val="0"/>
              </a:spcBef>
              <a:buNone/>
            </a:pPr>
            <a:r>
              <a:rPr lang="en-US" sz="1300" dirty="0">
                <a:latin typeface="Calibri" panose="020F0502020204030204" pitchFamily="34" charset="0"/>
                <a:cs typeface="Calibri" panose="020F0502020204030204" pitchFamily="34" charset="0"/>
                <a:hlinkClick r:id="rId4"/>
              </a:rPr>
              <a:t>dor.webresponseexcisetax@ky.gov</a:t>
            </a:r>
            <a:r>
              <a:rPr lang="en-US" sz="1300" dirty="0">
                <a:latin typeface="Calibri" panose="020F0502020204030204" pitchFamily="34" charset="0"/>
                <a:cs typeface="Calibri" panose="020F0502020204030204" pitchFamily="34" charset="0"/>
              </a:rPr>
              <a:t> </a:t>
            </a:r>
          </a:p>
          <a:p>
            <a:pPr marL="0" indent="0">
              <a:spcBef>
                <a:spcPts val="0"/>
              </a:spcBef>
              <a:buNone/>
            </a:pPr>
            <a:endParaRPr lang="en-US" sz="1300" dirty="0">
              <a:latin typeface="Calibri" panose="020F0502020204030204" pitchFamily="34" charset="0"/>
              <a:cs typeface="Calibri" panose="020F0502020204030204" pitchFamily="34" charset="0"/>
            </a:endParaRPr>
          </a:p>
          <a:p>
            <a:pPr marL="0" indent="0">
              <a:spcBef>
                <a:spcPts val="0"/>
              </a:spcBef>
              <a:buNone/>
            </a:pPr>
            <a:r>
              <a:rPr lang="en-US" sz="1300" dirty="0">
                <a:latin typeface="Calibri" panose="020F0502020204030204" pitchFamily="34" charset="0"/>
                <a:cs typeface="Calibri" panose="020F0502020204030204" pitchFamily="34" charset="0"/>
              </a:rPr>
              <a:t>Excise Tax Section Phone Number: </a:t>
            </a:r>
          </a:p>
          <a:p>
            <a:pPr marL="0" indent="0">
              <a:spcBef>
                <a:spcPts val="0"/>
              </a:spcBef>
              <a:buNone/>
            </a:pPr>
            <a:r>
              <a:rPr lang="en-US" sz="1300" dirty="0">
                <a:latin typeface="Calibri" panose="020F0502020204030204" pitchFamily="34" charset="0"/>
                <a:cs typeface="Calibri" panose="020F0502020204030204" pitchFamily="34" charset="0"/>
              </a:rPr>
              <a:t>502-564-3853</a:t>
            </a:r>
          </a:p>
          <a:p>
            <a:pPr marL="0" indent="0">
              <a:buNone/>
            </a:pPr>
            <a:endParaRPr lang="en-US" sz="1300" dirty="0">
              <a:latin typeface="Calibri" panose="020F0502020204030204" pitchFamily="34" charset="0"/>
              <a:cs typeface="Calibri" panose="020F0502020204030204" pitchFamily="34" charset="0"/>
            </a:endParaRPr>
          </a:p>
          <a:p>
            <a:pPr marL="0" indent="0">
              <a:buNone/>
            </a:pPr>
            <a:r>
              <a:rPr lang="en-US" sz="1300" b="1" i="1" u="sng" dirty="0">
                <a:latin typeface="Calibri" panose="020F0502020204030204" pitchFamily="34" charset="0"/>
                <a:cs typeface="Calibri" panose="020F0502020204030204" pitchFamily="34" charset="0"/>
              </a:rPr>
              <a:t>Office of Sales &amp; Excise Taxes </a:t>
            </a:r>
          </a:p>
          <a:p>
            <a:pPr marL="0" indent="0">
              <a:buNone/>
            </a:pPr>
            <a:r>
              <a:rPr lang="en-US" sz="1300" dirty="0">
                <a:latin typeface="Calibri" panose="020F0502020204030204" pitchFamily="34" charset="0"/>
                <a:cs typeface="Calibri" panose="020F0502020204030204" pitchFamily="34" charset="0"/>
              </a:rPr>
              <a:t>Executive Director:	Richard Dobson 	</a:t>
            </a:r>
            <a:r>
              <a:rPr lang="en-US" sz="1300" dirty="0">
                <a:latin typeface="Calibri" panose="020F0502020204030204" pitchFamily="34" charset="0"/>
                <a:cs typeface="Calibri" panose="020F0502020204030204" pitchFamily="34" charset="0"/>
                <a:hlinkClick r:id="rId5"/>
              </a:rPr>
              <a:t>Richard.Dobson@ky.gov</a:t>
            </a:r>
            <a:r>
              <a:rPr lang="en-US" sz="1300" dirty="0">
                <a:latin typeface="Calibri" panose="020F0502020204030204" pitchFamily="34" charset="0"/>
                <a:cs typeface="Calibri" panose="020F0502020204030204" pitchFamily="34" charset="0"/>
              </a:rPr>
              <a:t> 		502-564-5523</a:t>
            </a:r>
          </a:p>
          <a:p>
            <a:pPr marL="0" indent="0">
              <a:buNone/>
            </a:pPr>
            <a:endParaRPr lang="en-US" sz="1300" b="1" i="1" u="sng" dirty="0">
              <a:latin typeface="Calibri" panose="020F0502020204030204" pitchFamily="34" charset="0"/>
              <a:cs typeface="Calibri" panose="020F0502020204030204" pitchFamily="34" charset="0"/>
            </a:endParaRPr>
          </a:p>
          <a:p>
            <a:pPr marL="0" indent="0">
              <a:buNone/>
            </a:pPr>
            <a:r>
              <a:rPr lang="en-US" sz="1300" b="1" i="1" u="sng" dirty="0">
                <a:latin typeface="Calibri" panose="020F0502020204030204" pitchFamily="34" charset="0"/>
                <a:cs typeface="Calibri" panose="020F0502020204030204" pitchFamily="34" charset="0"/>
              </a:rPr>
              <a:t>Division of Miscellaneous Taxes</a:t>
            </a:r>
            <a:endParaRPr lang="en-US" sz="1300" b="1" i="1" dirty="0">
              <a:latin typeface="Calibri" panose="020F0502020204030204" pitchFamily="34" charset="0"/>
              <a:cs typeface="Calibri" panose="020F0502020204030204" pitchFamily="34" charset="0"/>
            </a:endParaRPr>
          </a:p>
          <a:p>
            <a:pPr marL="0" indent="0">
              <a:buNone/>
            </a:pPr>
            <a:r>
              <a:rPr lang="en-US" sz="1300" dirty="0">
                <a:latin typeface="Calibri" panose="020F0502020204030204" pitchFamily="34" charset="0"/>
                <a:cs typeface="Calibri" panose="020F0502020204030204" pitchFamily="34" charset="0"/>
              </a:rPr>
              <a:t>Director: 		Kim Hensley		</a:t>
            </a:r>
            <a:r>
              <a:rPr lang="en-US" sz="1300" dirty="0">
                <a:latin typeface="Calibri" panose="020F0502020204030204" pitchFamily="34" charset="0"/>
                <a:cs typeface="Calibri" panose="020F0502020204030204" pitchFamily="34" charset="0"/>
                <a:hlinkClick r:id="rId6"/>
              </a:rPr>
              <a:t>KimberlyF.Hensley@ky.gov</a:t>
            </a:r>
            <a:r>
              <a:rPr lang="en-US" sz="1300" dirty="0">
                <a:latin typeface="Calibri" panose="020F0502020204030204" pitchFamily="34" charset="0"/>
                <a:cs typeface="Calibri" panose="020F0502020204030204" pitchFamily="34" charset="0"/>
              </a:rPr>
              <a:t> 	502-782-1644</a:t>
            </a:r>
          </a:p>
          <a:p>
            <a:pPr marL="0" indent="0">
              <a:buNone/>
            </a:pPr>
            <a:r>
              <a:rPr lang="en-US" sz="1300" dirty="0">
                <a:latin typeface="Calibri" panose="020F0502020204030204" pitchFamily="34" charset="0"/>
                <a:cs typeface="Calibri" panose="020F0502020204030204" pitchFamily="34" charset="0"/>
              </a:rPr>
              <a:t>Assistant Director:     	Toni Fields		</a:t>
            </a:r>
            <a:r>
              <a:rPr lang="en-US" sz="1300" dirty="0">
                <a:latin typeface="Calibri" panose="020F0502020204030204" pitchFamily="34" charset="0"/>
                <a:cs typeface="Calibri" panose="020F0502020204030204" pitchFamily="34" charset="0"/>
                <a:hlinkClick r:id="rId7"/>
              </a:rPr>
              <a:t>Latonia.Fields@ky.gov</a:t>
            </a:r>
            <a:r>
              <a:rPr lang="en-US" sz="1300" dirty="0">
                <a:latin typeface="Calibri" panose="020F0502020204030204" pitchFamily="34" charset="0"/>
                <a:cs typeface="Calibri" panose="020F0502020204030204" pitchFamily="34" charset="0"/>
              </a:rPr>
              <a:t>		502-564-2087</a:t>
            </a:r>
          </a:p>
          <a:p>
            <a:pPr marL="0" indent="0">
              <a:buNone/>
            </a:pPr>
            <a:endParaRPr lang="en-US" sz="1300" dirty="0">
              <a:latin typeface="Franklin Gothic Medium" panose="020B0603020102020204" pitchFamily="34" charset="0"/>
            </a:endParaRPr>
          </a:p>
        </p:txBody>
      </p:sp>
      <p:pic>
        <p:nvPicPr>
          <p:cNvPr id="4" name="Picture 3" descr="Logo, icon&#10;&#10;Description automatically generated">
            <a:extLst>
              <a:ext uri="{FF2B5EF4-FFF2-40B4-BE49-F238E27FC236}">
                <a16:creationId xmlns:a16="http://schemas.microsoft.com/office/drawing/2014/main" id="{D44BC2B3-9D88-2125-4ADD-AC4B872AB3A9}"/>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424909" y="6018740"/>
            <a:ext cx="671091" cy="671091"/>
          </a:xfrm>
          <a:prstGeom prst="rect">
            <a:avLst/>
          </a:prstGeom>
        </p:spPr>
      </p:pic>
      <p:pic>
        <p:nvPicPr>
          <p:cNvPr id="5" name="Picture 4" descr="Icon&#10;&#10;Description automatically generated">
            <a:extLst>
              <a:ext uri="{FF2B5EF4-FFF2-40B4-BE49-F238E27FC236}">
                <a16:creationId xmlns:a16="http://schemas.microsoft.com/office/drawing/2014/main" id="{1C158331-C6CA-4F6A-2D21-E2C2187E313D}"/>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241681" y="6180231"/>
            <a:ext cx="1788074" cy="509601"/>
          </a:xfrm>
          <a:prstGeom prst="rect">
            <a:avLst/>
          </a:prstGeom>
        </p:spPr>
      </p:pic>
    </p:spTree>
    <p:extLst>
      <p:ext uri="{BB962C8B-B14F-4D97-AF65-F5344CB8AC3E}">
        <p14:creationId xmlns:p14="http://schemas.microsoft.com/office/powerpoint/2010/main" val="40081596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1590</TotalTime>
  <Words>1374</Words>
  <Application>Microsoft Office PowerPoint</Application>
  <PresentationFormat>Widescreen</PresentationFormat>
  <Paragraphs>64</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Franklin Gothic Medium</vt:lpstr>
      <vt:lpstr>Office Theme</vt:lpstr>
      <vt:lpstr>Integrated  State and Local  Transient Room Tax  Reporting and  Distribution System  Considerations</vt:lpstr>
      <vt:lpstr>Costs and Benefits Considered</vt:lpstr>
      <vt:lpstr>Border State Experiences </vt:lpstr>
      <vt:lpstr>Border State Experiences cont. </vt:lpstr>
      <vt:lpstr>Border State Experiences cont.</vt:lpstr>
      <vt:lpstr>Local Kentucky Jurisdiction Stakeholders</vt:lpstr>
      <vt:lpstr>Local Kentucky Jurisdiction Stakeholders cont.</vt:lpstr>
      <vt:lpstr>Study Recommendations</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Centralized  State and Local  Transient Room Tax  Reporting and  Distribution System  Considerations</dc:title>
  <dc:creator>Brookman, Pat (DOR)</dc:creator>
  <cp:lastModifiedBy>Tackett, Fantasia (LRC)</cp:lastModifiedBy>
  <cp:revision>31</cp:revision>
  <dcterms:created xsi:type="dcterms:W3CDTF">2023-10-25T14:44:18Z</dcterms:created>
  <dcterms:modified xsi:type="dcterms:W3CDTF">2023-11-01T14:10:00Z</dcterms:modified>
</cp:coreProperties>
</file>