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75" r:id="rId4"/>
    <p:sldId id="271" r:id="rId5"/>
    <p:sldId id="272" r:id="rId6"/>
    <p:sldId id="286" r:id="rId7"/>
    <p:sldId id="263" r:id="rId8"/>
    <p:sldId id="281" r:id="rId9"/>
    <p:sldId id="284" r:id="rId10"/>
    <p:sldId id="285" r:id="rId11"/>
    <p:sldId id="279" r:id="rId12"/>
    <p:sldId id="261" r:id="rId13"/>
    <p:sldId id="268" r:id="rId14"/>
    <p:sldId id="270"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B02FF4-70CB-ED35-FD02-1E956EAAD413}" name="Hensley, Kimberly F (DOR)" initials="HKF(" userId="S::KimberlyF.Hensley@ky.gov::656bbc30-dbe3-4406-93a2-d6572c4d3e2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3" d="100"/>
          <a:sy n="113" d="100"/>
        </p:scale>
        <p:origin x="3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FA6B4182-5133-4E8A-84CE-ED8C6629A80B}" type="datetimeFigureOut">
              <a:rPr lang="en-US" smtClean="0"/>
              <a:t>11/1/2023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189FFFE-2690-439C-A03A-A3391EB955C1}" type="slidenum">
              <a:rPr lang="en-US" smtClean="0"/>
              <a:t>‹#›</a:t>
            </a:fld>
            <a:endParaRPr lang="en-US" dirty="0"/>
          </a:p>
        </p:txBody>
      </p:sp>
    </p:spTree>
    <p:extLst>
      <p:ext uri="{BB962C8B-B14F-4D97-AF65-F5344CB8AC3E}">
        <p14:creationId xmlns:p14="http://schemas.microsoft.com/office/powerpoint/2010/main" val="2556218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2392-4121-BE36-FF9F-6467750BB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8F0830-17C7-C2EE-163B-95B69118E1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90DE5-D730-6E32-4909-EAED1295F179}"/>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5" name="Footer Placeholder 4">
            <a:extLst>
              <a:ext uri="{FF2B5EF4-FFF2-40B4-BE49-F238E27FC236}">
                <a16:creationId xmlns:a16="http://schemas.microsoft.com/office/drawing/2014/main" id="{0FFF99CA-5067-2D6C-1D7B-9BD6CA5895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6A37C3-2794-EE13-7168-C9224BA68C70}"/>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401206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9CCB-7826-CFB3-6A95-C7DB8F6B3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DB9165-956F-DAD1-E8E3-E64B379DD9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2DCF7-5ACA-C937-3E8E-67046AE8C613}"/>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5" name="Footer Placeholder 4">
            <a:extLst>
              <a:ext uri="{FF2B5EF4-FFF2-40B4-BE49-F238E27FC236}">
                <a16:creationId xmlns:a16="http://schemas.microsoft.com/office/drawing/2014/main" id="{EB9F8787-7B13-9AE5-7E50-3863B41A87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9FFE23-D655-052E-E755-06091E6C2688}"/>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230541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B9E32-A280-F834-F9A7-3AA7FF9878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0C50CB-E199-E511-E8D7-A41118FC3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5E1B2-3D7A-2890-D42F-9E30735C37C5}"/>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5" name="Footer Placeholder 4">
            <a:extLst>
              <a:ext uri="{FF2B5EF4-FFF2-40B4-BE49-F238E27FC236}">
                <a16:creationId xmlns:a16="http://schemas.microsoft.com/office/drawing/2014/main" id="{4B2CC538-4DF5-A38D-3D72-1FA35A8B55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7E0970-54FE-B018-5B6D-640CA0C76414}"/>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333718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9637-B9B0-F6C0-ED61-85C245C6D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AD0F9C-00F7-E27C-6C36-030938110E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E0294-64BF-DE79-6EBE-11ED03347709}"/>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5" name="Footer Placeholder 4">
            <a:extLst>
              <a:ext uri="{FF2B5EF4-FFF2-40B4-BE49-F238E27FC236}">
                <a16:creationId xmlns:a16="http://schemas.microsoft.com/office/drawing/2014/main" id="{7BF1F544-78CE-D2DD-B0C2-AA3432F4C8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202AB4-F30A-EBCD-7C05-E670BA76EA58}"/>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112448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5EF0-4479-5CFF-4A46-C44FF6F281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D6FB86-FC85-7669-D673-732355E706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001CB2-5313-322E-FE93-559049FC10F5}"/>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5" name="Footer Placeholder 4">
            <a:extLst>
              <a:ext uri="{FF2B5EF4-FFF2-40B4-BE49-F238E27FC236}">
                <a16:creationId xmlns:a16="http://schemas.microsoft.com/office/drawing/2014/main" id="{40F62802-BD35-991D-9425-ADE3E12CCC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4ED720-D85E-7639-8DC3-B1A8F1D57E49}"/>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214228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F0CAA-7576-DE97-3834-B46CB27892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4026DD-8254-A674-8653-2513061CBE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D9223C-8FF6-7358-077D-D726B0DCF7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C77C31-2E6C-790C-EE54-6A5618AEBED8}"/>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6" name="Footer Placeholder 5">
            <a:extLst>
              <a:ext uri="{FF2B5EF4-FFF2-40B4-BE49-F238E27FC236}">
                <a16:creationId xmlns:a16="http://schemas.microsoft.com/office/drawing/2014/main" id="{214A5AC3-18C9-783C-7A58-64BF4E3CB1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91C27F-9408-D98F-74A1-AD8F2F6E6103}"/>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12177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318B-38AD-A819-B5E7-1CB1540B91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90A0E-8134-BC89-2BA8-591B574B3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BE86A6-C8D2-34AD-8627-A5B86272A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D33D6A-FB97-D62A-7349-BAF40C23A1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E8856A-8FB4-3BBC-7E45-0D2E9EFF2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66282B-B963-494B-01B0-B71389D49B42}"/>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8" name="Footer Placeholder 7">
            <a:extLst>
              <a:ext uri="{FF2B5EF4-FFF2-40B4-BE49-F238E27FC236}">
                <a16:creationId xmlns:a16="http://schemas.microsoft.com/office/drawing/2014/main" id="{1A2A87CE-ED3A-92C6-35F1-3CDD9EB1D2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5A8EE3D-1B85-8349-C5DB-3FFCD2BE85B6}"/>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630607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44C2-2CCE-555A-F595-D84321A27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4DED49-1B08-C55E-BC5D-B335AC465FB5}"/>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4" name="Footer Placeholder 3">
            <a:extLst>
              <a:ext uri="{FF2B5EF4-FFF2-40B4-BE49-F238E27FC236}">
                <a16:creationId xmlns:a16="http://schemas.microsoft.com/office/drawing/2014/main" id="{262E0CB0-6A28-70F3-0150-56D7CC74E2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85056B2-B7B5-1186-0AF2-82E77CFEE8B1}"/>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16025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7B1C8-C9B5-1FD1-B00E-8F7CA08E2BBE}"/>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3" name="Footer Placeholder 2">
            <a:extLst>
              <a:ext uri="{FF2B5EF4-FFF2-40B4-BE49-F238E27FC236}">
                <a16:creationId xmlns:a16="http://schemas.microsoft.com/office/drawing/2014/main" id="{92E66F96-6A62-E741-A0C1-4FEF2FBB6F9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31B2C9-4B06-271E-6D31-E41E89C8DE01}"/>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14083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CF1E-8D26-C8D0-21EB-4790C2B86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D9A36-5D2E-6765-4014-3CB37FD12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CF2F90-64D9-F52E-B044-57254551F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E1B12F-88B4-AAE8-1416-87ACD86C930F}"/>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6" name="Footer Placeholder 5">
            <a:extLst>
              <a:ext uri="{FF2B5EF4-FFF2-40B4-BE49-F238E27FC236}">
                <a16:creationId xmlns:a16="http://schemas.microsoft.com/office/drawing/2014/main" id="{8D9EB335-D936-2D14-EC56-99D66075D6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3C3D58-EEE6-5963-6191-B102F0E3203C}"/>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276259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CF0E-6B42-BCC3-543F-2B728444B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C8DE9-F0E5-0B5D-1982-BB0861310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71CF08B-FC3D-70B8-5ABA-651C3F6EB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B5A20F-C280-47B6-43AC-A165858B2741}"/>
              </a:ext>
            </a:extLst>
          </p:cNvPr>
          <p:cNvSpPr>
            <a:spLocks noGrp="1"/>
          </p:cNvSpPr>
          <p:nvPr>
            <p:ph type="dt" sz="half" idx="10"/>
          </p:nvPr>
        </p:nvSpPr>
        <p:spPr/>
        <p:txBody>
          <a:bodyPr/>
          <a:lstStyle/>
          <a:p>
            <a:fld id="{895DA8B8-BD69-462A-B1E0-BF76F1A8AA1C}" type="datetimeFigureOut">
              <a:rPr lang="en-US" smtClean="0"/>
              <a:t>11/1/2023</a:t>
            </a:fld>
            <a:endParaRPr lang="en-US" dirty="0"/>
          </a:p>
        </p:txBody>
      </p:sp>
      <p:sp>
        <p:nvSpPr>
          <p:cNvPr id="6" name="Footer Placeholder 5">
            <a:extLst>
              <a:ext uri="{FF2B5EF4-FFF2-40B4-BE49-F238E27FC236}">
                <a16:creationId xmlns:a16="http://schemas.microsoft.com/office/drawing/2014/main" id="{3745E814-7637-B1CF-895F-087FBF1009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8196D0-E974-641D-29B6-2F8E7244FF35}"/>
              </a:ext>
            </a:extLst>
          </p:cNvPr>
          <p:cNvSpPr>
            <a:spLocks noGrp="1"/>
          </p:cNvSpPr>
          <p:nvPr>
            <p:ph type="sldNum" sz="quarter" idx="12"/>
          </p:nvPr>
        </p:nvSpPr>
        <p:spPr/>
        <p:txBody>
          <a:bodyPr/>
          <a:lstStyle/>
          <a:p>
            <a:fld id="{2542ABB5-B177-4ADA-9EFF-988A196A7AE3}" type="slidenum">
              <a:rPr lang="en-US" smtClean="0"/>
              <a:t>‹#›</a:t>
            </a:fld>
            <a:endParaRPr lang="en-US" dirty="0"/>
          </a:p>
        </p:txBody>
      </p:sp>
    </p:spTree>
    <p:extLst>
      <p:ext uri="{BB962C8B-B14F-4D97-AF65-F5344CB8AC3E}">
        <p14:creationId xmlns:p14="http://schemas.microsoft.com/office/powerpoint/2010/main" val="302625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31D025-AA61-2EFA-980C-C5B375706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7948AE-E3A6-9C8C-C272-FECF5D503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D0B5C-F219-EB15-3710-64D8A14DC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DA8B8-BD69-462A-B1E0-BF76F1A8AA1C}" type="datetimeFigureOut">
              <a:rPr lang="en-US" smtClean="0"/>
              <a:t>11/1/2023</a:t>
            </a:fld>
            <a:endParaRPr lang="en-US" dirty="0"/>
          </a:p>
        </p:txBody>
      </p:sp>
      <p:sp>
        <p:nvSpPr>
          <p:cNvPr id="5" name="Footer Placeholder 4">
            <a:extLst>
              <a:ext uri="{FF2B5EF4-FFF2-40B4-BE49-F238E27FC236}">
                <a16:creationId xmlns:a16="http://schemas.microsoft.com/office/drawing/2014/main" id="{59F781E7-9755-BC22-7585-E3E651F47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992D4D-E71A-3F81-FC70-5D19AAF1E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2ABB5-B177-4ADA-9EFF-988A196A7AE3}" type="slidenum">
              <a:rPr lang="en-US" smtClean="0"/>
              <a:t>‹#›</a:t>
            </a:fld>
            <a:endParaRPr lang="en-US" dirty="0"/>
          </a:p>
        </p:txBody>
      </p:sp>
    </p:spTree>
    <p:extLst>
      <p:ext uri="{BB962C8B-B14F-4D97-AF65-F5344CB8AC3E}">
        <p14:creationId xmlns:p14="http://schemas.microsoft.com/office/powerpoint/2010/main" val="3600775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xanswers.ky.gov/Sales-and-Excise-Taxes/Pages/Motor-Vehicle-Rental-Ride-Share-Excise-Tax.aspx" TargetMode="External"/><Relationship Id="rId2" Type="http://schemas.openxmlformats.org/officeDocument/2006/relationships/hyperlink" Target="https://apps.legislature.ky.gov/law/statutes/statute.aspx?id=2875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xanswers.ky.gov/Sales-and-Excise-Taxes/Pages/Motor-Vehicle-Rental-Ride-Share-Excise-Tax.aspx" TargetMode="External"/><Relationship Id="rId2" Type="http://schemas.openxmlformats.org/officeDocument/2006/relationships/hyperlink" Target="https://apps.legislature.ky.gov/law/statutes/statute.aspx?id=5330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venue.ky.gov/Business/Pages/Motor-Vehicle-Rental-Ride-Share-Excise-Tax.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revenue.ky.gov/Business/Pages/Motor-Vehicle-Rental-Ride-Share-Excise-Tax.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taxanswers.ky.gov/Sales-and-Excise-Taxes/Pages/Motor-Vehicle-Rental-Ride-Share-Excise-Tax.aspx" TargetMode="External"/><Relationship Id="rId7" Type="http://schemas.openxmlformats.org/officeDocument/2006/relationships/hyperlink" Target="mailto:latonia.fields@ky.gov" TargetMode="External"/><Relationship Id="rId2" Type="http://schemas.openxmlformats.org/officeDocument/2006/relationships/hyperlink" Target="https://revenue.ky.gov/Business/Pages/Motor-Vehicle-Rental-Ride-Share-Excise-Tax.aspx" TargetMode="External"/><Relationship Id="rId1" Type="http://schemas.openxmlformats.org/officeDocument/2006/relationships/slideLayout" Target="../slideLayouts/slideLayout2.xml"/><Relationship Id="rId6" Type="http://schemas.openxmlformats.org/officeDocument/2006/relationships/hyperlink" Target="mailto:kimberlyf.hensley@ky.gov" TargetMode="External"/><Relationship Id="rId5" Type="http://schemas.openxmlformats.org/officeDocument/2006/relationships/hyperlink" Target="mailto:Richard.Dobson@ky.gov" TargetMode="External"/><Relationship Id="rId4" Type="http://schemas.openxmlformats.org/officeDocument/2006/relationships/hyperlink" Target="mailto:KRC.WEBResponseMotorFuels@ky.gov"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legislature.ky.gov/law/statutes/statute.aspx?id=53333" TargetMode="External"/><Relationship Id="rId2" Type="http://schemas.openxmlformats.org/officeDocument/2006/relationships/hyperlink" Target="https://apps.legislature.ky.gov/law/statutes/statute.aspx?id=53332" TargetMode="External"/><Relationship Id="rId1" Type="http://schemas.openxmlformats.org/officeDocument/2006/relationships/slideLayout" Target="../slideLayouts/slideLayout2.xml"/><Relationship Id="rId4" Type="http://schemas.openxmlformats.org/officeDocument/2006/relationships/hyperlink" Target="https://taxanswers.ky.gov/Sales-and-Excise-Taxes/Pages/Motor-Vehicle-Rental-Ride-Share-Excise-Tax.asp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pps.legislature.ky.gov/law/statutes/statute.aspx?id=51762" TargetMode="External"/><Relationship Id="rId2" Type="http://schemas.openxmlformats.org/officeDocument/2006/relationships/hyperlink" Target="https://apps.legislature.ky.gov/law/statutes/statute.aspx?id=53098" TargetMode="External"/><Relationship Id="rId1" Type="http://schemas.openxmlformats.org/officeDocument/2006/relationships/slideLayout" Target="../slideLayouts/slideLayout2.xml"/><Relationship Id="rId4" Type="http://schemas.openxmlformats.org/officeDocument/2006/relationships/hyperlink" Target="https://taxanswers.ky.gov/Sales-and-Excise-Taxes/Pages/Motor-Vehicle-Rental-Ride-Share-Excise-Tax.asp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xanswers.ky.gov/Sales-and-Excise-Taxes/Pages/Motor-Vehicle-Rental-Ride-Share-Excise-Tax.aspx" TargetMode="External"/><Relationship Id="rId2" Type="http://schemas.openxmlformats.org/officeDocument/2006/relationships/hyperlink" Target="https://revenue.ky.gov/Business/Pages/Motor-Vehicle-Rental-Ride-Share-Excise-Tax.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F5D67E0-3724-6124-1685-024DF632C3DC}"/>
              </a:ext>
            </a:extLst>
          </p:cNvPr>
          <p:cNvSpPr>
            <a:spLocks noGrp="1"/>
          </p:cNvSpPr>
          <p:nvPr>
            <p:ph type="ctrTitle"/>
          </p:nvPr>
        </p:nvSpPr>
        <p:spPr>
          <a:xfrm>
            <a:off x="1069115" y="817107"/>
            <a:ext cx="10053763" cy="2513932"/>
          </a:xfrm>
        </p:spPr>
        <p:txBody>
          <a:bodyPr anchor="b">
            <a:normAutofit/>
          </a:bodyPr>
          <a:lstStyle/>
          <a:p>
            <a:r>
              <a:rPr lang="en-US" sz="4800" dirty="0">
                <a:solidFill>
                  <a:srgbClr val="FFFFFF"/>
                </a:solidFill>
                <a:latin typeface="Calibri" panose="020F0502020204030204" pitchFamily="34" charset="0"/>
                <a:ea typeface="Calibri" panose="020F0502020204030204" pitchFamily="34" charset="0"/>
              </a:rPr>
              <a:t>Motor Vehicle </a:t>
            </a:r>
            <a:br>
              <a:rPr lang="en-US" sz="4800" dirty="0">
                <a:solidFill>
                  <a:srgbClr val="FFFFFF"/>
                </a:solidFill>
                <a:latin typeface="Calibri" panose="020F0502020204030204" pitchFamily="34" charset="0"/>
                <a:ea typeface="Calibri" panose="020F0502020204030204" pitchFamily="34" charset="0"/>
              </a:rPr>
            </a:br>
            <a:r>
              <a:rPr lang="en-US" sz="4800" dirty="0">
                <a:solidFill>
                  <a:srgbClr val="FFFFFF"/>
                </a:solidFill>
                <a:latin typeface="Calibri" panose="020F0502020204030204" pitchFamily="34" charset="0"/>
                <a:ea typeface="Calibri" panose="020F0502020204030204" pitchFamily="34" charset="0"/>
              </a:rPr>
              <a:t>Rental / Ride Share </a:t>
            </a:r>
            <a:br>
              <a:rPr lang="en-US" sz="4800" dirty="0">
                <a:solidFill>
                  <a:srgbClr val="FFFFFF"/>
                </a:solidFill>
                <a:latin typeface="Calibri" panose="020F0502020204030204" pitchFamily="34" charset="0"/>
                <a:ea typeface="Calibri" panose="020F0502020204030204" pitchFamily="34" charset="0"/>
              </a:rPr>
            </a:br>
            <a:r>
              <a:rPr lang="en-US" sz="4800" dirty="0">
                <a:solidFill>
                  <a:srgbClr val="FFFFFF"/>
                </a:solidFill>
                <a:latin typeface="Calibri" panose="020F0502020204030204" pitchFamily="34" charset="0"/>
                <a:ea typeface="Calibri" panose="020F0502020204030204" pitchFamily="34" charset="0"/>
              </a:rPr>
              <a:t>Excise Tax </a:t>
            </a:r>
            <a:endParaRPr lang="en-US" sz="4800" dirty="0">
              <a:solidFill>
                <a:srgbClr val="FFFFFF"/>
              </a:solidFill>
            </a:endParaRPr>
          </a:p>
        </p:txBody>
      </p:sp>
      <p:sp>
        <p:nvSpPr>
          <p:cNvPr id="3" name="Subtitle 2">
            <a:extLst>
              <a:ext uri="{FF2B5EF4-FFF2-40B4-BE49-F238E27FC236}">
                <a16:creationId xmlns:a16="http://schemas.microsoft.com/office/drawing/2014/main" id="{EEEEFD4F-98BA-F5E3-B8A4-09B8AD4A88AB}"/>
              </a:ext>
            </a:extLst>
          </p:cNvPr>
          <p:cNvSpPr>
            <a:spLocks noGrp="1"/>
          </p:cNvSpPr>
          <p:nvPr>
            <p:ph type="subTitle" idx="1"/>
          </p:nvPr>
        </p:nvSpPr>
        <p:spPr>
          <a:xfrm>
            <a:off x="2611927" y="4852464"/>
            <a:ext cx="7213010" cy="1458258"/>
          </a:xfrm>
        </p:spPr>
        <p:txBody>
          <a:bodyPr anchor="ctr">
            <a:normAutofit/>
          </a:bodyPr>
          <a:lstStyle/>
          <a:p>
            <a:pPr algn="l"/>
            <a:r>
              <a:rPr lang="en-US" dirty="0"/>
              <a:t>Interim Joint Committee on Appropriations and Revenue</a:t>
            </a:r>
          </a:p>
          <a:p>
            <a:r>
              <a:rPr lang="en-US" dirty="0"/>
              <a:t>November 2, 2023</a:t>
            </a:r>
          </a:p>
        </p:txBody>
      </p:sp>
    </p:spTree>
    <p:extLst>
      <p:ext uri="{BB962C8B-B14F-4D97-AF65-F5344CB8AC3E}">
        <p14:creationId xmlns:p14="http://schemas.microsoft.com/office/powerpoint/2010/main" val="163593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365126"/>
            <a:ext cx="10515600" cy="804458"/>
          </a:xfrm>
        </p:spPr>
        <p:txBody>
          <a:bodyPr>
            <a:normAutofit/>
          </a:bodyPr>
          <a:lstStyle/>
          <a:p>
            <a:pPr algn="ctr"/>
            <a:r>
              <a:rPr lang="en-US" sz="3600" b="1" dirty="0">
                <a:latin typeface="+mn-lt"/>
              </a:rPr>
              <a:t>FREQUENTLY ASKED QUESTIONS</a:t>
            </a:r>
          </a:p>
        </p:txBody>
      </p:sp>
      <p:sp>
        <p:nvSpPr>
          <p:cNvPr id="4" name="Content Placeholder 3">
            <a:extLst>
              <a:ext uri="{FF2B5EF4-FFF2-40B4-BE49-F238E27FC236}">
                <a16:creationId xmlns:a16="http://schemas.microsoft.com/office/drawing/2014/main" id="{16192926-9F63-B7F2-0E8F-771A125D2E0F}"/>
              </a:ext>
            </a:extLst>
          </p:cNvPr>
          <p:cNvSpPr>
            <a:spLocks noGrp="1"/>
          </p:cNvSpPr>
          <p:nvPr>
            <p:ph idx="1"/>
          </p:nvPr>
        </p:nvSpPr>
        <p:spPr/>
        <p:txBody>
          <a:bodyPr>
            <a:noAutofit/>
          </a:bodyPr>
          <a:lstStyle/>
          <a:p>
            <a:pPr marL="0" marR="0" indent="0">
              <a:lnSpc>
                <a:spcPct val="100000"/>
              </a:lnSpc>
              <a:spcBef>
                <a:spcPts val="0"/>
              </a:spcBef>
              <a:spcAft>
                <a:spcPts val="0"/>
              </a:spcAft>
              <a:buNone/>
            </a:pPr>
            <a:r>
              <a:rPr lang="en-US" sz="1600" b="1" dirty="0">
                <a:effectLst/>
                <a:ea typeface="Times New Roman" panose="02020603050405020304" pitchFamily="18" charset="0"/>
                <a:cs typeface="Calibri" panose="020F0502020204030204" pitchFamily="34" charset="0"/>
              </a:rPr>
              <a:t>Is the 6% excise tax required to be listed on car rental contracts?</a:t>
            </a:r>
            <a:endParaRPr lang="en-US" sz="1600" dirty="0">
              <a:effectLst/>
              <a:ea typeface="Calibri" panose="020F0502020204030204" pitchFamily="34" charset="0"/>
              <a:cs typeface="Calibri" panose="020F0502020204030204" pitchFamily="34" charset="0"/>
            </a:endParaRPr>
          </a:p>
          <a:p>
            <a:pPr marL="182880" marR="0" indent="-182880">
              <a:lnSpc>
                <a:spcPct val="100000"/>
              </a:lnSpc>
              <a:spcBef>
                <a:spcPts val="0"/>
              </a:spcBef>
              <a:spcAft>
                <a:spcPts val="0"/>
              </a:spcAft>
              <a:buNone/>
            </a:pPr>
            <a:r>
              <a:rPr lang="en-US" sz="1600" b="1" dirty="0">
                <a:effectLst/>
                <a:ea typeface="Times New Roman" panose="02020603050405020304" pitchFamily="18" charset="0"/>
                <a:cs typeface="Calibri" panose="020F0502020204030204" pitchFamily="34" charset="0"/>
              </a:rPr>
              <a:t>	Yes</a:t>
            </a:r>
            <a:r>
              <a:rPr lang="en-US" sz="1600" dirty="0">
                <a:effectLst/>
                <a:ea typeface="Times New Roman" panose="02020603050405020304" pitchFamily="18" charset="0"/>
                <a:cs typeface="Calibri" panose="020F0502020204030204" pitchFamily="34" charset="0"/>
              </a:rPr>
              <a:t>, if the 6% Motor Vehicle Rental / Ride Share Excise Tax is charged to the end consumer, then the 6% excise tax must be separately stated on the corresponding rental contract and receipt. </a:t>
            </a:r>
            <a:endParaRPr lang="en-US" sz="1600" dirty="0">
              <a:effectLst/>
              <a:ea typeface="Calibri" panose="020F0502020204030204" pitchFamily="34" charset="0"/>
              <a:cs typeface="Calibri" panose="020F0502020204030204" pitchFamily="34" charset="0"/>
            </a:endParaRPr>
          </a:p>
          <a:p>
            <a:pPr marL="0" marR="0" indent="0">
              <a:lnSpc>
                <a:spcPct val="100000"/>
              </a:lnSpc>
              <a:spcBef>
                <a:spcPts val="0"/>
              </a:spcBef>
              <a:spcAft>
                <a:spcPts val="0"/>
              </a:spcAft>
              <a:buNone/>
            </a:pPr>
            <a:endParaRPr lang="en-US" sz="1600" b="1" dirty="0">
              <a:effectLst/>
              <a:ea typeface="Calibri" panose="020F0502020204030204" pitchFamily="34" charset="0"/>
            </a:endParaRPr>
          </a:p>
          <a:p>
            <a:pPr marL="0" marR="0" indent="0">
              <a:lnSpc>
                <a:spcPct val="100000"/>
              </a:lnSpc>
              <a:spcBef>
                <a:spcPts val="0"/>
              </a:spcBef>
              <a:spcAft>
                <a:spcPts val="0"/>
              </a:spcAft>
              <a:buNone/>
            </a:pPr>
            <a:r>
              <a:rPr lang="en-US" sz="1600" b="1" dirty="0">
                <a:effectLst/>
                <a:ea typeface="Calibri" panose="020F0502020204030204" pitchFamily="34" charset="0"/>
              </a:rPr>
              <a:t>A</a:t>
            </a:r>
            <a:r>
              <a:rPr lang="en-US" sz="1600" b="1" dirty="0">
                <a:effectLst/>
                <a:ea typeface="Times New Roman" panose="02020603050405020304" pitchFamily="18" charset="0"/>
                <a:cs typeface="Calibri" panose="020F0502020204030204" pitchFamily="34" charset="0"/>
              </a:rPr>
              <a:t>re motor vehicle dealers in the loaner / rental program provided under </a:t>
            </a:r>
            <a:r>
              <a:rPr lang="en-US" sz="1600" b="1" u="sng" dirty="0">
                <a:solidFill>
                  <a:srgbClr val="0000FF"/>
                </a:solidFill>
                <a:effectLst/>
                <a:ea typeface="Times New Roman" panose="02020603050405020304" pitchFamily="18" charset="0"/>
                <a:cs typeface="Calibri" panose="020F0502020204030204" pitchFamily="34" charset="0"/>
                <a:hlinkClick r:id="rId2"/>
              </a:rPr>
              <a:t>KRS 138.4605</a:t>
            </a:r>
            <a:r>
              <a:rPr lang="en-US" sz="1600" b="1" dirty="0">
                <a:effectLst/>
                <a:ea typeface="Times New Roman" panose="02020603050405020304" pitchFamily="18" charset="0"/>
                <a:cs typeface="Calibri" panose="020F0502020204030204" pitchFamily="34" charset="0"/>
              </a:rPr>
              <a:t> subject to Motor Vehicle Rental / Ride Share Excise Tax? </a:t>
            </a:r>
            <a:r>
              <a:rPr lang="en-US" sz="1600" dirty="0">
                <a:effectLst/>
                <a:ea typeface="Calibri" panose="020F0502020204030204" pitchFamily="34" charset="0"/>
              </a:rPr>
              <a:t> </a:t>
            </a:r>
            <a:endParaRPr lang="en-US" sz="1600" b="1" dirty="0">
              <a:effectLst/>
              <a:ea typeface="Calibri" panose="020F0502020204030204" pitchFamily="34" charset="0"/>
            </a:endParaRPr>
          </a:p>
          <a:p>
            <a:pPr marL="182880" marR="0" indent="-182880">
              <a:lnSpc>
                <a:spcPct val="100000"/>
              </a:lnSpc>
              <a:spcBef>
                <a:spcPts val="0"/>
              </a:spcBef>
              <a:spcAft>
                <a:spcPts val="0"/>
              </a:spcAft>
              <a:buNone/>
            </a:pPr>
            <a:r>
              <a:rPr lang="en-US" sz="1600" b="1" dirty="0">
                <a:effectLst/>
                <a:ea typeface="Calibri" panose="020F0502020204030204" pitchFamily="34" charset="0"/>
              </a:rPr>
              <a:t>	No</a:t>
            </a:r>
            <a:r>
              <a:rPr lang="en-US" sz="1600" dirty="0">
                <a:effectLst/>
                <a:ea typeface="Calibri" panose="020F0502020204030204" pitchFamily="34" charset="0"/>
              </a:rPr>
              <a:t>, a motor vehicle dealer in the loaner / rental program is not subject to the Motor Vehicle Rental / Ride Share Excise Tax.</a:t>
            </a:r>
          </a:p>
          <a:p>
            <a:pPr marL="0" marR="0" indent="0">
              <a:lnSpc>
                <a:spcPct val="100000"/>
              </a:lnSpc>
              <a:spcBef>
                <a:spcPts val="0"/>
              </a:spcBef>
              <a:spcAft>
                <a:spcPts val="0"/>
              </a:spcAft>
              <a:buNone/>
            </a:pPr>
            <a:r>
              <a:rPr lang="en-US" sz="1600" dirty="0">
                <a:effectLst/>
                <a:ea typeface="Calibri" panose="020F0502020204030204" pitchFamily="34" charset="0"/>
              </a:rPr>
              <a:t> </a:t>
            </a:r>
          </a:p>
          <a:p>
            <a:pPr marL="0" marR="0" indent="0">
              <a:lnSpc>
                <a:spcPct val="100000"/>
              </a:lnSpc>
              <a:spcBef>
                <a:spcPts val="0"/>
              </a:spcBef>
              <a:spcAft>
                <a:spcPts val="0"/>
              </a:spcAft>
              <a:buNone/>
            </a:pPr>
            <a:r>
              <a:rPr lang="en-US" sz="1600" b="1" dirty="0">
                <a:effectLst/>
                <a:ea typeface="Calibri" panose="020F0502020204030204" pitchFamily="34" charset="0"/>
              </a:rPr>
              <a:t>Is the Motor Vehicle Rental / Ride Share Excise Tax filed and paid along with my U-Drive-It tax?</a:t>
            </a:r>
            <a:endParaRPr lang="en-US" sz="1600" dirty="0">
              <a:effectLst/>
              <a:ea typeface="Calibri" panose="020F0502020204030204" pitchFamily="34" charset="0"/>
            </a:endParaRPr>
          </a:p>
          <a:p>
            <a:pPr marL="182880" marR="0" indent="-182880">
              <a:lnSpc>
                <a:spcPct val="100000"/>
              </a:lnSpc>
              <a:spcBef>
                <a:spcPts val="0"/>
              </a:spcBef>
              <a:spcAft>
                <a:spcPts val="0"/>
              </a:spcAft>
              <a:buNone/>
            </a:pPr>
            <a:r>
              <a:rPr lang="en-US" sz="1600" b="1" dirty="0">
                <a:effectLst/>
                <a:ea typeface="Calibri" panose="020F0502020204030204" pitchFamily="34" charset="0"/>
              </a:rPr>
              <a:t>	No</a:t>
            </a:r>
            <a:r>
              <a:rPr lang="en-US" sz="1600" dirty="0">
                <a:effectLst/>
                <a:ea typeface="Calibri" panose="020F0502020204030204" pitchFamily="34" charset="0"/>
              </a:rPr>
              <a:t>, the Motor Vehicle Rental / Ride Share Excise Tax is filed and paid separately to the Department of Revenue and the U-Drive-It Tax is filed and paid to the Transportation Cabinet Division of Motor Carriers.</a:t>
            </a:r>
          </a:p>
          <a:p>
            <a:pPr marL="182880" marR="0" indent="-182880">
              <a:lnSpc>
                <a:spcPct val="100000"/>
              </a:lnSpc>
              <a:spcBef>
                <a:spcPts val="0"/>
              </a:spcBef>
              <a:spcAft>
                <a:spcPts val="0"/>
              </a:spcAft>
              <a:buNone/>
            </a:pPr>
            <a:r>
              <a:rPr lang="en-US" sz="1600" dirty="0">
                <a:effectLst/>
                <a:ea typeface="Calibri" panose="020F0502020204030204" pitchFamily="34" charset="0"/>
              </a:rPr>
              <a:t> </a:t>
            </a:r>
          </a:p>
          <a:p>
            <a:pPr marL="0" marR="0" indent="0">
              <a:lnSpc>
                <a:spcPct val="100000"/>
              </a:lnSpc>
              <a:spcBef>
                <a:spcPts val="0"/>
              </a:spcBef>
              <a:spcAft>
                <a:spcPts val="0"/>
              </a:spcAft>
              <a:buNone/>
            </a:pPr>
            <a:r>
              <a:rPr lang="en-US" sz="1600" b="1" dirty="0">
                <a:effectLst/>
                <a:ea typeface="Times New Roman" panose="02020603050405020304" pitchFamily="18" charset="0"/>
                <a:cs typeface="Calibri" panose="020F0502020204030204" pitchFamily="34" charset="0"/>
              </a:rPr>
              <a:t>What types of exemptions are available to exclude receipts from the Motor Vehicle Rental / Ride Share Excise Tax (i.e., state / municipal rental customers, federal customers, 501(C)(3) nonprofits, state schools, etc.)?</a:t>
            </a:r>
            <a:endParaRPr lang="en-US" sz="1600" dirty="0">
              <a:effectLst/>
              <a:ea typeface="Calibri" panose="020F0502020204030204" pitchFamily="34" charset="0"/>
            </a:endParaRPr>
          </a:p>
          <a:p>
            <a:pPr marL="182880" marR="0" indent="-182880" algn="just">
              <a:lnSpc>
                <a:spcPct val="100000"/>
              </a:lnSpc>
              <a:spcBef>
                <a:spcPts val="0"/>
              </a:spcBef>
              <a:spcAft>
                <a:spcPts val="0"/>
              </a:spcAft>
              <a:buNone/>
            </a:pPr>
            <a:r>
              <a:rPr lang="en-US" sz="1600" dirty="0">
                <a:effectLst/>
                <a:ea typeface="Calibri" panose="020F0502020204030204" pitchFamily="34" charset="0"/>
                <a:cs typeface="Calibri" panose="020F0502020204030204" pitchFamily="34" charset="0"/>
              </a:rPr>
              <a:t>	The Motor Vehicle Rental / Ride Share Excise Tax is imposed upon the persons providing the rentals or ride sharing services regardless of the tax status of the customers; therefore, there are no exemptions from tax due on the rental or ride share receipts.</a:t>
            </a:r>
            <a:endParaRPr lang="en-US" sz="1600" dirty="0">
              <a:effectLst/>
              <a:ea typeface="Calibri" panose="020F0502020204030204" pitchFamily="34" charset="0"/>
            </a:endParaRPr>
          </a:p>
          <a:p>
            <a:pPr marL="0" marR="0" indent="0" algn="just">
              <a:spcBef>
                <a:spcPts val="0"/>
              </a:spcBef>
              <a:spcAft>
                <a:spcPts val="0"/>
              </a:spcAft>
              <a:buNone/>
            </a:pPr>
            <a:r>
              <a:rPr lang="en-US" sz="1600" dirty="0">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endParaRPr>
          </a:p>
          <a:p>
            <a:pPr marL="228603" marR="0" lvl="0" indent="0" algn="l" defTabSz="914400" rtl="0" eaLnBrk="1" fontAlgn="auto" latinLnBrk="0" hangingPunct="1">
              <a:lnSpc>
                <a:spcPct val="107000"/>
              </a:lnSpc>
              <a:spcBef>
                <a:spcPts val="0"/>
              </a:spcBef>
              <a:spcAft>
                <a:spcPts val="800"/>
              </a:spcAft>
              <a:buClrTx/>
              <a:buSzTx/>
              <a:buFontTx/>
              <a:buNone/>
              <a:tabLst/>
              <a:defRPr/>
            </a:pPr>
            <a:endParaRPr lang="en-US" sz="1600" b="1" dirty="0">
              <a:effectLst/>
              <a:ea typeface="Times New Roman" panose="02020603050405020304" pitchFamily="18" charset="0"/>
            </a:endParaRPr>
          </a:p>
          <a:p>
            <a:pPr marL="228603" indent="0">
              <a:lnSpc>
                <a:spcPct val="107000"/>
              </a:lnSpc>
              <a:spcBef>
                <a:spcPts val="0"/>
              </a:spcBef>
              <a:spcAft>
                <a:spcPts val="800"/>
              </a:spcAft>
              <a:buNone/>
              <a:defRPr/>
            </a:pPr>
            <a:r>
              <a:rPr lang="en-US" sz="1600" b="0" i="0" dirty="0">
                <a:solidFill>
                  <a:srgbClr val="333333"/>
                </a:solidFill>
                <a:effectLst/>
              </a:rPr>
              <a:t> </a:t>
            </a:r>
            <a:endParaRPr lang="en-US" sz="1600" dirty="0">
              <a:effectLst/>
              <a:ea typeface="Calibri" panose="020F0502020204030204" pitchFamily="34" charset="0"/>
            </a:endParaRPr>
          </a:p>
          <a:p>
            <a:pPr marL="228603" marR="0" lvl="0" indent="0" algn="l" defTabSz="914400" rtl="0" eaLnBrk="1" fontAlgn="auto" latinLnBrk="0" hangingPunct="1">
              <a:lnSpc>
                <a:spcPct val="107000"/>
              </a:lnSpc>
              <a:spcBef>
                <a:spcPts val="0"/>
              </a:spcBef>
              <a:spcAft>
                <a:spcPts val="800"/>
              </a:spcAft>
              <a:buClrTx/>
              <a:buSzTx/>
              <a:buFontTx/>
              <a:buNone/>
              <a:tabLst/>
              <a:defRPr/>
            </a:pPr>
            <a:r>
              <a:rPr lang="en-US" sz="1600" b="0" i="0" dirty="0">
                <a:solidFill>
                  <a:srgbClr val="333333"/>
                </a:solidFill>
                <a:effectLst/>
              </a:rPr>
              <a:t> </a:t>
            </a:r>
          </a:p>
        </p:txBody>
      </p:sp>
      <p:sp>
        <p:nvSpPr>
          <p:cNvPr id="12" name="TextBox 11">
            <a:extLst>
              <a:ext uri="{FF2B5EF4-FFF2-40B4-BE49-F238E27FC236}">
                <a16:creationId xmlns:a16="http://schemas.microsoft.com/office/drawing/2014/main" id="{184ADD27-3B5C-D3FD-B501-FBAB8362142C}"/>
              </a:ext>
            </a:extLst>
          </p:cNvPr>
          <p:cNvSpPr txBox="1"/>
          <p:nvPr/>
        </p:nvSpPr>
        <p:spPr>
          <a:xfrm rot="10800000" flipV="1">
            <a:off x="3531818" y="1169584"/>
            <a:ext cx="5128363" cy="307777"/>
          </a:xfrm>
          <a:prstGeom prst="rect">
            <a:avLst/>
          </a:prstGeom>
          <a:noFill/>
        </p:spPr>
        <p:txBody>
          <a:bodyPr wrap="square">
            <a:spAutoFit/>
          </a:bodyPr>
          <a:lstStyle/>
          <a:p>
            <a:r>
              <a:rPr lang="en-US" sz="1400" dirty="0">
                <a:hlinkClick r:id="rId3"/>
              </a:rPr>
              <a:t>Motor Vehicle Rental Ride Share Excise Tax - TAXANSWERS (ky.gov)</a:t>
            </a:r>
            <a:endParaRPr lang="en-US" sz="1400" dirty="0"/>
          </a:p>
        </p:txBody>
      </p:sp>
    </p:spTree>
    <p:extLst>
      <p:ext uri="{BB962C8B-B14F-4D97-AF65-F5344CB8AC3E}">
        <p14:creationId xmlns:p14="http://schemas.microsoft.com/office/powerpoint/2010/main" val="3807963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365126"/>
            <a:ext cx="10515600" cy="804458"/>
          </a:xfrm>
        </p:spPr>
        <p:txBody>
          <a:bodyPr>
            <a:normAutofit/>
          </a:bodyPr>
          <a:lstStyle/>
          <a:p>
            <a:pPr algn="ctr"/>
            <a:r>
              <a:rPr lang="en-US" sz="3600" b="1" dirty="0">
                <a:latin typeface="+mn-lt"/>
              </a:rPr>
              <a:t>FREQUENTLY ASKED QUESTIONS</a:t>
            </a:r>
          </a:p>
        </p:txBody>
      </p:sp>
      <p:sp>
        <p:nvSpPr>
          <p:cNvPr id="4" name="Content Placeholder 3">
            <a:extLst>
              <a:ext uri="{FF2B5EF4-FFF2-40B4-BE49-F238E27FC236}">
                <a16:creationId xmlns:a16="http://schemas.microsoft.com/office/drawing/2014/main" id="{16192926-9F63-B7F2-0E8F-771A125D2E0F}"/>
              </a:ext>
            </a:extLst>
          </p:cNvPr>
          <p:cNvSpPr>
            <a:spLocks noGrp="1"/>
          </p:cNvSpPr>
          <p:nvPr>
            <p:ph idx="1"/>
          </p:nvPr>
        </p:nvSpPr>
        <p:spPr>
          <a:xfrm>
            <a:off x="838200" y="1825624"/>
            <a:ext cx="10515600" cy="4503923"/>
          </a:xfrm>
        </p:spPr>
        <p:txBody>
          <a:bodyPr>
            <a:noAutofit/>
          </a:bodyPr>
          <a:lstStyle/>
          <a:p>
            <a:pPr marL="0" marR="0" indent="0">
              <a:lnSpc>
                <a:spcPct val="120000"/>
              </a:lnSpc>
              <a:spcBef>
                <a:spcPts val="0"/>
              </a:spcBef>
              <a:spcAft>
                <a:spcPts val="0"/>
              </a:spcAft>
              <a:buNone/>
            </a:pPr>
            <a:r>
              <a:rPr lang="en-US" sz="1500" b="1" dirty="0">
                <a:effectLst/>
                <a:ea typeface="Calibri" panose="020F0502020204030204" pitchFamily="34" charset="0"/>
                <a:cs typeface="Calibri" panose="020F0502020204030204" pitchFamily="34" charset="0"/>
              </a:rPr>
              <a:t>How are rentals under a one-year agreement with the rental agreement contract for each unit rewritten every thirty days treated under the Motor Vehicle Rental / Ride Share Excise Tax? Would this arrangement qualify as a rental or a lease?</a:t>
            </a:r>
            <a:r>
              <a:rPr lang="en-US" sz="1500" dirty="0">
                <a:effectLst/>
                <a:ea typeface="Calibri" panose="020F0502020204030204" pitchFamily="34" charset="0"/>
                <a:cs typeface="Calibri" panose="020F0502020204030204" pitchFamily="34" charset="0"/>
              </a:rPr>
              <a:t>	</a:t>
            </a:r>
          </a:p>
          <a:p>
            <a:pPr marL="182880" marR="0" indent="-182880">
              <a:lnSpc>
                <a:spcPct val="120000"/>
              </a:lnSpc>
              <a:spcBef>
                <a:spcPts val="0"/>
              </a:spcBef>
              <a:spcAft>
                <a:spcPts val="0"/>
              </a:spcAft>
              <a:buNone/>
            </a:pPr>
            <a:r>
              <a:rPr lang="en-US" sz="1500" dirty="0">
                <a:ea typeface="Calibri" panose="020F0502020204030204" pitchFamily="34" charset="0"/>
                <a:cs typeface="Calibri" panose="020F0502020204030204" pitchFamily="34" charset="0"/>
              </a:rPr>
              <a:t>	</a:t>
            </a:r>
            <a:r>
              <a:rPr lang="en-US" sz="1500" dirty="0">
                <a:effectLst/>
                <a:ea typeface="Calibri" panose="020F0502020204030204" pitchFamily="34" charset="0"/>
                <a:cs typeface="Calibri" panose="020F0502020204030204" pitchFamily="34" charset="0"/>
              </a:rPr>
              <a:t>A rental customer under a one-year agreement with a rental contract rewritten every 30 days is a rental subject to the Motor Vehicle Rental / Ride Share Excise Tax. A rental is a contract for the use of a motor vehicle for less than 365 days. A lease would be a contract of 365 days or more. </a:t>
            </a:r>
            <a:r>
              <a:rPr lang="en-US" sz="1500" u="sng" dirty="0">
                <a:solidFill>
                  <a:srgbClr val="0000FF"/>
                </a:solidFill>
                <a:effectLst/>
                <a:ea typeface="Calibri" panose="020F0502020204030204" pitchFamily="34" charset="0"/>
                <a:hlinkClick r:id="rId2"/>
              </a:rPr>
              <a:t>See KRS 138.462</a:t>
            </a:r>
            <a:endParaRPr lang="en-US" sz="1500" dirty="0">
              <a:effectLst/>
              <a:ea typeface="Calibri" panose="020F0502020204030204" pitchFamily="34" charset="0"/>
            </a:endParaRPr>
          </a:p>
          <a:p>
            <a:pPr marL="0" marR="0" indent="0">
              <a:lnSpc>
                <a:spcPct val="120000"/>
              </a:lnSpc>
              <a:spcBef>
                <a:spcPts val="0"/>
              </a:spcBef>
              <a:spcAft>
                <a:spcPts val="0"/>
              </a:spcAft>
              <a:buNone/>
            </a:pPr>
            <a:r>
              <a:rPr lang="en-US" sz="1500" b="1" dirty="0">
                <a:effectLst/>
                <a:ea typeface="Calibri" panose="020F0502020204030204" pitchFamily="34" charset="0"/>
                <a:cs typeface="Calibri" panose="020F0502020204030204" pitchFamily="34" charset="0"/>
              </a:rPr>
              <a:t> </a:t>
            </a:r>
            <a:endParaRPr lang="en-US" sz="1500" dirty="0">
              <a:effectLst/>
              <a:ea typeface="Calibri" panose="020F0502020204030204" pitchFamily="34" charset="0"/>
            </a:endParaRPr>
          </a:p>
          <a:p>
            <a:pPr marL="0" marR="0" indent="0">
              <a:lnSpc>
                <a:spcPct val="120000"/>
              </a:lnSpc>
              <a:spcBef>
                <a:spcPts val="0"/>
              </a:spcBef>
              <a:spcAft>
                <a:spcPts val="0"/>
              </a:spcAft>
              <a:buNone/>
            </a:pPr>
            <a:r>
              <a:rPr lang="en-US" sz="1500" b="1" dirty="0">
                <a:effectLst/>
                <a:ea typeface="Calibri" panose="020F0502020204030204" pitchFamily="34" charset="0"/>
                <a:cs typeface="Calibri" panose="020F0502020204030204" pitchFamily="34" charset="0"/>
              </a:rPr>
              <a:t>Are all motor carrier certifications subject to the new Rental / Ride Share Excise Tax?</a:t>
            </a:r>
            <a:endParaRPr lang="en-US" sz="1500" dirty="0">
              <a:effectLst/>
              <a:ea typeface="Calibri" panose="020F0502020204030204" pitchFamily="34" charset="0"/>
            </a:endParaRPr>
          </a:p>
          <a:p>
            <a:pPr marL="182880" marR="0" indent="-182880">
              <a:lnSpc>
                <a:spcPct val="120000"/>
              </a:lnSpc>
              <a:spcBef>
                <a:spcPts val="0"/>
              </a:spcBef>
              <a:spcAft>
                <a:spcPts val="0"/>
              </a:spcAft>
              <a:buNone/>
            </a:pPr>
            <a:r>
              <a:rPr lang="en-US" sz="1500" dirty="0">
                <a:effectLst/>
                <a:ea typeface="Calibri" panose="020F0502020204030204" pitchFamily="34" charset="0"/>
                <a:cs typeface="Calibri" panose="020F0502020204030204" pitchFamily="34" charset="0"/>
              </a:rPr>
              <a:t>	No, the following Kentucky Transportation Cabinet motor carrier certifications are</a:t>
            </a:r>
            <a:r>
              <a:rPr lang="en-US" sz="1500" b="1" dirty="0">
                <a:effectLst/>
                <a:ea typeface="Calibri" panose="020F0502020204030204" pitchFamily="34" charset="0"/>
                <a:cs typeface="Calibri" panose="020F0502020204030204" pitchFamily="34" charset="0"/>
              </a:rPr>
              <a:t> NOT</a:t>
            </a:r>
            <a:r>
              <a:rPr lang="en-US" sz="1500" dirty="0">
                <a:effectLst/>
                <a:ea typeface="Calibri" panose="020F0502020204030204" pitchFamily="34" charset="0"/>
                <a:cs typeface="Calibri" panose="020F0502020204030204" pitchFamily="34" charset="0"/>
              </a:rPr>
              <a:t> subject to the new Rental / Ride Share Excise Tax:</a:t>
            </a:r>
            <a:endParaRPr lang="en-US" sz="1500" dirty="0">
              <a:effectLst/>
              <a:ea typeface="Calibri" panose="020F0502020204030204" pitchFamily="34" charset="0"/>
            </a:endParaRPr>
          </a:p>
          <a:p>
            <a:pPr marL="365760" marR="0" lvl="0" indent="-182880" defTabSz="274320">
              <a:lnSpc>
                <a:spcPct val="120000"/>
              </a:lnSpc>
              <a:spcBef>
                <a:spcPts val="0"/>
              </a:spcBef>
              <a:spcAft>
                <a:spcPts val="0"/>
              </a:spcAft>
              <a:buFont typeface="Symbol" panose="05050102010706020507" pitchFamily="18" charset="2"/>
              <a:buChar char=""/>
            </a:pPr>
            <a:r>
              <a:rPr lang="en-US" sz="1500" dirty="0">
                <a:solidFill>
                  <a:srgbClr val="333333"/>
                </a:solidFill>
                <a:effectLst/>
                <a:ea typeface="Times New Roman" panose="02020603050405020304" pitchFamily="18" charset="0"/>
                <a:cs typeface="Calibri" panose="020F0502020204030204" pitchFamily="34" charset="0"/>
              </a:rPr>
              <a:t>Disabled person vehicle certificate</a:t>
            </a:r>
            <a:endParaRPr lang="en-US" sz="1500" dirty="0">
              <a:effectLst/>
              <a:ea typeface="Calibri" panose="020F0502020204030204" pitchFamily="34" charset="0"/>
            </a:endParaRPr>
          </a:p>
          <a:p>
            <a:pPr marL="365760" marR="0" lvl="0" indent="-182880" defTabSz="274320">
              <a:lnSpc>
                <a:spcPct val="120000"/>
              </a:lnSpc>
              <a:spcBef>
                <a:spcPts val="0"/>
              </a:spcBef>
              <a:spcAft>
                <a:spcPts val="0"/>
              </a:spcAft>
              <a:buFont typeface="Symbol" panose="05050102010706020507" pitchFamily="18" charset="2"/>
              <a:buChar char=""/>
            </a:pPr>
            <a:r>
              <a:rPr lang="en-US" sz="1500" dirty="0"/>
              <a:t>Household goods certificate</a:t>
            </a:r>
          </a:p>
          <a:p>
            <a:pPr marL="365760" marR="0" lvl="0" indent="-182880" defTabSz="274320">
              <a:lnSpc>
                <a:spcPct val="120000"/>
              </a:lnSpc>
              <a:spcBef>
                <a:spcPts val="0"/>
              </a:spcBef>
              <a:spcAft>
                <a:spcPts val="0"/>
              </a:spcAft>
              <a:buFont typeface="Symbol" panose="05050102010706020507" pitchFamily="18" charset="2"/>
              <a:buChar char=""/>
            </a:pPr>
            <a:r>
              <a:rPr lang="en-US" sz="1500" dirty="0"/>
              <a:t>Charter bus certificate</a:t>
            </a:r>
          </a:p>
          <a:p>
            <a:pPr marL="365760" marR="0" lvl="0" indent="-182880" defTabSz="274320">
              <a:lnSpc>
                <a:spcPct val="120000"/>
              </a:lnSpc>
              <a:spcBef>
                <a:spcPts val="0"/>
              </a:spcBef>
              <a:spcAft>
                <a:spcPts val="0"/>
              </a:spcAft>
              <a:buFont typeface="Symbol" panose="05050102010706020507" pitchFamily="18" charset="2"/>
              <a:buChar char=""/>
            </a:pPr>
            <a:r>
              <a:rPr lang="en-US" sz="1500" dirty="0"/>
              <a:t>Bus certificate</a:t>
            </a:r>
          </a:p>
          <a:p>
            <a:pPr marL="365760" marR="0" lvl="0" indent="-182880" defTabSz="274320">
              <a:lnSpc>
                <a:spcPct val="120000"/>
              </a:lnSpc>
              <a:spcBef>
                <a:spcPts val="0"/>
              </a:spcBef>
              <a:spcAft>
                <a:spcPts val="0"/>
              </a:spcAft>
              <a:buFont typeface="Symbol" panose="05050102010706020507" pitchFamily="18" charset="2"/>
              <a:buChar char=""/>
            </a:pPr>
            <a:r>
              <a:rPr lang="en-US" sz="1500" dirty="0"/>
              <a:t>Property certificate</a:t>
            </a:r>
          </a:p>
          <a:p>
            <a:pPr marL="365760" marR="0" lvl="0" indent="-182880" defTabSz="274320">
              <a:lnSpc>
                <a:spcPct val="120000"/>
              </a:lnSpc>
              <a:spcBef>
                <a:spcPts val="0"/>
              </a:spcBef>
              <a:spcAft>
                <a:spcPts val="0"/>
              </a:spcAft>
              <a:buFont typeface="Symbol" panose="05050102010706020507" pitchFamily="18" charset="2"/>
              <a:buChar char=""/>
            </a:pPr>
            <a:r>
              <a:rPr lang="en-US" sz="1500" dirty="0"/>
              <a:t>Driveaway certificate</a:t>
            </a:r>
          </a:p>
          <a:p>
            <a:pPr marL="365760" marR="0" lvl="0" indent="-182880" defTabSz="274320">
              <a:lnSpc>
                <a:spcPct val="120000"/>
              </a:lnSpc>
              <a:spcBef>
                <a:spcPts val="0"/>
              </a:spcBef>
              <a:spcAft>
                <a:spcPts val="0"/>
              </a:spcAft>
              <a:buFont typeface="Symbol" panose="05050102010706020507" pitchFamily="18" charset="2"/>
              <a:buChar char=""/>
            </a:pPr>
            <a:r>
              <a:rPr lang="en-US" sz="1500" dirty="0"/>
              <a:t>A</a:t>
            </a:r>
            <a:r>
              <a:rPr lang="en-US" sz="1500" dirty="0">
                <a:solidFill>
                  <a:srgbClr val="333333"/>
                </a:solidFill>
                <a:effectLst/>
                <a:ea typeface="Times New Roman" panose="02020603050405020304" pitchFamily="18" charset="0"/>
                <a:cs typeface="Calibri" panose="020F0502020204030204" pitchFamily="34" charset="0"/>
              </a:rPr>
              <a:t>utomobile utility trailer certificate </a:t>
            </a:r>
            <a:endParaRPr lang="en-US" sz="1500" dirty="0">
              <a:effectLst/>
              <a:ea typeface="Calibri" panose="020F0502020204030204" pitchFamily="34" charset="0"/>
            </a:endParaRPr>
          </a:p>
          <a:p>
            <a:pPr marL="365760" marR="0" lvl="0" indent="-182880" algn="l" defTabSz="274320" rtl="0" eaLnBrk="1" fontAlgn="auto" latinLnBrk="0" hangingPunct="1">
              <a:lnSpc>
                <a:spcPct val="120000"/>
              </a:lnSpc>
              <a:spcBef>
                <a:spcPts val="0"/>
              </a:spcBef>
              <a:spcAft>
                <a:spcPts val="800"/>
              </a:spcAft>
              <a:buClrTx/>
              <a:buSzTx/>
              <a:buFontTx/>
              <a:buNone/>
              <a:tabLst/>
              <a:defRPr/>
            </a:pPr>
            <a:r>
              <a:rPr lang="en-US" sz="1500" b="0" i="0" dirty="0">
                <a:solidFill>
                  <a:srgbClr val="333333"/>
                </a:solidFill>
                <a:effectLst/>
              </a:rPr>
              <a:t> </a:t>
            </a:r>
          </a:p>
        </p:txBody>
      </p:sp>
      <p:sp>
        <p:nvSpPr>
          <p:cNvPr id="12" name="TextBox 11">
            <a:extLst>
              <a:ext uri="{FF2B5EF4-FFF2-40B4-BE49-F238E27FC236}">
                <a16:creationId xmlns:a16="http://schemas.microsoft.com/office/drawing/2014/main" id="{184ADD27-3B5C-D3FD-B501-FBAB8362142C}"/>
              </a:ext>
            </a:extLst>
          </p:cNvPr>
          <p:cNvSpPr txBox="1"/>
          <p:nvPr/>
        </p:nvSpPr>
        <p:spPr>
          <a:xfrm rot="10800000" flipV="1">
            <a:off x="3450399" y="1161721"/>
            <a:ext cx="5291202" cy="307777"/>
          </a:xfrm>
          <a:prstGeom prst="rect">
            <a:avLst/>
          </a:prstGeom>
          <a:noFill/>
        </p:spPr>
        <p:txBody>
          <a:bodyPr wrap="square">
            <a:spAutoFit/>
          </a:bodyPr>
          <a:lstStyle/>
          <a:p>
            <a:r>
              <a:rPr lang="en-US" sz="1400" dirty="0">
                <a:hlinkClick r:id="rId3"/>
              </a:rPr>
              <a:t>Motor Vehicle Rental Ride Share Excise Tax - TAXANSWERS (ky.gov)</a:t>
            </a:r>
            <a:endParaRPr lang="en-US" sz="1400" dirty="0"/>
          </a:p>
        </p:txBody>
      </p:sp>
    </p:spTree>
    <p:extLst>
      <p:ext uri="{BB962C8B-B14F-4D97-AF65-F5344CB8AC3E}">
        <p14:creationId xmlns:p14="http://schemas.microsoft.com/office/powerpoint/2010/main" val="321596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635948-BE10-0550-DE29-AE597227488C}"/>
              </a:ext>
            </a:extLst>
          </p:cNvPr>
          <p:cNvSpPr txBox="1">
            <a:spLocks/>
          </p:cNvSpPr>
          <p:nvPr/>
        </p:nvSpPr>
        <p:spPr>
          <a:xfrm>
            <a:off x="348047" y="205881"/>
            <a:ext cx="11495900" cy="719847"/>
          </a:xfrm>
          <a:prstGeom prst="rect">
            <a:avLst/>
          </a:prstGeom>
        </p:spPr>
        <p:txBody>
          <a:bodyPr vert="horz" lIns="91440" tIns="45720" rIns="91440" bIns="45720" rtlCol="0" anchor="ct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pPr marL="529597" marR="521976" algn="ctr">
              <a:lnSpc>
                <a:spcPct val="100000"/>
              </a:lnSpc>
              <a:spcBef>
                <a:spcPts val="100"/>
              </a:spcBef>
            </a:pPr>
            <a:r>
              <a:rPr lang="en-US" sz="3600" b="1" dirty="0">
                <a:solidFill>
                  <a:srgbClr val="231F20"/>
                </a:solidFill>
                <a:latin typeface="Calibri" panose="020F0502020204030204" pitchFamily="34" charset="0"/>
                <a:cs typeface="Calibri" panose="020F0502020204030204" pitchFamily="34" charset="0"/>
              </a:rPr>
              <a:t>DOR EXCISE</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TAX</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WEBSITE</a:t>
            </a:r>
            <a:endParaRPr lang="en-US" sz="36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88A2720C-BAA6-8C5D-5125-EB9F8A28CBF2}"/>
              </a:ext>
            </a:extLst>
          </p:cNvPr>
          <p:cNvSpPr txBox="1"/>
          <p:nvPr/>
        </p:nvSpPr>
        <p:spPr>
          <a:xfrm>
            <a:off x="3121365" y="925728"/>
            <a:ext cx="5949263" cy="307777"/>
          </a:xfrm>
          <a:prstGeom prst="rect">
            <a:avLst/>
          </a:prstGeom>
          <a:noFill/>
        </p:spPr>
        <p:txBody>
          <a:bodyPr wrap="square">
            <a:spAutoFit/>
          </a:bodyPr>
          <a:lstStyle/>
          <a:p>
            <a:r>
              <a:rPr lang="en-US" sz="1400" dirty="0">
                <a:hlinkClick r:id="rId2"/>
              </a:rPr>
              <a:t>Motor Vehicle Rental / Ride Share Excise Tax - Department of Revenue (ky.gov)</a:t>
            </a:r>
            <a:endParaRPr lang="en-US" sz="1400" dirty="0"/>
          </a:p>
        </p:txBody>
      </p:sp>
      <p:pic>
        <p:nvPicPr>
          <p:cNvPr id="5" name="Picture 4">
            <a:extLst>
              <a:ext uri="{FF2B5EF4-FFF2-40B4-BE49-F238E27FC236}">
                <a16:creationId xmlns:a16="http://schemas.microsoft.com/office/drawing/2014/main" id="{7C123334-C994-BC36-5C0C-492F428CD7C3}"/>
              </a:ext>
            </a:extLst>
          </p:cNvPr>
          <p:cNvPicPr>
            <a:picLocks noChangeAspect="1"/>
          </p:cNvPicPr>
          <p:nvPr/>
        </p:nvPicPr>
        <p:blipFill>
          <a:blip r:embed="rId3"/>
          <a:stretch>
            <a:fillRect/>
          </a:stretch>
        </p:blipFill>
        <p:spPr>
          <a:xfrm>
            <a:off x="557211" y="1381329"/>
            <a:ext cx="11077575" cy="5270790"/>
          </a:xfrm>
          <a:prstGeom prst="rect">
            <a:avLst/>
          </a:prstGeom>
        </p:spPr>
      </p:pic>
    </p:spTree>
    <p:extLst>
      <p:ext uri="{BB962C8B-B14F-4D97-AF65-F5344CB8AC3E}">
        <p14:creationId xmlns:p14="http://schemas.microsoft.com/office/powerpoint/2010/main" val="2135789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A620-7F71-AE64-964C-A5EFE2CAB7FB}"/>
              </a:ext>
            </a:extLst>
          </p:cNvPr>
          <p:cNvSpPr txBox="1">
            <a:spLocks/>
          </p:cNvSpPr>
          <p:nvPr/>
        </p:nvSpPr>
        <p:spPr>
          <a:xfrm>
            <a:off x="348048" y="231323"/>
            <a:ext cx="11495900" cy="573382"/>
          </a:xfrm>
          <a:prstGeom prst="rect">
            <a:avLst/>
          </a:prstGeom>
        </p:spPr>
        <p:txBody>
          <a:bodyPr vert="horz" lIns="91440" tIns="45720" rIns="91440" bIns="45720" rtlCol="0" anchor="ct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pPr marL="529597" marR="521976" algn="ctr">
              <a:lnSpc>
                <a:spcPct val="100000"/>
              </a:lnSpc>
              <a:spcBef>
                <a:spcPts val="100"/>
              </a:spcBef>
            </a:pPr>
            <a:r>
              <a:rPr lang="en-US" sz="3600" b="1" dirty="0">
                <a:solidFill>
                  <a:srgbClr val="231F20"/>
                </a:solidFill>
                <a:latin typeface="Calibri" panose="020F0502020204030204" pitchFamily="34" charset="0"/>
                <a:cs typeface="Calibri" panose="020F0502020204030204" pitchFamily="34" charset="0"/>
              </a:rPr>
              <a:t>DOR EXCISE</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TAX</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WEBSITE</a:t>
            </a:r>
            <a:endParaRPr lang="en-US" sz="36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1E322FCA-9EB8-891C-9AB8-1CEAF3682276}"/>
              </a:ext>
            </a:extLst>
          </p:cNvPr>
          <p:cNvSpPr txBox="1"/>
          <p:nvPr/>
        </p:nvSpPr>
        <p:spPr>
          <a:xfrm>
            <a:off x="3119840" y="939128"/>
            <a:ext cx="5952315" cy="307777"/>
          </a:xfrm>
          <a:prstGeom prst="rect">
            <a:avLst/>
          </a:prstGeom>
          <a:noFill/>
        </p:spPr>
        <p:txBody>
          <a:bodyPr wrap="square">
            <a:spAutoFit/>
          </a:bodyPr>
          <a:lstStyle/>
          <a:p>
            <a:r>
              <a:rPr lang="en-US" sz="1400" dirty="0">
                <a:hlinkClick r:id="rId2"/>
              </a:rPr>
              <a:t>Motor Vehicle Rental / Ride Share Excise Tax - Department of Revenue (ky.gov)</a:t>
            </a:r>
            <a:endParaRPr lang="en-US" sz="1400" dirty="0"/>
          </a:p>
        </p:txBody>
      </p:sp>
      <p:pic>
        <p:nvPicPr>
          <p:cNvPr id="6" name="Picture 5">
            <a:extLst>
              <a:ext uri="{FF2B5EF4-FFF2-40B4-BE49-F238E27FC236}">
                <a16:creationId xmlns:a16="http://schemas.microsoft.com/office/drawing/2014/main" id="{FC554792-A898-622C-180C-B38CFD43DC6C}"/>
              </a:ext>
            </a:extLst>
          </p:cNvPr>
          <p:cNvPicPr>
            <a:picLocks noChangeAspect="1"/>
          </p:cNvPicPr>
          <p:nvPr/>
        </p:nvPicPr>
        <p:blipFill rotWithShape="1">
          <a:blip r:embed="rId3"/>
          <a:srcRect b="3290"/>
          <a:stretch/>
        </p:blipFill>
        <p:spPr>
          <a:xfrm>
            <a:off x="547687" y="1381328"/>
            <a:ext cx="11096625" cy="5245349"/>
          </a:xfrm>
          <a:prstGeom prst="rect">
            <a:avLst/>
          </a:prstGeom>
        </p:spPr>
      </p:pic>
    </p:spTree>
    <p:extLst>
      <p:ext uri="{BB962C8B-B14F-4D97-AF65-F5344CB8AC3E}">
        <p14:creationId xmlns:p14="http://schemas.microsoft.com/office/powerpoint/2010/main" val="114080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2CB962CF-61A3-4EF9-94F6-7C59B0329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D5A95F-E750-0D14-4481-CE2564231B16}"/>
              </a:ext>
            </a:extLst>
          </p:cNvPr>
          <p:cNvSpPr>
            <a:spLocks noGrp="1"/>
          </p:cNvSpPr>
          <p:nvPr>
            <p:ph type="title"/>
          </p:nvPr>
        </p:nvSpPr>
        <p:spPr>
          <a:xfrm>
            <a:off x="877111" y="237125"/>
            <a:ext cx="9232486" cy="587792"/>
          </a:xfrm>
        </p:spPr>
        <p:txBody>
          <a:bodyPr>
            <a:normAutofit/>
          </a:bodyPr>
          <a:lstStyle/>
          <a:p>
            <a:pPr algn="ctr"/>
            <a:r>
              <a:rPr lang="en-US" sz="3600" b="1" dirty="0">
                <a:latin typeface="Calibri" panose="020F0502020204030204" pitchFamily="34" charset="0"/>
                <a:cs typeface="Calibri" panose="020F0502020204030204" pitchFamily="34" charset="0"/>
              </a:rPr>
              <a:t>CONTACT INFORMATION</a:t>
            </a:r>
            <a:endParaRPr lang="en-US" sz="3600" cap="small" spc="3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BA364C3-84BD-C86A-190C-35519D7191A7}"/>
              </a:ext>
            </a:extLst>
          </p:cNvPr>
          <p:cNvSpPr>
            <a:spLocks noGrp="1"/>
          </p:cNvSpPr>
          <p:nvPr>
            <p:ph idx="1"/>
          </p:nvPr>
        </p:nvSpPr>
        <p:spPr>
          <a:xfrm>
            <a:off x="2169818" y="923057"/>
            <a:ext cx="7849314" cy="5716203"/>
          </a:xfrm>
        </p:spPr>
        <p:txBody>
          <a:bodyPr>
            <a:normAutofit/>
          </a:bodyPr>
          <a:lstStyle/>
          <a:p>
            <a:pPr marL="0" indent="0">
              <a:spcBef>
                <a:spcPts val="0"/>
              </a:spcBef>
              <a:buNone/>
            </a:pPr>
            <a:r>
              <a:rPr lang="en-US" sz="1600" dirty="0">
                <a:cs typeface="Calibri" panose="020F0502020204030204" pitchFamily="34" charset="0"/>
              </a:rPr>
              <a:t>Department of Revenue:  </a:t>
            </a:r>
          </a:p>
          <a:p>
            <a:pPr marL="0" indent="0">
              <a:spcBef>
                <a:spcPts val="0"/>
              </a:spcBef>
              <a:buNone/>
            </a:pPr>
            <a:r>
              <a:rPr lang="en-US" sz="1600" dirty="0">
                <a:hlinkClick r:id="rId2"/>
              </a:rPr>
              <a:t>Motor Vehicle Rental / Ride Share Excise Tax - Department of Revenue (ky.gov)</a:t>
            </a:r>
            <a:endParaRPr lang="en-US" sz="1600" dirty="0"/>
          </a:p>
          <a:p>
            <a:pPr marL="0" indent="0">
              <a:spcBef>
                <a:spcPts val="0"/>
              </a:spcBef>
              <a:buNone/>
            </a:pPr>
            <a:endParaRPr lang="en-US" sz="1600" dirty="0">
              <a:cs typeface="Calibri" panose="020F0502020204030204" pitchFamily="34" charset="0"/>
            </a:endParaRPr>
          </a:p>
          <a:p>
            <a:pPr marL="0" indent="0">
              <a:spcBef>
                <a:spcPts val="0"/>
              </a:spcBef>
              <a:buNone/>
            </a:pPr>
            <a:r>
              <a:rPr lang="en-US" sz="1600" dirty="0">
                <a:cs typeface="Calibri" panose="020F0502020204030204" pitchFamily="34" charset="0"/>
              </a:rPr>
              <a:t>Tax Answers:  </a:t>
            </a:r>
          </a:p>
          <a:p>
            <a:pPr marL="0" indent="0">
              <a:spcBef>
                <a:spcPts val="0"/>
              </a:spcBef>
              <a:buNone/>
            </a:pPr>
            <a:r>
              <a:rPr lang="en-US" sz="1600" dirty="0">
                <a:hlinkClick r:id="rId3"/>
              </a:rPr>
              <a:t>Motor Vehicle Rental Ride Share Excise Tax - TAXANSWERS (ky.gov)</a:t>
            </a:r>
            <a:endParaRPr lang="en-US" sz="1600" dirty="0"/>
          </a:p>
          <a:p>
            <a:pPr marL="0" indent="0">
              <a:spcBef>
                <a:spcPts val="0"/>
              </a:spcBef>
              <a:buNone/>
            </a:pPr>
            <a:endParaRPr lang="en-US" sz="1600" dirty="0">
              <a:cs typeface="Calibri" panose="020F0502020204030204" pitchFamily="34" charset="0"/>
            </a:endParaRPr>
          </a:p>
          <a:p>
            <a:pPr marL="0" indent="0">
              <a:spcBef>
                <a:spcPts val="0"/>
              </a:spcBef>
              <a:buNone/>
            </a:pPr>
            <a:r>
              <a:rPr lang="en-US" sz="1600" dirty="0">
                <a:cs typeface="Calibri" panose="020F0502020204030204" pitchFamily="34" charset="0"/>
              </a:rPr>
              <a:t>Motor Fuels Tax Compliance Section Email:  </a:t>
            </a:r>
          </a:p>
          <a:p>
            <a:pPr marL="0" indent="0">
              <a:spcBef>
                <a:spcPts val="0"/>
              </a:spcBef>
              <a:buNone/>
            </a:pPr>
            <a:r>
              <a:rPr lang="en-US" sz="1600" dirty="0">
                <a:cs typeface="Calibri" panose="020F0502020204030204" pitchFamily="34" charset="0"/>
                <a:hlinkClick r:id="rId4"/>
              </a:rPr>
              <a:t>KRC.WEBResponseMotorFuels@ky.gov</a:t>
            </a:r>
            <a:endParaRPr lang="en-US" sz="1600" dirty="0">
              <a:cs typeface="Calibri" panose="020F0502020204030204" pitchFamily="34" charset="0"/>
            </a:endParaRPr>
          </a:p>
          <a:p>
            <a:pPr marL="0" indent="0">
              <a:spcBef>
                <a:spcPts val="0"/>
              </a:spcBef>
              <a:buNone/>
            </a:pPr>
            <a:r>
              <a:rPr lang="en-US" sz="1600" dirty="0">
                <a:cs typeface="Calibri" panose="020F0502020204030204" pitchFamily="34" charset="0"/>
              </a:rPr>
              <a:t> </a:t>
            </a:r>
          </a:p>
          <a:p>
            <a:pPr marL="0" indent="0">
              <a:spcBef>
                <a:spcPts val="0"/>
              </a:spcBef>
              <a:buNone/>
            </a:pPr>
            <a:r>
              <a:rPr lang="en-US" sz="1600" dirty="0">
                <a:cs typeface="Calibri" panose="020F0502020204030204" pitchFamily="34" charset="0"/>
              </a:rPr>
              <a:t>Motor Fuels Tax Compliance Section Phone Number: </a:t>
            </a:r>
          </a:p>
          <a:p>
            <a:pPr marL="0" indent="0">
              <a:spcBef>
                <a:spcPts val="0"/>
              </a:spcBef>
              <a:buNone/>
            </a:pPr>
            <a:r>
              <a:rPr lang="en-US" sz="1600" dirty="0">
                <a:cs typeface="Calibri" panose="020F0502020204030204" pitchFamily="34" charset="0"/>
              </a:rPr>
              <a:t>502-564-3853</a:t>
            </a:r>
          </a:p>
          <a:p>
            <a:pPr marL="0" indent="0">
              <a:buNone/>
            </a:pPr>
            <a:endParaRPr lang="en-US" sz="1600" dirty="0">
              <a:cs typeface="Calibri" panose="020F0502020204030204" pitchFamily="34" charset="0"/>
            </a:endParaRPr>
          </a:p>
          <a:p>
            <a:pPr marL="0" indent="0">
              <a:buNone/>
            </a:pPr>
            <a:r>
              <a:rPr lang="en-US" sz="1600" b="1" i="1" u="sng" dirty="0">
                <a:cs typeface="Calibri" panose="020F0502020204030204" pitchFamily="34" charset="0"/>
              </a:rPr>
              <a:t>Office of Sales &amp; Excise Taxes </a:t>
            </a:r>
          </a:p>
          <a:p>
            <a:pPr marL="0" indent="0">
              <a:buNone/>
            </a:pPr>
            <a:r>
              <a:rPr lang="en-US" sz="1600" dirty="0">
                <a:cs typeface="Calibri" panose="020F0502020204030204" pitchFamily="34" charset="0"/>
              </a:rPr>
              <a:t>Executive Director:	Richard Dobson 	</a:t>
            </a:r>
            <a:r>
              <a:rPr lang="en-US" sz="1600" dirty="0">
                <a:cs typeface="Calibri" panose="020F0502020204030204" pitchFamily="34" charset="0"/>
                <a:hlinkClick r:id="rId5"/>
              </a:rPr>
              <a:t>Richard.Dobson@ky.gov</a:t>
            </a:r>
            <a:r>
              <a:rPr lang="en-US" sz="1600" dirty="0">
                <a:cs typeface="Calibri" panose="020F0502020204030204" pitchFamily="34" charset="0"/>
              </a:rPr>
              <a:t> 	502-564-5523</a:t>
            </a:r>
          </a:p>
          <a:p>
            <a:pPr marL="0" indent="0">
              <a:buNone/>
            </a:pPr>
            <a:endParaRPr lang="en-US" sz="1600" b="1" i="1" u="sng" dirty="0">
              <a:cs typeface="Calibri" panose="020F0502020204030204" pitchFamily="34" charset="0"/>
            </a:endParaRPr>
          </a:p>
          <a:p>
            <a:pPr marL="0" indent="0">
              <a:buNone/>
            </a:pPr>
            <a:r>
              <a:rPr lang="en-US" sz="1600" b="1" i="1" u="sng" dirty="0">
                <a:cs typeface="Calibri" panose="020F0502020204030204" pitchFamily="34" charset="0"/>
              </a:rPr>
              <a:t>Division of Miscellaneous Taxes</a:t>
            </a:r>
            <a:endParaRPr lang="en-US" sz="1600" b="1" i="1" dirty="0">
              <a:cs typeface="Calibri" panose="020F0502020204030204" pitchFamily="34" charset="0"/>
            </a:endParaRPr>
          </a:p>
          <a:p>
            <a:pPr marL="0" indent="0">
              <a:buNone/>
            </a:pPr>
            <a:r>
              <a:rPr lang="en-US" sz="1600" dirty="0">
                <a:cs typeface="Calibri" panose="020F0502020204030204" pitchFamily="34" charset="0"/>
              </a:rPr>
              <a:t>Director: 		Kim Hensley	</a:t>
            </a:r>
            <a:r>
              <a:rPr lang="en-US" sz="1600" dirty="0">
                <a:cs typeface="Calibri" panose="020F0502020204030204" pitchFamily="34" charset="0"/>
                <a:hlinkClick r:id="rId6"/>
              </a:rPr>
              <a:t>KimberlyF.Hensley@ky.gov</a:t>
            </a:r>
            <a:r>
              <a:rPr lang="en-US" sz="1600" dirty="0">
                <a:cs typeface="Calibri" panose="020F0502020204030204" pitchFamily="34" charset="0"/>
              </a:rPr>
              <a:t> 	502-782-1644</a:t>
            </a:r>
          </a:p>
          <a:p>
            <a:pPr marL="0" indent="0">
              <a:buNone/>
            </a:pPr>
            <a:r>
              <a:rPr lang="en-US" sz="1600" dirty="0">
                <a:cs typeface="Calibri" panose="020F0502020204030204" pitchFamily="34" charset="0"/>
              </a:rPr>
              <a:t>Assistant Director:     	Toni Fields		</a:t>
            </a:r>
            <a:r>
              <a:rPr lang="en-US" sz="1600" dirty="0">
                <a:cs typeface="Calibri" panose="020F0502020204030204" pitchFamily="34" charset="0"/>
                <a:hlinkClick r:id="rId7"/>
              </a:rPr>
              <a:t>Latonia.Fields@ky.gov</a:t>
            </a:r>
            <a:r>
              <a:rPr lang="en-US" sz="1600" dirty="0">
                <a:cs typeface="Calibri" panose="020F0502020204030204" pitchFamily="34" charset="0"/>
              </a:rPr>
              <a:t>		502-564-2087</a:t>
            </a:r>
          </a:p>
          <a:p>
            <a:pPr marL="0" indent="0">
              <a:buNone/>
            </a:pPr>
            <a:endParaRPr lang="en-US" sz="1100" dirty="0">
              <a:latin typeface="Franklin Gothic Medium" panose="020B0603020102020204" pitchFamily="34" charset="0"/>
            </a:endParaRPr>
          </a:p>
        </p:txBody>
      </p:sp>
      <p:pic>
        <p:nvPicPr>
          <p:cNvPr id="4" name="Picture 3">
            <a:extLst>
              <a:ext uri="{FF2B5EF4-FFF2-40B4-BE49-F238E27FC236}">
                <a16:creationId xmlns:a16="http://schemas.microsoft.com/office/drawing/2014/main" id="{D44BC2B3-9D88-2125-4ADD-AC4B872AB3A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2245" y="5898766"/>
            <a:ext cx="791066" cy="791066"/>
          </a:xfrm>
          <a:prstGeom prst="rect">
            <a:avLst/>
          </a:prstGeom>
        </p:spPr>
      </p:pic>
      <p:pic>
        <p:nvPicPr>
          <p:cNvPr id="5" name="Picture 4">
            <a:extLst>
              <a:ext uri="{FF2B5EF4-FFF2-40B4-BE49-F238E27FC236}">
                <a16:creationId xmlns:a16="http://schemas.microsoft.com/office/drawing/2014/main" id="{1C158331-C6CA-4F6A-2D21-E2C2187E31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41681" y="6180231"/>
            <a:ext cx="1788074" cy="509601"/>
          </a:xfrm>
          <a:prstGeom prst="rect">
            <a:avLst/>
          </a:prstGeom>
        </p:spPr>
      </p:pic>
    </p:spTree>
    <p:extLst>
      <p:ext uri="{BB962C8B-B14F-4D97-AF65-F5344CB8AC3E}">
        <p14:creationId xmlns:p14="http://schemas.microsoft.com/office/powerpoint/2010/main" val="400815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latin typeface="Calibri" panose="020F0502020204030204" pitchFamily="34" charset="0"/>
                <a:ea typeface="Calibri" panose="020F0502020204030204" pitchFamily="34" charset="0"/>
              </a:rPr>
              <a:t>KEY HB 8 (2022) PROVISIONS CODIFIED IN KRS 138.472 </a:t>
            </a:r>
            <a:endParaRPr lang="en-US" sz="4000" b="1" dirty="0">
              <a:solidFill>
                <a:srgbClr val="FFFFFF"/>
              </a:solidFill>
            </a:endParaRPr>
          </a:p>
        </p:txBody>
      </p:sp>
      <p:sp>
        <p:nvSpPr>
          <p:cNvPr id="3" name="Content Placeholder 2">
            <a:extLst>
              <a:ext uri="{FF2B5EF4-FFF2-40B4-BE49-F238E27FC236}">
                <a16:creationId xmlns:a16="http://schemas.microsoft.com/office/drawing/2014/main" id="{F901E440-7330-899D-4D13-55D1CBF8121E}"/>
              </a:ext>
            </a:extLst>
          </p:cNvPr>
          <p:cNvSpPr>
            <a:spLocks noGrp="1"/>
          </p:cNvSpPr>
          <p:nvPr>
            <p:ph idx="1"/>
          </p:nvPr>
        </p:nvSpPr>
        <p:spPr>
          <a:xfrm>
            <a:off x="4810259" y="649480"/>
            <a:ext cx="6555347" cy="5546047"/>
          </a:xfrm>
        </p:spPr>
        <p:txBody>
          <a:bodyPr anchor="ctr">
            <a:normAutofit/>
          </a:bodyPr>
          <a:lstStyle/>
          <a:p>
            <a:pPr marL="0" indent="0">
              <a:spcBef>
                <a:spcPts val="0"/>
              </a:spcBef>
              <a:spcAft>
                <a:spcPts val="600"/>
              </a:spcAft>
              <a:buNone/>
            </a:pPr>
            <a:r>
              <a:rPr lang="en-US" sz="1400" dirty="0"/>
              <a:t>Effective January 1, 2023:</a:t>
            </a:r>
          </a:p>
          <a:p>
            <a:pPr marL="0" indent="0">
              <a:spcBef>
                <a:spcPts val="0"/>
              </a:spcBef>
              <a:spcAft>
                <a:spcPts val="600"/>
              </a:spcAft>
              <a:buNone/>
            </a:pPr>
            <a:endParaRPr lang="en-US" sz="1400" dirty="0"/>
          </a:p>
          <a:p>
            <a:pPr>
              <a:spcBef>
                <a:spcPts val="0"/>
              </a:spcBef>
              <a:spcAft>
                <a:spcPts val="600"/>
              </a:spcAft>
            </a:pPr>
            <a:r>
              <a:rPr lang="en-US" sz="1400" dirty="0"/>
              <a:t>Person means the holder of any of the following certificates:</a:t>
            </a:r>
          </a:p>
          <a:p>
            <a:pPr marL="182880" indent="0">
              <a:spcBef>
                <a:spcPts val="0"/>
              </a:spcBef>
              <a:spcAft>
                <a:spcPts val="600"/>
              </a:spcAft>
              <a:buNone/>
            </a:pPr>
            <a:r>
              <a:rPr lang="en-US" sz="1400" dirty="0"/>
              <a:t>(1) Limousine;</a:t>
            </a:r>
          </a:p>
          <a:p>
            <a:pPr marL="182880" indent="0">
              <a:spcBef>
                <a:spcPts val="0"/>
              </a:spcBef>
              <a:spcAft>
                <a:spcPts val="600"/>
              </a:spcAft>
              <a:buNone/>
            </a:pPr>
            <a:r>
              <a:rPr lang="en-US" sz="1400" dirty="0"/>
              <a:t>(2) Peer-to-peer car sharing; </a:t>
            </a:r>
          </a:p>
          <a:p>
            <a:pPr marL="182880" indent="0">
              <a:spcBef>
                <a:spcPts val="0"/>
              </a:spcBef>
              <a:spcAft>
                <a:spcPts val="600"/>
              </a:spcAft>
              <a:buNone/>
            </a:pPr>
            <a:r>
              <a:rPr lang="en-US" sz="1400" dirty="0"/>
              <a:t>(3) Taxicab; </a:t>
            </a:r>
          </a:p>
          <a:p>
            <a:pPr marL="182880" indent="0">
              <a:spcBef>
                <a:spcPts val="0"/>
              </a:spcBef>
              <a:spcAft>
                <a:spcPts val="600"/>
              </a:spcAft>
              <a:buNone/>
            </a:pPr>
            <a:r>
              <a:rPr lang="en-US" sz="1400" dirty="0"/>
              <a:t>(4) Transportation network; and </a:t>
            </a:r>
          </a:p>
          <a:p>
            <a:pPr marL="182880" indent="0">
              <a:spcBef>
                <a:spcPts val="0"/>
              </a:spcBef>
              <a:spcAft>
                <a:spcPts val="600"/>
              </a:spcAft>
              <a:buNone/>
            </a:pPr>
            <a:r>
              <a:rPr lang="en-US" sz="1400" dirty="0"/>
              <a:t>(5) U-Drive-It.</a:t>
            </a:r>
          </a:p>
          <a:p>
            <a:pPr>
              <a:spcBef>
                <a:spcPts val="0"/>
              </a:spcBef>
              <a:spcAft>
                <a:spcPts val="600"/>
              </a:spcAft>
            </a:pPr>
            <a:r>
              <a:rPr lang="en-US" sz="1400" dirty="0"/>
              <a:t>An excise tax is imposed upon every person for the privilege of providing a motor vehicle for sharing or for rent, with or without a driver, within the Commonwealth.</a:t>
            </a:r>
          </a:p>
          <a:p>
            <a:pPr>
              <a:spcBef>
                <a:spcPts val="0"/>
              </a:spcBef>
              <a:spcAft>
                <a:spcPts val="600"/>
              </a:spcAft>
            </a:pPr>
            <a:r>
              <a:rPr lang="en-US" sz="1400" dirty="0"/>
              <a:t>The tax is imposed at the rate of six percent (6%) of the gross receipts derived from the: </a:t>
            </a:r>
          </a:p>
          <a:p>
            <a:pPr marL="182880" indent="0">
              <a:spcBef>
                <a:spcPts val="0"/>
              </a:spcBef>
              <a:spcAft>
                <a:spcPts val="600"/>
              </a:spcAft>
              <a:buNone/>
            </a:pPr>
            <a:r>
              <a:rPr lang="en-US" sz="1400" dirty="0"/>
              <a:t>(1) Rental of a shared vehicle by a peer-to peer car sharing company; </a:t>
            </a:r>
          </a:p>
          <a:p>
            <a:pPr marL="182880" indent="0">
              <a:spcBef>
                <a:spcPts val="0"/>
              </a:spcBef>
              <a:spcAft>
                <a:spcPts val="600"/>
              </a:spcAft>
              <a:buNone/>
            </a:pPr>
            <a:r>
              <a:rPr lang="en-US" sz="1400" dirty="0"/>
              <a:t>(2) Rental of a vehicle by a motor vehicle renting company;</a:t>
            </a:r>
          </a:p>
          <a:p>
            <a:pPr marL="182880" indent="0">
              <a:spcBef>
                <a:spcPts val="0"/>
              </a:spcBef>
              <a:spcAft>
                <a:spcPts val="600"/>
              </a:spcAft>
              <a:buNone/>
            </a:pPr>
            <a:r>
              <a:rPr lang="en-US" sz="1400" dirty="0"/>
              <a:t>(3) Sales of TNC services;</a:t>
            </a:r>
          </a:p>
          <a:p>
            <a:pPr marL="182880" indent="0">
              <a:spcBef>
                <a:spcPts val="0"/>
              </a:spcBef>
              <a:spcAft>
                <a:spcPts val="600"/>
              </a:spcAft>
              <a:buNone/>
            </a:pPr>
            <a:r>
              <a:rPr lang="en-US" sz="1400" dirty="0"/>
              <a:t>(4) Sales of taxicab services; and </a:t>
            </a:r>
          </a:p>
          <a:p>
            <a:pPr marL="182880" indent="0">
              <a:spcBef>
                <a:spcPts val="0"/>
              </a:spcBef>
              <a:spcAft>
                <a:spcPts val="600"/>
              </a:spcAft>
              <a:buNone/>
            </a:pPr>
            <a:r>
              <a:rPr lang="en-US" sz="1400" dirty="0"/>
              <a:t>(5) Sales of limousine services.</a:t>
            </a:r>
          </a:p>
          <a:p>
            <a:pPr>
              <a:spcBef>
                <a:spcPts val="0"/>
              </a:spcBef>
              <a:spcAft>
                <a:spcPts val="600"/>
              </a:spcAft>
            </a:pPr>
            <a:r>
              <a:rPr lang="en-US" sz="1400" dirty="0"/>
              <a:t>The tax imposed . . . shall be administered and collected by the department.  Revenues generated from the tax shall be deposited into the general fund.</a:t>
            </a:r>
          </a:p>
          <a:p>
            <a:pPr marL="0" indent="0">
              <a:spcBef>
                <a:spcPts val="0"/>
              </a:spcBef>
              <a:spcAft>
                <a:spcPts val="600"/>
              </a:spcAft>
              <a:buNone/>
            </a:pPr>
            <a:endParaRPr lang="en-US" sz="1400" dirty="0">
              <a:ea typeface="Calibri" panose="020F0502020204030204" pitchFamily="34" charset="0"/>
            </a:endParaRPr>
          </a:p>
        </p:txBody>
      </p:sp>
    </p:spTree>
    <p:extLst>
      <p:ext uri="{BB962C8B-B14F-4D97-AF65-F5344CB8AC3E}">
        <p14:creationId xmlns:p14="http://schemas.microsoft.com/office/powerpoint/2010/main" val="323722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39093A-9E1C-B69F-E9F0-04D59A958A32}"/>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latin typeface="Calibri" panose="020F0502020204030204" pitchFamily="34" charset="0"/>
              </a:rPr>
              <a:t>RETROACTIVE</a:t>
            </a:r>
            <a:r>
              <a:rPr lang="en-US" sz="4000" b="1" u="sng" dirty="0">
                <a:solidFill>
                  <a:srgbClr val="FFFFFF"/>
                </a:solidFill>
                <a:latin typeface="Calibri" panose="020F0502020204030204" pitchFamily="34" charset="0"/>
              </a:rPr>
              <a:t> </a:t>
            </a:r>
            <a:r>
              <a:rPr lang="en-US" sz="4000" b="1" dirty="0">
                <a:solidFill>
                  <a:srgbClr val="FFFFFF"/>
                </a:solidFill>
                <a:latin typeface="Calibri" panose="020F0502020204030204" pitchFamily="34" charset="0"/>
              </a:rPr>
              <a:t>CHANGES MADE IN HB 360 (2023)</a:t>
            </a:r>
          </a:p>
        </p:txBody>
      </p:sp>
      <p:sp>
        <p:nvSpPr>
          <p:cNvPr id="3" name="Content Placeholder 2">
            <a:extLst>
              <a:ext uri="{FF2B5EF4-FFF2-40B4-BE49-F238E27FC236}">
                <a16:creationId xmlns:a16="http://schemas.microsoft.com/office/drawing/2014/main" id="{9C740798-F2F6-1AF6-ED30-8447A12B24D5}"/>
              </a:ext>
            </a:extLst>
          </p:cNvPr>
          <p:cNvSpPr>
            <a:spLocks noGrp="1"/>
          </p:cNvSpPr>
          <p:nvPr>
            <p:ph idx="1"/>
          </p:nvPr>
        </p:nvSpPr>
        <p:spPr>
          <a:xfrm>
            <a:off x="4810259" y="649480"/>
            <a:ext cx="6555347" cy="5546047"/>
          </a:xfrm>
        </p:spPr>
        <p:txBody>
          <a:bodyPr anchor="ctr">
            <a:normAutofit/>
          </a:bodyPr>
          <a:lstStyle/>
          <a:p>
            <a:r>
              <a:rPr lang="en-US" sz="1700" dirty="0"/>
              <a:t>Defined Human Services Transportation Delivery (HSTD) as: </a:t>
            </a:r>
          </a:p>
          <a:p>
            <a:pPr marL="514350" indent="-285750">
              <a:buNone/>
            </a:pPr>
            <a:r>
              <a:rPr lang="en-US" sz="1700" dirty="0"/>
              <a:t>	The provision of transportation services to any person that is an eligible recipient in one (1) of the following state programs:</a:t>
            </a:r>
          </a:p>
          <a:p>
            <a:pPr marL="514350" indent="0">
              <a:buAutoNum type="alphaLcParenBoth"/>
            </a:pPr>
            <a:r>
              <a:rPr lang="en-US" sz="1700" dirty="0"/>
              <a:t>Nonemergency medical transportation under KRS Chapter 205;</a:t>
            </a:r>
          </a:p>
          <a:p>
            <a:pPr marL="514350" indent="0">
              <a:buAutoNum type="alphaLcParenBoth"/>
            </a:pPr>
            <a:r>
              <a:rPr lang="en-US" sz="1700" dirty="0"/>
              <a:t>Mental health, intellectual disabilities, or comprehensive care under KRS Chapter 202A, 202B, 210, or 645; </a:t>
            </a:r>
          </a:p>
          <a:p>
            <a:pPr marL="514350" indent="0">
              <a:buAutoNum type="alphaLcParenBoth"/>
            </a:pPr>
            <a:r>
              <a:rPr lang="en-US" sz="1700" dirty="0"/>
              <a:t>Work programs for public assistance recipients under KRS Chapter 205;</a:t>
            </a:r>
          </a:p>
          <a:p>
            <a:pPr marL="514350" indent="0">
              <a:buAutoNum type="alphaLcParenBoth"/>
            </a:pPr>
            <a:r>
              <a:rPr lang="en-US" sz="1700" dirty="0"/>
              <a:t>Adult services under KRS Chapter 205, 209, 216, or 273; </a:t>
            </a:r>
          </a:p>
          <a:p>
            <a:pPr marL="514350" indent="0">
              <a:buAutoNum type="alphaLcParenBoth"/>
            </a:pPr>
            <a:r>
              <a:rPr lang="en-US" sz="1700" dirty="0"/>
              <a:t>Vocational rehabilitation under KRS Chapter 151B or 157; or </a:t>
            </a:r>
          </a:p>
          <a:p>
            <a:pPr marL="514350" indent="0">
              <a:buAutoNum type="alphaLcParenBoth"/>
            </a:pPr>
            <a:r>
              <a:rPr lang="en-US" sz="1700" dirty="0"/>
              <a:t>Blind industries or rehabilitation under KRS Chapter 151B or 163;</a:t>
            </a:r>
          </a:p>
          <a:p>
            <a:pPr marL="0" indent="0">
              <a:buNone/>
            </a:pPr>
            <a:endParaRPr lang="en-US" sz="1700" dirty="0"/>
          </a:p>
          <a:p>
            <a:r>
              <a:rPr lang="en-US" sz="1700" dirty="0"/>
              <a:t>Excluded receipts derived from HSTD from “gross receipts”.</a:t>
            </a:r>
          </a:p>
          <a:p>
            <a:pPr marL="0" indent="0">
              <a:buNone/>
            </a:pPr>
            <a:endParaRPr lang="en-US" sz="1700" dirty="0"/>
          </a:p>
        </p:txBody>
      </p:sp>
    </p:spTree>
    <p:extLst>
      <p:ext uri="{BB962C8B-B14F-4D97-AF65-F5344CB8AC3E}">
        <p14:creationId xmlns:p14="http://schemas.microsoft.com/office/powerpoint/2010/main" val="33710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EC1611-94F5-47CA-FE65-E9B614598124}"/>
              </a:ext>
            </a:extLst>
          </p:cNvPr>
          <p:cNvSpPr>
            <a:spLocks noGrp="1"/>
          </p:cNvSpPr>
          <p:nvPr>
            <p:ph type="title"/>
          </p:nvPr>
        </p:nvSpPr>
        <p:spPr>
          <a:xfrm>
            <a:off x="1371599" y="294538"/>
            <a:ext cx="9895951" cy="1033669"/>
          </a:xfrm>
        </p:spPr>
        <p:txBody>
          <a:bodyPr>
            <a:normAutofit/>
          </a:bodyPr>
          <a:lstStyle/>
          <a:p>
            <a:r>
              <a:rPr lang="en-US" sz="4000" b="1" dirty="0">
                <a:solidFill>
                  <a:srgbClr val="FFFFFF"/>
                </a:solidFill>
                <a:latin typeface="+mn-lt"/>
              </a:rPr>
              <a:t>REGISTRATION</a:t>
            </a:r>
          </a:p>
        </p:txBody>
      </p:sp>
      <p:sp>
        <p:nvSpPr>
          <p:cNvPr id="3" name="Content Placeholder 2">
            <a:extLst>
              <a:ext uri="{FF2B5EF4-FFF2-40B4-BE49-F238E27FC236}">
                <a16:creationId xmlns:a16="http://schemas.microsoft.com/office/drawing/2014/main" id="{23D23248-1095-ECFA-B653-8F4EDCF5C132}"/>
              </a:ext>
            </a:extLst>
          </p:cNvPr>
          <p:cNvSpPr>
            <a:spLocks noGrp="1"/>
          </p:cNvSpPr>
          <p:nvPr>
            <p:ph idx="1"/>
          </p:nvPr>
        </p:nvSpPr>
        <p:spPr>
          <a:xfrm>
            <a:off x="1371599" y="2217106"/>
            <a:ext cx="9724031" cy="3958225"/>
          </a:xfrm>
        </p:spPr>
        <p:txBody>
          <a:bodyPr anchor="ctr">
            <a:normAutofit/>
          </a:bodyPr>
          <a:lstStyle/>
          <a:p>
            <a:r>
              <a:rPr lang="en-US" sz="2000" dirty="0"/>
              <a:t>Rental / Ride Share taxpayers register electronically through DOR’s online portal.</a:t>
            </a:r>
          </a:p>
          <a:p>
            <a:r>
              <a:rPr lang="en-US" sz="2000" dirty="0"/>
              <a:t>Motor Vehicle Rental / Ride Share Excise Tax Application (TARS) opened for registrants beginning December 15, 2022.</a:t>
            </a:r>
          </a:p>
          <a:p>
            <a:r>
              <a:rPr lang="en-US" sz="2000" dirty="0"/>
              <a:t>Registration application consists of general business information regarding business name, address, location, corporate officers, transportation certificate numbers, and tax account numbers.</a:t>
            </a:r>
          </a:p>
          <a:p>
            <a:r>
              <a:rPr lang="en-US" sz="2000" dirty="0"/>
              <a:t>Currently</a:t>
            </a:r>
          </a:p>
          <a:p>
            <a:pPr lvl="1"/>
            <a:r>
              <a:rPr lang="en-US" sz="2000" dirty="0"/>
              <a:t>130 approved registrants</a:t>
            </a:r>
          </a:p>
          <a:p>
            <a:pPr lvl="1"/>
            <a:r>
              <a:rPr lang="en-US" sz="2000" dirty="0"/>
              <a:t>100% electronic filers</a:t>
            </a:r>
          </a:p>
          <a:p>
            <a:pPr marL="0" lvl="1" indent="0">
              <a:buNone/>
            </a:pPr>
            <a:endParaRPr lang="en-US" sz="2000" dirty="0"/>
          </a:p>
        </p:txBody>
      </p:sp>
    </p:spTree>
    <p:extLst>
      <p:ext uri="{BB962C8B-B14F-4D97-AF65-F5344CB8AC3E}">
        <p14:creationId xmlns:p14="http://schemas.microsoft.com/office/powerpoint/2010/main" val="365401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E987A5-00FE-1F4F-464D-FBBD98AFD823}"/>
              </a:ext>
            </a:extLst>
          </p:cNvPr>
          <p:cNvSpPr>
            <a:spLocks noGrp="1"/>
          </p:cNvSpPr>
          <p:nvPr>
            <p:ph type="title"/>
          </p:nvPr>
        </p:nvSpPr>
        <p:spPr>
          <a:xfrm>
            <a:off x="1371599" y="294538"/>
            <a:ext cx="9895951" cy="1033669"/>
          </a:xfrm>
        </p:spPr>
        <p:txBody>
          <a:bodyPr>
            <a:normAutofit/>
          </a:bodyPr>
          <a:lstStyle/>
          <a:p>
            <a:r>
              <a:rPr lang="en-US" sz="4000" b="1" dirty="0">
                <a:solidFill>
                  <a:srgbClr val="FFFFFF"/>
                </a:solidFill>
                <a:latin typeface="+mn-lt"/>
              </a:rPr>
              <a:t>TAX FILING</a:t>
            </a:r>
          </a:p>
        </p:txBody>
      </p:sp>
      <p:sp>
        <p:nvSpPr>
          <p:cNvPr id="3" name="Content Placeholder 2">
            <a:extLst>
              <a:ext uri="{FF2B5EF4-FFF2-40B4-BE49-F238E27FC236}">
                <a16:creationId xmlns:a16="http://schemas.microsoft.com/office/drawing/2014/main" id="{21FEF31A-04D5-CEC7-8CE6-C63BFABF682B}"/>
              </a:ext>
            </a:extLst>
          </p:cNvPr>
          <p:cNvSpPr>
            <a:spLocks noGrp="1"/>
          </p:cNvSpPr>
          <p:nvPr>
            <p:ph idx="1"/>
          </p:nvPr>
        </p:nvSpPr>
        <p:spPr>
          <a:xfrm>
            <a:off x="1371600" y="2318197"/>
            <a:ext cx="9075108" cy="3683358"/>
          </a:xfrm>
        </p:spPr>
        <p:txBody>
          <a:bodyPr anchor="ctr">
            <a:normAutofit/>
          </a:bodyPr>
          <a:lstStyle/>
          <a:p>
            <a:r>
              <a:rPr lang="en-US" sz="2000" dirty="0"/>
              <a:t>Motor Vehicle Rental / Ride Share Tax Return opened for electronic filing February 1, 2023.</a:t>
            </a:r>
          </a:p>
          <a:p>
            <a:r>
              <a:rPr lang="en-US" sz="2000" dirty="0"/>
              <a:t>Tax return and payment are due monthly on the 20th following the reporting month. The first filing deadline was February 21, 2023.  (February 20th was Presidents’ Day.)</a:t>
            </a:r>
          </a:p>
          <a:p>
            <a:r>
              <a:rPr lang="en-US" sz="2000" dirty="0"/>
              <a:t>Tax Returns must be filed and paid electronically.</a:t>
            </a:r>
          </a:p>
          <a:p>
            <a:r>
              <a:rPr lang="en-US" sz="2000" dirty="0"/>
              <a:t>Applicable penalties and interest calculate for late filings and payments.</a:t>
            </a:r>
          </a:p>
          <a:p>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0426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519C21-2181-0307-67E4-018F656BF410}"/>
              </a:ext>
            </a:extLst>
          </p:cNvPr>
          <p:cNvSpPr>
            <a:spLocks noGrp="1"/>
          </p:cNvSpPr>
          <p:nvPr>
            <p:ph type="title"/>
          </p:nvPr>
        </p:nvSpPr>
        <p:spPr>
          <a:xfrm>
            <a:off x="1371597" y="348865"/>
            <a:ext cx="10044023" cy="877729"/>
          </a:xfrm>
        </p:spPr>
        <p:txBody>
          <a:bodyPr anchor="ctr">
            <a:normAutofit/>
          </a:bodyPr>
          <a:lstStyle/>
          <a:p>
            <a:r>
              <a:rPr lang="en-US" sz="4000" b="1" dirty="0">
                <a:solidFill>
                  <a:srgbClr val="FFFFFF"/>
                </a:solidFill>
                <a:latin typeface="+mn-lt"/>
              </a:rPr>
              <a:t>RENTAL / RIDE SHARE TAX RECEIPTS </a:t>
            </a:r>
            <a:endParaRPr lang="en-US" sz="4000" dirty="0">
              <a:solidFill>
                <a:srgbClr val="FFFFFF"/>
              </a:solidFill>
            </a:endParaRPr>
          </a:p>
        </p:txBody>
      </p:sp>
      <p:graphicFrame>
        <p:nvGraphicFramePr>
          <p:cNvPr id="4" name="Table 4">
            <a:extLst>
              <a:ext uri="{FF2B5EF4-FFF2-40B4-BE49-F238E27FC236}">
                <a16:creationId xmlns:a16="http://schemas.microsoft.com/office/drawing/2014/main" id="{9CBD2803-80C9-CCB2-7A52-937270C45920}"/>
              </a:ext>
            </a:extLst>
          </p:cNvPr>
          <p:cNvGraphicFramePr>
            <a:graphicFrameLocks noGrp="1"/>
          </p:cNvGraphicFramePr>
          <p:nvPr>
            <p:ph idx="1"/>
            <p:extLst>
              <p:ext uri="{D42A27DB-BD31-4B8C-83A1-F6EECF244321}">
                <p14:modId xmlns:p14="http://schemas.microsoft.com/office/powerpoint/2010/main" val="136198531"/>
              </p:ext>
            </p:extLst>
          </p:nvPr>
        </p:nvGraphicFramePr>
        <p:xfrm>
          <a:off x="2407983" y="2055224"/>
          <a:ext cx="7399975" cy="4284106"/>
        </p:xfrm>
        <a:graphic>
          <a:graphicData uri="http://schemas.openxmlformats.org/drawingml/2006/table">
            <a:tbl>
              <a:tblPr firstRow="1" bandRow="1">
                <a:tableStyleId>{5C22544A-7EE6-4342-B048-85BDC9FD1C3A}</a:tableStyleId>
              </a:tblPr>
              <a:tblGrid>
                <a:gridCol w="3839074">
                  <a:extLst>
                    <a:ext uri="{9D8B030D-6E8A-4147-A177-3AD203B41FA5}">
                      <a16:colId xmlns:a16="http://schemas.microsoft.com/office/drawing/2014/main" val="872198021"/>
                    </a:ext>
                  </a:extLst>
                </a:gridCol>
                <a:gridCol w="3560901">
                  <a:extLst>
                    <a:ext uri="{9D8B030D-6E8A-4147-A177-3AD203B41FA5}">
                      <a16:colId xmlns:a16="http://schemas.microsoft.com/office/drawing/2014/main" val="1835087850"/>
                    </a:ext>
                  </a:extLst>
                </a:gridCol>
              </a:tblGrid>
              <a:tr h="413198">
                <a:tc>
                  <a:txBody>
                    <a:bodyPr/>
                    <a:lstStyle/>
                    <a:p>
                      <a:pPr algn="l"/>
                      <a:r>
                        <a:rPr lang="en-US" sz="2000" dirty="0"/>
                        <a:t>MONTH</a:t>
                      </a:r>
                    </a:p>
                  </a:txBody>
                  <a:tcPr marL="77645" marR="77645" marT="38822" marB="38822"/>
                </a:tc>
                <a:tc>
                  <a:txBody>
                    <a:bodyPr/>
                    <a:lstStyle/>
                    <a:p>
                      <a:pPr algn="l"/>
                      <a:r>
                        <a:rPr lang="en-US" sz="2000" dirty="0"/>
                        <a:t>MILLIONS</a:t>
                      </a:r>
                    </a:p>
                  </a:txBody>
                  <a:tcPr marL="77645" marR="77645" marT="38822" marB="38822"/>
                </a:tc>
                <a:extLst>
                  <a:ext uri="{0D108BD9-81ED-4DB2-BD59-A6C34878D82A}">
                    <a16:rowId xmlns:a16="http://schemas.microsoft.com/office/drawing/2014/main" val="974336912"/>
                  </a:ext>
                </a:extLst>
              </a:tr>
              <a:tr h="413198">
                <a:tc>
                  <a:txBody>
                    <a:bodyPr/>
                    <a:lstStyle/>
                    <a:p>
                      <a:pPr algn="l"/>
                      <a:r>
                        <a:rPr lang="en-US" sz="2000" dirty="0"/>
                        <a:t>February </a:t>
                      </a:r>
                    </a:p>
                  </a:txBody>
                  <a:tcPr marL="77645" marR="77645" marT="38822" marB="38822"/>
                </a:tc>
                <a:tc>
                  <a:txBody>
                    <a:bodyPr/>
                    <a:lstStyle/>
                    <a:p>
                      <a:pPr algn="l"/>
                      <a:r>
                        <a:rPr lang="en-US" sz="2000" dirty="0"/>
                        <a:t>$1.65</a:t>
                      </a:r>
                    </a:p>
                  </a:txBody>
                  <a:tcPr marL="77645" marR="77645" marT="38822" marB="38822"/>
                </a:tc>
                <a:extLst>
                  <a:ext uri="{0D108BD9-81ED-4DB2-BD59-A6C34878D82A}">
                    <a16:rowId xmlns:a16="http://schemas.microsoft.com/office/drawing/2014/main" val="3790334410"/>
                  </a:ext>
                </a:extLst>
              </a:tr>
              <a:tr h="413198">
                <a:tc>
                  <a:txBody>
                    <a:bodyPr/>
                    <a:lstStyle/>
                    <a:p>
                      <a:pPr algn="l"/>
                      <a:r>
                        <a:rPr lang="en-US" sz="2000" dirty="0"/>
                        <a:t>March</a:t>
                      </a:r>
                    </a:p>
                  </a:txBody>
                  <a:tcPr marL="77645" marR="77645" marT="38822" marB="38822"/>
                </a:tc>
                <a:tc>
                  <a:txBody>
                    <a:bodyPr/>
                    <a:lstStyle/>
                    <a:p>
                      <a:pPr algn="l"/>
                      <a:r>
                        <a:rPr lang="en-US" sz="2000" dirty="0"/>
                        <a:t>$2.32</a:t>
                      </a:r>
                    </a:p>
                  </a:txBody>
                  <a:tcPr marL="77645" marR="77645" marT="38822" marB="38822"/>
                </a:tc>
                <a:extLst>
                  <a:ext uri="{0D108BD9-81ED-4DB2-BD59-A6C34878D82A}">
                    <a16:rowId xmlns:a16="http://schemas.microsoft.com/office/drawing/2014/main" val="762983707"/>
                  </a:ext>
                </a:extLst>
              </a:tr>
              <a:tr h="413198">
                <a:tc>
                  <a:txBody>
                    <a:bodyPr/>
                    <a:lstStyle/>
                    <a:p>
                      <a:pPr algn="l"/>
                      <a:r>
                        <a:rPr lang="en-US" sz="2000" dirty="0"/>
                        <a:t>April </a:t>
                      </a:r>
                    </a:p>
                  </a:txBody>
                  <a:tcPr marL="77645" marR="77645" marT="38822" marB="38822"/>
                </a:tc>
                <a:tc>
                  <a:txBody>
                    <a:bodyPr/>
                    <a:lstStyle/>
                    <a:p>
                      <a:pPr algn="l"/>
                      <a:r>
                        <a:rPr lang="en-US" sz="2000" dirty="0"/>
                        <a:t>$2.98</a:t>
                      </a:r>
                    </a:p>
                  </a:txBody>
                  <a:tcPr marL="77645" marR="77645" marT="38822" marB="38822"/>
                </a:tc>
                <a:extLst>
                  <a:ext uri="{0D108BD9-81ED-4DB2-BD59-A6C34878D82A}">
                    <a16:rowId xmlns:a16="http://schemas.microsoft.com/office/drawing/2014/main" val="252987395"/>
                  </a:ext>
                </a:extLst>
              </a:tr>
              <a:tr h="413198">
                <a:tc>
                  <a:txBody>
                    <a:bodyPr/>
                    <a:lstStyle/>
                    <a:p>
                      <a:pPr algn="l"/>
                      <a:r>
                        <a:rPr lang="en-US" sz="2000" dirty="0"/>
                        <a:t>May</a:t>
                      </a:r>
                    </a:p>
                  </a:txBody>
                  <a:tcPr marL="77645" marR="77645" marT="38822" marB="38822"/>
                </a:tc>
                <a:tc>
                  <a:txBody>
                    <a:bodyPr/>
                    <a:lstStyle/>
                    <a:p>
                      <a:pPr algn="l"/>
                      <a:r>
                        <a:rPr lang="en-US" sz="2000" dirty="0"/>
                        <a:t>$3.49</a:t>
                      </a:r>
                    </a:p>
                  </a:txBody>
                  <a:tcPr marL="77645" marR="77645" marT="38822" marB="38822"/>
                </a:tc>
                <a:extLst>
                  <a:ext uri="{0D108BD9-81ED-4DB2-BD59-A6C34878D82A}">
                    <a16:rowId xmlns:a16="http://schemas.microsoft.com/office/drawing/2014/main" val="1609623150"/>
                  </a:ext>
                </a:extLst>
              </a:tr>
              <a:tr h="413198">
                <a:tc>
                  <a:txBody>
                    <a:bodyPr/>
                    <a:lstStyle/>
                    <a:p>
                      <a:pPr algn="l"/>
                      <a:r>
                        <a:rPr lang="en-US" sz="2000" dirty="0"/>
                        <a:t>June</a:t>
                      </a:r>
                    </a:p>
                  </a:txBody>
                  <a:tcPr marL="77645" marR="77645" marT="38822" marB="38822"/>
                </a:tc>
                <a:tc>
                  <a:txBody>
                    <a:bodyPr/>
                    <a:lstStyle/>
                    <a:p>
                      <a:pPr algn="l"/>
                      <a:r>
                        <a:rPr lang="en-US" sz="2000" dirty="0"/>
                        <a:t>$3.72</a:t>
                      </a:r>
                    </a:p>
                  </a:txBody>
                  <a:tcPr marL="77645" marR="77645" marT="38822" marB="38822"/>
                </a:tc>
                <a:extLst>
                  <a:ext uri="{0D108BD9-81ED-4DB2-BD59-A6C34878D82A}">
                    <a16:rowId xmlns:a16="http://schemas.microsoft.com/office/drawing/2014/main" val="1261619850"/>
                  </a:ext>
                </a:extLst>
              </a:tr>
              <a:tr h="413198">
                <a:tc>
                  <a:txBody>
                    <a:bodyPr/>
                    <a:lstStyle/>
                    <a:p>
                      <a:pPr algn="l"/>
                      <a:r>
                        <a:rPr lang="en-US" sz="2000" dirty="0"/>
                        <a:t>July </a:t>
                      </a:r>
                    </a:p>
                  </a:txBody>
                  <a:tcPr marL="77645" marR="77645" marT="38822" marB="38822"/>
                </a:tc>
                <a:tc>
                  <a:txBody>
                    <a:bodyPr/>
                    <a:lstStyle/>
                    <a:p>
                      <a:pPr algn="l"/>
                      <a:r>
                        <a:rPr lang="en-US" sz="2000" dirty="0"/>
                        <a:t>$3.63</a:t>
                      </a:r>
                    </a:p>
                  </a:txBody>
                  <a:tcPr marL="77645" marR="77645" marT="38822" marB="38822"/>
                </a:tc>
                <a:extLst>
                  <a:ext uri="{0D108BD9-81ED-4DB2-BD59-A6C34878D82A}">
                    <a16:rowId xmlns:a16="http://schemas.microsoft.com/office/drawing/2014/main" val="3218762948"/>
                  </a:ext>
                </a:extLst>
              </a:tr>
              <a:tr h="413198">
                <a:tc>
                  <a:txBody>
                    <a:bodyPr/>
                    <a:lstStyle/>
                    <a:p>
                      <a:pPr algn="l"/>
                      <a:r>
                        <a:rPr lang="en-US" sz="2000" dirty="0"/>
                        <a:t>August</a:t>
                      </a:r>
                    </a:p>
                  </a:txBody>
                  <a:tcPr marL="77645" marR="77645" marT="38822" marB="38822"/>
                </a:tc>
                <a:tc>
                  <a:txBody>
                    <a:bodyPr/>
                    <a:lstStyle/>
                    <a:p>
                      <a:pPr algn="l"/>
                      <a:r>
                        <a:rPr lang="en-US" sz="2000" dirty="0"/>
                        <a:t>$3.73</a:t>
                      </a:r>
                    </a:p>
                  </a:txBody>
                  <a:tcPr marL="77645" marR="77645" marT="38822" marB="38822"/>
                </a:tc>
                <a:extLst>
                  <a:ext uri="{0D108BD9-81ED-4DB2-BD59-A6C34878D82A}">
                    <a16:rowId xmlns:a16="http://schemas.microsoft.com/office/drawing/2014/main" val="1383188431"/>
                  </a:ext>
                </a:extLst>
              </a:tr>
              <a:tr h="413198">
                <a:tc>
                  <a:txBody>
                    <a:bodyPr/>
                    <a:lstStyle/>
                    <a:p>
                      <a:pPr algn="l"/>
                      <a:r>
                        <a:rPr lang="en-US" sz="2000" dirty="0"/>
                        <a:t>September</a:t>
                      </a:r>
                    </a:p>
                  </a:txBody>
                  <a:tcPr marL="77645" marR="77645" marT="38822" marB="38822"/>
                </a:tc>
                <a:tc>
                  <a:txBody>
                    <a:bodyPr/>
                    <a:lstStyle/>
                    <a:p>
                      <a:pPr algn="l"/>
                      <a:r>
                        <a:rPr lang="en-US" sz="2000" dirty="0"/>
                        <a:t>$3.59</a:t>
                      </a:r>
                    </a:p>
                  </a:txBody>
                  <a:tcPr marL="77645" marR="77645" marT="38822" marB="38822"/>
                </a:tc>
                <a:extLst>
                  <a:ext uri="{0D108BD9-81ED-4DB2-BD59-A6C34878D82A}">
                    <a16:rowId xmlns:a16="http://schemas.microsoft.com/office/drawing/2014/main" val="3413037706"/>
                  </a:ext>
                </a:extLst>
              </a:tr>
              <a:tr h="557122">
                <a:tc>
                  <a:txBody>
                    <a:bodyPr/>
                    <a:lstStyle/>
                    <a:p>
                      <a:pPr algn="l"/>
                      <a:r>
                        <a:rPr lang="en-US" sz="3200" b="1" dirty="0"/>
                        <a:t>TOTAL</a:t>
                      </a:r>
                    </a:p>
                  </a:txBody>
                  <a:tcPr marL="77645" marR="77645" marT="38822" marB="38822"/>
                </a:tc>
                <a:tc>
                  <a:txBody>
                    <a:bodyPr/>
                    <a:lstStyle/>
                    <a:p>
                      <a:pPr algn="l"/>
                      <a:r>
                        <a:rPr lang="en-US" sz="3200" b="1" dirty="0"/>
                        <a:t>$25.11</a:t>
                      </a:r>
                    </a:p>
                  </a:txBody>
                  <a:tcPr marL="77645" marR="77645" marT="38822" marB="38822"/>
                </a:tc>
                <a:extLst>
                  <a:ext uri="{0D108BD9-81ED-4DB2-BD59-A6C34878D82A}">
                    <a16:rowId xmlns:a16="http://schemas.microsoft.com/office/drawing/2014/main" val="203164654"/>
                  </a:ext>
                </a:extLst>
              </a:tr>
            </a:tbl>
          </a:graphicData>
        </a:graphic>
      </p:graphicFrame>
    </p:spTree>
    <p:extLst>
      <p:ext uri="{BB962C8B-B14F-4D97-AF65-F5344CB8AC3E}">
        <p14:creationId xmlns:p14="http://schemas.microsoft.com/office/powerpoint/2010/main" val="72888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365126"/>
            <a:ext cx="10515600" cy="804458"/>
          </a:xfrm>
        </p:spPr>
        <p:txBody>
          <a:bodyPr>
            <a:normAutofit/>
          </a:bodyPr>
          <a:lstStyle/>
          <a:p>
            <a:pPr algn="ctr"/>
            <a:r>
              <a:rPr lang="en-US" sz="3600" b="1" dirty="0">
                <a:latin typeface="+mn-lt"/>
              </a:rPr>
              <a:t>FREQUENTLY ASKED QUESTIONS</a:t>
            </a:r>
          </a:p>
        </p:txBody>
      </p:sp>
      <p:sp>
        <p:nvSpPr>
          <p:cNvPr id="4" name="Content Placeholder 3">
            <a:extLst>
              <a:ext uri="{FF2B5EF4-FFF2-40B4-BE49-F238E27FC236}">
                <a16:creationId xmlns:a16="http://schemas.microsoft.com/office/drawing/2014/main" id="{16192926-9F63-B7F2-0E8F-771A125D2E0F}"/>
              </a:ext>
            </a:extLst>
          </p:cNvPr>
          <p:cNvSpPr>
            <a:spLocks noGrp="1"/>
          </p:cNvSpPr>
          <p:nvPr>
            <p:ph idx="1"/>
          </p:nvPr>
        </p:nvSpPr>
        <p:spPr/>
        <p:txBody>
          <a:bodyPr>
            <a:normAutofit/>
          </a:bodyPr>
          <a:lstStyle/>
          <a:p>
            <a:pPr marL="0" marR="0" indent="0">
              <a:lnSpc>
                <a:spcPct val="100000"/>
              </a:lnSpc>
              <a:spcBef>
                <a:spcPts val="0"/>
              </a:spcBef>
              <a:spcAft>
                <a:spcPts val="0"/>
              </a:spcAft>
              <a:buNone/>
            </a:pPr>
            <a:r>
              <a:rPr lang="en-US" sz="1600" b="1" dirty="0">
                <a:effectLst/>
                <a:latin typeface="Calibri" panose="020F0502020204030204" pitchFamily="34" charset="0"/>
                <a:ea typeface="Calibri" panose="020F0502020204030204" pitchFamily="34" charset="0"/>
                <a:cs typeface="Calibri" panose="020F0502020204030204" pitchFamily="34" charset="0"/>
              </a:rPr>
              <a:t>Are taxicab services for human service transportation delivery (HSTD) subject to the Rental / Ride Share Excise Tax?</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0" marR="0" indent="-182880" defTabSz="182880">
              <a:lnSpc>
                <a:spcPct val="100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b="1" dirty="0">
                <a:effectLst/>
                <a:latin typeface="Calibri" panose="020F0502020204030204" pitchFamily="34" charset="0"/>
                <a:ea typeface="Calibri" panose="020F0502020204030204" pitchFamily="34" charset="0"/>
                <a:cs typeface="Calibri" panose="020F0502020204030204" pitchFamily="34" charset="0"/>
              </a:rPr>
              <a:t>No</a:t>
            </a:r>
            <a:r>
              <a:rPr lang="en-US" sz="1600" dirty="0">
                <a:effectLst/>
                <a:latin typeface="Calibri" panose="020F0502020204030204" pitchFamily="34" charset="0"/>
                <a:ea typeface="Calibri" panose="020F0502020204030204" pitchFamily="34" charset="0"/>
                <a:cs typeface="Calibri" panose="020F0502020204030204" pitchFamily="34" charset="0"/>
              </a:rPr>
              <a:t>. If you provide HSTD services, please contact the Department of Revenue regarding registration 	requirements.</a:t>
            </a:r>
            <a:endParaRPr lang="en-US" sz="1600" dirty="0">
              <a:effectLst/>
              <a:latin typeface="Calibri" panose="020F0502020204030204" pitchFamily="34" charset="0"/>
              <a:ea typeface="Calibri" panose="020F0502020204030204" pitchFamily="34" charset="0"/>
            </a:endParaRPr>
          </a:p>
          <a:p>
            <a:pPr marL="0" marR="0" indent="0">
              <a:lnSpc>
                <a:spcPct val="100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indent="0">
              <a:lnSpc>
                <a:spcPct val="100000"/>
              </a:lnSpc>
              <a:spcBef>
                <a:spcPts val="0"/>
              </a:spcBef>
              <a:spcAft>
                <a:spcPts val="0"/>
              </a:spcAft>
              <a:buNone/>
            </a:pPr>
            <a:r>
              <a:rPr lang="en-US" sz="1600" b="1" dirty="0">
                <a:effectLst/>
                <a:latin typeface="Calibri" panose="020F0502020204030204" pitchFamily="34" charset="0"/>
                <a:ea typeface="Times New Roman" panose="02020603050405020304" pitchFamily="18" charset="0"/>
                <a:cs typeface="Calibri" panose="020F0502020204030204" pitchFamily="34" charset="0"/>
              </a:rPr>
              <a:t>What types of businesses are subject to the 6% excise tax?</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p>
          <a:p>
            <a:pPr marL="0" marR="0" indent="0" defTabSz="182880">
              <a:lnSpc>
                <a:spcPct val="100000"/>
              </a:lnSpc>
              <a:spcBef>
                <a:spcPts val="0"/>
              </a:spcBef>
              <a:spcAft>
                <a:spcPts val="0"/>
              </a:spcAf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	The Motor Vehicle Rental / Ride Share Excise Tax is imposed upon the gross receipts of: </a:t>
            </a:r>
            <a:endParaRPr lang="en-US" sz="1600" dirty="0">
              <a:effectLst/>
              <a:latin typeface="Calibri" panose="020F0502020204030204" pitchFamily="34" charset="0"/>
              <a:ea typeface="Calibri" panose="020F0502020204030204" pitchFamily="34" charset="0"/>
            </a:endParaRPr>
          </a:p>
          <a:p>
            <a:pPr marL="0" marR="0" indent="0" defTabSz="365760">
              <a:lnSpc>
                <a:spcPct val="100000"/>
              </a:lnSpc>
              <a:spcBef>
                <a:spcPts val="0"/>
              </a:spcBef>
              <a:spcAft>
                <a:spcPts val="0"/>
              </a:spcAft>
              <a:buNone/>
            </a:pPr>
            <a:r>
              <a:rPr lang="en-US" sz="1600" dirty="0">
                <a:latin typeface="Calibri" panose="020F0502020204030204" pitchFamily="34" charset="0"/>
              </a:rPr>
              <a:t>	1. Peer-to-peer car sharing companies</a:t>
            </a:r>
          </a:p>
          <a:p>
            <a:pPr marL="0" marR="0" indent="0" defTabSz="365760">
              <a:lnSpc>
                <a:spcPct val="100000"/>
              </a:lnSpc>
              <a:spcBef>
                <a:spcPts val="0"/>
              </a:spcBef>
              <a:spcAft>
                <a:spcPts val="0"/>
              </a:spcAft>
              <a:buNone/>
            </a:pPr>
            <a:r>
              <a:rPr lang="en-US" sz="1600" dirty="0">
                <a:latin typeface="Calibri" panose="020F0502020204030204" pitchFamily="34" charset="0"/>
              </a:rPr>
              <a:t>	2. Motor vehicle renting companies </a:t>
            </a:r>
          </a:p>
          <a:p>
            <a:pPr marL="0" marR="0" indent="0" defTabSz="365760">
              <a:lnSpc>
                <a:spcPct val="100000"/>
              </a:lnSpc>
              <a:spcBef>
                <a:spcPts val="0"/>
              </a:spcBef>
              <a:spcAft>
                <a:spcPts val="0"/>
              </a:spcAft>
              <a:buNone/>
            </a:pPr>
            <a:r>
              <a:rPr lang="en-US" sz="1600" dirty="0">
                <a:latin typeface="Calibri" panose="020F0502020204030204" pitchFamily="34" charset="0"/>
              </a:rPr>
              <a:t>	3. Transportation network companies (TNCs)</a:t>
            </a:r>
          </a:p>
          <a:p>
            <a:pPr marL="0" marR="0" indent="0" defTabSz="365760">
              <a:lnSpc>
                <a:spcPct val="100000"/>
              </a:lnSpc>
              <a:spcBef>
                <a:spcPts val="0"/>
              </a:spcBef>
              <a:spcAft>
                <a:spcPts val="0"/>
              </a:spcAft>
              <a:buNone/>
            </a:pPr>
            <a:r>
              <a:rPr lang="en-US" sz="1600" dirty="0">
                <a:latin typeface="Calibri" panose="020F0502020204030204" pitchFamily="34" charset="0"/>
              </a:rPr>
              <a:t>	4. Taxicab service providers</a:t>
            </a:r>
          </a:p>
          <a:p>
            <a:pPr marL="0" marR="0" indent="0" defTabSz="365760">
              <a:lnSpc>
                <a:spcPct val="100000"/>
              </a:lnSpc>
              <a:spcBef>
                <a:spcPts val="0"/>
              </a:spcBef>
              <a:spcAft>
                <a:spcPts val="0"/>
              </a:spcAft>
              <a:buNone/>
            </a:pPr>
            <a:r>
              <a:rPr lang="en-US" sz="1600" dirty="0">
                <a:latin typeface="Calibri" panose="020F0502020204030204" pitchFamily="34" charset="0"/>
              </a:rPr>
              <a:t>	5. Limousine service providers </a:t>
            </a:r>
          </a:p>
          <a:p>
            <a:pPr marL="0" marR="0" indent="0">
              <a:lnSpc>
                <a:spcPct val="100000"/>
              </a:lnSpc>
              <a:spcBef>
                <a:spcPts val="0"/>
              </a:spcBef>
              <a:spcAft>
                <a:spcPts val="0"/>
              </a:spcAft>
              <a:buNone/>
            </a:pPr>
            <a:r>
              <a:rPr lang="en-US" sz="1600" dirty="0">
                <a:latin typeface="Calibri" panose="020F0502020204030204" pitchFamily="34" charset="0"/>
              </a:rPr>
              <a:t> </a:t>
            </a:r>
          </a:p>
          <a:p>
            <a:pPr marL="182880" marR="0" indent="0">
              <a:lnSpc>
                <a:spcPct val="100000"/>
              </a:lnSpc>
              <a:spcBef>
                <a:spcPts val="0"/>
              </a:spcBef>
              <a:spcAft>
                <a:spcPts val="0"/>
              </a:spcAft>
              <a:buNone/>
            </a:pPr>
            <a:r>
              <a:rPr lang="en-US" sz="1600" u="none"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KRS 281.010</a:t>
            </a:r>
            <a:r>
              <a:rPr lang="en-US" sz="1600" dirty="0">
                <a:effectLst/>
                <a:latin typeface="Calibri" panose="020F0502020204030204" pitchFamily="34" charset="0"/>
                <a:ea typeface="Calibri" panose="020F0502020204030204" pitchFamily="34" charset="0"/>
                <a:cs typeface="Calibri" panose="020F0502020204030204" pitchFamily="34" charset="0"/>
              </a:rPr>
              <a:t> provides further definitions related to these groups. Each of these groups must be licensed through the Kentucky Transportation Cabinet, under the provisions of </a:t>
            </a:r>
            <a:r>
              <a:rPr lang="en-US" sz="1600" u="none" strike="noStrike"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KRS 281.630</a:t>
            </a:r>
            <a:r>
              <a:rPr lang="en-US" sz="1600" dirty="0">
                <a:effectLst/>
                <a:latin typeface="Calibri" panose="020F0502020204030204" pitchFamily="34" charset="0"/>
                <a:ea typeface="Calibri" panose="020F0502020204030204" pitchFamily="34" charset="0"/>
                <a:cs typeface="Calibri" panose="020F0502020204030204" pitchFamily="34" charset="0"/>
              </a:rPr>
              <a:t>. These providers may collect the tax from their customers as a separate charge.</a:t>
            </a:r>
            <a:endParaRPr lang="en-US" sz="1600" dirty="0">
              <a:effectLst/>
              <a:latin typeface="Calibri" panose="020F0502020204030204" pitchFamily="34" charset="0"/>
              <a:ea typeface="Calibri" panose="020F0502020204030204" pitchFamily="34" charset="0"/>
            </a:endParaRPr>
          </a:p>
          <a:p>
            <a:endParaRPr lang="en-US" dirty="0"/>
          </a:p>
        </p:txBody>
      </p:sp>
      <p:sp>
        <p:nvSpPr>
          <p:cNvPr id="12" name="TextBox 11">
            <a:extLst>
              <a:ext uri="{FF2B5EF4-FFF2-40B4-BE49-F238E27FC236}">
                <a16:creationId xmlns:a16="http://schemas.microsoft.com/office/drawing/2014/main" id="{184ADD27-3B5C-D3FD-B501-FBAB8362142C}"/>
              </a:ext>
            </a:extLst>
          </p:cNvPr>
          <p:cNvSpPr txBox="1"/>
          <p:nvPr/>
        </p:nvSpPr>
        <p:spPr>
          <a:xfrm rot="10800000" flipV="1">
            <a:off x="3437873" y="1169584"/>
            <a:ext cx="5316254" cy="307777"/>
          </a:xfrm>
          <a:prstGeom prst="rect">
            <a:avLst/>
          </a:prstGeom>
          <a:noFill/>
        </p:spPr>
        <p:txBody>
          <a:bodyPr wrap="square">
            <a:spAutoFit/>
          </a:bodyPr>
          <a:lstStyle/>
          <a:p>
            <a:r>
              <a:rPr lang="en-US" sz="1400" dirty="0">
                <a:hlinkClick r:id="rId4"/>
              </a:rPr>
              <a:t>Motor Vehicle Rental Ride Share Excise Tax - TAXANSWERS (ky.gov)</a:t>
            </a:r>
            <a:endParaRPr lang="en-US" sz="1400" dirty="0"/>
          </a:p>
        </p:txBody>
      </p:sp>
    </p:spTree>
    <p:extLst>
      <p:ext uri="{BB962C8B-B14F-4D97-AF65-F5344CB8AC3E}">
        <p14:creationId xmlns:p14="http://schemas.microsoft.com/office/powerpoint/2010/main" val="1111020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365126"/>
            <a:ext cx="10515600" cy="804458"/>
          </a:xfrm>
        </p:spPr>
        <p:txBody>
          <a:bodyPr>
            <a:normAutofit/>
          </a:bodyPr>
          <a:lstStyle/>
          <a:p>
            <a:pPr algn="ctr"/>
            <a:r>
              <a:rPr lang="en-US" sz="3600" b="1" dirty="0">
                <a:latin typeface="+mn-lt"/>
              </a:rPr>
              <a:t>FREQUENTLY ASKED QUESTIONS</a:t>
            </a:r>
          </a:p>
        </p:txBody>
      </p:sp>
      <p:sp>
        <p:nvSpPr>
          <p:cNvPr id="4" name="Content Placeholder 3">
            <a:extLst>
              <a:ext uri="{FF2B5EF4-FFF2-40B4-BE49-F238E27FC236}">
                <a16:creationId xmlns:a16="http://schemas.microsoft.com/office/drawing/2014/main" id="{16192926-9F63-B7F2-0E8F-771A125D2E0F}"/>
              </a:ext>
            </a:extLst>
          </p:cNvPr>
          <p:cNvSpPr>
            <a:spLocks noGrp="1"/>
          </p:cNvSpPr>
          <p:nvPr>
            <p:ph idx="1"/>
          </p:nvPr>
        </p:nvSpPr>
        <p:spPr>
          <a:xfrm>
            <a:off x="838200" y="1825624"/>
            <a:ext cx="10515600" cy="4667250"/>
          </a:xfrm>
        </p:spPr>
        <p:txBody>
          <a:bodyPr>
            <a:noAutofit/>
          </a:bodyPr>
          <a:lstStyle/>
          <a:p>
            <a:pPr marL="0" marR="0" indent="0">
              <a:lnSpc>
                <a:spcPct val="100000"/>
              </a:lnSpc>
              <a:spcBef>
                <a:spcPts val="0"/>
              </a:spcBef>
              <a:spcAft>
                <a:spcPts val="0"/>
              </a:spcAft>
              <a:buNone/>
            </a:pPr>
            <a:r>
              <a:rPr lang="en-US" sz="1500" b="1" dirty="0">
                <a:effectLst/>
                <a:latin typeface="Calibri" panose="020F0502020204030204" pitchFamily="34" charset="0"/>
                <a:ea typeface="Times New Roman" panose="02020603050405020304" pitchFamily="18" charset="0"/>
                <a:cs typeface="Calibri" panose="020F0502020204030204" pitchFamily="34" charset="0"/>
              </a:rPr>
              <a:t>Are the following separately stated charges passed on to the customer included in gross receipts subject to the excise tax? </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Vehicle license cost recovery fees – Yes</a:t>
            </a:r>
            <a:r>
              <a:rPr lang="en-US" sz="1500" dirty="0">
                <a:effectLst/>
                <a:latin typeface="Calibri" panose="020F0502020204030204" pitchFamily="34" charset="0"/>
                <a:ea typeface="Times New Roman" panose="02020603050405020304" pitchFamily="18" charset="0"/>
                <a:cs typeface="Calibri" panose="020F0502020204030204" pitchFamily="34" charset="0"/>
              </a:rPr>
              <a:t>,  these charges are expenses of the provider passed on to the customer as taxable charges for using the services. </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Airport concession recovery fees – Yes</a:t>
            </a:r>
            <a:r>
              <a:rPr lang="en-US" sz="1500" dirty="0">
                <a:effectLst/>
                <a:latin typeface="Calibri" panose="020F0502020204030204" pitchFamily="34" charset="0"/>
                <a:ea typeface="Times New Roman" panose="02020603050405020304" pitchFamily="18" charset="0"/>
                <a:cs typeface="Calibri" panose="020F0502020204030204" pitchFamily="34" charset="0"/>
              </a:rPr>
              <a:t>, these charges are expenses of the provider passed on to the customer as taxable charges for using the services.</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Airport consolidated facility charges – Yes</a:t>
            </a:r>
            <a:r>
              <a:rPr lang="en-US" sz="1500" dirty="0">
                <a:effectLst/>
                <a:latin typeface="Calibri" panose="020F0502020204030204" pitchFamily="34" charset="0"/>
                <a:ea typeface="Times New Roman" panose="02020603050405020304" pitchFamily="18" charset="0"/>
                <a:cs typeface="Calibri" panose="020F0502020204030204" pitchFamily="34" charset="0"/>
              </a:rPr>
              <a:t>, these charges are expenses of the provider passed on to the customer as taxable charges for using the services.</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Local, municipal license fee imposed under </a:t>
            </a:r>
            <a:r>
              <a:rPr lang="en-US" sz="15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KRS 68.200</a:t>
            </a:r>
            <a:r>
              <a:rPr lang="en-US" sz="15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a:t>
            </a:r>
            <a:r>
              <a:rPr lang="en-US" sz="1500" b="1" dirty="0">
                <a:effectLst/>
                <a:latin typeface="Calibri" panose="020F0502020204030204" pitchFamily="34" charset="0"/>
                <a:ea typeface="Times New Roman" panose="02020603050405020304" pitchFamily="18" charset="0"/>
                <a:cs typeface="Calibri" panose="020F0502020204030204" pitchFamily="34" charset="0"/>
              </a:rPr>
              <a:t>– No </a:t>
            </a:r>
            <a:r>
              <a:rPr lang="en-US" sz="1500" dirty="0">
                <a:effectLst/>
                <a:latin typeface="Calibri" panose="020F0502020204030204" pitchFamily="34" charset="0"/>
                <a:ea typeface="Times New Roman" panose="02020603050405020304" pitchFamily="18" charset="0"/>
                <a:cs typeface="Calibri" panose="020F0502020204030204" pitchFamily="34" charset="0"/>
              </a:rPr>
              <a:t>, this charge is a fee that providers must collect from their customers and remit to the imposing local taxing jurisdiction.</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U-Drive-It Tax imposed under </a:t>
            </a:r>
            <a:r>
              <a:rPr lang="en-US" sz="15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KRS 138.463</a:t>
            </a:r>
            <a:r>
              <a:rPr lang="en-US" sz="15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a:t>
            </a:r>
            <a:r>
              <a:rPr lang="en-US" sz="1500" b="1" dirty="0">
                <a:effectLst/>
                <a:latin typeface="Calibri" panose="020F0502020204030204" pitchFamily="34" charset="0"/>
                <a:ea typeface="Times New Roman" panose="02020603050405020304" pitchFamily="18" charset="0"/>
                <a:cs typeface="Calibri" panose="020F0502020204030204" pitchFamily="34" charset="0"/>
              </a:rPr>
              <a:t>– No</a:t>
            </a:r>
            <a:r>
              <a:rPr lang="en-US" sz="1500" dirty="0">
                <a:effectLst/>
                <a:latin typeface="Calibri" panose="020F0502020204030204" pitchFamily="34" charset="0"/>
                <a:ea typeface="Times New Roman" panose="02020603050405020304" pitchFamily="18" charset="0"/>
                <a:cs typeface="Calibri" panose="020F0502020204030204" pitchFamily="34" charset="0"/>
              </a:rPr>
              <a:t>, this is a tax imposed on holders of U-Drive-It permits and calculated on the gross rental or lease charges paid by the customer.</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Tolls and parking fees – Yes</a:t>
            </a:r>
            <a:r>
              <a:rPr lang="en-US" sz="1500" dirty="0">
                <a:effectLst/>
                <a:latin typeface="Calibri" panose="020F0502020204030204" pitchFamily="34" charset="0"/>
                <a:ea typeface="Times New Roman" panose="02020603050405020304" pitchFamily="18" charset="0"/>
                <a:cs typeface="Calibri" panose="020F0502020204030204" pitchFamily="34" charset="0"/>
              </a:rPr>
              <a:t>, these charges are expenses of the provider passed on to the customer as taxable charges for using the services.</a:t>
            </a:r>
            <a:endParaRPr lang="en-US" sz="1500" dirty="0">
              <a:effectLst/>
              <a:latin typeface="Calibri" panose="020F0502020204030204" pitchFamily="34" charset="0"/>
              <a:ea typeface="Calibri" panose="020F0502020204030204" pitchFamily="34" charset="0"/>
            </a:endParaRPr>
          </a:p>
          <a:p>
            <a:pPr marL="365760" marR="0" lvl="0" indent="-182880" defTabSz="274320">
              <a:lnSpc>
                <a:spcPct val="100000"/>
              </a:lnSpc>
              <a:spcBef>
                <a:spcPts val="0"/>
              </a:spcBef>
              <a:spcAft>
                <a:spcPts val="0"/>
              </a:spcAft>
              <a:buFont typeface="Symbol" panose="05050102010706020507" pitchFamily="18" charset="2"/>
              <a:buChar char=""/>
            </a:pPr>
            <a:r>
              <a:rPr lang="en-US" sz="1500" b="1" dirty="0">
                <a:effectLst/>
                <a:latin typeface="Calibri" panose="020F0502020204030204" pitchFamily="34" charset="0"/>
                <a:ea typeface="Times New Roman" panose="02020603050405020304" pitchFamily="18" charset="0"/>
                <a:cs typeface="Calibri" panose="020F0502020204030204" pitchFamily="34" charset="0"/>
              </a:rPr>
              <a:t>Gratuities – No</a:t>
            </a:r>
            <a:r>
              <a:rPr lang="en-US" sz="1500" dirty="0">
                <a:effectLst/>
                <a:latin typeface="Calibri" panose="020F0502020204030204" pitchFamily="34" charset="0"/>
                <a:ea typeface="Times New Roman" panose="02020603050405020304" pitchFamily="18" charset="0"/>
                <a:cs typeface="Calibri" panose="020F0502020204030204" pitchFamily="34" charset="0"/>
              </a:rPr>
              <a:t>, voluntary gratuities </a:t>
            </a:r>
            <a:r>
              <a:rPr lang="en-US" sz="1500" i="1" dirty="0">
                <a:effectLst/>
                <a:latin typeface="Calibri" panose="020F0502020204030204" pitchFamily="34" charset="0"/>
                <a:ea typeface="Times New Roman" panose="02020603050405020304" pitchFamily="18" charset="0"/>
                <a:cs typeface="Calibri" panose="020F0502020204030204" pitchFamily="34" charset="0"/>
              </a:rPr>
              <a:t>are not</a:t>
            </a:r>
            <a:r>
              <a:rPr lang="en-US" sz="1500" dirty="0">
                <a:effectLst/>
                <a:latin typeface="Calibri" panose="020F0502020204030204" pitchFamily="34" charset="0"/>
                <a:ea typeface="Times New Roman" panose="02020603050405020304" pitchFamily="18" charset="0"/>
                <a:cs typeface="Calibri" panose="020F0502020204030204" pitchFamily="34" charset="0"/>
              </a:rPr>
              <a:t> included. </a:t>
            </a:r>
            <a:r>
              <a:rPr lang="en-US" sz="1500" b="1" dirty="0">
                <a:effectLst/>
                <a:latin typeface="Calibri" panose="020F0502020204030204" pitchFamily="34" charset="0"/>
                <a:ea typeface="Times New Roman" panose="02020603050405020304" pitchFamily="18" charset="0"/>
                <a:cs typeface="Calibri" panose="020F0502020204030204" pitchFamily="34" charset="0"/>
              </a:rPr>
              <a:t>Yes</a:t>
            </a:r>
            <a:r>
              <a:rPr lang="en-US" sz="1500" dirty="0">
                <a:effectLst/>
                <a:latin typeface="Calibri" panose="020F0502020204030204" pitchFamily="34" charset="0"/>
                <a:ea typeface="Times New Roman" panose="02020603050405020304" pitchFamily="18" charset="0"/>
                <a:cs typeface="Calibri" panose="020F0502020204030204" pitchFamily="34" charset="0"/>
              </a:rPr>
              <a:t>, mandatory gratuities </a:t>
            </a:r>
            <a:r>
              <a:rPr lang="en-US" sz="1500" i="1" dirty="0">
                <a:effectLst/>
                <a:latin typeface="Calibri" panose="020F0502020204030204" pitchFamily="34" charset="0"/>
                <a:ea typeface="Times New Roman" panose="02020603050405020304" pitchFamily="18" charset="0"/>
                <a:cs typeface="Calibri" panose="020F0502020204030204" pitchFamily="34" charset="0"/>
              </a:rPr>
              <a:t>are</a:t>
            </a:r>
            <a:r>
              <a:rPr lang="en-US" sz="1500" dirty="0">
                <a:effectLst/>
                <a:latin typeface="Calibri" panose="020F0502020204030204" pitchFamily="34" charset="0"/>
                <a:ea typeface="Times New Roman" panose="02020603050405020304" pitchFamily="18" charset="0"/>
                <a:cs typeface="Calibri" panose="020F0502020204030204" pitchFamily="34" charset="0"/>
              </a:rPr>
              <a:t> charges for services necessary to complete the transaction.</a:t>
            </a:r>
            <a:endParaRPr lang="en-US" sz="1500" dirty="0">
              <a:effectLst/>
              <a:latin typeface="Calibri" panose="020F0502020204030204" pitchFamily="34" charset="0"/>
              <a:ea typeface="Calibri" panose="020F0502020204030204" pitchFamily="34" charset="0"/>
            </a:endParaRPr>
          </a:p>
          <a:p>
            <a:pPr marL="0" marR="0" indent="0">
              <a:lnSpc>
                <a:spcPct val="100000"/>
              </a:lnSpc>
              <a:spcBef>
                <a:spcPts val="0"/>
              </a:spcBef>
              <a:spcAft>
                <a:spcPts val="0"/>
              </a:spcAft>
              <a:buNone/>
            </a:pPr>
            <a:r>
              <a:rPr lang="en-US" sz="15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500" dirty="0">
              <a:effectLst/>
              <a:latin typeface="Calibri" panose="020F0502020204030204" pitchFamily="34" charset="0"/>
              <a:ea typeface="Calibri" panose="020F0502020204030204" pitchFamily="34" charset="0"/>
            </a:endParaRPr>
          </a:p>
          <a:p>
            <a:pPr marL="182880" indent="-182880">
              <a:lnSpc>
                <a:spcPct val="100000"/>
              </a:lnSpc>
              <a:buNone/>
            </a:pPr>
            <a:r>
              <a:rPr lang="en-US" sz="1500" dirty="0">
                <a:effectLst/>
                <a:latin typeface="Calibri" panose="020F0502020204030204" pitchFamily="34" charset="0"/>
                <a:ea typeface="Times New Roman" panose="02020603050405020304" pitchFamily="18" charset="0"/>
              </a:rPr>
              <a:t>	Gross receipts subject to the tax means the total consideration received for the rental of a vehicle or any charges made to provide the taxable services to a customer. These charges include daily or hourly rental fees, time or mileage charges, fees for using the services, fuel charges, pickup and delivery fees, late fees, and any charges for any services necessary to complete the transaction.</a:t>
            </a:r>
            <a:endParaRPr lang="en-US" sz="1500" dirty="0">
              <a:effectLst/>
              <a:ea typeface="Calibri" panose="020F0502020204030204" pitchFamily="34" charset="0"/>
            </a:endParaRPr>
          </a:p>
        </p:txBody>
      </p:sp>
      <p:sp>
        <p:nvSpPr>
          <p:cNvPr id="12" name="TextBox 11">
            <a:extLst>
              <a:ext uri="{FF2B5EF4-FFF2-40B4-BE49-F238E27FC236}">
                <a16:creationId xmlns:a16="http://schemas.microsoft.com/office/drawing/2014/main" id="{184ADD27-3B5C-D3FD-B501-FBAB8362142C}"/>
              </a:ext>
            </a:extLst>
          </p:cNvPr>
          <p:cNvSpPr txBox="1"/>
          <p:nvPr/>
        </p:nvSpPr>
        <p:spPr>
          <a:xfrm rot="10800000" flipV="1">
            <a:off x="3600711" y="1169584"/>
            <a:ext cx="4990577" cy="307777"/>
          </a:xfrm>
          <a:prstGeom prst="rect">
            <a:avLst/>
          </a:prstGeom>
          <a:noFill/>
        </p:spPr>
        <p:txBody>
          <a:bodyPr wrap="square">
            <a:spAutoFit/>
          </a:bodyPr>
          <a:lstStyle/>
          <a:p>
            <a:r>
              <a:rPr lang="en-US" sz="1400" dirty="0">
                <a:hlinkClick r:id="rId4"/>
              </a:rPr>
              <a:t>Motor Vehicle Rental Ride Share Excise Tax - TAXANSWERS (ky.gov)</a:t>
            </a:r>
            <a:endParaRPr lang="en-US" sz="1400" dirty="0"/>
          </a:p>
        </p:txBody>
      </p:sp>
    </p:spTree>
    <p:extLst>
      <p:ext uri="{BB962C8B-B14F-4D97-AF65-F5344CB8AC3E}">
        <p14:creationId xmlns:p14="http://schemas.microsoft.com/office/powerpoint/2010/main" val="253938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365126"/>
            <a:ext cx="10515600" cy="804458"/>
          </a:xfrm>
        </p:spPr>
        <p:txBody>
          <a:bodyPr>
            <a:normAutofit/>
          </a:bodyPr>
          <a:lstStyle/>
          <a:p>
            <a:pPr algn="ctr"/>
            <a:r>
              <a:rPr lang="en-US" sz="3600" b="1" dirty="0">
                <a:latin typeface="+mn-lt"/>
              </a:rPr>
              <a:t>FREQUENTLY ASKED QUESTIONS</a:t>
            </a:r>
          </a:p>
        </p:txBody>
      </p:sp>
      <p:sp>
        <p:nvSpPr>
          <p:cNvPr id="4" name="Content Placeholder 3">
            <a:extLst>
              <a:ext uri="{FF2B5EF4-FFF2-40B4-BE49-F238E27FC236}">
                <a16:creationId xmlns:a16="http://schemas.microsoft.com/office/drawing/2014/main" id="{16192926-9F63-B7F2-0E8F-771A125D2E0F}"/>
              </a:ext>
            </a:extLst>
          </p:cNvPr>
          <p:cNvSpPr>
            <a:spLocks noGrp="1"/>
          </p:cNvSpPr>
          <p:nvPr>
            <p:ph idx="1"/>
          </p:nvPr>
        </p:nvSpPr>
        <p:spPr/>
        <p:txBody>
          <a:bodyPr>
            <a:normAutofit fontScale="25000" lnSpcReduction="20000"/>
          </a:bodyPr>
          <a:lstStyle/>
          <a:p>
            <a:pPr marL="0" marR="0" indent="0">
              <a:lnSpc>
                <a:spcPct val="120000"/>
              </a:lnSpc>
              <a:spcBef>
                <a:spcPts val="0"/>
              </a:spcBef>
              <a:spcAft>
                <a:spcPts val="0"/>
              </a:spcAft>
              <a:buNone/>
            </a:pPr>
            <a:r>
              <a:rPr lang="en-US" sz="6400" b="1" dirty="0">
                <a:effectLst/>
                <a:latin typeface="Calibri" panose="020F0502020204030204" pitchFamily="34" charset="0"/>
                <a:ea typeface="Times New Roman" panose="02020603050405020304" pitchFamily="18" charset="0"/>
                <a:cs typeface="Calibri" panose="020F0502020204030204" pitchFamily="34" charset="0"/>
              </a:rPr>
              <a:t>Are the following types of transactions considered providing a motor vehicle for sharing or rent within the Commonwealth?</a:t>
            </a:r>
            <a:endParaRPr lang="en-US" sz="6400" dirty="0">
              <a:effectLst/>
              <a:latin typeface="Calibri" panose="020F0502020204030204" pitchFamily="34" charset="0"/>
              <a:ea typeface="Calibri" panose="020F0502020204030204" pitchFamily="34" charset="0"/>
            </a:endParaRPr>
          </a:p>
          <a:p>
            <a:pPr marL="365760" lvl="1" indent="-182880" defTabSz="274320">
              <a:lnSpc>
                <a:spcPct val="120000"/>
              </a:lnSpc>
              <a:spcBef>
                <a:spcPts val="0"/>
              </a:spcBef>
              <a:buFont typeface="Symbol" panose="05050102010706020507" pitchFamily="18" charset="2"/>
              <a:buChar char=""/>
            </a:pP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r>
              <a:rPr lang="en-US" sz="6400" dirty="0">
                <a:solidFill>
                  <a:srgbClr val="333333"/>
                </a:solidFill>
                <a:latin typeface="Calibri" panose="020F0502020204030204" pitchFamily="34" charset="0"/>
                <a:cs typeface="Calibri" panose="020F0502020204030204" pitchFamily="34" charset="0"/>
              </a:rPr>
              <a:t>Rentals</a:t>
            </a: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or services that originate in Kentucky and terminate outside Kentucky – </a:t>
            </a:r>
            <a:r>
              <a:rPr lang="en-US" sz="6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Yes</a:t>
            </a: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endParaRPr>
          </a:p>
          <a:p>
            <a:pPr marL="365760" lvl="1" indent="-182880" defTabSz="274320">
              <a:lnSpc>
                <a:spcPct val="120000"/>
              </a:lnSpc>
              <a:spcBef>
                <a:spcPts val="0"/>
              </a:spcBef>
              <a:buFont typeface="Symbol" panose="05050102010706020507" pitchFamily="18" charset="2"/>
              <a:buChar char=""/>
            </a:pP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Rentals or services that originate outside Kentucky and terminate outside Kentucky, but come through Kentucky – </a:t>
            </a:r>
            <a:r>
              <a:rPr lang="en-US" sz="6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No</a:t>
            </a: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t>
            </a:r>
            <a:r>
              <a:rPr lang="en-US" sz="6400" b="1" dirty="0">
                <a:solidFill>
                  <a:srgbClr val="333333"/>
                </a:solidFill>
                <a:latin typeface="Calibri" panose="020F0502020204030204" pitchFamily="34" charset="0"/>
                <a:ea typeface="Times New Roman" panose="02020603050405020304" pitchFamily="18" charset="0"/>
                <a:cs typeface="Calibri" panose="020F0502020204030204" pitchFamily="34" charset="0"/>
              </a:rPr>
              <a:t> </a:t>
            </a:r>
            <a:endParaRPr lang="en-US" sz="6400" dirty="0">
              <a:effectLst/>
              <a:latin typeface="Calibri" panose="020F0502020204030204" pitchFamily="34" charset="0"/>
              <a:ea typeface="Calibri" panose="020F0502020204030204" pitchFamily="34" charset="0"/>
            </a:endParaRPr>
          </a:p>
          <a:p>
            <a:pPr marL="365760" lvl="1" indent="-182880" defTabSz="274320">
              <a:lnSpc>
                <a:spcPct val="120000"/>
              </a:lnSpc>
              <a:spcBef>
                <a:spcPts val="0"/>
              </a:spcBef>
              <a:buFont typeface="Symbol" panose="05050102010706020507" pitchFamily="18" charset="2"/>
              <a:buChar char=""/>
            </a:pP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Rentals or services that originate outside Kentucky and terminate in Kentucky – </a:t>
            </a:r>
            <a:r>
              <a:rPr lang="en-US" sz="6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No</a:t>
            </a: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endParaRPr>
          </a:p>
          <a:p>
            <a:pPr marL="365760" lvl="1" indent="-182880" defTabSz="274320">
              <a:lnSpc>
                <a:spcPct val="120000"/>
              </a:lnSpc>
              <a:spcBef>
                <a:spcPts val="0"/>
              </a:spcBef>
              <a:buFont typeface="Symbol" panose="05050102010706020507" pitchFamily="18" charset="2"/>
              <a:buChar char=""/>
            </a:pP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Rentals or services that originate in Kentucky and terminate in Kentucky – </a:t>
            </a:r>
            <a:r>
              <a:rPr lang="en-US" sz="6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Yes</a:t>
            </a:r>
            <a:r>
              <a:rPr lang="en-US" sz="64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endParaRPr>
          </a:p>
          <a:p>
            <a:pPr marL="182880" marR="0" indent="-182880" defTabSz="182880">
              <a:lnSpc>
                <a:spcPct val="120000"/>
              </a:lnSpc>
              <a:spcBef>
                <a:spcPts val="0"/>
              </a:spcBef>
              <a:spcAft>
                <a:spcPts val="0"/>
              </a:spcAft>
              <a:buNone/>
            </a:pPr>
            <a:endParaRPr lang="en-US" sz="6400" dirty="0">
              <a:effectLst/>
              <a:latin typeface="Calibri" panose="020F0502020204030204" pitchFamily="34" charset="0"/>
              <a:ea typeface="Calibri" panose="020F0502020204030204" pitchFamily="34" charset="0"/>
            </a:endParaRPr>
          </a:p>
          <a:p>
            <a:pPr marL="0" marR="0" indent="0">
              <a:lnSpc>
                <a:spcPct val="120000"/>
              </a:lnSpc>
              <a:spcBef>
                <a:spcPts val="0"/>
              </a:spcBef>
              <a:spcAft>
                <a:spcPts val="0"/>
              </a:spcAft>
              <a:buNone/>
            </a:pPr>
            <a:r>
              <a:rPr lang="en-US" sz="6400" b="1" dirty="0">
                <a:effectLst/>
                <a:latin typeface="Calibri" panose="020F0502020204030204" pitchFamily="34" charset="0"/>
                <a:ea typeface="Times New Roman" panose="02020603050405020304" pitchFamily="18" charset="0"/>
                <a:cs typeface="Calibri" panose="020F0502020204030204" pitchFamily="34" charset="0"/>
              </a:rPr>
              <a:t>When is the tax due?</a:t>
            </a:r>
          </a:p>
          <a:p>
            <a:pPr marL="182880" marR="0" indent="-182880">
              <a:lnSpc>
                <a:spcPct val="120000"/>
              </a:lnSpc>
              <a:spcBef>
                <a:spcPts val="0"/>
              </a:spcBef>
              <a:spcAft>
                <a:spcPts val="0"/>
              </a:spcAft>
              <a:buNone/>
            </a:pPr>
            <a:r>
              <a:rPr lang="en-US" sz="6400" dirty="0">
                <a:effectLst/>
                <a:latin typeface="Calibri" panose="020F0502020204030204" pitchFamily="34" charset="0"/>
                <a:ea typeface="Times New Roman" panose="02020603050405020304" pitchFamily="18" charset="0"/>
                <a:cs typeface="Calibri" panose="020F0502020204030204" pitchFamily="34" charset="0"/>
              </a:rPr>
              <a:t>	The Motor Vehicle Rental / Ride Share Excise Tax is due monthly on the 20</a:t>
            </a:r>
            <a:r>
              <a:rPr lang="en-US" sz="6400" baseline="30000" dirty="0">
                <a:effectLst/>
                <a:latin typeface="Calibri" panose="020F0502020204030204" pitchFamily="34" charset="0"/>
                <a:ea typeface="Times New Roman" panose="02020603050405020304" pitchFamily="18" charset="0"/>
                <a:cs typeface="Calibri" panose="020F0502020204030204" pitchFamily="34" charset="0"/>
              </a:rPr>
              <a:t>th</a:t>
            </a:r>
            <a:r>
              <a:rPr lang="en-US" sz="6400" dirty="0">
                <a:effectLst/>
                <a:latin typeface="Calibri" panose="020F0502020204030204" pitchFamily="34" charset="0"/>
                <a:ea typeface="Times New Roman" panose="02020603050405020304" pitchFamily="18" charset="0"/>
                <a:cs typeface="Calibri" panose="020F0502020204030204" pitchFamily="34" charset="0"/>
              </a:rPr>
              <a:t> day of the month following the end of the month in which the rentals / ride shares occurred.</a:t>
            </a:r>
          </a:p>
          <a:p>
            <a:pPr marL="182880" marR="0" indent="-182880">
              <a:lnSpc>
                <a:spcPct val="120000"/>
              </a:lnSpc>
              <a:spcBef>
                <a:spcPts val="0"/>
              </a:spcBef>
              <a:spcAft>
                <a:spcPts val="0"/>
              </a:spcAft>
              <a:buNone/>
            </a:pPr>
            <a:r>
              <a:rPr lang="en-US" sz="64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6400" dirty="0">
              <a:effectLst/>
              <a:latin typeface="Calibri" panose="020F0502020204030204" pitchFamily="34" charset="0"/>
              <a:ea typeface="Calibri" panose="020F0502020204030204" pitchFamily="34" charset="0"/>
            </a:endParaRPr>
          </a:p>
          <a:p>
            <a:pPr marL="0" marR="0" indent="0">
              <a:lnSpc>
                <a:spcPct val="120000"/>
              </a:lnSpc>
              <a:spcBef>
                <a:spcPts val="0"/>
              </a:spcBef>
              <a:spcAft>
                <a:spcPts val="0"/>
              </a:spcAft>
              <a:buNone/>
            </a:pPr>
            <a:r>
              <a:rPr lang="en-US" sz="6400" b="1" dirty="0">
                <a:effectLst/>
                <a:latin typeface="Calibri" panose="020F0502020204030204" pitchFamily="34" charset="0"/>
                <a:ea typeface="Times New Roman" panose="02020603050405020304" pitchFamily="18" charset="0"/>
                <a:cs typeface="Calibri" panose="020F0502020204030204" pitchFamily="34" charset="0"/>
              </a:rPr>
              <a:t>How does a person file and pay the tax due?</a:t>
            </a:r>
          </a:p>
          <a:p>
            <a:pPr marL="182880" marR="0" indent="-182880">
              <a:lnSpc>
                <a:spcPct val="120000"/>
              </a:lnSpc>
              <a:spcBef>
                <a:spcPts val="0"/>
              </a:spcBef>
              <a:spcAft>
                <a:spcPts val="0"/>
              </a:spcAft>
              <a:buNone/>
            </a:pPr>
            <a:r>
              <a:rPr lang="en-US" sz="6400" dirty="0">
                <a:effectLst/>
                <a:latin typeface="Calibri" panose="020F0502020204030204" pitchFamily="34" charset="0"/>
                <a:ea typeface="Times New Roman" panose="02020603050405020304" pitchFamily="18" charset="0"/>
                <a:cs typeface="Calibri" panose="020F0502020204030204" pitchFamily="34" charset="0"/>
              </a:rPr>
              <a:t>	The Motor Vehicle Rental / Ride Share Excise Tax is filed and paid electronically with the Department of Revenue. More guidance i</a:t>
            </a:r>
            <a:r>
              <a:rPr lang="en-US" sz="64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 available at this </a:t>
            </a:r>
            <a:r>
              <a:rPr lang="en-US" sz="6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at this link</a:t>
            </a:r>
            <a:r>
              <a:rPr lang="en-US" sz="64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r>
              <a:rPr lang="en-US" sz="6400" dirty="0">
                <a:effectLst/>
                <a:latin typeface="Calibri" panose="020F0502020204030204" pitchFamily="34" charset="0"/>
                <a:ea typeface="Calibri" panose="020F0502020204030204" pitchFamily="34" charset="0"/>
                <a:cs typeface="Calibri" panose="020F0502020204030204" pitchFamily="34" charset="0"/>
              </a:rPr>
              <a:t> </a:t>
            </a:r>
            <a:r>
              <a:rPr lang="en-US" sz="64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6400"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20000"/>
              </a:lnSpc>
              <a:spcBef>
                <a:spcPts val="0"/>
              </a:spcBef>
              <a:spcAft>
                <a:spcPts val="0"/>
              </a:spcAft>
              <a:buNone/>
            </a:pPr>
            <a:endParaRPr lang="en-US" sz="64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20000"/>
              </a:lnSpc>
              <a:spcBef>
                <a:spcPts val="0"/>
              </a:spcBef>
              <a:spcAft>
                <a:spcPts val="0"/>
              </a:spcAft>
              <a:buNone/>
            </a:pPr>
            <a:r>
              <a:rPr lang="en-US" sz="6400" b="1" dirty="0">
                <a:effectLst/>
                <a:latin typeface="Calibri" panose="020F0502020204030204" pitchFamily="34" charset="0"/>
                <a:ea typeface="Times New Roman" panose="02020603050405020304" pitchFamily="18" charset="0"/>
                <a:cs typeface="Calibri" panose="020F0502020204030204" pitchFamily="34" charset="0"/>
              </a:rPr>
              <a:t>How does a person register with the Department of Revenue?</a:t>
            </a:r>
          </a:p>
          <a:p>
            <a:pPr marL="182880" marR="0" indent="0">
              <a:lnSpc>
                <a:spcPct val="120000"/>
              </a:lnSpc>
              <a:spcBef>
                <a:spcPts val="0"/>
              </a:spcBef>
              <a:spcAft>
                <a:spcPts val="0"/>
              </a:spcAft>
              <a:buNone/>
            </a:pPr>
            <a:r>
              <a:rPr lang="en-US" sz="64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Registration information for the Motor Vehicle Rental / Ride Share Excise Tax is available at this </a:t>
            </a:r>
            <a:r>
              <a:rPr lang="en-US" sz="6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at this link</a:t>
            </a:r>
            <a:r>
              <a:rPr lang="en-US" sz="64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20000"/>
              </a:lnSpc>
              <a:spcBef>
                <a:spcPts val="0"/>
              </a:spcBef>
              <a:spcAft>
                <a:spcPts val="0"/>
              </a:spcAft>
              <a:buNone/>
            </a:pPr>
            <a:r>
              <a:rPr lang="en-US" sz="6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6400" dirty="0">
              <a:effectLst/>
              <a:latin typeface="Calibri" panose="020F0502020204030204" pitchFamily="34" charset="0"/>
              <a:ea typeface="Calibri" panose="020F0502020204030204" pitchFamily="34" charset="0"/>
              <a:cs typeface="Calibri" panose="020F0502020204030204" pitchFamily="34" charset="0"/>
            </a:endParaRPr>
          </a:p>
          <a:p>
            <a:pPr marL="228603" marR="0" lvl="0" indent="0" algn="l" defTabSz="914400" rtl="0" eaLnBrk="1" fontAlgn="auto" latinLnBrk="0" hangingPunct="1">
              <a:lnSpc>
                <a:spcPct val="107000"/>
              </a:lnSpc>
              <a:spcBef>
                <a:spcPts val="0"/>
              </a:spcBef>
              <a:spcAft>
                <a:spcPts val="800"/>
              </a:spcAft>
              <a:buClrTx/>
              <a:buSzTx/>
              <a:buFontTx/>
              <a:buNone/>
              <a:tabLst/>
              <a:defRPr/>
            </a:pPr>
            <a:endParaRPr lang="en-US" sz="1600" b="0" i="0" dirty="0">
              <a:solidFill>
                <a:srgbClr val="333333"/>
              </a:solidFill>
              <a:effectLst/>
            </a:endParaRPr>
          </a:p>
        </p:txBody>
      </p:sp>
      <p:sp>
        <p:nvSpPr>
          <p:cNvPr id="12" name="TextBox 11">
            <a:extLst>
              <a:ext uri="{FF2B5EF4-FFF2-40B4-BE49-F238E27FC236}">
                <a16:creationId xmlns:a16="http://schemas.microsoft.com/office/drawing/2014/main" id="{184ADD27-3B5C-D3FD-B501-FBAB8362142C}"/>
              </a:ext>
            </a:extLst>
          </p:cNvPr>
          <p:cNvSpPr txBox="1"/>
          <p:nvPr/>
        </p:nvSpPr>
        <p:spPr>
          <a:xfrm rot="10800000" flipV="1">
            <a:off x="3563133" y="1169584"/>
            <a:ext cx="5065733" cy="307777"/>
          </a:xfrm>
          <a:prstGeom prst="rect">
            <a:avLst/>
          </a:prstGeom>
          <a:noFill/>
        </p:spPr>
        <p:txBody>
          <a:bodyPr wrap="square">
            <a:spAutoFit/>
          </a:bodyPr>
          <a:lstStyle/>
          <a:p>
            <a:r>
              <a:rPr lang="en-US" sz="1400" dirty="0">
                <a:hlinkClick r:id="rId3"/>
              </a:rPr>
              <a:t>Motor Vehicle Rental Ride Share Excise Tax - TAXANSWERS (ky.gov)</a:t>
            </a:r>
            <a:endParaRPr lang="en-US" sz="1400" dirty="0"/>
          </a:p>
        </p:txBody>
      </p:sp>
    </p:spTree>
    <p:extLst>
      <p:ext uri="{BB962C8B-B14F-4D97-AF65-F5344CB8AC3E}">
        <p14:creationId xmlns:p14="http://schemas.microsoft.com/office/powerpoint/2010/main" val="886415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1260</TotalTime>
  <Words>1853</Words>
  <Application>Microsoft Office PowerPoint</Application>
  <PresentationFormat>Widescreen</PresentationFormat>
  <Paragraphs>163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Franklin Gothic Medium</vt:lpstr>
      <vt:lpstr>Symbol</vt:lpstr>
      <vt:lpstr>Office Theme</vt:lpstr>
      <vt:lpstr>Motor Vehicle  Rental / Ride Share  Excise Tax </vt:lpstr>
      <vt:lpstr>KEY HB 8 (2022) PROVISIONS CODIFIED IN KRS 138.472 </vt:lpstr>
      <vt:lpstr>RETROACTIVE CHANGES MADE IN HB 360 (2023)</vt:lpstr>
      <vt:lpstr>REGISTRATION</vt:lpstr>
      <vt:lpstr>TAX FILING</vt:lpstr>
      <vt:lpstr>RENTAL / RIDE SHARE TAX RECEIPTS </vt:lpstr>
      <vt:lpstr>FREQUENTLY ASKED QUESTIONS</vt:lpstr>
      <vt:lpstr>FREQUENTLY ASKED QUESTIONS</vt:lpstr>
      <vt:lpstr>FREQUENTLY ASKED QUESTIONS</vt:lpstr>
      <vt:lpstr>FREQUENTLY ASKED QUESTIONS</vt:lpstr>
      <vt:lpstr>FREQUENTLY ASKED QUESTIONS</vt:lpstr>
      <vt:lpstr>PowerPoint Presentation</vt:lpstr>
      <vt:lpstr>PowerPoint Presentation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Vehicle Power Excise Tax</dc:title>
  <dc:creator>Brookman, Pat (DOR)</dc:creator>
  <cp:lastModifiedBy>Tackett, Fantasia (LRC)</cp:lastModifiedBy>
  <cp:revision>49</cp:revision>
  <cp:lastPrinted>2023-10-11T20:12:41Z</cp:lastPrinted>
  <dcterms:created xsi:type="dcterms:W3CDTF">2023-10-04T17:41:44Z</dcterms:created>
  <dcterms:modified xsi:type="dcterms:W3CDTF">2023-11-01T14:07:58Z</dcterms:modified>
</cp:coreProperties>
</file>