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263" r:id="rId6"/>
    <p:sldId id="407" r:id="rId7"/>
    <p:sldId id="916" r:id="rId8"/>
    <p:sldId id="923" r:id="rId9"/>
    <p:sldId id="917" r:id="rId10"/>
    <p:sldId id="924" r:id="rId11"/>
    <p:sldId id="921" r:id="rId12"/>
    <p:sldId id="919" r:id="rId13"/>
    <p:sldId id="925"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Fister-Tucker" userId="b291f084-356d-4760-889d-cc6762fd2554" providerId="ADAL" clId="{43BBA41C-B92E-4FBB-985C-4DE6D7DC73D8}"/>
    <pc:docChg chg="modSld">
      <pc:chgData name="Mary Fister-Tucker" userId="b291f084-356d-4760-889d-cc6762fd2554" providerId="ADAL" clId="{43BBA41C-B92E-4FBB-985C-4DE6D7DC73D8}" dt="2023-10-30T20:53:23.708" v="9" actId="20577"/>
      <pc:docMkLst>
        <pc:docMk/>
      </pc:docMkLst>
      <pc:sldChg chg="modSp mod">
        <pc:chgData name="Mary Fister-Tucker" userId="b291f084-356d-4760-889d-cc6762fd2554" providerId="ADAL" clId="{43BBA41C-B92E-4FBB-985C-4DE6D7DC73D8}" dt="2023-10-30T20:53:23.708" v="9" actId="20577"/>
        <pc:sldMkLst>
          <pc:docMk/>
          <pc:sldMk cId="570574998" sldId="407"/>
        </pc:sldMkLst>
        <pc:spChg chg="mod">
          <ac:chgData name="Mary Fister-Tucker" userId="b291f084-356d-4760-889d-cc6762fd2554" providerId="ADAL" clId="{43BBA41C-B92E-4FBB-985C-4DE6D7DC73D8}" dt="2023-10-30T20:53:23.708" v="9" actId="20577"/>
          <ac:spMkLst>
            <pc:docMk/>
            <pc:sldMk cId="570574998" sldId="407"/>
            <ac:spMk id="8" creationId="{8441F44E-5C3A-5EA2-89E6-FE6C1D62938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8182E8-D7AD-48C7-AB11-72038C54B867}" type="datetimeFigureOut">
              <a:rPr lang="en-US" smtClean="0"/>
              <a:t>10/30/2023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093ACBD-3B3F-4D33-9D91-534F262EA8C3}" type="slidenum">
              <a:rPr lang="en-US" smtClean="0"/>
              <a:t>‹#›</a:t>
            </a:fld>
            <a:endParaRPr lang="en-US" dirty="0"/>
          </a:p>
        </p:txBody>
      </p:sp>
    </p:spTree>
    <p:extLst>
      <p:ext uri="{BB962C8B-B14F-4D97-AF65-F5344CB8AC3E}">
        <p14:creationId xmlns:p14="http://schemas.microsoft.com/office/powerpoint/2010/main" val="291035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E8D466-5155-46FD-AC77-62A95F4E6A5E}" type="slidenum">
              <a:rPr lang="en-US" smtClean="0"/>
              <a:t>1</a:t>
            </a:fld>
            <a:endParaRPr lang="en-US" dirty="0"/>
          </a:p>
        </p:txBody>
      </p:sp>
    </p:spTree>
    <p:extLst>
      <p:ext uri="{BB962C8B-B14F-4D97-AF65-F5344CB8AC3E}">
        <p14:creationId xmlns:p14="http://schemas.microsoft.com/office/powerpoint/2010/main" val="3654426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740DC-E99D-4E7D-87EC-EC96E66037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8CD192-E855-49A1-95AB-2C756C2C1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E6BEED-7170-47D1-B2FA-8B99F636A558}"/>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5" name="Footer Placeholder 4">
            <a:extLst>
              <a:ext uri="{FF2B5EF4-FFF2-40B4-BE49-F238E27FC236}">
                <a16:creationId xmlns:a16="http://schemas.microsoft.com/office/drawing/2014/main" id="{66C88249-55BB-4F72-9F9A-FA99114C7D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C1B944-C342-426A-9655-0CAA030ADEEE}"/>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1201603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A6CC-4DDB-45E4-A1C3-665CF01D09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867851-EDFF-4BC6-9FDB-56FEDEC261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5C886-5962-4B17-84AF-773C7744768D}"/>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5" name="Footer Placeholder 4">
            <a:extLst>
              <a:ext uri="{FF2B5EF4-FFF2-40B4-BE49-F238E27FC236}">
                <a16:creationId xmlns:a16="http://schemas.microsoft.com/office/drawing/2014/main" id="{78911CDB-8CDF-4576-834A-4C618BA45E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A7EBE-EC16-4BE1-B01F-58012EB690F2}"/>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48042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B3B3F-B23C-4613-98DE-EE435A96FE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A07FF5-8854-4ADE-9431-4A2911D263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3B2A1C-FF42-4368-BDBA-95B58766E6A6}"/>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5" name="Footer Placeholder 4">
            <a:extLst>
              <a:ext uri="{FF2B5EF4-FFF2-40B4-BE49-F238E27FC236}">
                <a16:creationId xmlns:a16="http://schemas.microsoft.com/office/drawing/2014/main" id="{3C68AC31-27D1-4D2A-81CA-B2CE81A1AA0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240726-33CA-4B7A-B916-6F676B1BA6A1}"/>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8739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30DCB-D9C7-474C-A16D-ECB9EFFF8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449AB4-9001-8F4A-829A-553A8CD32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D6D6194-A86F-5C42-952E-C58809EB06AC}"/>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5" name="Footer Placeholder 4">
            <a:extLst>
              <a:ext uri="{FF2B5EF4-FFF2-40B4-BE49-F238E27FC236}">
                <a16:creationId xmlns:a16="http://schemas.microsoft.com/office/drawing/2014/main" id="{A5FD65B8-4D1E-1648-8EE1-1CE5F76921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4ADA88D-10CF-4240-BB4C-71D425D7D717}"/>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257210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D2EF-0B18-0F45-8042-DD2CD4A6B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44457-3964-9D49-8A49-66374BB962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239949-534B-8348-A357-6653B4AC43D9}"/>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5" name="Footer Placeholder 4">
            <a:extLst>
              <a:ext uri="{FF2B5EF4-FFF2-40B4-BE49-F238E27FC236}">
                <a16:creationId xmlns:a16="http://schemas.microsoft.com/office/drawing/2014/main" id="{25608A31-B0E4-904D-A9EA-0F910FA069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2023B0-BF56-6440-91CD-13AF0F672598}"/>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113116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FB67-2982-7B44-9419-D0DFF497C5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C6696B-5D9A-BD4A-ACE3-123D09DC4E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08D003-547A-8C41-9366-4DB99DE292BB}"/>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5" name="Footer Placeholder 4">
            <a:extLst>
              <a:ext uri="{FF2B5EF4-FFF2-40B4-BE49-F238E27FC236}">
                <a16:creationId xmlns:a16="http://schemas.microsoft.com/office/drawing/2014/main" id="{DB32CFD6-E3B5-044B-B858-1558E2BF7C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FAAC65-7FCF-2B4E-BE2B-73B9D4FD0468}"/>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2747241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86DF8-E5DE-E744-BEC3-CC02104ECA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CB461-6AC5-8145-9C3B-9BD8E340FC3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41D72-3BE6-164D-A9D7-2816D464BC4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DD9A7-449A-DE41-9002-C2AC51542E3F}"/>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6" name="Footer Placeholder 5">
            <a:extLst>
              <a:ext uri="{FF2B5EF4-FFF2-40B4-BE49-F238E27FC236}">
                <a16:creationId xmlns:a16="http://schemas.microsoft.com/office/drawing/2014/main" id="{5AE7AFC4-9AFB-8D49-B27B-2BF7349D43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165B666-8772-1942-A6B5-71BD7023B356}"/>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1704516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8E700-A72D-4947-8D7F-778FC1F7A3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FB223F-CF85-F14D-AC4C-DDA4A2FCBD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7F06431-70CA-7C49-8110-B9BB145E02B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DCE7EA-8172-F248-9D2A-DF553DBD90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2950A9-C4E1-824E-A675-46D4B35382F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8DAD5A-EB1D-BD45-9A7A-3763A16B382B}"/>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8" name="Footer Placeholder 7">
            <a:extLst>
              <a:ext uri="{FF2B5EF4-FFF2-40B4-BE49-F238E27FC236}">
                <a16:creationId xmlns:a16="http://schemas.microsoft.com/office/drawing/2014/main" id="{4C43A10D-6CB8-D94A-A405-7BA4D8F3A5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0F5A147-2791-6349-8812-1B71FCE82AF4}"/>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331823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F8F1-454A-AE40-8C0F-8C8C90E524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325BFF-299B-B644-B573-360CDF7ECC02}"/>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4" name="Footer Placeholder 3">
            <a:extLst>
              <a:ext uri="{FF2B5EF4-FFF2-40B4-BE49-F238E27FC236}">
                <a16:creationId xmlns:a16="http://schemas.microsoft.com/office/drawing/2014/main" id="{09BBCB6B-0628-8F4B-AEE4-977AFC3C34E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F167978-2908-6641-A045-E404EBC4D87F}"/>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3740280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5E48D7-1701-FD47-875F-7661A2F77DFE}"/>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3" name="Footer Placeholder 2">
            <a:extLst>
              <a:ext uri="{FF2B5EF4-FFF2-40B4-BE49-F238E27FC236}">
                <a16:creationId xmlns:a16="http://schemas.microsoft.com/office/drawing/2014/main" id="{5E523E6A-C45B-A140-BB3D-9379D27614E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9968BC-002E-F349-AEB9-61A8DBE4CE4A}"/>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3295809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296F-33D7-AA44-B4D6-DB91BE0CC5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DD3E73-EC07-0C48-802A-6410E7ED1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A2173E-A36A-EF4D-BBF2-2871EA48E1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5F5A02-7C04-7745-8421-558F6070EC06}"/>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6" name="Footer Placeholder 5">
            <a:extLst>
              <a:ext uri="{FF2B5EF4-FFF2-40B4-BE49-F238E27FC236}">
                <a16:creationId xmlns:a16="http://schemas.microsoft.com/office/drawing/2014/main" id="{1E31AA02-CD88-8C49-8EF3-BA422C43A9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C0DCF2-CBE8-C14A-9A67-E5504089F677}"/>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267515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C02EB-82B0-49F8-A92C-D437B693C6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134A21-71DB-49BC-9F0A-18A4D6312E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71446-D69D-4907-8074-56C6CE48A3CA}"/>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5" name="Footer Placeholder 4">
            <a:extLst>
              <a:ext uri="{FF2B5EF4-FFF2-40B4-BE49-F238E27FC236}">
                <a16:creationId xmlns:a16="http://schemas.microsoft.com/office/drawing/2014/main" id="{D532A676-3C4B-48BD-A21E-F02B66FE80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76936F-EB63-42FE-AE74-404E19B50A46}"/>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2637620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181B-F0CE-C64F-9ECF-89E71068AA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DD84A0-557A-2E42-8119-82BD5958B4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E020C93-87C6-AE4B-AB43-80D16ACB9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A0AF89-7351-4443-88D1-2358D3583D4F}"/>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6" name="Footer Placeholder 5">
            <a:extLst>
              <a:ext uri="{FF2B5EF4-FFF2-40B4-BE49-F238E27FC236}">
                <a16:creationId xmlns:a16="http://schemas.microsoft.com/office/drawing/2014/main" id="{81090724-EC69-284B-BD6F-3735D12B6D2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1414C61-1F1B-3548-A246-0671632B0FD6}"/>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3356293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BF43-E244-ED48-9477-71759BD1D5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00A28-5741-674F-B08C-032D0CFAE74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7398D-D67D-0D49-A0FA-D994492540DB}"/>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5" name="Footer Placeholder 4">
            <a:extLst>
              <a:ext uri="{FF2B5EF4-FFF2-40B4-BE49-F238E27FC236}">
                <a16:creationId xmlns:a16="http://schemas.microsoft.com/office/drawing/2014/main" id="{D84DC5FD-3BE1-3C40-B1B7-81C70E2592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EAA8AA-DCAC-3C45-B3EE-0B99191BC3A8}"/>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774567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E9C7E8-A2BB-B54E-AE9C-7BDB3F3BC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B0F7A3-98C1-CD47-AF0F-EA8A63380B1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32D6C-1692-054D-A9F6-F31FBC603B26}"/>
              </a:ext>
            </a:extLst>
          </p:cNvPr>
          <p:cNvSpPr>
            <a:spLocks noGrp="1"/>
          </p:cNvSpPr>
          <p:nvPr>
            <p:ph type="dt" sz="half" idx="10"/>
          </p:nvPr>
        </p:nvSpPr>
        <p:spPr/>
        <p:txBody>
          <a:bodyPr/>
          <a:lstStyle/>
          <a:p>
            <a:fld id="{D0C1F071-BEBF-EC48-9B63-BC980ED153C0}" type="datetimeFigureOut">
              <a:rPr lang="en-US" smtClean="0"/>
              <a:t>10/30/2023</a:t>
            </a:fld>
            <a:endParaRPr lang="en-US" dirty="0"/>
          </a:p>
        </p:txBody>
      </p:sp>
      <p:sp>
        <p:nvSpPr>
          <p:cNvPr id="5" name="Footer Placeholder 4">
            <a:extLst>
              <a:ext uri="{FF2B5EF4-FFF2-40B4-BE49-F238E27FC236}">
                <a16:creationId xmlns:a16="http://schemas.microsoft.com/office/drawing/2014/main" id="{8A763C60-BFF5-4E42-94B2-045143B054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9EDD86F-32FA-3B4F-B3C0-3D6712446FC3}"/>
              </a:ext>
            </a:extLst>
          </p:cNvPr>
          <p:cNvSpPr>
            <a:spLocks noGrp="1"/>
          </p:cNvSpPr>
          <p:nvPr>
            <p:ph type="sldNum" sz="quarter" idx="12"/>
          </p:nvPr>
        </p:nvSpPr>
        <p:spPr/>
        <p:txBody>
          <a:bodyPr/>
          <a:lstStyle/>
          <a:p>
            <a:fld id="{04EBD717-F6E1-1D41-BBB0-476A967BF745}" type="slidenum">
              <a:rPr lang="en-US" smtClean="0"/>
              <a:t>‹#›</a:t>
            </a:fld>
            <a:endParaRPr lang="en-US" dirty="0"/>
          </a:p>
        </p:txBody>
      </p:sp>
    </p:spTree>
    <p:extLst>
      <p:ext uri="{BB962C8B-B14F-4D97-AF65-F5344CB8AC3E}">
        <p14:creationId xmlns:p14="http://schemas.microsoft.com/office/powerpoint/2010/main" val="227373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CCF07-7997-4EE7-B463-B74B14D2E2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8F93F8-C0C9-4697-9203-EBC6FEED6B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0AB49E-98DA-4FC0-A503-56A860A8A5CC}"/>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5" name="Footer Placeholder 4">
            <a:extLst>
              <a:ext uri="{FF2B5EF4-FFF2-40B4-BE49-F238E27FC236}">
                <a16:creationId xmlns:a16="http://schemas.microsoft.com/office/drawing/2014/main" id="{4FAD9388-3015-4F80-9254-A1959591E3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287069-1BFA-4CCD-832A-65F5D5BE3F28}"/>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355127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4F968-92D5-4D88-A2EE-BB296B8A38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53DF46-0596-430E-A1C3-CC3CBDA8C0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27017B-DA00-42C5-9A9B-A2FC2033CD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9E8F53-EB93-4F38-BDC5-2F1438376693}"/>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6" name="Footer Placeholder 5">
            <a:extLst>
              <a:ext uri="{FF2B5EF4-FFF2-40B4-BE49-F238E27FC236}">
                <a16:creationId xmlns:a16="http://schemas.microsoft.com/office/drawing/2014/main" id="{DA3E7FA6-9BFE-4443-BC52-D08D35C06B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B406D2-A984-4415-96E3-9C49332B7974}"/>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1341426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9DD5B-52EE-441A-9DA0-61C9F09953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26F5E4-2310-4347-BCD6-FDA8D43D3B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56C64EF-08CE-48D1-960F-C9CA69EBFE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C0D35A-CC84-45EA-B34C-D750B410CB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5E2662-4077-4196-A058-B3C776BC38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AC303C-BD87-4FBE-BBE0-E9006D78B9E2}"/>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8" name="Footer Placeholder 7">
            <a:extLst>
              <a:ext uri="{FF2B5EF4-FFF2-40B4-BE49-F238E27FC236}">
                <a16:creationId xmlns:a16="http://schemas.microsoft.com/office/drawing/2014/main" id="{12A2F185-08E7-4BBB-8C68-13EE319D1E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9C8D4D1-09BA-4EE6-AED4-DB1176DE4A74}"/>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102513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28830-8500-4660-A7E6-880408D1DA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454E1B-3870-4037-9A69-1AA3B6F8A6F6}"/>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4" name="Footer Placeholder 3">
            <a:extLst>
              <a:ext uri="{FF2B5EF4-FFF2-40B4-BE49-F238E27FC236}">
                <a16:creationId xmlns:a16="http://schemas.microsoft.com/office/drawing/2014/main" id="{3CCFE411-D930-4379-8A1A-71ECF4192B2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8C2637-C299-42D5-B192-DC5D0B46A719}"/>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3378887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A4251A-FC27-4598-A754-5BBB9872D493}"/>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3" name="Footer Placeholder 2">
            <a:extLst>
              <a:ext uri="{FF2B5EF4-FFF2-40B4-BE49-F238E27FC236}">
                <a16:creationId xmlns:a16="http://schemas.microsoft.com/office/drawing/2014/main" id="{68CED326-874C-454C-903B-106284CDD3F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BBE29B-E20D-469D-B222-5C46C57B4BFD}"/>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3862083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3578-256B-4B60-A3B1-C512A15297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96381D-94A9-49F8-9172-EAE356E98F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E59476-1F79-411C-ACA7-F951E327E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CF9393-07C6-4082-878A-D14B8335A7FA}"/>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6" name="Footer Placeholder 5">
            <a:extLst>
              <a:ext uri="{FF2B5EF4-FFF2-40B4-BE49-F238E27FC236}">
                <a16:creationId xmlns:a16="http://schemas.microsoft.com/office/drawing/2014/main" id="{5D6D8609-8460-425A-B4EF-0397BBA75D1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7D244F-D1CA-40BE-AB53-A071A1161AAB}"/>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2589850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92031-F4DB-46B0-ABFB-941ACFC7F7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85A735-D689-450B-ACAE-91E083B9BD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55FE238-20F1-48E7-8D9F-0A1DF778A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4216178-C897-4E03-82BB-B165D944F5EB}"/>
              </a:ext>
            </a:extLst>
          </p:cNvPr>
          <p:cNvSpPr>
            <a:spLocks noGrp="1"/>
          </p:cNvSpPr>
          <p:nvPr>
            <p:ph type="dt" sz="half" idx="10"/>
          </p:nvPr>
        </p:nvSpPr>
        <p:spPr/>
        <p:txBody>
          <a:bodyPr/>
          <a:lstStyle/>
          <a:p>
            <a:fld id="{E679DDDC-311B-4810-99BA-CECF1FA9BC07}" type="datetimeFigureOut">
              <a:rPr lang="en-US" smtClean="0"/>
              <a:t>10/30/2023</a:t>
            </a:fld>
            <a:endParaRPr lang="en-US" dirty="0"/>
          </a:p>
        </p:txBody>
      </p:sp>
      <p:sp>
        <p:nvSpPr>
          <p:cNvPr id="6" name="Footer Placeholder 5">
            <a:extLst>
              <a:ext uri="{FF2B5EF4-FFF2-40B4-BE49-F238E27FC236}">
                <a16:creationId xmlns:a16="http://schemas.microsoft.com/office/drawing/2014/main" id="{EBF67854-797D-43E0-896F-5CB3797B21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3E07C9-A0B5-4756-8C36-A6BF2A26E286}"/>
              </a:ext>
            </a:extLst>
          </p:cNvPr>
          <p:cNvSpPr>
            <a:spLocks noGrp="1"/>
          </p:cNvSpPr>
          <p:nvPr>
            <p:ph type="sldNum" sz="quarter" idx="12"/>
          </p:nvPr>
        </p:nvSpPr>
        <p:spPr/>
        <p:txBody>
          <a:bodyPr/>
          <a:lstStyle/>
          <a:p>
            <a:fld id="{58BC56B7-871D-4A16-A008-7D84FC534062}" type="slidenum">
              <a:rPr lang="en-US" smtClean="0"/>
              <a:t>‹#›</a:t>
            </a:fld>
            <a:endParaRPr lang="en-US" dirty="0"/>
          </a:p>
        </p:txBody>
      </p:sp>
    </p:spTree>
    <p:extLst>
      <p:ext uri="{BB962C8B-B14F-4D97-AF65-F5344CB8AC3E}">
        <p14:creationId xmlns:p14="http://schemas.microsoft.com/office/powerpoint/2010/main" val="415736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AC95C8-01C8-48A6-8A0E-802A40D63A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5CCEE9-9B63-4F26-9046-6534EFF8FC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93FE8-72E8-44B8-8D70-A5A62F391D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79DDDC-311B-4810-99BA-CECF1FA9BC07}" type="datetimeFigureOut">
              <a:rPr lang="en-US" smtClean="0"/>
              <a:t>10/30/2023</a:t>
            </a:fld>
            <a:endParaRPr lang="en-US" dirty="0"/>
          </a:p>
        </p:txBody>
      </p:sp>
      <p:sp>
        <p:nvSpPr>
          <p:cNvPr id="5" name="Footer Placeholder 4">
            <a:extLst>
              <a:ext uri="{FF2B5EF4-FFF2-40B4-BE49-F238E27FC236}">
                <a16:creationId xmlns:a16="http://schemas.microsoft.com/office/drawing/2014/main" id="{813D67F0-98CF-46E8-8ABF-B2BAAF2A1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D3A344E-7A5A-4654-9CF0-AD5BAB0EA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BC56B7-871D-4A16-A008-7D84FC534062}" type="slidenum">
              <a:rPr lang="en-US" smtClean="0"/>
              <a:t>‹#›</a:t>
            </a:fld>
            <a:endParaRPr lang="en-US" dirty="0"/>
          </a:p>
        </p:txBody>
      </p:sp>
    </p:spTree>
    <p:extLst>
      <p:ext uri="{BB962C8B-B14F-4D97-AF65-F5344CB8AC3E}">
        <p14:creationId xmlns:p14="http://schemas.microsoft.com/office/powerpoint/2010/main" val="3998047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5E09FA-ADF4-9740-932B-65F1F70F361A}"/>
              </a:ext>
            </a:extLst>
          </p:cNvPr>
          <p:cNvSpPr>
            <a:spLocks noGrp="1"/>
          </p:cNvSpPr>
          <p:nvPr>
            <p:ph type="title"/>
          </p:nvPr>
        </p:nvSpPr>
        <p:spPr>
          <a:xfrm>
            <a:off x="1856822" y="365125"/>
            <a:ext cx="949697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65FB5AA-AE3E-B04E-A970-A0CBFF437DEF}"/>
              </a:ext>
            </a:extLst>
          </p:cNvPr>
          <p:cNvSpPr>
            <a:spLocks noGrp="1"/>
          </p:cNvSpPr>
          <p:nvPr>
            <p:ph type="body" idx="1"/>
          </p:nvPr>
        </p:nvSpPr>
        <p:spPr>
          <a:xfrm>
            <a:off x="1856822" y="1825625"/>
            <a:ext cx="9496977"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2E8B49-8E4E-E14D-8056-3DCBFEB41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1F071-BEBF-EC48-9B63-BC980ED153C0}" type="datetimeFigureOut">
              <a:rPr lang="en-US" smtClean="0"/>
              <a:t>10/30/2023</a:t>
            </a:fld>
            <a:endParaRPr lang="en-US" dirty="0"/>
          </a:p>
        </p:txBody>
      </p:sp>
      <p:sp>
        <p:nvSpPr>
          <p:cNvPr id="5" name="Footer Placeholder 4">
            <a:extLst>
              <a:ext uri="{FF2B5EF4-FFF2-40B4-BE49-F238E27FC236}">
                <a16:creationId xmlns:a16="http://schemas.microsoft.com/office/drawing/2014/main" id="{EBF6CEEE-0C58-9E49-8EDC-CBD7EBFC5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98B77DF-6ECA-7143-9605-C126F0F4F4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BD717-F6E1-1D41-BBB0-476A967BF745}" type="slidenum">
              <a:rPr lang="en-US" smtClean="0"/>
              <a:t>‹#›</a:t>
            </a:fld>
            <a:endParaRPr lang="en-US" dirty="0"/>
          </a:p>
        </p:txBody>
      </p:sp>
      <p:sp>
        <p:nvSpPr>
          <p:cNvPr id="7" name="Rectangle 6">
            <a:extLst>
              <a:ext uri="{FF2B5EF4-FFF2-40B4-BE49-F238E27FC236}">
                <a16:creationId xmlns:a16="http://schemas.microsoft.com/office/drawing/2014/main" id="{0616EF72-2F86-FA48-BF78-F40DB0868A25}"/>
              </a:ext>
            </a:extLst>
          </p:cNvPr>
          <p:cNvSpPr/>
          <p:nvPr userDrawn="1"/>
        </p:nvSpPr>
        <p:spPr>
          <a:xfrm>
            <a:off x="0" y="0"/>
            <a:ext cx="1608364"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253C4A2-AEEB-C041-B472-D858B0C5B3E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8459" y="5556110"/>
            <a:ext cx="1111446" cy="1126671"/>
          </a:xfrm>
          <a:prstGeom prst="rect">
            <a:avLst/>
          </a:prstGeom>
        </p:spPr>
      </p:pic>
    </p:spTree>
    <p:extLst>
      <p:ext uri="{BB962C8B-B14F-4D97-AF65-F5344CB8AC3E}">
        <p14:creationId xmlns:p14="http://schemas.microsoft.com/office/powerpoint/2010/main" val="3036779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80461" y="5412920"/>
            <a:ext cx="1111446" cy="1126671"/>
          </a:xfrm>
          <a:prstGeom prst="rect">
            <a:avLst/>
          </a:prstGeom>
        </p:spPr>
      </p:pic>
      <p:sp>
        <p:nvSpPr>
          <p:cNvPr id="6" name="TextBox 5"/>
          <p:cNvSpPr txBox="1"/>
          <p:nvPr/>
        </p:nvSpPr>
        <p:spPr>
          <a:xfrm>
            <a:off x="6060204" y="1698171"/>
            <a:ext cx="184731" cy="923330"/>
          </a:xfrm>
          <a:prstGeom prst="rect">
            <a:avLst/>
          </a:prstGeom>
          <a:noFill/>
          <a:effectLst/>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dirty="0">
              <a:ln>
                <a:noFill/>
              </a:ln>
              <a:solidFill>
                <a:prstClr val="white"/>
              </a:solidFill>
              <a:effectLst>
                <a:innerShdw blurRad="63500" dir="13500000">
                  <a:srgbClr val="4472C4">
                    <a:lumMod val="75000"/>
                    <a:alpha val="53000"/>
                  </a:srgbClr>
                </a:innerShdw>
              </a:effectLst>
              <a:uLnTx/>
              <a:uFillTx/>
              <a:latin typeface="Argone" charset="0"/>
              <a:ea typeface="Argone" charset="0"/>
              <a:cs typeface="Argone" charset="0"/>
            </a:endParaRPr>
          </a:p>
        </p:txBody>
      </p:sp>
      <p:sp>
        <p:nvSpPr>
          <p:cNvPr id="7" name="TextBox 6"/>
          <p:cNvSpPr txBox="1"/>
          <p:nvPr/>
        </p:nvSpPr>
        <p:spPr>
          <a:xfrm>
            <a:off x="1261617" y="923035"/>
            <a:ext cx="5357557"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4472C4">
                    <a:lumMod val="75000"/>
                  </a:srgbClr>
                </a:solidFill>
                <a:effectLst/>
                <a:uLnTx/>
                <a:uFillTx/>
                <a:latin typeface="Univers LT Std 67 Bold Condensed" charset="0"/>
                <a:ea typeface="Univers LT Std 67 Bold Condensed" charset="0"/>
                <a:cs typeface="Univers LT Std 67 Bold Condensed" charset="0"/>
              </a:rPr>
              <a:t>COME SOAR WITH US.</a:t>
            </a:r>
          </a:p>
        </p:txBody>
      </p:sp>
      <p:sp>
        <p:nvSpPr>
          <p:cNvPr id="11" name="TextBox 10"/>
          <p:cNvSpPr txBox="1"/>
          <p:nvPr/>
        </p:nvSpPr>
        <p:spPr>
          <a:xfrm>
            <a:off x="172528" y="5388274"/>
            <a:ext cx="9083615" cy="954107"/>
          </a:xfrm>
          <a:prstGeom prst="rect">
            <a:avLst/>
          </a:prstGeom>
          <a:noFill/>
        </p:spPr>
        <p:txBody>
          <a:bodyPr wrap="square" rtlCol="0" anchor="t">
            <a:spAutoFit/>
          </a:bodyPr>
          <a:lstStyle/>
          <a:p>
            <a:pPr lvl="0" defTabSz="457200"/>
            <a:r>
              <a:rPr lang="en-US" sz="2800" b="1" dirty="0">
                <a:solidFill>
                  <a:prstClr val="white"/>
                </a:solidFill>
                <a:latin typeface="Times New Roman" panose="02020603050405020304" pitchFamily="18" charset="0"/>
                <a:ea typeface="Univers LT Std 67 Bold Condensed" charset="0"/>
                <a:cs typeface="Times New Roman" panose="02020603050405020304" pitchFamily="18" charset="0"/>
              </a:rPr>
              <a:t>Interim Joint Committee on Appropriations and Revenue</a:t>
            </a:r>
          </a:p>
          <a:p>
            <a:pPr lvl="0" defTabSz="457200"/>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Univers LT Std 67 Bold Condensed" charset="0"/>
                <a:cs typeface="Times New Roman" panose="02020603050405020304" pitchFamily="18" charset="0"/>
              </a:rPr>
              <a:t>November 2, 2023</a:t>
            </a:r>
          </a:p>
        </p:txBody>
      </p:sp>
    </p:spTree>
    <p:extLst>
      <p:ext uri="{BB962C8B-B14F-4D97-AF65-F5344CB8AC3E}">
        <p14:creationId xmlns:p14="http://schemas.microsoft.com/office/powerpoint/2010/main" val="3622619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88A8F-E80D-CA14-B28C-869481EB3B2D}"/>
              </a:ext>
            </a:extLst>
          </p:cNvPr>
          <p:cNvSpPr>
            <a:spLocks noGrp="1"/>
          </p:cNvSpPr>
          <p:nvPr>
            <p:ph type="title"/>
          </p:nvPr>
        </p:nvSpPr>
        <p:spPr>
          <a:xfrm>
            <a:off x="1756267" y="103517"/>
            <a:ext cx="10319657" cy="871268"/>
          </a:xfrm>
        </p:spPr>
        <p:txBody>
          <a:bodyPr>
            <a:normAutofit/>
          </a:bodyPr>
          <a:lstStyle/>
          <a:p>
            <a:pPr algn="ctr"/>
            <a:r>
              <a:rPr lang="en-US" sz="4000" dirty="0">
                <a:latin typeface="Times New Roman" panose="02020603050405020304" pitchFamily="18" charset="0"/>
                <a:cs typeface="Times New Roman" panose="02020603050405020304" pitchFamily="18" charset="0"/>
              </a:rPr>
              <a:t>Capital Projects Request</a:t>
            </a:r>
          </a:p>
        </p:txBody>
      </p:sp>
      <p:sp>
        <p:nvSpPr>
          <p:cNvPr id="8" name="Content Placeholder 2">
            <a:extLst>
              <a:ext uri="{FF2B5EF4-FFF2-40B4-BE49-F238E27FC236}">
                <a16:creationId xmlns:a16="http://schemas.microsoft.com/office/drawing/2014/main" id="{8441F44E-5C3A-5EA2-89E6-FE6C1D629384}"/>
              </a:ext>
            </a:extLst>
          </p:cNvPr>
          <p:cNvSpPr>
            <a:spLocks noGrp="1"/>
          </p:cNvSpPr>
          <p:nvPr>
            <p:ph idx="1"/>
          </p:nvPr>
        </p:nvSpPr>
        <p:spPr>
          <a:xfrm>
            <a:off x="2043241" y="1095375"/>
            <a:ext cx="9745707" cy="1952960"/>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Share of CPE Requested $700 million Asset Preservation Pool</a:t>
            </a:r>
          </a:p>
          <a:p>
            <a:pPr marL="457200" lvl="1" indent="0">
              <a:buNone/>
            </a:pPr>
            <a:r>
              <a:rPr lang="en-US" sz="1600" b="1" dirty="0">
                <a:latin typeface="Times New Roman" panose="02020603050405020304" pitchFamily="18" charset="0"/>
                <a:cs typeface="Times New Roman" panose="02020603050405020304" pitchFamily="18" charset="0"/>
              </a:rPr>
              <a:t>Morehead State University share </a:t>
            </a:r>
            <a:r>
              <a:rPr lang="en-US" sz="1600" b="1">
                <a:latin typeface="Times New Roman" panose="02020603050405020304" pitchFamily="18" charset="0"/>
                <a:cs typeface="Times New Roman" panose="02020603050405020304" pitchFamily="18" charset="0"/>
              </a:rPr>
              <a:t>- $35,264,000 </a:t>
            </a:r>
            <a:endParaRPr lang="en-US" sz="1600" b="1" dirty="0">
              <a:latin typeface="Times New Roman" panose="02020603050405020304" pitchFamily="18" charset="0"/>
              <a:cs typeface="Times New Roman" panose="02020603050405020304" pitchFamily="18" charset="0"/>
            </a:endParaRPr>
          </a:p>
          <a:p>
            <a:pPr marL="457200" lvl="1" indent="0">
              <a:buNone/>
            </a:pPr>
            <a:r>
              <a:rPr lang="en-US" sz="1600" b="1" i="0" u="none" strike="noStrike" dirty="0">
                <a:solidFill>
                  <a:srgbClr val="000000"/>
                </a:solidFill>
                <a:effectLst/>
                <a:latin typeface="Times New Roman" panose="02020603050405020304" pitchFamily="18" charset="0"/>
              </a:rPr>
              <a:t>Suggested Language: </a:t>
            </a:r>
            <a:br>
              <a:rPr lang="en-US" sz="1600" b="0" i="0" u="none" strike="noStrike" dirty="0">
                <a:solidFill>
                  <a:srgbClr val="000000"/>
                </a:solidFill>
                <a:effectLst/>
                <a:latin typeface="Times New Roman" panose="02020603050405020304" pitchFamily="18" charset="0"/>
              </a:rPr>
            </a:br>
            <a:r>
              <a:rPr lang="en-US" sz="1600" b="0" i="0" u="none" strike="noStrike" dirty="0">
                <a:solidFill>
                  <a:srgbClr val="000000"/>
                </a:solidFill>
                <a:effectLst/>
                <a:latin typeface="Times New Roman" panose="02020603050405020304" pitchFamily="18" charset="0"/>
              </a:rPr>
              <a:t>Funding for individual asset preservation, renovation, and maintenance projects at Kentucky’s public postsecondary institutions in Education, General, and state-owned, and operated residential housing facilities,</a:t>
            </a:r>
            <a:r>
              <a:rPr lang="en-US" sz="1600" b="1" i="0" u="sng" strike="noStrike" dirty="0">
                <a:solidFill>
                  <a:srgbClr val="000000"/>
                </a:solidFill>
                <a:effectLst/>
                <a:latin typeface="Times New Roman" panose="02020603050405020304" pitchFamily="18" charset="0"/>
              </a:rPr>
              <a:t> fixed asset pedestrian and student parking areas, and for the razing of university-owned buildings</a:t>
            </a:r>
            <a:r>
              <a:rPr lang="en-US" sz="1600" b="0" i="0" u="none" strike="noStrike" dirty="0">
                <a:solidFill>
                  <a:srgbClr val="000000"/>
                </a:solidFill>
                <a:effectLst/>
                <a:latin typeface="Times New Roman" panose="02020603050405020304" pitchFamily="18" charset="0"/>
              </a:rPr>
              <a:t>.</a:t>
            </a:r>
            <a:r>
              <a:rPr lang="en-US" sz="1600" dirty="0"/>
              <a:t> </a:t>
            </a:r>
            <a:endParaRPr lang="en-US" sz="16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5831ADA-9B2F-92A8-7A9E-05C9051FA779}"/>
              </a:ext>
            </a:extLst>
          </p:cNvPr>
          <p:cNvPicPr>
            <a:picLocks noChangeAspect="1"/>
          </p:cNvPicPr>
          <p:nvPr/>
        </p:nvPicPr>
        <p:blipFill>
          <a:blip r:embed="rId2"/>
          <a:stretch>
            <a:fillRect/>
          </a:stretch>
        </p:blipFill>
        <p:spPr>
          <a:xfrm>
            <a:off x="1756267" y="3048335"/>
            <a:ext cx="3068032" cy="3566160"/>
          </a:xfrm>
          <a:prstGeom prst="rect">
            <a:avLst/>
          </a:prstGeom>
        </p:spPr>
      </p:pic>
      <p:pic>
        <p:nvPicPr>
          <p:cNvPr id="10" name="Picture 9">
            <a:extLst>
              <a:ext uri="{FF2B5EF4-FFF2-40B4-BE49-F238E27FC236}">
                <a16:creationId xmlns:a16="http://schemas.microsoft.com/office/drawing/2014/main" id="{8DBAC171-1E37-EB70-16AA-1EE050442D60}"/>
              </a:ext>
            </a:extLst>
          </p:cNvPr>
          <p:cNvPicPr>
            <a:picLocks noChangeAspect="1"/>
          </p:cNvPicPr>
          <p:nvPr/>
        </p:nvPicPr>
        <p:blipFill>
          <a:blip r:embed="rId3"/>
          <a:stretch>
            <a:fillRect/>
          </a:stretch>
        </p:blipFill>
        <p:spPr>
          <a:xfrm>
            <a:off x="5093227" y="3019894"/>
            <a:ext cx="3456509" cy="3566160"/>
          </a:xfrm>
          <a:prstGeom prst="rect">
            <a:avLst/>
          </a:prstGeom>
        </p:spPr>
      </p:pic>
      <p:pic>
        <p:nvPicPr>
          <p:cNvPr id="12" name="Picture 11">
            <a:extLst>
              <a:ext uri="{FF2B5EF4-FFF2-40B4-BE49-F238E27FC236}">
                <a16:creationId xmlns:a16="http://schemas.microsoft.com/office/drawing/2014/main" id="{024079B1-9DBB-C5EB-397D-3FB79E5DB051}"/>
              </a:ext>
            </a:extLst>
          </p:cNvPr>
          <p:cNvPicPr>
            <a:picLocks noChangeAspect="1"/>
          </p:cNvPicPr>
          <p:nvPr/>
        </p:nvPicPr>
        <p:blipFill>
          <a:blip r:embed="rId4"/>
          <a:stretch>
            <a:fillRect/>
          </a:stretch>
        </p:blipFill>
        <p:spPr>
          <a:xfrm>
            <a:off x="8818664" y="3048333"/>
            <a:ext cx="3052588" cy="3537721"/>
          </a:xfrm>
          <a:prstGeom prst="rect">
            <a:avLst/>
          </a:prstGeom>
        </p:spPr>
      </p:pic>
    </p:spTree>
    <p:extLst>
      <p:ext uri="{BB962C8B-B14F-4D97-AF65-F5344CB8AC3E}">
        <p14:creationId xmlns:p14="http://schemas.microsoft.com/office/powerpoint/2010/main" val="570574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44D0-994E-62EA-E12C-A87597AC4CCA}"/>
              </a:ext>
            </a:extLst>
          </p:cNvPr>
          <p:cNvSpPr>
            <a:spLocks noGrp="1"/>
          </p:cNvSpPr>
          <p:nvPr>
            <p:ph type="title"/>
          </p:nvPr>
        </p:nvSpPr>
        <p:spPr>
          <a:xfrm>
            <a:off x="1943086" y="18255"/>
            <a:ext cx="9496978" cy="1325563"/>
          </a:xfrm>
        </p:spPr>
        <p:txBody>
          <a:bodyPr/>
          <a:lstStyle/>
          <a:p>
            <a:pPr algn="ctr"/>
            <a:r>
              <a:rPr lang="en-US" dirty="0">
                <a:latin typeface="Times New Roman" panose="02020603050405020304" pitchFamily="18" charset="0"/>
                <a:cs typeface="Times New Roman" panose="02020603050405020304" pitchFamily="18" charset="0"/>
              </a:rPr>
              <a:t>Capital Projects Request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Bond Funds</a:t>
            </a:r>
          </a:p>
        </p:txBody>
      </p:sp>
      <p:sp>
        <p:nvSpPr>
          <p:cNvPr id="3" name="Content Placeholder 2">
            <a:extLst>
              <a:ext uri="{FF2B5EF4-FFF2-40B4-BE49-F238E27FC236}">
                <a16:creationId xmlns:a16="http://schemas.microsoft.com/office/drawing/2014/main" id="{910FBC5E-B18F-0593-7304-1E50095CF820}"/>
              </a:ext>
            </a:extLst>
          </p:cNvPr>
          <p:cNvSpPr>
            <a:spLocks noGrp="1"/>
          </p:cNvSpPr>
          <p:nvPr>
            <p:ph idx="1"/>
          </p:nvPr>
        </p:nvSpPr>
        <p:spPr>
          <a:xfrm>
            <a:off x="2068900" y="2078966"/>
            <a:ext cx="9702574" cy="2700068"/>
          </a:xfrm>
        </p:spPr>
        <p:txBody>
          <a:bodyPr>
            <a:normAutofit/>
          </a:bodyPr>
          <a:lstStyle/>
          <a:p>
            <a:pPr marL="0" indent="0">
              <a:buNone/>
            </a:pPr>
            <a:r>
              <a:rPr lang="en-US" sz="3000" b="1" i="0" u="none" strike="noStrike" dirty="0">
                <a:solidFill>
                  <a:srgbClr val="000000"/>
                </a:solidFill>
                <a:effectLst/>
                <a:latin typeface="Times New Roman" panose="02020603050405020304" pitchFamily="18" charset="0"/>
              </a:rPr>
              <a:t>Priority # 1</a:t>
            </a:r>
          </a:p>
          <a:p>
            <a:pPr marL="0" indent="0">
              <a:buNone/>
            </a:pPr>
            <a:r>
              <a:rPr lang="en-US" sz="2400" b="1" i="0" u="none" strike="noStrike" dirty="0">
                <a:solidFill>
                  <a:srgbClr val="000000"/>
                </a:solidFill>
                <a:effectLst/>
                <a:latin typeface="Times New Roman" panose="02020603050405020304" pitchFamily="18" charset="0"/>
              </a:rPr>
              <a:t>Construct Multi-Disciplinary Classroom </a:t>
            </a:r>
            <a:r>
              <a:rPr lang="en-US" sz="2400" b="1" dirty="0">
                <a:solidFill>
                  <a:srgbClr val="000000"/>
                </a:solidFill>
                <a:latin typeface="Times New Roman" panose="02020603050405020304" pitchFamily="18" charset="0"/>
              </a:rPr>
              <a:t>Building - $90 million</a:t>
            </a:r>
          </a:p>
          <a:p>
            <a:pPr marL="0" indent="0">
              <a:buNone/>
            </a:pPr>
            <a:r>
              <a:rPr lang="en-US" sz="1800" dirty="0">
                <a:solidFill>
                  <a:srgbClr val="000000"/>
                </a:solidFill>
                <a:latin typeface="Times New Roman" panose="02020603050405020304" pitchFamily="18" charset="0"/>
              </a:rPr>
              <a:t>New 120,000 square foot building to serve current program needs and accommodate future growth.</a:t>
            </a:r>
          </a:p>
          <a:p>
            <a:pPr lvl="1"/>
            <a:r>
              <a:rPr lang="en-US" sz="1800" dirty="0">
                <a:solidFill>
                  <a:srgbClr val="000000"/>
                </a:solidFill>
                <a:latin typeface="Times New Roman" panose="02020603050405020304" pitchFamily="18" charset="0"/>
              </a:rPr>
              <a:t>Replacing one building built in 1954 and another built in 1961</a:t>
            </a:r>
          </a:p>
          <a:p>
            <a:pPr lvl="1"/>
            <a:r>
              <a:rPr lang="en-US" sz="1800" dirty="0">
                <a:solidFill>
                  <a:srgbClr val="000000"/>
                </a:solidFill>
                <a:latin typeface="Times New Roman" panose="02020603050405020304" pitchFamily="18" charset="0"/>
              </a:rPr>
              <a:t>Accessibility challenges</a:t>
            </a:r>
          </a:p>
          <a:p>
            <a:pPr lvl="1"/>
            <a:r>
              <a:rPr lang="en-US" sz="1800" dirty="0">
                <a:solidFill>
                  <a:srgbClr val="000000"/>
                </a:solidFill>
                <a:latin typeface="Times New Roman" panose="02020603050405020304" pitchFamily="18" charset="0"/>
              </a:rPr>
              <a:t>Technology challenges</a:t>
            </a:r>
          </a:p>
          <a:p>
            <a:pPr lvl="1"/>
            <a:r>
              <a:rPr lang="en-US" sz="1800" dirty="0">
                <a:solidFill>
                  <a:srgbClr val="000000"/>
                </a:solidFill>
                <a:latin typeface="Times New Roman" panose="02020603050405020304" pitchFamily="18" charset="0"/>
              </a:rPr>
              <a:t>Mechanical/Electrical/Plumbing system challenges </a:t>
            </a:r>
            <a:endParaRPr lang="en-US" sz="18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22458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44D0-994E-62EA-E12C-A87597AC4CCA}"/>
              </a:ext>
            </a:extLst>
          </p:cNvPr>
          <p:cNvSpPr>
            <a:spLocks noGrp="1"/>
          </p:cNvSpPr>
          <p:nvPr>
            <p:ph type="title"/>
          </p:nvPr>
        </p:nvSpPr>
        <p:spPr>
          <a:xfrm>
            <a:off x="1943086" y="18255"/>
            <a:ext cx="9496978" cy="1325563"/>
          </a:xfrm>
        </p:spPr>
        <p:txBody>
          <a:bodyPr/>
          <a:lstStyle/>
          <a:p>
            <a:pPr algn="ctr"/>
            <a:r>
              <a:rPr lang="en-US" dirty="0">
                <a:latin typeface="Times New Roman" panose="02020603050405020304" pitchFamily="18" charset="0"/>
                <a:cs typeface="Times New Roman" panose="02020603050405020304" pitchFamily="18" charset="0"/>
              </a:rPr>
              <a:t>Capital Projects Request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Bond Funds</a:t>
            </a:r>
          </a:p>
        </p:txBody>
      </p:sp>
      <p:sp>
        <p:nvSpPr>
          <p:cNvPr id="3" name="Content Placeholder 2">
            <a:extLst>
              <a:ext uri="{FF2B5EF4-FFF2-40B4-BE49-F238E27FC236}">
                <a16:creationId xmlns:a16="http://schemas.microsoft.com/office/drawing/2014/main" id="{910FBC5E-B18F-0593-7304-1E50095CF820}"/>
              </a:ext>
            </a:extLst>
          </p:cNvPr>
          <p:cNvSpPr>
            <a:spLocks noGrp="1"/>
          </p:cNvSpPr>
          <p:nvPr>
            <p:ph idx="1"/>
          </p:nvPr>
        </p:nvSpPr>
        <p:spPr>
          <a:xfrm>
            <a:off x="1820173" y="2023402"/>
            <a:ext cx="10196423" cy="3618273"/>
          </a:xfrm>
        </p:spPr>
        <p:txBody>
          <a:bodyPr>
            <a:normAutofit/>
          </a:bodyPr>
          <a:lstStyle/>
          <a:p>
            <a:pPr marL="0" indent="0">
              <a:buNone/>
            </a:pPr>
            <a:r>
              <a:rPr lang="en-US" sz="3000" b="1" i="0" u="none" strike="noStrike" dirty="0">
                <a:solidFill>
                  <a:srgbClr val="000000"/>
                </a:solidFill>
                <a:effectLst/>
                <a:latin typeface="Times New Roman" panose="02020603050405020304" pitchFamily="18" charset="0"/>
              </a:rPr>
              <a:t>Priority # 2</a:t>
            </a:r>
          </a:p>
          <a:p>
            <a:pPr marL="0" indent="0">
              <a:buNone/>
            </a:pPr>
            <a:r>
              <a:rPr lang="en-US" sz="2400" b="1" i="0" u="none" strike="noStrike" dirty="0">
                <a:solidFill>
                  <a:srgbClr val="000000"/>
                </a:solidFill>
                <a:effectLst/>
                <a:latin typeface="Times New Roman" panose="02020603050405020304" pitchFamily="18" charset="0"/>
                <a:cs typeface="Times New Roman" panose="02020603050405020304" pitchFamily="18" charset="0"/>
              </a:rPr>
              <a:t>Construct Science and Engineering Building</a:t>
            </a:r>
            <a:r>
              <a:rPr lang="en-US" sz="2400" dirty="0">
                <a:latin typeface="Times New Roman" panose="02020603050405020304" pitchFamily="18" charset="0"/>
                <a:cs typeface="Times New Roman" panose="02020603050405020304" pitchFamily="18" charset="0"/>
              </a:rPr>
              <a:t> </a:t>
            </a:r>
            <a:r>
              <a:rPr lang="en-US" sz="2400" b="1" dirty="0">
                <a:solidFill>
                  <a:srgbClr val="000000"/>
                </a:solidFill>
                <a:latin typeface="Times New Roman" panose="02020603050405020304" pitchFamily="18" charset="0"/>
                <a:cs typeface="Times New Roman" panose="02020603050405020304" pitchFamily="18" charset="0"/>
              </a:rPr>
              <a:t>Phase Two - $19.6 million</a:t>
            </a:r>
          </a:p>
          <a:p>
            <a:pPr marL="0" indent="0">
              <a:buNone/>
            </a:pPr>
            <a:r>
              <a:rPr lang="en-US" sz="1800" kern="1800" dirty="0">
                <a:solidFill>
                  <a:srgbClr val="000000"/>
                </a:solidFill>
                <a:latin typeface="Times New Roman" panose="02020603050405020304" pitchFamily="18" charset="0"/>
              </a:rPr>
              <a:t>New 120,000 square feet building for biology, chemistry, physics, earth sciences, space systems engineering, engineering, engineering technology and computer science and other programs at Morehead State University. Will be state-of-the-art facility efficiently designed to replace other outdated facilities on campus.</a:t>
            </a:r>
          </a:p>
          <a:p>
            <a:pPr marL="0" indent="0">
              <a:buNone/>
            </a:pPr>
            <a:endParaRPr lang="en-US" sz="1800" kern="1800" dirty="0">
              <a:solidFill>
                <a:srgbClr val="000000"/>
              </a:solidFill>
              <a:latin typeface="Times New Roman" panose="02020603050405020304" pitchFamily="18" charset="0"/>
            </a:endParaRPr>
          </a:p>
          <a:p>
            <a:pPr marL="0" indent="0">
              <a:buNone/>
            </a:pPr>
            <a:endParaRPr lang="en-US" sz="18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97423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44D0-994E-62EA-E12C-A87597AC4CCA}"/>
              </a:ext>
            </a:extLst>
          </p:cNvPr>
          <p:cNvSpPr>
            <a:spLocks noGrp="1"/>
          </p:cNvSpPr>
          <p:nvPr>
            <p:ph type="title"/>
          </p:nvPr>
        </p:nvSpPr>
        <p:spPr>
          <a:xfrm>
            <a:off x="1943086" y="18255"/>
            <a:ext cx="9496978" cy="1325563"/>
          </a:xfrm>
        </p:spPr>
        <p:txBody>
          <a:bodyPr/>
          <a:lstStyle/>
          <a:p>
            <a:pPr algn="ctr"/>
            <a:r>
              <a:rPr lang="en-US" dirty="0">
                <a:latin typeface="Times New Roman" panose="02020603050405020304" pitchFamily="18" charset="0"/>
                <a:cs typeface="Times New Roman" panose="02020603050405020304" pitchFamily="18" charset="0"/>
              </a:rPr>
              <a:t>Capital Projects Request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Bond Funds</a:t>
            </a:r>
          </a:p>
        </p:txBody>
      </p:sp>
      <p:sp>
        <p:nvSpPr>
          <p:cNvPr id="4" name="Content Placeholder 2">
            <a:extLst>
              <a:ext uri="{FF2B5EF4-FFF2-40B4-BE49-F238E27FC236}">
                <a16:creationId xmlns:a16="http://schemas.microsoft.com/office/drawing/2014/main" id="{206E7DA5-CEC5-A104-89B7-6114501519AE}"/>
              </a:ext>
            </a:extLst>
          </p:cNvPr>
          <p:cNvSpPr txBox="1">
            <a:spLocks/>
          </p:cNvSpPr>
          <p:nvPr/>
        </p:nvSpPr>
        <p:spPr>
          <a:xfrm>
            <a:off x="1822316" y="1311681"/>
            <a:ext cx="10196423" cy="3618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rgbClr val="000000"/>
                </a:solidFill>
                <a:latin typeface="Times New Roman" panose="02020603050405020304" pitchFamily="18" charset="0"/>
              </a:rPr>
              <a:t>Priority # 3</a:t>
            </a:r>
          </a:p>
          <a:p>
            <a:pPr marL="0" indent="0">
              <a:buNone/>
            </a:pPr>
            <a:r>
              <a:rPr lang="en-US" sz="2400" b="1" i="0" u="none" strike="noStrike" dirty="0">
                <a:solidFill>
                  <a:srgbClr val="000000"/>
                </a:solidFill>
                <a:effectLst/>
                <a:latin typeface="Times New Roman" panose="02020603050405020304" pitchFamily="18" charset="0"/>
              </a:rPr>
              <a:t>Renovate Combs Classroom </a:t>
            </a:r>
            <a:r>
              <a:rPr lang="en-US" sz="2400" b="1" dirty="0">
                <a:solidFill>
                  <a:srgbClr val="000000"/>
                </a:solidFill>
                <a:latin typeface="Times New Roman" panose="02020603050405020304" pitchFamily="18" charset="0"/>
              </a:rPr>
              <a:t>Building - $40.867 million</a:t>
            </a:r>
          </a:p>
          <a:p>
            <a:pPr marL="0" indent="0">
              <a:buNone/>
            </a:pPr>
            <a:r>
              <a:rPr lang="en-US" sz="1800" dirty="0">
                <a:solidFill>
                  <a:srgbClr val="000000"/>
                </a:solidFill>
                <a:latin typeface="Times New Roman" panose="02020603050405020304" pitchFamily="18" charset="0"/>
              </a:rPr>
              <a:t>The Bert T. Combs Building houses business and other academic classrooms, offices and programs. This project will provide improved instructional facilities and extend the useful life of the facility. The existing structure is in need of major renovation as no substantial renovation has been done since the facility was built. </a:t>
            </a:r>
          </a:p>
          <a:p>
            <a:pPr marL="0" indent="0">
              <a:buFont typeface="Arial" panose="020B0604020202020204" pitchFamily="34" charset="0"/>
              <a:buNone/>
            </a:pPr>
            <a:endParaRPr lang="en-US" sz="1800" b="1" dirty="0">
              <a:solidFill>
                <a:srgbClr val="000000"/>
              </a:solidFill>
              <a:latin typeface="Times New Roman" panose="02020603050405020304" pitchFamily="18" charset="0"/>
            </a:endParaRPr>
          </a:p>
        </p:txBody>
      </p:sp>
      <p:pic>
        <p:nvPicPr>
          <p:cNvPr id="7" name="Picture 6">
            <a:extLst>
              <a:ext uri="{FF2B5EF4-FFF2-40B4-BE49-F238E27FC236}">
                <a16:creationId xmlns:a16="http://schemas.microsoft.com/office/drawing/2014/main" id="{2D021287-64B4-A97D-0C9A-86CF68DEE9F7}"/>
              </a:ext>
            </a:extLst>
          </p:cNvPr>
          <p:cNvPicPr>
            <a:picLocks noChangeAspect="1"/>
          </p:cNvPicPr>
          <p:nvPr/>
        </p:nvPicPr>
        <p:blipFill>
          <a:blip r:embed="rId2"/>
          <a:stretch>
            <a:fillRect/>
          </a:stretch>
        </p:blipFill>
        <p:spPr>
          <a:xfrm>
            <a:off x="1943086" y="3731703"/>
            <a:ext cx="4438136" cy="2067768"/>
          </a:xfrm>
          <a:prstGeom prst="rect">
            <a:avLst/>
          </a:prstGeom>
        </p:spPr>
      </p:pic>
      <p:sp>
        <p:nvSpPr>
          <p:cNvPr id="10" name="TextBox 9">
            <a:extLst>
              <a:ext uri="{FF2B5EF4-FFF2-40B4-BE49-F238E27FC236}">
                <a16:creationId xmlns:a16="http://schemas.microsoft.com/office/drawing/2014/main" id="{61F689C0-1ECE-8FBE-1DEB-974A146AE783}"/>
              </a:ext>
            </a:extLst>
          </p:cNvPr>
          <p:cNvSpPr txBox="1"/>
          <p:nvPr/>
        </p:nvSpPr>
        <p:spPr>
          <a:xfrm>
            <a:off x="6660189" y="3731703"/>
            <a:ext cx="4968814" cy="2062103"/>
          </a:xfrm>
          <a:prstGeom prst="rect">
            <a:avLst/>
          </a:prstGeom>
          <a:noFill/>
          <a:ln>
            <a:solidFill>
              <a:schemeClr val="tx1"/>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Upgrades Needed: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Interiors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Classrooms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Technology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HVAC System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Piping/Plumbing</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E83D9E13-373F-A339-7FA1-B23AB60FECDA}"/>
              </a:ext>
            </a:extLst>
          </p:cNvPr>
          <p:cNvSpPr txBox="1"/>
          <p:nvPr/>
        </p:nvSpPr>
        <p:spPr>
          <a:xfrm>
            <a:off x="9110365" y="4068991"/>
            <a:ext cx="2518638" cy="1477328"/>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Electrical System</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Elevator Replacement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Roof Replacement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Security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Interior Signage</a:t>
            </a:r>
            <a:endParaRPr lang="en-US" dirty="0"/>
          </a:p>
        </p:txBody>
      </p:sp>
    </p:spTree>
    <p:extLst>
      <p:ext uri="{BB962C8B-B14F-4D97-AF65-F5344CB8AC3E}">
        <p14:creationId xmlns:p14="http://schemas.microsoft.com/office/powerpoint/2010/main" val="192373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44D0-994E-62EA-E12C-A87597AC4CCA}"/>
              </a:ext>
            </a:extLst>
          </p:cNvPr>
          <p:cNvSpPr>
            <a:spLocks noGrp="1"/>
          </p:cNvSpPr>
          <p:nvPr>
            <p:ph type="title"/>
          </p:nvPr>
        </p:nvSpPr>
        <p:spPr>
          <a:xfrm>
            <a:off x="1943086" y="18255"/>
            <a:ext cx="9496978" cy="1325563"/>
          </a:xfrm>
        </p:spPr>
        <p:txBody>
          <a:bodyPr/>
          <a:lstStyle/>
          <a:p>
            <a:pPr algn="ctr"/>
            <a:r>
              <a:rPr lang="en-US" dirty="0">
                <a:latin typeface="Times New Roman" panose="02020603050405020304" pitchFamily="18" charset="0"/>
                <a:cs typeface="Times New Roman" panose="02020603050405020304" pitchFamily="18" charset="0"/>
              </a:rPr>
              <a:t>Capital Projects Request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Agency Bond Funds</a:t>
            </a:r>
          </a:p>
        </p:txBody>
      </p:sp>
      <p:sp>
        <p:nvSpPr>
          <p:cNvPr id="4" name="Content Placeholder 2">
            <a:extLst>
              <a:ext uri="{FF2B5EF4-FFF2-40B4-BE49-F238E27FC236}">
                <a16:creationId xmlns:a16="http://schemas.microsoft.com/office/drawing/2014/main" id="{C9CECE73-C591-7091-2479-444DE32CA920}"/>
              </a:ext>
            </a:extLst>
          </p:cNvPr>
          <p:cNvSpPr txBox="1">
            <a:spLocks/>
          </p:cNvSpPr>
          <p:nvPr/>
        </p:nvSpPr>
        <p:spPr>
          <a:xfrm>
            <a:off x="1866886" y="1619863"/>
            <a:ext cx="10196423" cy="42024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b="1" dirty="0">
                <a:solidFill>
                  <a:srgbClr val="000000"/>
                </a:solidFill>
                <a:latin typeface="Times New Roman" panose="02020603050405020304" pitchFamily="18" charset="0"/>
              </a:rPr>
              <a:t>Priority # 1</a:t>
            </a:r>
          </a:p>
          <a:p>
            <a:pPr marL="0" indent="0">
              <a:buNone/>
            </a:pPr>
            <a:r>
              <a:rPr lang="en-US" sz="2400" b="1" i="0" u="none" strike="noStrike" dirty="0">
                <a:solidFill>
                  <a:srgbClr val="000000"/>
                </a:solidFill>
                <a:effectLst/>
                <a:latin typeface="Times New Roman" panose="02020603050405020304" pitchFamily="18" charset="0"/>
              </a:rPr>
              <a:t>Construct New Residence Hall # 1 - $49.8 million </a:t>
            </a:r>
          </a:p>
          <a:p>
            <a:pPr marL="0" indent="0">
              <a:buNone/>
            </a:pPr>
            <a:r>
              <a:rPr lang="en-US" sz="1800" dirty="0">
                <a:solidFill>
                  <a:srgbClr val="000000"/>
                </a:solidFill>
                <a:latin typeface="Times New Roman" panose="02020603050405020304" pitchFamily="18" charset="0"/>
              </a:rPr>
              <a:t>Construct new 345 bed residence hall. The new hall will include common areas for student learning interaction and recreation. This new facility will replace obsolete and deteriorating older residence hall.</a:t>
            </a:r>
          </a:p>
          <a:p>
            <a:pPr marL="0" indent="0">
              <a:buFont typeface="Arial" panose="020B0604020202020204" pitchFamily="34" charset="0"/>
              <a:buNone/>
            </a:pPr>
            <a:endParaRPr lang="en-US" sz="3000" b="1" dirty="0">
              <a:solidFill>
                <a:srgbClr val="000000"/>
              </a:solidFill>
              <a:latin typeface="Times New Roman" panose="02020603050405020304" pitchFamily="18" charset="0"/>
            </a:endParaRPr>
          </a:p>
          <a:p>
            <a:pPr marL="0" indent="0">
              <a:buFont typeface="Arial" panose="020B0604020202020204" pitchFamily="34" charset="0"/>
              <a:buNone/>
            </a:pPr>
            <a:r>
              <a:rPr lang="en-US" sz="3000" b="1" dirty="0">
                <a:solidFill>
                  <a:srgbClr val="000000"/>
                </a:solidFill>
                <a:latin typeface="Times New Roman" panose="02020603050405020304" pitchFamily="18" charset="0"/>
              </a:rPr>
              <a:t>Priority # 2</a:t>
            </a:r>
          </a:p>
          <a:p>
            <a:pPr marL="0" indent="0">
              <a:buNone/>
            </a:pPr>
            <a:r>
              <a:rPr lang="en-US" sz="2400" b="1" i="0" u="none" strike="noStrike" dirty="0">
                <a:solidFill>
                  <a:srgbClr val="000000"/>
                </a:solidFill>
                <a:effectLst/>
                <a:latin typeface="Times New Roman" panose="02020603050405020304" pitchFamily="18" charset="0"/>
              </a:rPr>
              <a:t>Construct New Residence Hall # 2 - $40.35 million </a:t>
            </a:r>
          </a:p>
          <a:p>
            <a:pPr marL="0" indent="0">
              <a:buNone/>
            </a:pPr>
            <a:r>
              <a:rPr lang="en-US" sz="1800" dirty="0">
                <a:solidFill>
                  <a:srgbClr val="000000"/>
                </a:solidFill>
                <a:latin typeface="Times New Roman" panose="02020603050405020304" pitchFamily="18" charset="0"/>
              </a:rPr>
              <a:t>Construct new 250 bed residence hall. The new hall will include common areas for student learning interaction and recreation. This new facility will replace obsolete and deteriorating older residence hall.</a:t>
            </a:r>
          </a:p>
          <a:p>
            <a:pPr marL="0" indent="0">
              <a:buFont typeface="Arial" panose="020B0604020202020204" pitchFamily="34" charset="0"/>
              <a:buNone/>
            </a:pPr>
            <a:endParaRPr lang="en-US" sz="18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72804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44D0-994E-62EA-E12C-A87597AC4CCA}"/>
              </a:ext>
            </a:extLst>
          </p:cNvPr>
          <p:cNvSpPr>
            <a:spLocks noGrp="1"/>
          </p:cNvSpPr>
          <p:nvPr>
            <p:ph type="title"/>
          </p:nvPr>
        </p:nvSpPr>
        <p:spPr>
          <a:xfrm>
            <a:off x="1943086" y="18255"/>
            <a:ext cx="9496978" cy="1325563"/>
          </a:xfrm>
        </p:spPr>
        <p:txBody>
          <a:bodyPr/>
          <a:lstStyle/>
          <a:p>
            <a:pPr algn="ctr"/>
            <a:r>
              <a:rPr lang="en-US" dirty="0">
                <a:latin typeface="Times New Roman" panose="02020603050405020304" pitchFamily="18" charset="0"/>
                <a:cs typeface="Times New Roman" panose="02020603050405020304" pitchFamily="18" charset="0"/>
              </a:rPr>
              <a:t>Operating Request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State General Funds</a:t>
            </a:r>
          </a:p>
        </p:txBody>
      </p:sp>
      <p:sp>
        <p:nvSpPr>
          <p:cNvPr id="3" name="Content Placeholder 2">
            <a:extLst>
              <a:ext uri="{FF2B5EF4-FFF2-40B4-BE49-F238E27FC236}">
                <a16:creationId xmlns:a16="http://schemas.microsoft.com/office/drawing/2014/main" id="{910FBC5E-B18F-0593-7304-1E50095CF820}"/>
              </a:ext>
            </a:extLst>
          </p:cNvPr>
          <p:cNvSpPr>
            <a:spLocks noGrp="1"/>
          </p:cNvSpPr>
          <p:nvPr>
            <p:ph idx="1"/>
          </p:nvPr>
        </p:nvSpPr>
        <p:spPr>
          <a:xfrm>
            <a:off x="1943086" y="2062065"/>
            <a:ext cx="9993056" cy="3732245"/>
          </a:xfrm>
        </p:spPr>
        <p:txBody>
          <a:bodyPr>
            <a:normAutofit/>
          </a:bodyPr>
          <a:lstStyle/>
          <a:p>
            <a:pPr marL="0" indent="0">
              <a:buNone/>
            </a:pPr>
            <a:r>
              <a:rPr lang="en-US" sz="3000" b="1" i="0" u="none" strike="noStrike" dirty="0">
                <a:solidFill>
                  <a:srgbClr val="000000"/>
                </a:solidFill>
                <a:effectLst/>
                <a:latin typeface="Times New Roman" panose="02020603050405020304" pitchFamily="18" charset="0"/>
                <a:cs typeface="Times New Roman" panose="02020603050405020304" pitchFamily="18" charset="0"/>
              </a:rPr>
              <a:t>Craft Academy for Excellence in Science and Mathematics</a:t>
            </a:r>
            <a:r>
              <a:rPr lang="en-US" sz="3000" dirty="0">
                <a:latin typeface="Times New Roman" panose="02020603050405020304" pitchFamily="18" charset="0"/>
                <a:cs typeface="Times New Roman" panose="02020603050405020304" pitchFamily="18" charset="0"/>
              </a:rPr>
              <a:t> </a:t>
            </a:r>
            <a:endParaRPr lang="en-US" sz="3000" b="1" dirty="0">
              <a:solidFill>
                <a:srgbClr val="000000"/>
              </a:solidFill>
              <a:latin typeface="Times New Roman" panose="02020603050405020304" pitchFamily="18" charset="0"/>
              <a:cs typeface="Times New Roman" panose="02020603050405020304" pitchFamily="18" charset="0"/>
            </a:endParaRPr>
          </a:p>
          <a:p>
            <a:pPr marL="0" indent="0">
              <a:buNone/>
            </a:pPr>
            <a:endParaRPr lang="en-US" sz="3000" b="1"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en-US" sz="2400" i="0" u="none" strike="noStrike" dirty="0">
                <a:solidFill>
                  <a:srgbClr val="000000"/>
                </a:solidFill>
                <a:effectLst/>
                <a:latin typeface="Times New Roman" panose="02020603050405020304" pitchFamily="18" charset="0"/>
                <a:cs typeface="Times New Roman" panose="02020603050405020304" pitchFamily="18" charset="0"/>
              </a:rPr>
              <a:t>Request: 	</a:t>
            </a:r>
            <a:r>
              <a:rPr lang="en-US" sz="2400" i="0" u="none" strike="noStrike" dirty="0">
                <a:solidFill>
                  <a:srgbClr val="000000"/>
                </a:solidFill>
                <a:effectLst/>
                <a:latin typeface="Times New Roman" panose="02020603050405020304" pitchFamily="18" charset="0"/>
              </a:rPr>
              <a:t>$4,985,100 in each fiscal year for the Craft Academy for 			Excellence in Science and Mathematics</a:t>
            </a:r>
            <a:endParaRPr lang="en-US" sz="24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62020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544D0-994E-62EA-E12C-A87597AC4CCA}"/>
              </a:ext>
            </a:extLst>
          </p:cNvPr>
          <p:cNvSpPr>
            <a:spLocks noGrp="1"/>
          </p:cNvSpPr>
          <p:nvPr>
            <p:ph type="title"/>
          </p:nvPr>
        </p:nvSpPr>
        <p:spPr>
          <a:xfrm>
            <a:off x="1943086" y="18255"/>
            <a:ext cx="9496978" cy="1325563"/>
          </a:xfrm>
        </p:spPr>
        <p:txBody>
          <a:bodyPr/>
          <a:lstStyle/>
          <a:p>
            <a:pPr algn="ctr"/>
            <a:r>
              <a:rPr lang="en-US" dirty="0">
                <a:latin typeface="Times New Roman" panose="02020603050405020304" pitchFamily="18" charset="0"/>
                <a:cs typeface="Times New Roman" panose="02020603050405020304" pitchFamily="18" charset="0"/>
              </a:rPr>
              <a:t>Operating Request</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State General Funds</a:t>
            </a:r>
          </a:p>
        </p:txBody>
      </p:sp>
      <p:sp>
        <p:nvSpPr>
          <p:cNvPr id="3" name="Content Placeholder 2">
            <a:extLst>
              <a:ext uri="{FF2B5EF4-FFF2-40B4-BE49-F238E27FC236}">
                <a16:creationId xmlns:a16="http://schemas.microsoft.com/office/drawing/2014/main" id="{910FBC5E-B18F-0593-7304-1E50095CF820}"/>
              </a:ext>
            </a:extLst>
          </p:cNvPr>
          <p:cNvSpPr>
            <a:spLocks noGrp="1"/>
          </p:cNvSpPr>
          <p:nvPr>
            <p:ph idx="1"/>
          </p:nvPr>
        </p:nvSpPr>
        <p:spPr>
          <a:xfrm>
            <a:off x="2400784" y="2005906"/>
            <a:ext cx="8836090" cy="3377681"/>
          </a:xfrm>
        </p:spPr>
        <p:txBody>
          <a:bodyPr>
            <a:normAutofit/>
          </a:bodyPr>
          <a:lstStyle/>
          <a:p>
            <a:pPr marL="0" indent="0">
              <a:buNone/>
            </a:pPr>
            <a:r>
              <a:rPr lang="en-US" sz="3000" b="1" i="0" u="none" strike="noStrike" dirty="0">
                <a:solidFill>
                  <a:srgbClr val="000000"/>
                </a:solidFill>
                <a:effectLst/>
                <a:latin typeface="Times New Roman" panose="02020603050405020304" pitchFamily="18" charset="0"/>
              </a:rPr>
              <a:t>Space Science Center</a:t>
            </a:r>
            <a:r>
              <a:rPr lang="en-US" sz="1800" b="1" i="0" u="none" strike="noStrike" dirty="0">
                <a:solidFill>
                  <a:srgbClr val="000000"/>
                </a:solidFill>
                <a:effectLst/>
                <a:latin typeface="Times New Roman" panose="02020603050405020304" pitchFamily="18" charset="0"/>
              </a:rPr>
              <a:t>					</a:t>
            </a:r>
          </a:p>
          <a:p>
            <a:pPr marL="0" indent="0">
              <a:buNone/>
            </a:pPr>
            <a:endParaRPr lang="en-US" sz="1800" b="1" dirty="0">
              <a:solidFill>
                <a:srgbClr val="000000"/>
              </a:solidFill>
              <a:latin typeface="Times New Roman" panose="02020603050405020304" pitchFamily="18" charset="0"/>
            </a:endParaRPr>
          </a:p>
          <a:p>
            <a:pPr marL="0" indent="0">
              <a:buNone/>
            </a:pPr>
            <a:r>
              <a:rPr lang="en-US" sz="2400" i="0" u="none" strike="noStrike" dirty="0">
                <a:solidFill>
                  <a:srgbClr val="000000"/>
                </a:solidFill>
                <a:effectLst/>
                <a:latin typeface="Times New Roman" panose="02020603050405020304" pitchFamily="18" charset="0"/>
              </a:rPr>
              <a:t>Request: 	$1,000,000 in fiscal year 2024-2025 and $500,000 in 		fiscal year 2025-2026 for the operations of the 			Morehead State University Space Science Center.				</a:t>
            </a:r>
          </a:p>
          <a:p>
            <a:pPr marL="0" indent="0">
              <a:buNone/>
            </a:pPr>
            <a:endParaRPr lang="en-US" sz="2400" dirty="0">
              <a:solidFill>
                <a:srgbClr val="000000"/>
              </a:solidFill>
              <a:latin typeface="Times New Roman" panose="02020603050405020304" pitchFamily="18" charset="0"/>
            </a:endParaRPr>
          </a:p>
          <a:p>
            <a:pPr marL="0" indent="0">
              <a:buNone/>
            </a:pPr>
            <a:endParaRPr lang="en-US" sz="1800" b="1"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01966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C92B41-E294-94EE-0AC0-9B4198596929}"/>
              </a:ext>
            </a:extLst>
          </p:cNvPr>
          <p:cNvSpPr>
            <a:spLocks noGrp="1"/>
          </p:cNvSpPr>
          <p:nvPr>
            <p:ph idx="1"/>
          </p:nvPr>
        </p:nvSpPr>
        <p:spPr>
          <a:xfrm>
            <a:off x="1770558" y="2199734"/>
            <a:ext cx="9496977" cy="3261235"/>
          </a:xfrm>
        </p:spPr>
        <p:txBody>
          <a:bodyPr>
            <a:normAutofit/>
          </a:bodyPr>
          <a:lstStyle/>
          <a:p>
            <a:pPr marL="0" indent="0" algn="ctr">
              <a:buNone/>
            </a:pPr>
            <a:r>
              <a:rPr lang="en-US" sz="4400" dirty="0"/>
              <a:t>Questions</a:t>
            </a:r>
          </a:p>
        </p:txBody>
      </p:sp>
    </p:spTree>
    <p:extLst>
      <p:ext uri="{BB962C8B-B14F-4D97-AF65-F5344CB8AC3E}">
        <p14:creationId xmlns:p14="http://schemas.microsoft.com/office/powerpoint/2010/main" val="2556257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U_Pres.potx" id="{22DEF0E6-2143-4734-8B8E-7A415C0CCDC8}" vid="{DA2845DC-54CA-425A-8873-4263016CE2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93B9BC2CB82F4A85884929ED1E31D5" ma:contentTypeVersion="15" ma:contentTypeDescription="Create a new document." ma:contentTypeScope="" ma:versionID="3926c94e36c91e45faf9de64c3f987b5">
  <xsd:schema xmlns:xsd="http://www.w3.org/2001/XMLSchema" xmlns:xs="http://www.w3.org/2001/XMLSchema" xmlns:p="http://schemas.microsoft.com/office/2006/metadata/properties" xmlns:ns1="http://schemas.microsoft.com/sharepoint/v3" xmlns:ns3="f799ecae-0e8a-4fec-a3d4-784bcf63d766" xmlns:ns4="73efdef5-b426-4257-a7eb-ee712fe404c8" targetNamespace="http://schemas.microsoft.com/office/2006/metadata/properties" ma:root="true" ma:fieldsID="f09ba275ebf25419ba17f6c4531d8f42" ns1:_="" ns3:_="" ns4:_="">
    <xsd:import namespace="http://schemas.microsoft.com/sharepoint/v3"/>
    <xsd:import namespace="f799ecae-0e8a-4fec-a3d4-784bcf63d766"/>
    <xsd:import namespace="73efdef5-b426-4257-a7eb-ee712fe404c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1:_ip_UnifiedCompliancePolicyProperties" minOccurs="0"/>
                <xsd:element ref="ns1:_ip_UnifiedCompliancePolicyUIAc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99ecae-0e8a-4fec-a3d4-784bcf63d7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3efdef5-b426-4257-a7eb-ee712fe404c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122C86-41A1-415E-8440-B7158CB9AF5C}">
  <ds:schemaRefs>
    <ds:schemaRef ds:uri="http://schemas.microsoft.com/sharepoint/v3"/>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http://www.w3.org/XML/1998/namespace"/>
    <ds:schemaRef ds:uri="http://purl.org/dc/dcmitype/"/>
    <ds:schemaRef ds:uri="73efdef5-b426-4257-a7eb-ee712fe404c8"/>
    <ds:schemaRef ds:uri="http://schemas.microsoft.com/office/infopath/2007/PartnerControls"/>
    <ds:schemaRef ds:uri="f799ecae-0e8a-4fec-a3d4-784bcf63d766"/>
    <ds:schemaRef ds:uri="http://purl.org/dc/terms/"/>
  </ds:schemaRefs>
</ds:datastoreItem>
</file>

<file path=customXml/itemProps2.xml><?xml version="1.0" encoding="utf-8"?>
<ds:datastoreItem xmlns:ds="http://schemas.openxmlformats.org/officeDocument/2006/customXml" ds:itemID="{00E1FDF6-D221-4FC3-B8DC-0C6FFE0C1BC7}">
  <ds:schemaRefs>
    <ds:schemaRef ds:uri="http://schemas.microsoft.com/sharepoint/v3/contenttype/forms"/>
  </ds:schemaRefs>
</ds:datastoreItem>
</file>

<file path=customXml/itemProps3.xml><?xml version="1.0" encoding="utf-8"?>
<ds:datastoreItem xmlns:ds="http://schemas.openxmlformats.org/officeDocument/2006/customXml" ds:itemID="{3B309ACC-33DE-4513-92E3-DD2F93E367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799ecae-0e8a-4fec-a3d4-784bcf63d766"/>
    <ds:schemaRef ds:uri="73efdef5-b426-4257-a7eb-ee712fe404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6715</TotalTime>
  <Words>489</Words>
  <Application>Microsoft Office PowerPoint</Application>
  <PresentationFormat>Widescreen</PresentationFormat>
  <Paragraphs>53</Paragraphs>
  <Slides>9</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Argone</vt:lpstr>
      <vt:lpstr>Arial</vt:lpstr>
      <vt:lpstr>Calibri</vt:lpstr>
      <vt:lpstr>Calibri Light</vt:lpstr>
      <vt:lpstr>Helvetica</vt:lpstr>
      <vt:lpstr>Times New Roman</vt:lpstr>
      <vt:lpstr>Univers LT Std 67 Bold Condensed</vt:lpstr>
      <vt:lpstr>Office Theme</vt:lpstr>
      <vt:lpstr>1_Office Theme</vt:lpstr>
      <vt:lpstr>PowerPoint Presentation</vt:lpstr>
      <vt:lpstr>Capital Projects Request</vt:lpstr>
      <vt:lpstr>Capital Projects Request Bond Funds</vt:lpstr>
      <vt:lpstr>Capital Projects Request Bond Funds</vt:lpstr>
      <vt:lpstr>Capital Projects Request Bond Funds</vt:lpstr>
      <vt:lpstr>Capital Projects Request Agency Bond Funds</vt:lpstr>
      <vt:lpstr>Operating Request State General Funds</vt:lpstr>
      <vt:lpstr>Operating Request State General Funds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Fister-Tucker</dc:creator>
  <cp:lastModifiedBy>Mary Fister-Tucker</cp:lastModifiedBy>
  <cp:revision>23</cp:revision>
  <cp:lastPrinted>2023-10-30T14:08:23Z</cp:lastPrinted>
  <dcterms:created xsi:type="dcterms:W3CDTF">2023-01-30T22:14:02Z</dcterms:created>
  <dcterms:modified xsi:type="dcterms:W3CDTF">2023-10-30T20:53:24Z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0x010100D393B9BC2CB82F4A85884929ED1E31D5</vt:lpwstr>
  </property>
  <property fmtid="{D5CDD505-2E9C-101B-9397-08002B2CF9AE}" pid="3" name="MSIP_Label_4e457133-3b7a-49cd-8482-f9c6b10bdda0_Enabled">
    <vt:lpwstr>true</vt:lpwstr>
  </property>
  <property fmtid="{D5CDD505-2E9C-101B-9397-08002B2CF9AE}" pid="4" name="MSIP_Label_4e457133-3b7a-49cd-8482-f9c6b10bdda0_SetDate">
    <vt:lpwstr>2023-01-31T00:36:18Z</vt:lpwstr>
  </property>
  <property fmtid="{D5CDD505-2E9C-101B-9397-08002B2CF9AE}" pid="5" name="MSIP_Label_4e457133-3b7a-49cd-8482-f9c6b10bdda0_Method">
    <vt:lpwstr>Standard</vt:lpwstr>
  </property>
  <property fmtid="{D5CDD505-2E9C-101B-9397-08002B2CF9AE}" pid="6" name="MSIP_Label_4e457133-3b7a-49cd-8482-f9c6b10bdda0_Name">
    <vt:lpwstr>4e457133-3b7a-49cd-8482-f9c6b10bdda0</vt:lpwstr>
  </property>
  <property fmtid="{D5CDD505-2E9C-101B-9397-08002B2CF9AE}" pid="7" name="MSIP_Label_4e457133-3b7a-49cd-8482-f9c6b10bdda0_SiteId">
    <vt:lpwstr>5ca06f8c-18e2-418a-b266-dffb227cfc46</vt:lpwstr>
  </property>
  <property fmtid="{D5CDD505-2E9C-101B-9397-08002B2CF9AE}" pid="8" name="MSIP_Label_4e457133-3b7a-49cd-8482-f9c6b10bdda0_ActionId">
    <vt:lpwstr>2cb22bdc-e09e-4802-b4c4-ec79fc84e752</vt:lpwstr>
  </property>
  <property fmtid="{D5CDD505-2E9C-101B-9397-08002B2CF9AE}" pid="9" name="MSIP_Label_4e457133-3b7a-49cd-8482-f9c6b10bdda0_ContentBits">
    <vt:lpwstr>0</vt:lpwstr>
  </property>
  <property fmtid="{D5CDD505-2E9C-101B-9397-08002B2CF9AE}" pid="10" name="MSIP_Label_a42ddfa3-f04e-4aa0-a6ac-18ea78752d25_Enabled">
    <vt:lpwstr>true</vt:lpwstr>
  </property>
  <property fmtid="{D5CDD505-2E9C-101B-9397-08002B2CF9AE}" pid="11" name="MSIP_Label_a42ddfa3-f04e-4aa0-a6ac-18ea78752d25_SetDate">
    <vt:lpwstr>2023-10-03T15:44:52Z</vt:lpwstr>
  </property>
  <property fmtid="{D5CDD505-2E9C-101B-9397-08002B2CF9AE}" pid="12" name="MSIP_Label_a42ddfa3-f04e-4aa0-a6ac-18ea78752d25_Method">
    <vt:lpwstr>Standard</vt:lpwstr>
  </property>
  <property fmtid="{D5CDD505-2E9C-101B-9397-08002B2CF9AE}" pid="13" name="MSIP_Label_a42ddfa3-f04e-4aa0-a6ac-18ea78752d25_Name">
    <vt:lpwstr>defa4170-0d19-0005-0004-bc88714345d2</vt:lpwstr>
  </property>
  <property fmtid="{D5CDD505-2E9C-101B-9397-08002B2CF9AE}" pid="14" name="MSIP_Label_a42ddfa3-f04e-4aa0-a6ac-18ea78752d25_SiteId">
    <vt:lpwstr>6135a844-853b-4b8c-9020-ae7f7ccf6c22</vt:lpwstr>
  </property>
  <property fmtid="{D5CDD505-2E9C-101B-9397-08002B2CF9AE}" pid="15" name="MSIP_Label_a42ddfa3-f04e-4aa0-a6ac-18ea78752d25_ActionId">
    <vt:lpwstr>2da80a58-100e-4fad-ada9-4fedaf31455e</vt:lpwstr>
  </property>
  <property fmtid="{D5CDD505-2E9C-101B-9397-08002B2CF9AE}" pid="16" name="MSIP_Label_a42ddfa3-f04e-4aa0-a6ac-18ea78752d25_ContentBits">
    <vt:lpwstr>0</vt:lpwstr>
  </property>
</Properties>
</file>