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7" r:id="rId3"/>
    <p:sldId id="468" r:id="rId4"/>
    <p:sldId id="480" r:id="rId5"/>
    <p:sldId id="481" r:id="rId6"/>
    <p:sldId id="471" r:id="rId7"/>
    <p:sldId id="484" r:id="rId8"/>
    <p:sldId id="483" r:id="rId9"/>
    <p:sldId id="314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6408AC2-2CA4-4917-AD40-C5FCDF12338D}">
          <p14:sldIdLst>
            <p14:sldId id="256"/>
            <p14:sldId id="467"/>
            <p14:sldId id="468"/>
            <p14:sldId id="480"/>
            <p14:sldId id="481"/>
            <p14:sldId id="471"/>
            <p14:sldId id="484"/>
            <p14:sldId id="483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kie Dudley" initials="JD" lastIdx="1" clrIdx="0">
    <p:extLst>
      <p:ext uri="{19B8F6BF-5375-455C-9EA6-DF929625EA0E}">
        <p15:presenceInfo xmlns:p15="http://schemas.microsoft.com/office/powerpoint/2012/main" userId="S-1-5-21-3968477487-2019569617-2369413343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 autoAdjust="0"/>
  </p:normalViewPr>
  <p:slideViewPr>
    <p:cSldViewPr snapToGrid="0" snapToObject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5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6F213-33EB-44AB-A363-867EC8627818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498CF-CBEB-4931-ACDE-B93DAB7196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31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3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5F5E0-ED1D-4D4A-9CE1-2F1538F1557D}" type="datetimeFigureOut">
              <a:rPr lang="en-US" smtClean="0"/>
              <a:t>10/27/2023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4036"/>
            <a:ext cx="5607050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3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7BC08-A61D-4F8B-B5DD-B8E487AD46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7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2C0B-BA7C-47E9-85D2-7EAFBB1B8D45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8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2593-97B7-442A-A439-6A24726FE125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6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E2CD-5837-4D0B-AFFF-7813495B8872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4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491E-E061-4919-AB6A-C5883040F490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DFBF-F772-425D-983C-3EBF3D921C0A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9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D663-6DE6-498C-9463-2E06ED1B745D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2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4AB1-F4E7-4528-A175-A36D033D8B26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6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45E4-05B9-429D-BB3B-AC7F88351010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3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DFB4-FAAE-4808-A8D6-C97C4DA7072D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1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FECE-8A10-400F-9844-78B106D344AE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1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D6F6-1B9F-4303-BD41-8F67A8907BD5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1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2C0D2-6BB8-4A83-A278-088A25DC0EDB}" type="datetime1">
              <a:rPr lang="en-US" smtClean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7D4D6-0F9F-3540-81D1-AEEC3CD4DB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4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4772" y="-852091"/>
            <a:ext cx="8229600" cy="1210236"/>
          </a:xfrm>
        </p:spPr>
        <p:txBody>
          <a:bodyPr>
            <a:normAutofit fontScale="90000"/>
          </a:bodyPr>
          <a:lstStyle/>
          <a:p>
            <a:br>
              <a:rPr lang="en-US" sz="3100" dirty="0"/>
            </a:b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464234"/>
            <a:ext cx="8229600" cy="49940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Murray State University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Interim Joint Committee on Appropriations </a:t>
            </a:r>
          </a:p>
          <a:p>
            <a:pPr marL="0" indent="0" algn="ctr">
              <a:buNone/>
            </a:pPr>
            <a:r>
              <a:rPr lang="en-US" dirty="0"/>
              <a:t>and Revenue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November 2, 2023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393667A-238A-42C6-8D08-EA27EA43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2024-26 Asset Preservation Pool-II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AF0E05-38D9-4741-AE5E-C92152C97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2792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b="1" dirty="0"/>
              <a:t>$60M Request </a:t>
            </a:r>
          </a:p>
          <a:p>
            <a:endParaRPr lang="en-US" dirty="0"/>
          </a:p>
          <a:p>
            <a:r>
              <a:rPr lang="en-US" dirty="0"/>
              <a:t>Murray State’s portion of CPE requested $700M  Asset Preservation Pool</a:t>
            </a:r>
          </a:p>
          <a:p>
            <a:r>
              <a:rPr lang="en-US" dirty="0"/>
              <a:t>Funding is requested without a matching requirement</a:t>
            </a:r>
          </a:p>
          <a:p>
            <a:pPr lvl="1"/>
            <a:r>
              <a:rPr lang="en-US" dirty="0"/>
              <a:t>If a match is required, Murray State will match from existing bond proceeds and restricted agency funds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E176F5-434C-42EF-BA99-24CD56E93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2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333128-C3FF-4DC0-9371-05D5588DA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6"/>
            <a:ext cx="8229600" cy="1014942"/>
          </a:xfrm>
        </p:spPr>
        <p:txBody>
          <a:bodyPr>
            <a:normAutofit fontScale="90000"/>
          </a:bodyPr>
          <a:lstStyle/>
          <a:p>
            <a:r>
              <a:rPr lang="en-US" dirty="0"/>
              <a:t>Learning Commons </a:t>
            </a:r>
            <a:br>
              <a:rPr lang="en-US" dirty="0"/>
            </a:br>
            <a:r>
              <a:rPr lang="en-US" dirty="0"/>
              <a:t>with a Housing Component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6C087-79BC-4256-882C-6187C3699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1468"/>
            <a:ext cx="8229600" cy="46735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900" b="1" dirty="0"/>
              <a:t>$38M Request 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dirty="0"/>
              <a:t>Our students have a need for a collaborative learning environment specifically in the residential hall complex</a:t>
            </a:r>
          </a:p>
          <a:p>
            <a:pPr lvl="1"/>
            <a:r>
              <a:rPr lang="en-US" b="1" dirty="0"/>
              <a:t>A recruitment and retention initiative for first-time students</a:t>
            </a:r>
          </a:p>
          <a:p>
            <a:pPr lvl="1"/>
            <a:r>
              <a:rPr lang="en-US" dirty="0"/>
              <a:t>Spaces for studying, classrooms, tutoring, technology resources, and student meetings/teams</a:t>
            </a:r>
          </a:p>
          <a:p>
            <a:pPr lvl="2"/>
            <a:r>
              <a:rPr lang="en-US" sz="2600" dirty="0"/>
              <a:t>The Learning Commons is intended to be at least an  entire floor with residence hall rooms on upper floors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D49FB-114C-4D72-859D-398AE7475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8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333128-C3FF-4DC0-9371-05D5588DA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School of Nursing and Health Professions Building – Phase II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6C087-79BC-4256-882C-6187C3699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1529"/>
            <a:ext cx="8229600" cy="44364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900" b="1" dirty="0"/>
              <a:t>$11.6M Request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2022-24 Budget of the Commonwealth funded $45.5M for a new Nursing and Health Professions Building    </a:t>
            </a:r>
          </a:p>
          <a:p>
            <a:pPr lvl="1"/>
            <a:r>
              <a:rPr lang="en-US" dirty="0"/>
              <a:t>Phase II will allow for the completion of the originally planned learning, laboratory and clinical space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D49FB-114C-4D72-859D-398AE7475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333128-C3FF-4DC0-9371-05D5588DA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Agency Bond Authorization Request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6C087-79BC-4256-882C-6187C3699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6596"/>
            <a:ext cx="8229600" cy="42953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Requesting reauthorization and authorization for $122.2M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$69M  - Construct Residential Housing </a:t>
            </a:r>
          </a:p>
          <a:p>
            <a:r>
              <a:rPr lang="en-US" dirty="0"/>
              <a:t>$15M  - Replace College Courts Apartments (1 to 5 </a:t>
            </a:r>
            <a:r>
              <a:rPr lang="en-US" dirty="0" err="1"/>
              <a:t>Bldgs</a:t>
            </a:r>
            <a:r>
              <a:rPr lang="en-US" dirty="0"/>
              <a:t>) </a:t>
            </a:r>
          </a:p>
          <a:p>
            <a:r>
              <a:rPr lang="en-US" dirty="0"/>
              <a:t>$20M  - Athletic Facilities Improv. Pool Project (private funds) </a:t>
            </a:r>
          </a:p>
          <a:p>
            <a:r>
              <a:rPr lang="en-US" dirty="0"/>
              <a:t>$  6M  - Asset Preservation Pool - Res Halls </a:t>
            </a:r>
          </a:p>
          <a:p>
            <a:r>
              <a:rPr lang="en-US" dirty="0"/>
              <a:t>$1.4M - Construct New Auxiliary Services Building </a:t>
            </a:r>
          </a:p>
          <a:p>
            <a:r>
              <a:rPr lang="en-US" dirty="0"/>
              <a:t>$4.4M - Renovate Residence Hall Electrical System </a:t>
            </a:r>
          </a:p>
          <a:p>
            <a:r>
              <a:rPr lang="en-US" dirty="0"/>
              <a:t>$3.6M - Residence Hall HVAC System </a:t>
            </a:r>
          </a:p>
          <a:p>
            <a:r>
              <a:rPr lang="en-US" dirty="0"/>
              <a:t>$1.6M - Renovate Residence Hall Interior </a:t>
            </a:r>
          </a:p>
          <a:p>
            <a:r>
              <a:rPr lang="en-US" dirty="0"/>
              <a:t>$1.2M - Replace Residence Hall Domestic Water Piping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D49FB-114C-4D72-859D-398AE7475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3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8518-61F9-43C2-B2F8-CB4065231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01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2024-26 Capital Projects Requests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CB9EAE-AA2D-42E8-A093-EA9A851E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6</a:t>
            </a:fld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2F5D4787-155C-4712-A0B9-CC5FE67FFB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535" y="828413"/>
            <a:ext cx="721126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99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3197-109B-44C3-A7AF-63EBAF3C8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28" y="227013"/>
            <a:ext cx="8229600" cy="611886"/>
          </a:xfrm>
        </p:spPr>
        <p:txBody>
          <a:bodyPr>
            <a:normAutofit/>
          </a:bodyPr>
          <a:lstStyle/>
          <a:p>
            <a:r>
              <a:rPr lang="en-US" sz="2900" dirty="0"/>
              <a:t>2024-26 Capital Projects Requests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EC5D1-75A4-4AA7-B316-5D6EAAFE5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7</a:t>
            </a:fld>
            <a:endParaRPr lang="en-US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B17D3E58-B3A1-4423-9C38-E0CBB52E1E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81641"/>
            <a:ext cx="8229600" cy="443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66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50CE1-8565-435F-9B57-BDEE81CAD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0705"/>
          </a:xfrm>
        </p:spPr>
        <p:txBody>
          <a:bodyPr>
            <a:normAutofit fontScale="90000"/>
          </a:bodyPr>
          <a:lstStyle/>
          <a:p>
            <a:r>
              <a:rPr lang="en-US" sz="2900" dirty="0"/>
              <a:t>2024-26 Capital Projects Requests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0A847-AA5C-480A-AD1F-0BF47AE8A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8</a:t>
            </a:fld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1C0C111D-4C2E-4736-8632-96E5BAC76D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67876"/>
            <a:ext cx="8229600" cy="371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349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E4EC8-7481-4863-BA23-F0DB4377D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2200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45A03-726F-466A-B3F1-5C5453E8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7D4D6-0F9F-3540-81D1-AEEC3CD4DB8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8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2100"/>
      </a:dk1>
      <a:lt1>
        <a:sysClr val="window" lastClr="FFFFFF"/>
      </a:lt1>
      <a:dk2>
        <a:srgbClr val="1F497D"/>
      </a:dk2>
      <a:lt2>
        <a:srgbClr val="EEECE1"/>
      </a:lt2>
      <a:accent1>
        <a:srgbClr val="005EBD"/>
      </a:accent1>
      <a:accent2>
        <a:srgbClr val="FF45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87615</TotalTime>
  <Words>289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 </vt:lpstr>
      <vt:lpstr>2024-26 Asset Preservation Pool-II</vt:lpstr>
      <vt:lpstr>Learning Commons  with a Housing Component</vt:lpstr>
      <vt:lpstr>School of Nursing and Health Professions Building – Phase II</vt:lpstr>
      <vt:lpstr>Agency Bond Authorization Request</vt:lpstr>
      <vt:lpstr>2024-26 Capital Projects Requests</vt:lpstr>
      <vt:lpstr>2024-26 Capital Projects Requests</vt:lpstr>
      <vt:lpstr>2024-26 Capital Projects Requests</vt:lpstr>
      <vt:lpstr>PowerPoint Presentation</vt:lpstr>
    </vt:vector>
  </TitlesOfParts>
  <Company>Murray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Appropriation and Pension  Systems Contributions History FY2000-FY2019</dc:title>
  <dc:creator>Jackie Dudley</dc:creator>
  <cp:lastModifiedBy>Jackie Dudley</cp:lastModifiedBy>
  <cp:revision>388</cp:revision>
  <cp:lastPrinted>2023-10-27T12:03:27Z</cp:lastPrinted>
  <dcterms:created xsi:type="dcterms:W3CDTF">2018-01-29T02:47:06Z</dcterms:created>
  <dcterms:modified xsi:type="dcterms:W3CDTF">2023-10-31T15:03:14Z</dcterms:modified>
</cp:coreProperties>
</file>