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96" r:id="rId3"/>
    <p:sldId id="258" r:id="rId4"/>
    <p:sldId id="299" r:id="rId5"/>
    <p:sldId id="298" r:id="rId6"/>
    <p:sldId id="300" r:id="rId7"/>
    <p:sldId id="295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FBBCED2-BDCD-47AF-BC91-9CA923578076}">
          <p14:sldIdLst>
            <p14:sldId id="257"/>
            <p14:sldId id="296"/>
            <p14:sldId id="258"/>
            <p14:sldId id="299"/>
            <p14:sldId id="298"/>
            <p14:sldId id="300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5337F-1AFA-49AB-AE0F-8FE2105D0EED}" v="2" dt="2023-10-31T17:33:54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71" autoAdjust="0"/>
    <p:restoredTop sz="74213" autoAdjust="0"/>
  </p:normalViewPr>
  <p:slideViewPr>
    <p:cSldViewPr snapToGrid="0" snapToObjects="1">
      <p:cViewPr varScale="1">
        <p:scale>
          <a:sx n="82" d="100"/>
          <a:sy n="82" d="100"/>
        </p:scale>
        <p:origin x="107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89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BCC7E6-CBCD-8049-A319-D5EE110E878A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9D3029-BF28-734F-ABB3-A6D2E642EB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5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3029-BF28-734F-ABB3-A6D2E642EBE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03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3029-BF28-734F-ABB3-A6D2E642EB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3029-BF28-734F-ABB3-A6D2E642EB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9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3029-BF28-734F-ABB3-A6D2E642EB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09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3029-BF28-734F-ABB3-A6D2E642EB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81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3029-BF28-734F-ABB3-A6D2E642EBE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6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A2FFA-9519-E947-A77B-3629CB77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3436" y="6450023"/>
            <a:ext cx="843219" cy="365125"/>
          </a:xfrm>
        </p:spPr>
        <p:txBody>
          <a:bodyPr/>
          <a:lstStyle/>
          <a:p>
            <a:fld id="{4067DEB8-8EE7-8C4F-8D0A-D2FDC8E7669E}" type="datetime1">
              <a:rPr lang="en-US" smtClean="0">
                <a:latin typeface="Helvetica" pitchFamily="2" charset="0"/>
              </a:rPr>
              <a:t>10/31/2023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BA114-198C-2A45-8320-BA9851F6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2865" y="6442874"/>
            <a:ext cx="469160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footer to add department / title name</a:t>
            </a:r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6E5775B4-F0E7-4A48-BF5D-AF263FA2D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670" y="599090"/>
            <a:ext cx="10515600" cy="442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9DD850-EB65-E74F-922F-F4E9D2D6B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71" y="5127686"/>
            <a:ext cx="10371794" cy="80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FEA889-A0CE-A941-8DDA-4DB8664F5642}"/>
              </a:ext>
            </a:extLst>
          </p:cNvPr>
          <p:cNvGrpSpPr/>
          <p:nvPr userDrawn="1"/>
        </p:nvGrpSpPr>
        <p:grpSpPr>
          <a:xfrm>
            <a:off x="504918" y="7345394"/>
            <a:ext cx="603504" cy="402336"/>
            <a:chOff x="906957" y="5127686"/>
            <a:chExt cx="603504" cy="4023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CD9B29-B374-DE4D-BDC9-04764A7F62B8}"/>
                </a:ext>
              </a:extLst>
            </p:cNvPr>
            <p:cNvSpPr/>
            <p:nvPr userDrawn="1"/>
          </p:nvSpPr>
          <p:spPr>
            <a:xfrm>
              <a:off x="906957" y="5131272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5B77AF-2853-E148-91FA-CD57B509FF2A}"/>
                </a:ext>
              </a:extLst>
            </p:cNvPr>
            <p:cNvSpPr/>
            <p:nvPr userDrawn="1"/>
          </p:nvSpPr>
          <p:spPr>
            <a:xfrm>
              <a:off x="1108125" y="5328854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44623E-5CCB-694E-8878-814010C76B70}"/>
                </a:ext>
              </a:extLst>
            </p:cNvPr>
            <p:cNvSpPr/>
            <p:nvPr userDrawn="1"/>
          </p:nvSpPr>
          <p:spPr>
            <a:xfrm>
              <a:off x="1309293" y="5127686"/>
              <a:ext cx="201168" cy="20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190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734DBAE-BB9B-FD48-B664-5EB48F2D2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64" y="295680"/>
            <a:ext cx="11299785" cy="427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000" baseline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233D3F-0958-F94B-9E02-539A512A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864" y="1413165"/>
            <a:ext cx="11145406" cy="484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400" cap="none" baseline="0">
                <a:solidFill>
                  <a:srgbClr val="0033A0"/>
                </a:solidFill>
              </a:defRPr>
            </a:lvl1pPr>
            <a:lvl2pPr marL="800080" indent="-342891" algn="l">
              <a:buFont typeface="Wingdings" pitchFamily="2" charset="2"/>
              <a:buChar char="§"/>
              <a:defRPr sz="2000" b="0" i="0">
                <a:solidFill>
                  <a:srgbClr val="0033A0"/>
                </a:solidFill>
                <a:latin typeface="Helvetica" pitchFamily="2" charset="0"/>
              </a:defRPr>
            </a:lvl2pPr>
            <a:lvl3pPr marL="1257269" indent="-342891" algn="l">
              <a:buFont typeface="Wingdings" pitchFamily="2" charset="2"/>
              <a:buChar char="§"/>
              <a:defRPr sz="1800" b="0" i="0">
                <a:solidFill>
                  <a:srgbClr val="0033A0"/>
                </a:solidFill>
                <a:latin typeface="Helvetica" pitchFamily="2" charset="0"/>
              </a:defRPr>
            </a:lvl3pPr>
            <a:lvl4pPr marL="1657309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4pPr>
            <a:lvl5pPr marL="2114498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163956-4C83-984C-A689-1F794DE749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0183" y="748477"/>
            <a:ext cx="9376067" cy="29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SUB TITLE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B542A45-D4A1-80A8-56F2-5B1D287C8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996" y="6446291"/>
            <a:ext cx="843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accent6"/>
                </a:solidFill>
              </a:defRPr>
            </a:lvl1pPr>
          </a:lstStyle>
          <a:p>
            <a:r>
              <a:rPr lang="en-US" dirty="0">
                <a:latin typeface="Helvetica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75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A315-6C17-0B47-8B21-CEA03B2452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1" y="1364100"/>
            <a:ext cx="1024742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TRANSITION SLIDE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A30D9-14CB-694B-8997-602B06B7E4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98320" y="3843775"/>
            <a:ext cx="8544560" cy="15690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transition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12FB7-6D54-AC4D-83AE-3BD293BC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30090399-1C1E-BD4A-8E6A-FE5581517C0F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D7F5E-0CCF-9847-A64A-8EEA223F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5291" y="6447155"/>
            <a:ext cx="4644102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footer to add department / title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6D915-7298-9442-B8B6-23BFF06B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4658" y="6446291"/>
            <a:ext cx="460552" cy="365125"/>
          </a:xfrm>
          <a:prstGeom prst="rect">
            <a:avLst/>
          </a:prstGeom>
        </p:spPr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3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4429-E73B-2340-B580-E078B542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7363"/>
            <a:ext cx="10637520" cy="8542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4C029-675D-7A44-A487-3FF32FE84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526429"/>
            <a:ext cx="5255070" cy="46326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 marL="800089" indent="-342900">
              <a:buFont typeface="Wingdings" pitchFamily="2" charset="2"/>
              <a:buChar char="§"/>
              <a:defRPr sz="2000" b="0" i="0">
                <a:solidFill>
                  <a:schemeClr val="tx1"/>
                </a:solidFill>
                <a:latin typeface="Helvetica" pitchFamily="2" charset="0"/>
              </a:defRPr>
            </a:lvl2pPr>
            <a:lvl3pPr marL="1200127" indent="-285750">
              <a:buFont typeface="Wingdings" pitchFamily="2" charset="2"/>
              <a:buChar char="§"/>
              <a:defRPr sz="1800" b="0" i="0">
                <a:solidFill>
                  <a:schemeClr val="tx1"/>
                </a:solidFill>
                <a:latin typeface="Helvetica" pitchFamily="2" charset="0"/>
              </a:defRPr>
            </a:lvl3pPr>
            <a:lvl4pPr marL="1657316" indent="-285750">
              <a:buFont typeface="Wingdings" pitchFamily="2" charset="2"/>
              <a:buChar char="§"/>
              <a:defRPr sz="1600" b="0" i="0">
                <a:solidFill>
                  <a:schemeClr val="tx1"/>
                </a:solidFill>
                <a:latin typeface="Helvetica" pitchFamily="2" charset="0"/>
              </a:defRPr>
            </a:lvl4pPr>
            <a:lvl5pPr marL="2114504" indent="-285750">
              <a:buFont typeface="Wingdings" pitchFamily="2" charset="2"/>
              <a:buChar char="§"/>
              <a:defRPr sz="1600" b="0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5E1BC-F6A3-EA4E-B3E5-A565CACB9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690" y="1526429"/>
            <a:ext cx="5255070" cy="46326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 marL="800089" indent="-342900">
              <a:buFont typeface="Wingdings" pitchFamily="2" charset="2"/>
              <a:buChar char="§"/>
              <a:defRPr sz="2000" b="0" i="0">
                <a:solidFill>
                  <a:schemeClr val="tx1"/>
                </a:solidFill>
                <a:latin typeface="Helvetica" pitchFamily="2" charset="0"/>
              </a:defRPr>
            </a:lvl2pPr>
            <a:lvl3pPr marL="1200127" indent="-285750">
              <a:buFont typeface="Wingdings" pitchFamily="2" charset="2"/>
              <a:buChar char="§"/>
              <a:defRPr sz="1800" b="0" i="0">
                <a:solidFill>
                  <a:schemeClr val="tx1"/>
                </a:solidFill>
                <a:latin typeface="Helvetica" pitchFamily="2" charset="0"/>
              </a:defRPr>
            </a:lvl3pPr>
            <a:lvl4pPr marL="1657316" indent="-285750">
              <a:buFont typeface="Wingdings" pitchFamily="2" charset="2"/>
              <a:buChar char="§"/>
              <a:defRPr sz="1600" b="0" i="0">
                <a:solidFill>
                  <a:schemeClr val="tx1"/>
                </a:solidFill>
                <a:latin typeface="Helvetica" pitchFamily="2" charset="0"/>
              </a:defRPr>
            </a:lvl4pPr>
            <a:lvl5pPr marL="2114504" indent="-285750">
              <a:buFont typeface="Wingdings" pitchFamily="2" charset="2"/>
              <a:buChar char="§"/>
              <a:defRPr sz="1600" b="0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A9AB4A-BF54-FA45-9D55-ED7E8C819D4C}"/>
              </a:ext>
            </a:extLst>
          </p:cNvPr>
          <p:cNvCxnSpPr/>
          <p:nvPr userDrawn="1"/>
        </p:nvCxnSpPr>
        <p:spPr>
          <a:xfrm>
            <a:off x="6055056" y="1526429"/>
            <a:ext cx="0" cy="4464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3323D19F-B1C3-B945-8ABB-858B92E5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3436" y="6450023"/>
            <a:ext cx="843219" cy="365125"/>
          </a:xfrm>
        </p:spPr>
        <p:txBody>
          <a:bodyPr/>
          <a:lstStyle/>
          <a:p>
            <a:fld id="{4067DEB8-8EE7-8C4F-8D0A-D2FDC8E7669E}" type="datetime1">
              <a:rPr lang="en-US" smtClean="0">
                <a:latin typeface="Helvetica" pitchFamily="2" charset="0"/>
              </a:rPr>
              <a:t>10/31/2023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7D642EC9-0F95-A74D-A043-CFE26461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2865" y="6442874"/>
            <a:ext cx="469160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footer to add department / title name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A086A300-7DB0-5B4E-A6E2-FA87E1A0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0528" y="6450023"/>
            <a:ext cx="460552" cy="365125"/>
          </a:xfrm>
          <a:prstGeom prst="rect">
            <a:avLst/>
          </a:prstGeom>
        </p:spPr>
        <p:txBody>
          <a:bodyPr/>
          <a:lstStyle/>
          <a:p>
            <a:fld id="{8A16B8CB-D56F-2744-807F-154426EF1D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1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536C5-7AE9-514B-86BE-D8C6A4B253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2973" y="1418332"/>
            <a:ext cx="6221787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 b="0" i="0">
                <a:latin typeface="Helvetica" pitchFamily="2" charset="0"/>
              </a:defRPr>
            </a:lvl2pPr>
            <a:lvl3pPr>
              <a:defRPr sz="2000" b="0" i="0">
                <a:latin typeface="Helvetica" pitchFamily="2" charset="0"/>
              </a:defRPr>
            </a:lvl3pPr>
            <a:lvl4pPr>
              <a:defRPr sz="1800" b="0" i="0">
                <a:latin typeface="Helvetica" pitchFamily="2" charset="0"/>
              </a:defRPr>
            </a:lvl4pPr>
            <a:lvl5pPr>
              <a:defRPr sz="1800" b="0" i="0">
                <a:latin typeface="Helvetica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PHOTO/Graphic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D17435-89D2-1F4E-A337-D4EF05657D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7241" y="1425156"/>
            <a:ext cx="4258784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400" b="0" i="0" cap="none" baseline="0">
                <a:solidFill>
                  <a:srgbClr val="0033A0"/>
                </a:solidFill>
                <a:latin typeface="Helvetica" pitchFamily="2" charset="0"/>
              </a:defRPr>
            </a:lvl1pPr>
            <a:lvl2pPr marL="800080" indent="-342891" algn="l">
              <a:buFont typeface="Wingdings" pitchFamily="2" charset="2"/>
              <a:buChar char="§"/>
              <a:defRPr sz="2000" b="0" i="0">
                <a:solidFill>
                  <a:srgbClr val="0033A0"/>
                </a:solidFill>
                <a:latin typeface="Helvetica" pitchFamily="2" charset="0"/>
              </a:defRPr>
            </a:lvl2pPr>
            <a:lvl3pPr marL="1257269" indent="-342891" algn="l">
              <a:buFont typeface="Wingdings" pitchFamily="2" charset="2"/>
              <a:buChar char="§"/>
              <a:defRPr sz="1800" b="0" i="0">
                <a:solidFill>
                  <a:srgbClr val="0033A0"/>
                </a:solidFill>
                <a:latin typeface="Helvetica" pitchFamily="2" charset="0"/>
              </a:defRPr>
            </a:lvl3pPr>
            <a:lvl4pPr marL="1657309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4pPr>
            <a:lvl5pPr marL="2114498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B0FA85E-7020-944A-93D6-38523D0F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7363"/>
            <a:ext cx="10637520" cy="8542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4F0B0244-DDA8-354B-831E-B982B73B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3436" y="6450023"/>
            <a:ext cx="843219" cy="365125"/>
          </a:xfrm>
        </p:spPr>
        <p:txBody>
          <a:bodyPr/>
          <a:lstStyle/>
          <a:p>
            <a:fld id="{4067DEB8-8EE7-8C4F-8D0A-D2FDC8E7669E}" type="datetime1">
              <a:rPr lang="en-US" smtClean="0">
                <a:latin typeface="Helvetica" pitchFamily="2" charset="0"/>
              </a:rPr>
              <a:t>10/31/2023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E4EE142-64BB-C541-B03B-A0D0D0FA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2865" y="6442874"/>
            <a:ext cx="469160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footer to add department / title name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D47CC76F-1256-034D-9B97-4F8365FA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0528" y="6450023"/>
            <a:ext cx="460552" cy="365125"/>
          </a:xfrm>
          <a:prstGeom prst="rect">
            <a:avLst/>
          </a:prstGeom>
        </p:spPr>
        <p:txBody>
          <a:bodyPr/>
          <a:lstStyle/>
          <a:p>
            <a:fld id="{8A16B8CB-D56F-2744-807F-154426EF1D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2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7C9EE3-2405-8C46-8F1C-9CB7FA23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7363"/>
            <a:ext cx="10637520" cy="8542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54330CA1-C44D-C84F-9915-8950D209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3436" y="6450023"/>
            <a:ext cx="843219" cy="365125"/>
          </a:xfrm>
        </p:spPr>
        <p:txBody>
          <a:bodyPr/>
          <a:lstStyle/>
          <a:p>
            <a:fld id="{4067DEB8-8EE7-8C4F-8D0A-D2FDC8E7669E}" type="datetime1">
              <a:rPr lang="en-US" smtClean="0">
                <a:latin typeface="Helvetica" pitchFamily="2" charset="0"/>
              </a:rPr>
              <a:t>10/31/2023</a:t>
            </a:fld>
            <a:endParaRPr lang="en-US" dirty="0">
              <a:latin typeface="Helvetica" pitchFamily="2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6FCA695-0ECC-AC44-B73B-FF825B1C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2865" y="6442874"/>
            <a:ext cx="469160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footer to add department / title name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BE64D6BC-B304-4644-A724-A84DE862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0528" y="6450023"/>
            <a:ext cx="460552" cy="365125"/>
          </a:xfrm>
          <a:prstGeom prst="rect">
            <a:avLst/>
          </a:prstGeom>
        </p:spPr>
        <p:txBody>
          <a:bodyPr/>
          <a:lstStyle/>
          <a:p>
            <a:fld id="{8A16B8CB-D56F-2744-807F-154426EF1D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2C740-F8C1-FF46-8CA9-BD5F4BF0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6D56DF8E-A258-7144-8E54-7BB18F4B4455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1F79D-61BE-A741-9261-0739EE05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5291" y="6447155"/>
            <a:ext cx="4644102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footer to add department / title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9ACF0-3D9F-FB45-A2F7-2DEB2564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4658" y="6446291"/>
            <a:ext cx="460552" cy="365125"/>
          </a:xfrm>
          <a:prstGeom prst="rect">
            <a:avLst/>
          </a:prstGeom>
        </p:spPr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0F86FC-35DC-2846-A754-69CEAC93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17363"/>
            <a:ext cx="10637520" cy="85424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0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5A66-0C4D-E74B-A752-506B36EED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996" y="6446291"/>
            <a:ext cx="843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accent6"/>
                </a:solidFill>
              </a:defRPr>
            </a:lvl1pPr>
          </a:lstStyle>
          <a:p>
            <a:r>
              <a:rPr lang="en-US" dirty="0">
                <a:latin typeface="Helvetica" pitchFamily="2" charset="0"/>
              </a:rPr>
              <a:t> 1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F49C8A26-9D16-E04A-980E-5DD0108F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70" y="599090"/>
            <a:ext cx="10515600" cy="442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  <a:br>
              <a:rPr lang="en-US" dirty="0"/>
            </a:br>
            <a:r>
              <a:rPr lang="en-US" dirty="0"/>
              <a:t>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1739F3-1551-AA48-B130-A5C00E7AFF2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75320" y="7043604"/>
            <a:ext cx="1493900" cy="438715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36C05F-ED3A-A549-A054-FE0517623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671" y="5127686"/>
            <a:ext cx="10371794" cy="80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33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49" r:id="rId3"/>
    <p:sldLayoutId id="2147483652" r:id="rId4"/>
    <p:sldLayoutId id="2147483656" r:id="rId5"/>
    <p:sldLayoutId id="2147483660" r:id="rId6"/>
    <p:sldLayoutId id="2147483659" r:id="rId7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6000" b="0" i="0" kern="1200" cap="all" baseline="0">
          <a:solidFill>
            <a:schemeClr val="bg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800" b="0" i="0" kern="1200" cap="all" baseline="0">
          <a:solidFill>
            <a:schemeClr val="bg2"/>
          </a:solidFill>
          <a:latin typeface="Helvetica" pitchFamily="2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4086-421E-9C47-8629-382F2C02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95" y="2371921"/>
            <a:ext cx="11284811" cy="927572"/>
          </a:xfrm>
        </p:spPr>
        <p:txBody>
          <a:bodyPr/>
          <a:lstStyle/>
          <a:p>
            <a:r>
              <a:rPr lang="en-US" sz="4000" dirty="0"/>
              <a:t>UNIVERSITY OF KENTUCKY</a:t>
            </a:r>
            <a:br>
              <a:rPr lang="en-US" sz="4000" dirty="0"/>
            </a:br>
            <a:r>
              <a:rPr lang="en-US" sz="3200" dirty="0"/>
              <a:t>2024-26 Capital projects request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59C6F-ECC6-AA47-99B8-36EBA5FA4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95" y="5391940"/>
            <a:ext cx="10371794" cy="80459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INTERIM JOINT COMMITTEE ON APPROPRIATIONS AND REVENUE | NOV 2, 2023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AD12-4592-D74F-9CC1-53CA535AA3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60528" y="6450023"/>
            <a:ext cx="460552" cy="365125"/>
          </a:xfrm>
          <a:prstGeom prst="rect">
            <a:avLst/>
          </a:prstGeom>
        </p:spPr>
        <p:txBody>
          <a:bodyPr/>
          <a:lstStyle/>
          <a:p>
            <a:fld id="{8A16B8CB-D56F-2744-807F-154426EF1DF6}" type="slidenum">
              <a:rPr lang="en-US" sz="1400" b="1" smtClean="0"/>
              <a:pPr/>
              <a:t>1</a:t>
            </a:fld>
            <a:endParaRPr lang="en-US" sz="1400" b="1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1BF2A8D-6084-F171-C37C-965AE66E2823}"/>
              </a:ext>
            </a:extLst>
          </p:cNvPr>
          <p:cNvSpPr txBox="1">
            <a:spLocks/>
          </p:cNvSpPr>
          <p:nvPr/>
        </p:nvSpPr>
        <p:spPr>
          <a:xfrm>
            <a:off x="577888" y="4896663"/>
            <a:ext cx="6467835" cy="639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 baseline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Angie Martin,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VICE PRESIDENT FOR FINANCIAL PLANNING AND CHIEF BUDGET OFFICER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Mary Vosevich,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Vice President for Facilities Management and Chief Facilities Officer</a:t>
            </a:r>
            <a:br>
              <a:rPr lang="en-US" sz="2400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8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9AF3-AAAB-A543-BCC8-B730B605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35" y="165521"/>
            <a:ext cx="10674254" cy="7343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university of Kentucky </a:t>
            </a:r>
            <a:br>
              <a:rPr lang="en-US" dirty="0"/>
            </a:br>
            <a:r>
              <a:rPr lang="en-US" dirty="0"/>
              <a:t>2024-26 CAPITAL PROJECT priorities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60585B7-38B7-85A8-98F4-33617CD7FECD}"/>
              </a:ext>
            </a:extLst>
          </p:cNvPr>
          <p:cNvSpPr txBox="1">
            <a:spLocks/>
          </p:cNvSpPr>
          <p:nvPr/>
        </p:nvSpPr>
        <p:spPr>
          <a:xfrm>
            <a:off x="9960528" y="6450023"/>
            <a:ext cx="4605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16B8CB-D56F-2744-807F-154426EF1DF6}" type="slidenum">
              <a:rPr lang="en-US" sz="1400" b="1" smtClean="0"/>
              <a:pPr/>
              <a:t>2</a:t>
            </a:fld>
            <a:endParaRPr lang="en-US" sz="14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C22259-2125-75C8-C917-B4BA588D3443}"/>
              </a:ext>
            </a:extLst>
          </p:cNvPr>
          <p:cNvGrpSpPr/>
          <p:nvPr/>
        </p:nvGrpSpPr>
        <p:grpSpPr>
          <a:xfrm>
            <a:off x="12804933" y="1720006"/>
            <a:ext cx="1909350" cy="4144081"/>
            <a:chOff x="5123324" y="-715081"/>
            <a:chExt cx="1909350" cy="414408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ABE976F-0367-D4C8-0901-C7AB541BE12C}"/>
                </a:ext>
              </a:extLst>
            </p:cNvPr>
            <p:cNvGrpSpPr/>
            <p:nvPr/>
          </p:nvGrpSpPr>
          <p:grpSpPr>
            <a:xfrm>
              <a:off x="5123324" y="-715081"/>
              <a:ext cx="1909350" cy="4144081"/>
              <a:chOff x="-3134648" y="-1415536"/>
              <a:chExt cx="1909350" cy="414408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F26018-54DD-B15F-6157-32FF0DE18D5D}"/>
                  </a:ext>
                </a:extLst>
              </p:cNvPr>
              <p:cNvSpPr/>
              <p:nvPr/>
            </p:nvSpPr>
            <p:spPr>
              <a:xfrm>
                <a:off x="-3112033" y="1045028"/>
                <a:ext cx="353465" cy="29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70B4D00-C26F-31AB-C58A-5489879F9E16}"/>
                  </a:ext>
                </a:extLst>
              </p:cNvPr>
              <p:cNvSpPr/>
              <p:nvPr/>
            </p:nvSpPr>
            <p:spPr>
              <a:xfrm>
                <a:off x="-2606168" y="1047589"/>
                <a:ext cx="353465" cy="299677"/>
              </a:xfrm>
              <a:prstGeom prst="rect">
                <a:avLst/>
              </a:prstGeom>
              <a:solidFill>
                <a:srgbClr val="0034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0BAE411-6C85-C06A-2D96-F8DA927D5033}"/>
                  </a:ext>
                </a:extLst>
              </p:cNvPr>
              <p:cNvSpPr/>
              <p:nvPr/>
            </p:nvSpPr>
            <p:spPr>
              <a:xfrm>
                <a:off x="-2084628" y="1047589"/>
                <a:ext cx="353465" cy="29967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8354780-4AEC-2377-408A-00F0BC614EFB}"/>
                  </a:ext>
                </a:extLst>
              </p:cNvPr>
              <p:cNvSpPr/>
              <p:nvPr/>
            </p:nvSpPr>
            <p:spPr>
              <a:xfrm>
                <a:off x="-1578763" y="1050150"/>
                <a:ext cx="353465" cy="29967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27AC2FB-94EC-D899-2660-80DB90E70E75}"/>
                  </a:ext>
                </a:extLst>
              </p:cNvPr>
              <p:cNvSpPr/>
              <p:nvPr/>
            </p:nvSpPr>
            <p:spPr>
              <a:xfrm>
                <a:off x="-3134648" y="-1415536"/>
                <a:ext cx="353465" cy="29967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848A789-58F6-7AEC-8D16-C377D973F172}"/>
                  </a:ext>
                </a:extLst>
              </p:cNvPr>
              <p:cNvSpPr/>
              <p:nvPr/>
            </p:nvSpPr>
            <p:spPr>
              <a:xfrm>
                <a:off x="-2606168" y="1499665"/>
                <a:ext cx="353465" cy="29967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9EA7EA1-12A5-0DFA-7894-2A7BC6EB0D7E}"/>
                  </a:ext>
                </a:extLst>
              </p:cNvPr>
              <p:cNvSpPr/>
              <p:nvPr/>
            </p:nvSpPr>
            <p:spPr>
              <a:xfrm>
                <a:off x="-2084628" y="1499665"/>
                <a:ext cx="353465" cy="29967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D235450-F975-EB3E-C1B4-F58A9EAADF85}"/>
                  </a:ext>
                </a:extLst>
              </p:cNvPr>
              <p:cNvSpPr/>
              <p:nvPr/>
            </p:nvSpPr>
            <p:spPr>
              <a:xfrm>
                <a:off x="-1578763" y="1502226"/>
                <a:ext cx="353465" cy="29967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262661B-51CE-B19E-EC15-7650C323DAD4}"/>
                  </a:ext>
                </a:extLst>
              </p:cNvPr>
              <p:cNvSpPr/>
              <p:nvPr/>
            </p:nvSpPr>
            <p:spPr>
              <a:xfrm>
                <a:off x="-3112033" y="1954303"/>
                <a:ext cx="353465" cy="29967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877F19B-37D2-29A6-89D2-CB8D407268D5}"/>
                  </a:ext>
                </a:extLst>
              </p:cNvPr>
              <p:cNvSpPr/>
              <p:nvPr/>
            </p:nvSpPr>
            <p:spPr>
              <a:xfrm>
                <a:off x="-2606168" y="1956864"/>
                <a:ext cx="353465" cy="29967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129DD2C-F7A2-118E-FEE5-F21F0717177B}"/>
                  </a:ext>
                </a:extLst>
              </p:cNvPr>
              <p:cNvSpPr/>
              <p:nvPr/>
            </p:nvSpPr>
            <p:spPr>
              <a:xfrm>
                <a:off x="-2084628" y="1956864"/>
                <a:ext cx="353465" cy="29967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25E9C0C-635F-0694-D40A-6A676DB90EE9}"/>
                  </a:ext>
                </a:extLst>
              </p:cNvPr>
              <p:cNvSpPr/>
              <p:nvPr/>
            </p:nvSpPr>
            <p:spPr>
              <a:xfrm>
                <a:off x="-1578763" y="1959425"/>
                <a:ext cx="353465" cy="29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10E7CBA-90CC-1872-3A10-3C28D43CEA41}"/>
                  </a:ext>
                </a:extLst>
              </p:cNvPr>
              <p:cNvSpPr/>
              <p:nvPr/>
            </p:nvSpPr>
            <p:spPr>
              <a:xfrm>
                <a:off x="-3112033" y="2423746"/>
                <a:ext cx="353465" cy="299677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6C6C6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DFBD8E1-21BB-BEFA-8ED8-2A36696A3F05}"/>
                  </a:ext>
                </a:extLst>
              </p:cNvPr>
              <p:cNvSpPr/>
              <p:nvPr/>
            </p:nvSpPr>
            <p:spPr>
              <a:xfrm>
                <a:off x="-2606168" y="2426307"/>
                <a:ext cx="353465" cy="299677"/>
              </a:xfrm>
              <a:prstGeom prst="rect">
                <a:avLst/>
              </a:prstGeom>
              <a:solidFill>
                <a:srgbClr val="698E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2B5C34-7F12-FF9F-425A-F95E299770F5}"/>
                  </a:ext>
                </a:extLst>
              </p:cNvPr>
              <p:cNvSpPr/>
              <p:nvPr/>
            </p:nvSpPr>
            <p:spPr>
              <a:xfrm>
                <a:off x="-2084628" y="2426307"/>
                <a:ext cx="353465" cy="299677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5EDD40C-7409-332D-4AA1-96737945E5CA}"/>
                  </a:ext>
                </a:extLst>
              </p:cNvPr>
              <p:cNvSpPr/>
              <p:nvPr/>
            </p:nvSpPr>
            <p:spPr>
              <a:xfrm>
                <a:off x="-1578763" y="2428868"/>
                <a:ext cx="353465" cy="299677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EC43C1-15C1-6CEE-F028-0FD20F3899B0}"/>
                  </a:ext>
                </a:extLst>
              </p:cNvPr>
              <p:cNvSpPr/>
              <p:nvPr/>
            </p:nvSpPr>
            <p:spPr>
              <a:xfrm>
                <a:off x="-2606168" y="578146"/>
                <a:ext cx="353465" cy="299677"/>
              </a:xfrm>
              <a:prstGeom prst="rect">
                <a:avLst/>
              </a:prstGeom>
              <a:solidFill>
                <a:srgbClr val="0034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4338DF3-93EB-18FF-99A2-4424732D6EAC}"/>
                  </a:ext>
                </a:extLst>
              </p:cNvPr>
              <p:cNvSpPr/>
              <p:nvPr/>
            </p:nvSpPr>
            <p:spPr>
              <a:xfrm>
                <a:off x="-2050796" y="578146"/>
                <a:ext cx="353465" cy="299677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563FCD-820A-7BF0-0FAD-AD7374397606}"/>
                </a:ext>
              </a:extLst>
            </p:cNvPr>
            <p:cNvSpPr/>
            <p:nvPr/>
          </p:nvSpPr>
          <p:spPr>
            <a:xfrm>
              <a:off x="5145939" y="1378921"/>
              <a:ext cx="353465" cy="149839"/>
            </a:xfrm>
            <a:prstGeom prst="rect">
              <a:avLst/>
            </a:prstGeom>
            <a:solidFill>
              <a:srgbClr val="003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5FA08F-62A2-E62C-61E7-3EB22C4489C5}"/>
                </a:ext>
              </a:extLst>
            </p:cNvPr>
            <p:cNvSpPr/>
            <p:nvPr/>
          </p:nvSpPr>
          <p:spPr>
            <a:xfrm>
              <a:off x="6679209" y="1378921"/>
              <a:ext cx="353465" cy="149839"/>
            </a:xfrm>
            <a:prstGeom prst="rect">
              <a:avLst/>
            </a:prstGeom>
            <a:solidFill>
              <a:srgbClr val="003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7C1DF57-155C-496A-60BD-8C1883823323}"/>
              </a:ext>
            </a:extLst>
          </p:cNvPr>
          <p:cNvGrpSpPr/>
          <p:nvPr/>
        </p:nvGrpSpPr>
        <p:grpSpPr>
          <a:xfrm>
            <a:off x="986495" y="1463273"/>
            <a:ext cx="10219009" cy="968573"/>
            <a:chOff x="1091715" y="1148343"/>
            <a:chExt cx="10219009" cy="96857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4C55C7F-5D71-C74D-7720-25FF63D426CB}"/>
                </a:ext>
              </a:extLst>
            </p:cNvPr>
            <p:cNvSpPr/>
            <p:nvPr/>
          </p:nvSpPr>
          <p:spPr>
            <a:xfrm>
              <a:off x="1858613" y="1262341"/>
              <a:ext cx="8892210" cy="612157"/>
            </a:xfrm>
            <a:prstGeom prst="rect">
              <a:avLst/>
            </a:prstGeom>
            <a:solidFill>
              <a:srgbClr val="003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D56CFD-76F2-B6F7-C33B-DA178B00F092}"/>
                </a:ext>
              </a:extLst>
            </p:cNvPr>
            <p:cNvSpPr txBox="1">
              <a:spLocks/>
            </p:cNvSpPr>
            <p:nvPr/>
          </p:nvSpPr>
          <p:spPr>
            <a:xfrm>
              <a:off x="1091715" y="1185705"/>
              <a:ext cx="10159378" cy="3458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0" i="0" kern="1200" cap="none" baseline="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800080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20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257269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57309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114498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911D28FA-6675-710A-4063-08FDF895710D}"/>
                </a:ext>
              </a:extLst>
            </p:cNvPr>
            <p:cNvSpPr txBox="1">
              <a:spLocks/>
            </p:cNvSpPr>
            <p:nvPr/>
          </p:nvSpPr>
          <p:spPr>
            <a:xfrm>
              <a:off x="2037517" y="1328853"/>
              <a:ext cx="9273207" cy="6820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0" i="0" kern="1200" cap="none" baseline="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800080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20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257269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57309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114498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Construct/Improve Medical/Administrative Facility 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99A42C7F-B70F-B47D-4A0B-1200FC26F2D1}"/>
                </a:ext>
              </a:extLst>
            </p:cNvPr>
            <p:cNvSpPr txBox="1">
              <a:spLocks/>
            </p:cNvSpPr>
            <p:nvPr/>
          </p:nvSpPr>
          <p:spPr>
            <a:xfrm>
              <a:off x="1145512" y="1148343"/>
              <a:ext cx="623649" cy="9685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0" i="0" kern="1200" cap="all" baseline="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6000" dirty="0">
                  <a:solidFill>
                    <a:srgbClr val="0033A0"/>
                  </a:solidFill>
                </a:rPr>
                <a:t>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BF101E-6CA1-CE97-EF85-2EFAB387CC91}"/>
              </a:ext>
            </a:extLst>
          </p:cNvPr>
          <p:cNvGrpSpPr/>
          <p:nvPr/>
        </p:nvGrpSpPr>
        <p:grpSpPr>
          <a:xfrm>
            <a:off x="881276" y="2464569"/>
            <a:ext cx="10429448" cy="825162"/>
            <a:chOff x="881276" y="2353825"/>
            <a:chExt cx="10429448" cy="8251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D7468F-9E4C-FC8C-ED6D-5898A844ED22}"/>
                </a:ext>
              </a:extLst>
            </p:cNvPr>
            <p:cNvSpPr/>
            <p:nvPr/>
          </p:nvSpPr>
          <p:spPr>
            <a:xfrm>
              <a:off x="1858613" y="2425089"/>
              <a:ext cx="8892210" cy="612157"/>
            </a:xfrm>
            <a:prstGeom prst="rect">
              <a:avLst/>
            </a:prstGeom>
            <a:solidFill>
              <a:srgbClr val="003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2BD4566-7B62-AC16-CD95-DACAB6EF6127}"/>
                </a:ext>
              </a:extLst>
            </p:cNvPr>
            <p:cNvGrpSpPr/>
            <p:nvPr/>
          </p:nvGrpSpPr>
          <p:grpSpPr>
            <a:xfrm>
              <a:off x="1091715" y="2353825"/>
              <a:ext cx="10219009" cy="825162"/>
              <a:chOff x="793545" y="1123315"/>
              <a:chExt cx="10219009" cy="825162"/>
            </a:xfrm>
          </p:grpSpPr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6D2E633A-C2DE-E106-0B82-B9001A9463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545" y="1123315"/>
                <a:ext cx="10159378" cy="3458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0" indent="0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Tx/>
                  <a:buNone/>
                  <a:defRPr sz="2400" b="0" i="0" kern="1200" cap="none" baseline="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800080" indent="-342891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2000" b="0" i="0" kern="120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257269" indent="-342891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1800" b="0" i="0" kern="120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57309" indent="-28574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1600" b="0" i="0" kern="120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114498" indent="-28574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1600" b="0" i="0" kern="120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822BAF51-9C5F-4F94-F0A9-28629475A9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9347" y="1266463"/>
                <a:ext cx="9273207" cy="6820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Tx/>
                  <a:buNone/>
                  <a:defRPr sz="2400" b="0" i="0" kern="1200" cap="none" baseline="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800080" indent="-342891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2000" b="0" i="0" kern="120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257269" indent="-342891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1800" b="0" i="0" kern="120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57309" indent="-28574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1600" b="0" i="0" kern="120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114498" indent="-28574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1600" b="0" i="0" kern="120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Asset Preservation 2024-26</a:t>
                </a:r>
              </a:p>
            </p:txBody>
          </p:sp>
        </p:grpSp>
        <p:sp>
          <p:nvSpPr>
            <p:cNvPr id="67" name="Title 1">
              <a:extLst>
                <a:ext uri="{FF2B5EF4-FFF2-40B4-BE49-F238E27FC236}">
                  <a16:creationId xmlns:a16="http://schemas.microsoft.com/office/drawing/2014/main" id="{003BDA33-8090-D07D-5CB1-CBC3E999555C}"/>
                </a:ext>
              </a:extLst>
            </p:cNvPr>
            <p:cNvSpPr txBox="1">
              <a:spLocks/>
            </p:cNvSpPr>
            <p:nvPr/>
          </p:nvSpPr>
          <p:spPr>
            <a:xfrm>
              <a:off x="881276" y="2429537"/>
              <a:ext cx="887885" cy="7296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0" i="0" kern="1200" cap="all" baseline="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5900" dirty="0">
                  <a:solidFill>
                    <a:srgbClr val="0033A0"/>
                  </a:solidFill>
                </a:rPr>
                <a:t>2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1A27BA5-C6F9-8566-A2AB-00B92CACCBE5}"/>
              </a:ext>
            </a:extLst>
          </p:cNvPr>
          <p:cNvGrpSpPr/>
          <p:nvPr/>
        </p:nvGrpSpPr>
        <p:grpSpPr>
          <a:xfrm>
            <a:off x="541959" y="3396565"/>
            <a:ext cx="10768765" cy="934203"/>
            <a:chOff x="541959" y="3486112"/>
            <a:chExt cx="10768765" cy="93420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482F439-72C6-4475-D51A-74EB66FFD5F6}"/>
                </a:ext>
              </a:extLst>
            </p:cNvPr>
            <p:cNvSpPr/>
            <p:nvPr/>
          </p:nvSpPr>
          <p:spPr>
            <a:xfrm>
              <a:off x="1858613" y="3573752"/>
              <a:ext cx="8892210" cy="612157"/>
            </a:xfrm>
            <a:prstGeom prst="rect">
              <a:avLst/>
            </a:prstGeom>
            <a:solidFill>
              <a:srgbClr val="003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18E693C-4DA4-EE6E-2F4E-6931FBC7B2FA}"/>
                </a:ext>
              </a:extLst>
            </p:cNvPr>
            <p:cNvGrpSpPr/>
            <p:nvPr/>
          </p:nvGrpSpPr>
          <p:grpSpPr>
            <a:xfrm>
              <a:off x="541959" y="3486112"/>
              <a:ext cx="10768765" cy="934203"/>
              <a:chOff x="243789" y="1304718"/>
              <a:chExt cx="10768765" cy="934203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5B53D3BD-EF0C-184B-798F-718ED3FF9976}"/>
                  </a:ext>
                </a:extLst>
              </p:cNvPr>
              <p:cNvGrpSpPr/>
              <p:nvPr/>
            </p:nvGrpSpPr>
            <p:grpSpPr>
              <a:xfrm>
                <a:off x="793545" y="1332040"/>
                <a:ext cx="10219009" cy="825162"/>
                <a:chOff x="793545" y="1123315"/>
                <a:chExt cx="10219009" cy="825162"/>
              </a:xfrm>
            </p:grpSpPr>
            <p:sp>
              <p:nvSpPr>
                <p:cNvPr id="75" name="Content Placeholder 2">
                  <a:extLst>
                    <a:ext uri="{FF2B5EF4-FFF2-40B4-BE49-F238E27FC236}">
                      <a16:creationId xmlns:a16="http://schemas.microsoft.com/office/drawing/2014/main" id="{73F180BB-E32D-D6CB-F8F0-97EAC09344E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93545" y="1123315"/>
                  <a:ext cx="10159378" cy="3458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70000" lnSpcReduction="20000"/>
                </a:bodyPr>
                <a:lstStyle>
                  <a:lvl1pPr marL="0" indent="0" algn="l" defTabSz="914377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Tx/>
                    <a:buNone/>
                    <a:defRPr sz="2400" b="0" i="0" kern="1200" cap="none" baseline="0">
                      <a:solidFill>
                        <a:srgbClr val="0033A0"/>
                      </a:solidFill>
                      <a:latin typeface="Helvetica" pitchFamily="2" charset="0"/>
                      <a:ea typeface="+mn-ea"/>
                      <a:cs typeface="+mn-cs"/>
                    </a:defRPr>
                  </a:lvl1pPr>
                  <a:lvl2pPr marL="800080" indent="-342891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Wingdings" pitchFamily="2" charset="2"/>
                    <a:buChar char="§"/>
                    <a:defRPr sz="2000" b="0" i="0" kern="1200">
                      <a:solidFill>
                        <a:srgbClr val="0033A0"/>
                      </a:solidFill>
                      <a:latin typeface="Helvetica" pitchFamily="2" charset="0"/>
                      <a:ea typeface="+mn-ea"/>
                      <a:cs typeface="+mn-cs"/>
                    </a:defRPr>
                  </a:lvl2pPr>
                  <a:lvl3pPr marL="1257269" indent="-342891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Wingdings" pitchFamily="2" charset="2"/>
                    <a:buChar char="§"/>
                    <a:defRPr sz="1800" b="0" i="0" kern="1200">
                      <a:solidFill>
                        <a:srgbClr val="0033A0"/>
                      </a:solidFill>
                      <a:latin typeface="Helvetica" pitchFamily="2" charset="0"/>
                      <a:ea typeface="+mn-ea"/>
                      <a:cs typeface="+mn-cs"/>
                    </a:defRPr>
                  </a:lvl3pPr>
                  <a:lvl4pPr marL="1657309" indent="-28574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Wingdings" pitchFamily="2" charset="2"/>
                    <a:buChar char="§"/>
                    <a:defRPr sz="1600" b="0" i="0" kern="1200">
                      <a:solidFill>
                        <a:srgbClr val="0033A0"/>
                      </a:solidFill>
                      <a:latin typeface="Helvetica" pitchFamily="2" charset="0"/>
                      <a:ea typeface="+mn-ea"/>
                      <a:cs typeface="+mn-cs"/>
                    </a:defRPr>
                  </a:lvl4pPr>
                  <a:lvl5pPr marL="2114498" indent="-28574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Wingdings" pitchFamily="2" charset="2"/>
                    <a:buChar char="§"/>
                    <a:defRPr sz="1600" b="0" i="0" kern="1200">
                      <a:solidFill>
                        <a:srgbClr val="0033A0"/>
                      </a:solidFill>
                      <a:latin typeface="Helvetica" pitchFamily="2" charset="0"/>
                      <a:ea typeface="+mn-ea"/>
                      <a:cs typeface="+mn-cs"/>
                    </a:defRPr>
                  </a:lvl5pPr>
                  <a:lvl6pPr marL="2514537" indent="-22859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726" indent="-22859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8914" indent="-22859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103" indent="-22859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0000"/>
                    </a:lnSpc>
                  </a:pP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Content Placeholder 2">
                  <a:extLst>
                    <a:ext uri="{FF2B5EF4-FFF2-40B4-BE49-F238E27FC236}">
                      <a16:creationId xmlns:a16="http://schemas.microsoft.com/office/drawing/2014/main" id="{6558E242-67CB-72FB-E7DC-025BAF78B62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39347" y="1266463"/>
                  <a:ext cx="9273207" cy="68201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377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Tx/>
                    <a:buNone/>
                    <a:defRPr sz="2400" b="0" i="0" kern="1200" cap="none" baseline="0">
                      <a:solidFill>
                        <a:srgbClr val="0033A0"/>
                      </a:solidFill>
                      <a:latin typeface="Helvetica" pitchFamily="2" charset="0"/>
                      <a:ea typeface="+mn-ea"/>
                      <a:cs typeface="+mn-cs"/>
                    </a:defRPr>
                  </a:lvl1pPr>
                  <a:lvl2pPr marL="800080" indent="-342891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Wingdings" pitchFamily="2" charset="2"/>
                    <a:buChar char="§"/>
                    <a:defRPr sz="2000" b="0" i="0" kern="1200">
                      <a:solidFill>
                        <a:srgbClr val="0033A0"/>
                      </a:solidFill>
                      <a:latin typeface="Helvetica" pitchFamily="2" charset="0"/>
                      <a:ea typeface="+mn-ea"/>
                      <a:cs typeface="+mn-cs"/>
                    </a:defRPr>
                  </a:lvl2pPr>
                  <a:lvl3pPr marL="1257269" indent="-342891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Wingdings" pitchFamily="2" charset="2"/>
                    <a:buChar char="§"/>
                    <a:defRPr sz="1800" b="0" i="0" kern="1200">
                      <a:solidFill>
                        <a:srgbClr val="0033A0"/>
                      </a:solidFill>
                      <a:latin typeface="Helvetica" pitchFamily="2" charset="0"/>
                      <a:ea typeface="+mn-ea"/>
                      <a:cs typeface="+mn-cs"/>
                    </a:defRPr>
                  </a:lvl3pPr>
                  <a:lvl4pPr marL="1657309" indent="-28574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Wingdings" pitchFamily="2" charset="2"/>
                    <a:buChar char="§"/>
                    <a:defRPr sz="1600" b="0" i="0" kern="1200">
                      <a:solidFill>
                        <a:srgbClr val="0033A0"/>
                      </a:solidFill>
                      <a:latin typeface="Helvetica" pitchFamily="2" charset="0"/>
                      <a:ea typeface="+mn-ea"/>
                      <a:cs typeface="+mn-cs"/>
                    </a:defRPr>
                  </a:lvl4pPr>
                  <a:lvl5pPr marL="2114498" indent="-28574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Wingdings" pitchFamily="2" charset="2"/>
                    <a:buChar char="§"/>
                    <a:defRPr sz="1600" b="0" i="0" kern="1200">
                      <a:solidFill>
                        <a:srgbClr val="0033A0"/>
                      </a:solidFill>
                      <a:latin typeface="Helvetica" pitchFamily="2" charset="0"/>
                      <a:ea typeface="+mn-ea"/>
                      <a:cs typeface="+mn-cs"/>
                    </a:defRPr>
                  </a:lvl5pPr>
                  <a:lvl6pPr marL="2514537" indent="-22859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726" indent="-22859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8914" indent="-22859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103" indent="-228594" algn="l" defTabSz="914377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0000"/>
                    </a:lnSpc>
                  </a:pPr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Construct Agricultural Research Facility 1</a:t>
                  </a:r>
                </a:p>
              </p:txBody>
            </p:sp>
          </p:grpSp>
          <p:sp>
            <p:nvSpPr>
              <p:cNvPr id="73" name="Title 1">
                <a:extLst>
                  <a:ext uri="{FF2B5EF4-FFF2-40B4-BE49-F238E27FC236}">
                    <a16:creationId xmlns:a16="http://schemas.microsoft.com/office/drawing/2014/main" id="{F35F7A49-9A63-8C9E-82E6-1F317AF1EA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789" y="1304718"/>
                <a:ext cx="1248468" cy="93420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000" b="0" i="0" kern="1200" cap="all" baseline="0">
                    <a:solidFill>
                      <a:schemeClr val="tx1"/>
                    </a:solidFill>
                    <a:latin typeface="Arial Black" panose="020B0604020202020204" pitchFamily="34" charset="0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en-US" sz="6000" dirty="0">
                    <a:solidFill>
                      <a:srgbClr val="0033A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C93527E-D6AB-A61A-BAD2-48DF44612333}"/>
              </a:ext>
            </a:extLst>
          </p:cNvPr>
          <p:cNvGrpSpPr/>
          <p:nvPr/>
        </p:nvGrpSpPr>
        <p:grpSpPr>
          <a:xfrm>
            <a:off x="541959" y="4439139"/>
            <a:ext cx="10768765" cy="955231"/>
            <a:chOff x="541959" y="4723547"/>
            <a:chExt cx="10768765" cy="95523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34CC75-59D1-9880-1B6B-04BF41217882}"/>
                </a:ext>
              </a:extLst>
            </p:cNvPr>
            <p:cNvSpPr/>
            <p:nvPr/>
          </p:nvSpPr>
          <p:spPr>
            <a:xfrm>
              <a:off x="1858613" y="4835207"/>
              <a:ext cx="8892210" cy="612157"/>
            </a:xfrm>
            <a:prstGeom prst="rect">
              <a:avLst/>
            </a:prstGeom>
            <a:solidFill>
              <a:srgbClr val="003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6A05911-F5FC-2F5B-AD3D-6D776E6319E7}"/>
                </a:ext>
              </a:extLst>
            </p:cNvPr>
            <p:cNvGrpSpPr/>
            <p:nvPr/>
          </p:nvGrpSpPr>
          <p:grpSpPr>
            <a:xfrm>
              <a:off x="1091715" y="4723547"/>
              <a:ext cx="10219009" cy="825162"/>
              <a:chOff x="793545" y="1123315"/>
              <a:chExt cx="10219009" cy="825162"/>
            </a:xfrm>
          </p:grpSpPr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685EBE42-7B8A-76DC-723C-911AC94F9E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545" y="1123315"/>
                <a:ext cx="10159378" cy="3458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0" indent="0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Tx/>
                  <a:buNone/>
                  <a:defRPr sz="2400" b="0" i="0" kern="1200" cap="none" baseline="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800080" indent="-342891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2000" b="0" i="0" kern="120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257269" indent="-342891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1800" b="0" i="0" kern="120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57309" indent="-28574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1600" b="0" i="0" kern="120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114498" indent="-28574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1600" b="0" i="0" kern="120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D3A38F61-8C4F-4EA6-C553-EAEDA81DFD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9347" y="1266463"/>
                <a:ext cx="9273207" cy="6820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Tx/>
                  <a:buNone/>
                  <a:defRPr sz="2400" b="0" i="0" kern="1200" cap="none" baseline="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1pPr>
                <a:lvl2pPr marL="800080" indent="-342891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2000" b="0" i="0" kern="120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2pPr>
                <a:lvl3pPr marL="1257269" indent="-342891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1800" b="0" i="0" kern="120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3pPr>
                <a:lvl4pPr marL="1657309" indent="-28574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1600" b="0" i="0" kern="120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114498" indent="-28574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itchFamily="2" charset="2"/>
                  <a:buChar char="§"/>
                  <a:defRPr sz="1600" b="0" i="0" kern="1200">
                    <a:solidFill>
                      <a:srgbClr val="0033A0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Construct Research Facility</a:t>
                </a:r>
              </a:p>
            </p:txBody>
          </p:sp>
        </p:grpSp>
        <p:sp>
          <p:nvSpPr>
            <p:cNvPr id="79" name="Title 1">
              <a:extLst>
                <a:ext uri="{FF2B5EF4-FFF2-40B4-BE49-F238E27FC236}">
                  <a16:creationId xmlns:a16="http://schemas.microsoft.com/office/drawing/2014/main" id="{3B67AB30-B087-7E1D-516E-BFEAF092B34B}"/>
                </a:ext>
              </a:extLst>
            </p:cNvPr>
            <p:cNvSpPr txBox="1">
              <a:spLocks/>
            </p:cNvSpPr>
            <p:nvPr/>
          </p:nvSpPr>
          <p:spPr>
            <a:xfrm>
              <a:off x="541959" y="4826742"/>
              <a:ext cx="1237761" cy="8520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0" i="0" kern="1200" cap="all" baseline="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6000" dirty="0">
                  <a:solidFill>
                    <a:srgbClr val="0033A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30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60585B7-38B7-85A8-98F4-33617CD7FECD}"/>
              </a:ext>
            </a:extLst>
          </p:cNvPr>
          <p:cNvSpPr txBox="1">
            <a:spLocks/>
          </p:cNvSpPr>
          <p:nvPr/>
        </p:nvSpPr>
        <p:spPr>
          <a:xfrm>
            <a:off x="9960528" y="6517459"/>
            <a:ext cx="4605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16B8CB-D56F-2744-807F-154426EF1DF6}" type="slidenum">
              <a:rPr lang="en-US" sz="1400" b="1" smtClean="0"/>
              <a:pPr/>
              <a:t>3</a:t>
            </a:fld>
            <a:endParaRPr lang="en-US" sz="14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890BE7-054D-B2F3-843E-4CC5281958D0}"/>
              </a:ext>
            </a:extLst>
          </p:cNvPr>
          <p:cNvGrpSpPr/>
          <p:nvPr/>
        </p:nvGrpSpPr>
        <p:grpSpPr>
          <a:xfrm>
            <a:off x="1099484" y="686031"/>
            <a:ext cx="9902120" cy="808980"/>
            <a:chOff x="1875561" y="1272572"/>
            <a:chExt cx="9521444" cy="80898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470CC5-9664-6D51-027F-53787C02831C}"/>
                </a:ext>
              </a:extLst>
            </p:cNvPr>
            <p:cNvSpPr/>
            <p:nvPr/>
          </p:nvSpPr>
          <p:spPr>
            <a:xfrm>
              <a:off x="2422604" y="1497091"/>
              <a:ext cx="8974401" cy="3746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B6CF790D-32FE-4FD4-1CC7-7ADBDEFFDE89}"/>
                </a:ext>
              </a:extLst>
            </p:cNvPr>
            <p:cNvSpPr txBox="1">
              <a:spLocks/>
            </p:cNvSpPr>
            <p:nvPr/>
          </p:nvSpPr>
          <p:spPr>
            <a:xfrm>
              <a:off x="1875561" y="1272572"/>
              <a:ext cx="8495653" cy="2892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0" i="0" kern="1200" cap="none" baseline="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800080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20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257269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57309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114498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05F34A24-A1FD-4A4E-A2C4-B3BBCB39E8E5}"/>
                </a:ext>
              </a:extLst>
            </p:cNvPr>
            <p:cNvSpPr txBox="1">
              <a:spLocks/>
            </p:cNvSpPr>
            <p:nvPr/>
          </p:nvSpPr>
          <p:spPr>
            <a:xfrm>
              <a:off x="2452454" y="1506635"/>
              <a:ext cx="7210020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0" i="0" kern="1200" cap="none" baseline="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800080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20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257269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57309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114498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Construct/Improve Medical/Administrative Facility 3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DEF2BDD3-F000-F0A4-4B4D-2E828D5574C3}"/>
                </a:ext>
              </a:extLst>
            </p:cNvPr>
            <p:cNvSpPr txBox="1">
              <a:spLocks/>
            </p:cNvSpPr>
            <p:nvPr/>
          </p:nvSpPr>
          <p:spPr>
            <a:xfrm>
              <a:off x="1999241" y="1387815"/>
              <a:ext cx="367915" cy="693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0" i="0" kern="1200" cap="all" baseline="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4000" dirty="0">
                  <a:solidFill>
                    <a:srgbClr val="0033A0"/>
                  </a:solidFill>
                </a:rPr>
                <a:t>1</a:t>
              </a:r>
            </a:p>
          </p:txBody>
        </p:sp>
      </p:grpSp>
      <p:pic>
        <p:nvPicPr>
          <p:cNvPr id="41" name="Picture 6" descr="College of Medicine | Clinical Partnerships | University of Kentucky  College of Medicine">
            <a:extLst>
              <a:ext uri="{FF2B5EF4-FFF2-40B4-BE49-F238E27FC236}">
                <a16:creationId xmlns:a16="http://schemas.microsoft.com/office/drawing/2014/main" id="{456D3B79-77D8-2C4A-FF97-E041B5F7C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/>
          <a:stretch/>
        </p:blipFill>
        <p:spPr bwMode="auto">
          <a:xfrm>
            <a:off x="7388830" y="1063670"/>
            <a:ext cx="3612774" cy="234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3C73E4CB-2CA4-8520-BDF5-F565068E1ADA}"/>
              </a:ext>
            </a:extLst>
          </p:cNvPr>
          <p:cNvSpPr txBox="1">
            <a:spLocks/>
          </p:cNvSpPr>
          <p:nvPr/>
        </p:nvSpPr>
        <p:spPr>
          <a:xfrm>
            <a:off x="1583556" y="1394494"/>
            <a:ext cx="5675607" cy="4176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Scope: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  Agency Bonds		$800 million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  Restricted Funds	</a:t>
            </a:r>
            <a:r>
              <a:rPr lang="en-US" sz="1600" u="sng" dirty="0">
                <a:solidFill>
                  <a:schemeClr val="tx2"/>
                </a:solidFill>
              </a:rPr>
              <a:t>$1.2 billion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   Total                                 $2.0 billion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Expansion of Albert B. Chandler Hospital to provide 700 +/- beds as well as needed clinical support spaces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With construction of a new bed tower, space will be available for comprehensive services for pediatric behavioral health initiatives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Reauthorization requested - design team selections are currently underway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Completion scheduled for 2029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E98FF-F8A7-2F11-6DDC-7459B088A771}"/>
              </a:ext>
            </a:extLst>
          </p:cNvPr>
          <p:cNvSpPr txBox="1"/>
          <p:nvPr/>
        </p:nvSpPr>
        <p:spPr>
          <a:xfrm>
            <a:off x="660400" y="1286733"/>
            <a:ext cx="1030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Black" panose="020B0A04020102020204" pitchFamily="34" charset="0"/>
              </a:rPr>
              <a:t>PRIORITY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6FAADB-BDB8-4ABA-3567-A464FFDEE060}"/>
              </a:ext>
            </a:extLst>
          </p:cNvPr>
          <p:cNvGrpSpPr/>
          <p:nvPr/>
        </p:nvGrpSpPr>
        <p:grpSpPr>
          <a:xfrm>
            <a:off x="272870" y="29440"/>
            <a:ext cx="9892360" cy="599188"/>
            <a:chOff x="1875561" y="1272572"/>
            <a:chExt cx="9521442" cy="5991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95E201-A274-0DB4-ED55-0945052A596A}"/>
                </a:ext>
              </a:extLst>
            </p:cNvPr>
            <p:cNvSpPr/>
            <p:nvPr/>
          </p:nvSpPr>
          <p:spPr>
            <a:xfrm>
              <a:off x="2422604" y="1497091"/>
              <a:ext cx="8974399" cy="374669"/>
            </a:xfrm>
            <a:prstGeom prst="rect">
              <a:avLst/>
            </a:prstGeom>
            <a:solidFill>
              <a:srgbClr val="003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0B3E4A28-0A1E-96AF-7605-502ECE52F10A}"/>
                </a:ext>
              </a:extLst>
            </p:cNvPr>
            <p:cNvSpPr txBox="1">
              <a:spLocks/>
            </p:cNvSpPr>
            <p:nvPr/>
          </p:nvSpPr>
          <p:spPr>
            <a:xfrm>
              <a:off x="1875561" y="1272572"/>
              <a:ext cx="8495652" cy="2892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0" i="0" kern="1200" cap="none" baseline="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800080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20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257269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57309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114498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D1B707D5-BE27-13BB-2BD5-3B668C7973EF}"/>
                </a:ext>
              </a:extLst>
            </p:cNvPr>
            <p:cNvSpPr txBox="1">
              <a:spLocks/>
            </p:cNvSpPr>
            <p:nvPr/>
          </p:nvSpPr>
          <p:spPr>
            <a:xfrm>
              <a:off x="2452454" y="1506635"/>
              <a:ext cx="7210018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0" i="0" kern="1200" cap="none" baseline="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800080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20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257269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57309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114498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kumimoji="0" lang="en-US" sz="3100" b="0" i="0" u="none" strike="noStrike" kern="120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604020202020204" pitchFamily="34" charset="0"/>
                  <a:ea typeface="+mj-ea"/>
                  <a:cs typeface="+mj-cs"/>
                </a:rPr>
                <a:t>2024-26 capital project priorities</a:t>
              </a:r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97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60585B7-38B7-85A8-98F4-33617CD7FECD}"/>
              </a:ext>
            </a:extLst>
          </p:cNvPr>
          <p:cNvSpPr txBox="1">
            <a:spLocks/>
          </p:cNvSpPr>
          <p:nvPr/>
        </p:nvSpPr>
        <p:spPr>
          <a:xfrm>
            <a:off x="9960528" y="6517459"/>
            <a:ext cx="4605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16B8CB-D56F-2744-807F-154426EF1DF6}" type="slidenum">
              <a:rPr lang="en-US" sz="1400" b="1" smtClean="0"/>
              <a:pPr/>
              <a:t>4</a:t>
            </a:fld>
            <a:endParaRPr lang="en-US" sz="14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890BE7-054D-B2F3-843E-4CC5281958D0}"/>
              </a:ext>
            </a:extLst>
          </p:cNvPr>
          <p:cNvGrpSpPr/>
          <p:nvPr/>
        </p:nvGrpSpPr>
        <p:grpSpPr>
          <a:xfrm>
            <a:off x="1099484" y="686031"/>
            <a:ext cx="9902120" cy="808980"/>
            <a:chOff x="1875561" y="1272572"/>
            <a:chExt cx="9521444" cy="80898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470CC5-9664-6D51-027F-53787C02831C}"/>
                </a:ext>
              </a:extLst>
            </p:cNvPr>
            <p:cNvSpPr/>
            <p:nvPr/>
          </p:nvSpPr>
          <p:spPr>
            <a:xfrm>
              <a:off x="2422604" y="1497091"/>
              <a:ext cx="8974401" cy="3746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B6CF790D-32FE-4FD4-1CC7-7ADBDEFFDE89}"/>
                </a:ext>
              </a:extLst>
            </p:cNvPr>
            <p:cNvSpPr txBox="1">
              <a:spLocks/>
            </p:cNvSpPr>
            <p:nvPr/>
          </p:nvSpPr>
          <p:spPr>
            <a:xfrm>
              <a:off x="1875561" y="1272572"/>
              <a:ext cx="8495653" cy="2892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0" i="0" kern="1200" cap="none" baseline="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800080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20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257269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57309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114498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05F34A24-A1FD-4A4E-A2C4-B3BBCB39E8E5}"/>
                </a:ext>
              </a:extLst>
            </p:cNvPr>
            <p:cNvSpPr txBox="1">
              <a:spLocks/>
            </p:cNvSpPr>
            <p:nvPr/>
          </p:nvSpPr>
          <p:spPr>
            <a:xfrm>
              <a:off x="2452454" y="1506635"/>
              <a:ext cx="7210020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0" i="0" kern="1200" cap="none" baseline="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800080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20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257269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57309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114498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Asset Preservation 2024-26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DEF2BDD3-F000-F0A4-4B4D-2E828D5574C3}"/>
                </a:ext>
              </a:extLst>
            </p:cNvPr>
            <p:cNvSpPr txBox="1">
              <a:spLocks/>
            </p:cNvSpPr>
            <p:nvPr/>
          </p:nvSpPr>
          <p:spPr>
            <a:xfrm>
              <a:off x="1999241" y="1387815"/>
              <a:ext cx="367915" cy="693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0" i="0" kern="1200" cap="all" baseline="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4000" dirty="0">
                  <a:solidFill>
                    <a:srgbClr val="0033A0"/>
                  </a:solidFill>
                </a:rPr>
                <a:t>2</a:t>
              </a:r>
            </a:p>
          </p:txBody>
        </p:sp>
      </p:grp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3C73E4CB-2CA4-8520-BDF5-F565068E1ADA}"/>
              </a:ext>
            </a:extLst>
          </p:cNvPr>
          <p:cNvSpPr txBox="1">
            <a:spLocks/>
          </p:cNvSpPr>
          <p:nvPr/>
        </p:nvSpPr>
        <p:spPr>
          <a:xfrm>
            <a:off x="1583556" y="1394494"/>
            <a:ext cx="9333206" cy="382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Scope: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  State Bonds		$168.7 million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Share of CPE requested $700 million Asset Preservation Pool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Building Systems improvements ― mechanical, electrical, plumbing, building envelope, life safety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Utility Infrastructure Systems improvements ― steam, chilled water, electrical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Major renovations to multiple buildings being considered 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E98FF-F8A7-2F11-6DDC-7459B088A771}"/>
              </a:ext>
            </a:extLst>
          </p:cNvPr>
          <p:cNvSpPr txBox="1"/>
          <p:nvPr/>
        </p:nvSpPr>
        <p:spPr>
          <a:xfrm>
            <a:off x="660400" y="1286733"/>
            <a:ext cx="1030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Black" panose="020B0A04020102020204" pitchFamily="34" charset="0"/>
              </a:rPr>
              <a:t>PRIORITY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6FAADB-BDB8-4ABA-3567-A464FFDEE060}"/>
              </a:ext>
            </a:extLst>
          </p:cNvPr>
          <p:cNvGrpSpPr/>
          <p:nvPr/>
        </p:nvGrpSpPr>
        <p:grpSpPr>
          <a:xfrm>
            <a:off x="272870" y="29440"/>
            <a:ext cx="9892360" cy="599188"/>
            <a:chOff x="1875561" y="1272572"/>
            <a:chExt cx="9521442" cy="5991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95E201-A274-0DB4-ED55-0945052A596A}"/>
                </a:ext>
              </a:extLst>
            </p:cNvPr>
            <p:cNvSpPr/>
            <p:nvPr/>
          </p:nvSpPr>
          <p:spPr>
            <a:xfrm>
              <a:off x="2422604" y="1497091"/>
              <a:ext cx="8974399" cy="374669"/>
            </a:xfrm>
            <a:prstGeom prst="rect">
              <a:avLst/>
            </a:prstGeom>
            <a:solidFill>
              <a:srgbClr val="003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0B3E4A28-0A1E-96AF-7605-502ECE52F10A}"/>
                </a:ext>
              </a:extLst>
            </p:cNvPr>
            <p:cNvSpPr txBox="1">
              <a:spLocks/>
            </p:cNvSpPr>
            <p:nvPr/>
          </p:nvSpPr>
          <p:spPr>
            <a:xfrm>
              <a:off x="1875561" y="1272572"/>
              <a:ext cx="8495652" cy="2892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0" i="0" kern="1200" cap="none" baseline="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800080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20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257269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57309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114498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D1B707D5-BE27-13BB-2BD5-3B668C7973EF}"/>
                </a:ext>
              </a:extLst>
            </p:cNvPr>
            <p:cNvSpPr txBox="1">
              <a:spLocks/>
            </p:cNvSpPr>
            <p:nvPr/>
          </p:nvSpPr>
          <p:spPr>
            <a:xfrm>
              <a:off x="2452454" y="1506635"/>
              <a:ext cx="7210018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0" i="0" kern="1200" cap="none" baseline="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800080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20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257269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57309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114498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kumimoji="0" lang="en-US" sz="3100" b="0" i="0" u="none" strike="noStrike" kern="120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604020202020204" pitchFamily="34" charset="0"/>
                  <a:ea typeface="+mj-ea"/>
                  <a:cs typeface="+mj-cs"/>
                </a:rPr>
                <a:t>2024-26 capital project priorities</a:t>
              </a:r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62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60585B7-38B7-85A8-98F4-33617CD7FECD}"/>
              </a:ext>
            </a:extLst>
          </p:cNvPr>
          <p:cNvSpPr txBox="1">
            <a:spLocks/>
          </p:cNvSpPr>
          <p:nvPr/>
        </p:nvSpPr>
        <p:spPr>
          <a:xfrm>
            <a:off x="9960528" y="6517459"/>
            <a:ext cx="4605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16B8CB-D56F-2744-807F-154426EF1DF6}" type="slidenum">
              <a:rPr lang="en-US" sz="1400" b="1" smtClean="0"/>
              <a:pPr/>
              <a:t>5</a:t>
            </a:fld>
            <a:endParaRPr lang="en-US" sz="1400" b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031396C-7C39-F64D-222E-0F73AA732D32}"/>
              </a:ext>
            </a:extLst>
          </p:cNvPr>
          <p:cNvGrpSpPr/>
          <p:nvPr/>
        </p:nvGrpSpPr>
        <p:grpSpPr>
          <a:xfrm>
            <a:off x="1019666" y="638172"/>
            <a:ext cx="10152667" cy="808980"/>
            <a:chOff x="1625014" y="1272572"/>
            <a:chExt cx="9771991" cy="80898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ECB98C2-7EB0-9004-F5FE-B10CCD8CA31A}"/>
                </a:ext>
              </a:extLst>
            </p:cNvPr>
            <p:cNvSpPr/>
            <p:nvPr/>
          </p:nvSpPr>
          <p:spPr>
            <a:xfrm>
              <a:off x="2422604" y="1497091"/>
              <a:ext cx="8974401" cy="374669"/>
            </a:xfrm>
            <a:prstGeom prst="rect">
              <a:avLst/>
            </a:prstGeom>
            <a:solidFill>
              <a:srgbClr val="003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1AEF7656-4106-1504-6BC8-7E5E4EB31DB6}"/>
                </a:ext>
              </a:extLst>
            </p:cNvPr>
            <p:cNvSpPr txBox="1">
              <a:spLocks/>
            </p:cNvSpPr>
            <p:nvPr/>
          </p:nvSpPr>
          <p:spPr>
            <a:xfrm>
              <a:off x="1875561" y="1272572"/>
              <a:ext cx="8495653" cy="2892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0" i="0" kern="1200" cap="none" baseline="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800080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20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257269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57309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114498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F9512FA6-62BA-2A88-E039-9318F5B8D0F8}"/>
                </a:ext>
              </a:extLst>
            </p:cNvPr>
            <p:cNvSpPr txBox="1">
              <a:spLocks/>
            </p:cNvSpPr>
            <p:nvPr/>
          </p:nvSpPr>
          <p:spPr>
            <a:xfrm>
              <a:off x="2422603" y="1497091"/>
              <a:ext cx="8974400" cy="365125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0" i="0" kern="1200" cap="none" baseline="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800080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20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257269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57309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114498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Construct Agricultural Research Facility 1</a:t>
              </a:r>
            </a:p>
          </p:txBody>
        </p:sp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89E984A7-8B4B-D948-3F6C-2C95A4313901}"/>
                </a:ext>
              </a:extLst>
            </p:cNvPr>
            <p:cNvSpPr txBox="1">
              <a:spLocks/>
            </p:cNvSpPr>
            <p:nvPr/>
          </p:nvSpPr>
          <p:spPr>
            <a:xfrm>
              <a:off x="1625014" y="1387815"/>
              <a:ext cx="797592" cy="693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0" i="0" kern="1200" cap="all" baseline="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4000" dirty="0">
                  <a:solidFill>
                    <a:srgbClr val="0033A0"/>
                  </a:solidFill>
                </a:rPr>
                <a:t>3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2CD5351A-6FB8-C316-C090-3015F0673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59" y="1203521"/>
            <a:ext cx="3612774" cy="2363901"/>
          </a:xfrm>
          <a:prstGeom prst="rect">
            <a:avLst/>
          </a:prstGeom>
        </p:spPr>
      </p:pic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74C6BB95-8547-AC2B-5B57-AC3C8038FCA6}"/>
              </a:ext>
            </a:extLst>
          </p:cNvPr>
          <p:cNvSpPr txBox="1">
            <a:spLocks/>
          </p:cNvSpPr>
          <p:nvPr/>
        </p:nvSpPr>
        <p:spPr>
          <a:xfrm>
            <a:off x="1883952" y="1653691"/>
            <a:ext cx="5922136" cy="3563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Scope: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  State Bonds                 $200 million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  Restricted Funds          </a:t>
            </a:r>
            <a:r>
              <a:rPr lang="en-US" sz="1600" u="sng" dirty="0">
                <a:solidFill>
                  <a:schemeClr val="tx2"/>
                </a:solidFill>
              </a:rPr>
              <a:t>   50 million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    Total                           $250 million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New facility to replace aging lab research and classroom facilities for the Martin-Gatton College of Agriculture, Food and Environment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Reauthorization requested - design team selections are currently underway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Completion scheduled for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FB629B-57DB-507D-0626-A7904ABECA57}"/>
              </a:ext>
            </a:extLst>
          </p:cNvPr>
          <p:cNvSpPr txBox="1"/>
          <p:nvPr/>
        </p:nvSpPr>
        <p:spPr>
          <a:xfrm>
            <a:off x="817523" y="1261013"/>
            <a:ext cx="1030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Black" panose="020B0A04020102020204" pitchFamily="34" charset="0"/>
              </a:rPr>
              <a:t>PRIORITY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6FAADB-BDB8-4ABA-3567-A464FFDEE060}"/>
              </a:ext>
            </a:extLst>
          </p:cNvPr>
          <p:cNvGrpSpPr/>
          <p:nvPr/>
        </p:nvGrpSpPr>
        <p:grpSpPr>
          <a:xfrm>
            <a:off x="272870" y="29440"/>
            <a:ext cx="9892360" cy="599188"/>
            <a:chOff x="1875561" y="1272572"/>
            <a:chExt cx="9521442" cy="5991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95E201-A274-0DB4-ED55-0945052A596A}"/>
                </a:ext>
              </a:extLst>
            </p:cNvPr>
            <p:cNvSpPr/>
            <p:nvPr/>
          </p:nvSpPr>
          <p:spPr>
            <a:xfrm>
              <a:off x="2422604" y="1497091"/>
              <a:ext cx="8974399" cy="374669"/>
            </a:xfrm>
            <a:prstGeom prst="rect">
              <a:avLst/>
            </a:prstGeom>
            <a:solidFill>
              <a:srgbClr val="003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0B3E4A28-0A1E-96AF-7605-502ECE52F10A}"/>
                </a:ext>
              </a:extLst>
            </p:cNvPr>
            <p:cNvSpPr txBox="1">
              <a:spLocks/>
            </p:cNvSpPr>
            <p:nvPr/>
          </p:nvSpPr>
          <p:spPr>
            <a:xfrm>
              <a:off x="1875561" y="1272572"/>
              <a:ext cx="8495652" cy="2892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0" i="0" kern="1200" cap="none" baseline="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800080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20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257269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57309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114498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D1B707D5-BE27-13BB-2BD5-3B668C7973EF}"/>
                </a:ext>
              </a:extLst>
            </p:cNvPr>
            <p:cNvSpPr txBox="1">
              <a:spLocks/>
            </p:cNvSpPr>
            <p:nvPr/>
          </p:nvSpPr>
          <p:spPr>
            <a:xfrm>
              <a:off x="2452454" y="1506635"/>
              <a:ext cx="7210018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0" i="0" kern="1200" cap="none" baseline="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800080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20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257269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57309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114498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kumimoji="0" lang="en-US" sz="3100" b="0" i="0" u="none" strike="noStrike" kern="120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604020202020204" pitchFamily="34" charset="0"/>
                  <a:ea typeface="+mj-ea"/>
                  <a:cs typeface="+mj-cs"/>
                </a:rPr>
                <a:t>2024-26 capital project priorities</a:t>
              </a:r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46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60585B7-38B7-85A8-98F4-33617CD7FECD}"/>
              </a:ext>
            </a:extLst>
          </p:cNvPr>
          <p:cNvSpPr txBox="1">
            <a:spLocks/>
          </p:cNvSpPr>
          <p:nvPr/>
        </p:nvSpPr>
        <p:spPr>
          <a:xfrm>
            <a:off x="9960528" y="6517459"/>
            <a:ext cx="4605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16B8CB-D56F-2744-807F-154426EF1DF6}" type="slidenum">
              <a:rPr lang="en-US" sz="1400" b="1" smtClean="0"/>
              <a:pPr/>
              <a:t>6</a:t>
            </a:fld>
            <a:endParaRPr lang="en-US" sz="1400" b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031396C-7C39-F64D-222E-0F73AA732D32}"/>
              </a:ext>
            </a:extLst>
          </p:cNvPr>
          <p:cNvGrpSpPr/>
          <p:nvPr/>
        </p:nvGrpSpPr>
        <p:grpSpPr>
          <a:xfrm>
            <a:off x="1019666" y="638172"/>
            <a:ext cx="10152667" cy="808980"/>
            <a:chOff x="1625014" y="1272572"/>
            <a:chExt cx="9771991" cy="80898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ECB98C2-7EB0-9004-F5FE-B10CCD8CA31A}"/>
                </a:ext>
              </a:extLst>
            </p:cNvPr>
            <p:cNvSpPr/>
            <p:nvPr/>
          </p:nvSpPr>
          <p:spPr>
            <a:xfrm>
              <a:off x="2422604" y="1497091"/>
              <a:ext cx="8974401" cy="374669"/>
            </a:xfrm>
            <a:prstGeom prst="rect">
              <a:avLst/>
            </a:prstGeom>
            <a:solidFill>
              <a:srgbClr val="003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1AEF7656-4106-1504-6BC8-7E5E4EB31DB6}"/>
                </a:ext>
              </a:extLst>
            </p:cNvPr>
            <p:cNvSpPr txBox="1">
              <a:spLocks/>
            </p:cNvSpPr>
            <p:nvPr/>
          </p:nvSpPr>
          <p:spPr>
            <a:xfrm>
              <a:off x="1875561" y="1272572"/>
              <a:ext cx="8495653" cy="2892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0" i="0" kern="1200" cap="none" baseline="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800080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20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257269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57309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114498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F9512FA6-62BA-2A88-E039-9318F5B8D0F8}"/>
                </a:ext>
              </a:extLst>
            </p:cNvPr>
            <p:cNvSpPr txBox="1">
              <a:spLocks/>
            </p:cNvSpPr>
            <p:nvPr/>
          </p:nvSpPr>
          <p:spPr>
            <a:xfrm>
              <a:off x="2452453" y="1506635"/>
              <a:ext cx="8944551" cy="365125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0" i="0" kern="1200" cap="none" baseline="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800080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20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257269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57309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114498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Facility</a:t>
              </a:r>
            </a:p>
          </p:txBody>
        </p:sp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89E984A7-8B4B-D948-3F6C-2C95A4313901}"/>
                </a:ext>
              </a:extLst>
            </p:cNvPr>
            <p:cNvSpPr txBox="1">
              <a:spLocks/>
            </p:cNvSpPr>
            <p:nvPr/>
          </p:nvSpPr>
          <p:spPr>
            <a:xfrm>
              <a:off x="1625014" y="1387815"/>
              <a:ext cx="797592" cy="693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0" i="0" kern="1200" cap="all" baseline="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4000" dirty="0">
                  <a:solidFill>
                    <a:srgbClr val="0033A0"/>
                  </a:solidFill>
                </a:rPr>
                <a:t>4</a:t>
              </a:r>
            </a:p>
          </p:txBody>
        </p:sp>
      </p:grp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74C6BB95-8547-AC2B-5B57-AC3C8038FCA6}"/>
              </a:ext>
            </a:extLst>
          </p:cNvPr>
          <p:cNvSpPr txBox="1">
            <a:spLocks/>
          </p:cNvSpPr>
          <p:nvPr/>
        </p:nvSpPr>
        <p:spPr>
          <a:xfrm>
            <a:off x="1725106" y="1640941"/>
            <a:ext cx="5330212" cy="3563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Scope: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  State Bonds                 $350 million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  Agency Bonds              </a:t>
            </a:r>
            <a:r>
              <a:rPr lang="en-US" sz="1600" u="sng" dirty="0">
                <a:solidFill>
                  <a:schemeClr val="tx2"/>
                </a:solidFill>
              </a:rPr>
              <a:t> 100 million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    Total                           $450 million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300,000 +/- square feet building to expand research capabilities that advance the priorities and needs of the Commonwealth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Completion scheduled for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FB629B-57DB-507D-0626-A7904ABECA57}"/>
              </a:ext>
            </a:extLst>
          </p:cNvPr>
          <p:cNvSpPr txBox="1"/>
          <p:nvPr/>
        </p:nvSpPr>
        <p:spPr>
          <a:xfrm>
            <a:off x="817523" y="1261013"/>
            <a:ext cx="1030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 Black" panose="020B0A04020102020204" pitchFamily="34" charset="0"/>
              </a:rPr>
              <a:t>PRIORITY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6FAADB-BDB8-4ABA-3567-A464FFDEE060}"/>
              </a:ext>
            </a:extLst>
          </p:cNvPr>
          <p:cNvGrpSpPr/>
          <p:nvPr/>
        </p:nvGrpSpPr>
        <p:grpSpPr>
          <a:xfrm>
            <a:off x="272870" y="29440"/>
            <a:ext cx="9892360" cy="599188"/>
            <a:chOff x="1875561" y="1272572"/>
            <a:chExt cx="9521442" cy="5991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95E201-A274-0DB4-ED55-0945052A596A}"/>
                </a:ext>
              </a:extLst>
            </p:cNvPr>
            <p:cNvSpPr/>
            <p:nvPr/>
          </p:nvSpPr>
          <p:spPr>
            <a:xfrm>
              <a:off x="2422604" y="1497091"/>
              <a:ext cx="8974399" cy="374669"/>
            </a:xfrm>
            <a:prstGeom prst="rect">
              <a:avLst/>
            </a:prstGeom>
            <a:solidFill>
              <a:srgbClr val="003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0B3E4A28-0A1E-96AF-7605-502ECE52F10A}"/>
                </a:ext>
              </a:extLst>
            </p:cNvPr>
            <p:cNvSpPr txBox="1">
              <a:spLocks/>
            </p:cNvSpPr>
            <p:nvPr/>
          </p:nvSpPr>
          <p:spPr>
            <a:xfrm>
              <a:off x="1875561" y="1272572"/>
              <a:ext cx="8495652" cy="2892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0" i="0" kern="1200" cap="none" baseline="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800080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20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257269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57309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114498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D1B707D5-BE27-13BB-2BD5-3B668C7973EF}"/>
                </a:ext>
              </a:extLst>
            </p:cNvPr>
            <p:cNvSpPr txBox="1">
              <a:spLocks/>
            </p:cNvSpPr>
            <p:nvPr/>
          </p:nvSpPr>
          <p:spPr>
            <a:xfrm>
              <a:off x="2452454" y="1506635"/>
              <a:ext cx="7210018" cy="3651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0" i="0" kern="1200" cap="none" baseline="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800080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20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257269" indent="-342891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8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57309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114498" indent="-28574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itchFamily="2" charset="2"/>
                <a:buChar char="§"/>
                <a:defRPr sz="1600" b="0" i="0" kern="1200">
                  <a:solidFill>
                    <a:srgbClr val="0033A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kumimoji="0" lang="en-US" sz="3100" b="0" i="0" u="none" strike="noStrike" kern="120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604020202020204" pitchFamily="34" charset="0"/>
                  <a:ea typeface="+mj-ea"/>
                  <a:cs typeface="+mj-cs"/>
                </a:rPr>
                <a:t>2024-26 capital project priorities</a:t>
              </a:r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C27CC4-6810-DF10-4C2D-AC29134F9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151" y="1074712"/>
            <a:ext cx="4054191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9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4086-421E-9C47-8629-382F2C02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95" y="1444349"/>
            <a:ext cx="11284811" cy="927572"/>
          </a:xfrm>
        </p:spPr>
        <p:txBody>
          <a:bodyPr/>
          <a:lstStyle/>
          <a:p>
            <a:r>
              <a:rPr lang="en-US" sz="6000" dirty="0"/>
              <a:t>Questions?</a:t>
            </a:r>
            <a:br>
              <a:rPr lang="en-US" sz="3000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AD12-4592-D74F-9CC1-53CA535AA3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60528" y="6450023"/>
            <a:ext cx="460552" cy="365125"/>
          </a:xfrm>
          <a:prstGeom prst="rect">
            <a:avLst/>
          </a:prstGeom>
        </p:spPr>
        <p:txBody>
          <a:bodyPr/>
          <a:lstStyle/>
          <a:p>
            <a:fld id="{8A16B8CB-D56F-2744-807F-154426EF1DF6}" type="slidenum">
              <a:rPr lang="en-US" sz="1400" b="1" smtClean="0"/>
              <a:pPr/>
              <a:t>7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93157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K Brand Color Set">
      <a:dk1>
        <a:srgbClr val="0033A0"/>
      </a:dk1>
      <a:lt1>
        <a:srgbClr val="FFFFFF"/>
      </a:lt1>
      <a:dk2>
        <a:srgbClr val="1B365D"/>
      </a:dk2>
      <a:lt2>
        <a:srgbClr val="DCDDDE"/>
      </a:lt2>
      <a:accent1>
        <a:srgbClr val="1E8AFF"/>
      </a:accent1>
      <a:accent2>
        <a:srgbClr val="FFA360"/>
      </a:accent2>
      <a:accent3>
        <a:srgbClr val="4CBCC0"/>
      </a:accent3>
      <a:accent4>
        <a:srgbClr val="FFC000"/>
      </a:accent4>
      <a:accent5>
        <a:srgbClr val="B1C9E8"/>
      </a:accent5>
      <a:accent6>
        <a:srgbClr val="D6D2C3"/>
      </a:accent6>
      <a:hlink>
        <a:srgbClr val="0C3AA7"/>
      </a:hlink>
      <a:folHlink>
        <a:srgbClr val="2247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 Blue Speckle PowerPoint Template 16x9" id="{EDD7F30A-B8B4-7543-86C7-2433AB860907}" vid="{91E28251-BC54-7142-9F53-A4C9FF9332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UK Blue Radial PowerPoint Template 16x9</Template>
  <TotalTime>0</TotalTime>
  <Words>367</Words>
  <Application>Microsoft Office PowerPoint</Application>
  <PresentationFormat>Widescreen</PresentationFormat>
  <Paragraphs>60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Helvetica</vt:lpstr>
      <vt:lpstr>Wingdings</vt:lpstr>
      <vt:lpstr>Office Theme</vt:lpstr>
      <vt:lpstr>UNIVERSITY OF KENTUCKY 2024-26 Capital projects request </vt:lpstr>
      <vt:lpstr> university of Kentucky  2024-26 CAPITAL PROJECT priorities </vt:lpstr>
      <vt:lpstr>PowerPoint Presentation</vt:lpstr>
      <vt:lpstr>PowerPoint Presentation</vt:lpstr>
      <vt:lpstr>PowerPoint Presentation</vt:lpstr>
      <vt:lpstr>PowerPoint Presentation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2023-10-31T17:33:54Z</dcterms:created>
  <dcterms:modified xsi:type="dcterms:W3CDTF">2023-10-31T17:34:53Z</dcterms:modified>
</cp:coreProperties>
</file>