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1"/>
  </p:notesMasterIdLst>
  <p:sldIdLst>
    <p:sldId id="282" r:id="rId6"/>
    <p:sldId id="378" r:id="rId7"/>
    <p:sldId id="256" r:id="rId8"/>
    <p:sldId id="384" r:id="rId9"/>
    <p:sldId id="383" r:id="rId1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36"/>
    <p:restoredTop sz="94694"/>
  </p:normalViewPr>
  <p:slideViewPr>
    <p:cSldViewPr snapToGrid="0">
      <p:cViewPr varScale="1">
        <p:scale>
          <a:sx n="97" d="100"/>
          <a:sy n="97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8E69D41-5962-844C-BC7C-8ACC8B1D692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2B747F1-67DD-1047-8BC0-F32A3155F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5553">
              <a:defRPr/>
            </a:pPr>
            <a:fld id="{4B0BA2C7-06B3-2A4E-A5BA-50A480BB457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5553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250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A2C7-06B3-2A4E-A5BA-50A480BB457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8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747F1-67DD-1047-8BC0-F32A3155FA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1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747F1-67DD-1047-8BC0-F32A3155FA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5553">
              <a:defRPr/>
            </a:pPr>
            <a:fld id="{4B0BA2C7-06B3-2A4E-A5BA-50A480BB457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5553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699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45AB-5D6F-FEAB-03C5-3A199FD3D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911E6-78F8-50E4-27CD-A8F206CDF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2490B-4BC4-3DF9-2377-D32BA55C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BF6A42-BEA9-CA4C-9F8D-2AFF2734B123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A91A1-5012-01BF-E69E-9DBD4C55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A6446-C02C-5E57-C40D-61BB6E55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9327B8-7209-0E47-8BB4-BA00FC6480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4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F1D98-84F5-C7C8-9515-126A60F9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4C96E-C457-2EB4-A1EA-593254513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831AC-1529-3CD2-EC33-64AA8961F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CB286-53C4-B227-7801-A4443F22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334A2-19FE-E95C-DA3C-B1D0A6DC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1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E49128-C684-38F3-508D-8996DF16D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05D-D609-4674-E591-F958F8973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F183E-1A0A-55A8-FDA9-4D8D07FF5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5CEC0-3AC9-3707-BFD3-14286D81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00C43-7AA4-670F-E535-2E65FAD8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0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DB33A1-1C0F-0B41-99C0-F811B3C9C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616" y="2196388"/>
            <a:ext cx="4903470" cy="17030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D6AAA9-1EA3-4A4F-8230-76E28D46C214}"/>
              </a:ext>
            </a:extLst>
          </p:cNvPr>
          <p:cNvCxnSpPr/>
          <p:nvPr userDrawn="1"/>
        </p:nvCxnSpPr>
        <p:spPr>
          <a:xfrm>
            <a:off x="5337546" y="2456121"/>
            <a:ext cx="0" cy="11908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20317" y="2514887"/>
            <a:ext cx="4593265" cy="1063256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8738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CDAFC8-1762-4F47-B956-A9121D881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3347720"/>
            <a:ext cx="2606675" cy="4222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01.01.2022</a:t>
            </a:r>
          </a:p>
        </p:txBody>
      </p:sp>
    </p:spTree>
    <p:extLst>
      <p:ext uri="{BB962C8B-B14F-4D97-AF65-F5344CB8AC3E}">
        <p14:creationId xmlns:p14="http://schemas.microsoft.com/office/powerpoint/2010/main" val="335745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032" y="1733107"/>
            <a:ext cx="5723860" cy="192571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D83DE-D6F4-324F-A8FF-A7F86E34F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5074" y="5432648"/>
            <a:ext cx="3200400" cy="1225296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5BDDABA-C480-294B-A9C3-E2EF45BA5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032" y="3997960"/>
            <a:ext cx="2606675" cy="4222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January 1st, 2021</a:t>
            </a:r>
          </a:p>
        </p:txBody>
      </p:sp>
    </p:spTree>
    <p:extLst>
      <p:ext uri="{BB962C8B-B14F-4D97-AF65-F5344CB8AC3E}">
        <p14:creationId xmlns:p14="http://schemas.microsoft.com/office/powerpoint/2010/main" val="2540694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032" y="1733107"/>
            <a:ext cx="5723860" cy="192571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73D03-15BD-014A-A9F7-9BD7AF8C3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5074" y="5432648"/>
            <a:ext cx="3200400" cy="122529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073A25-DD07-1340-B4B7-17B1037975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032" y="3997960"/>
            <a:ext cx="2606675" cy="4222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January 1st, 2021</a:t>
            </a:r>
          </a:p>
        </p:txBody>
      </p:sp>
    </p:spTree>
    <p:extLst>
      <p:ext uri="{BB962C8B-B14F-4D97-AF65-F5344CB8AC3E}">
        <p14:creationId xmlns:p14="http://schemas.microsoft.com/office/powerpoint/2010/main" val="378359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28072-7F74-D04A-A7DC-247EB2F93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428999"/>
            <a:ext cx="7667847" cy="27479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371ECA7-C5A5-8C46-9330-594E1EED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23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428999"/>
            <a:ext cx="7667847" cy="27479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D17D5CF-7D3D-7B45-B019-8CF04F7F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1FBB05-6172-E548-9DA0-8B024AEC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59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23900"/>
            <a:ext cx="7582786" cy="192571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28072-7F74-D04A-A7DC-247EB2F93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2422" y="6421980"/>
            <a:ext cx="2025650" cy="27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D3FBB-C602-434B-ADC4-CCA57B3576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C52D16-6F0B-2F4B-A990-688D17CC62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428999"/>
            <a:ext cx="7667847" cy="274796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8FB3BE4-9704-9F42-BC65-C600E320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31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234099"/>
            <a:ext cx="10559902" cy="2903942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10560050" cy="812800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12F68-2287-16D1-E86E-83EC67C0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8676E-1150-5F93-5003-47E1A7723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787A3-363C-B8AF-7491-C62B29A4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A7433-ED10-1080-9567-11BB677F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DFE2A-AA2F-BFF4-F916-7502E546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6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234099"/>
            <a:ext cx="10559902" cy="2903942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D764882-F38C-2A48-B02D-293EBA46A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10560050" cy="812800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4AEBA0E-C468-B448-9981-7B2DF210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CEDBC-6004-9A4F-894A-0811BEF44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82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234099"/>
            <a:ext cx="10559902" cy="2903942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AC25F0-42A9-7449-8382-45F563AAB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CE5102-9208-9E40-8E53-36066ADA1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10560050" cy="812800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E7529FB-87E0-584A-8BA5-A1C34C4C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33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15F00-3CE7-4344-9563-F750CE6FE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2458B-FA0B-CF43-A098-C02AA004F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47930-19AC-CD42-A1F2-8CF10ED1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09233E-157D-9342-88AE-ECE6AB6BF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7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15F00-3CE7-4344-9563-F750CE6FE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2458B-FA0B-CF43-A098-C02AA004F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B3912-2EAC-BC46-8A13-16D4C3B0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9CAE4-3A3F-FA4E-8262-D64300B2D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5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15F00-3CE7-4344-9563-F750CE6FE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42458B-FA0B-CF43-A098-C02AA004F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5E7825-BC06-A74A-B318-AB5F6C915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6541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BA73D-BE65-AE4F-A651-28378FDB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4044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DAE4088-3D86-814B-971E-13ADC950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95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ho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C048D0-1836-F948-BB96-269312D8DC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472" y="1917290"/>
            <a:ext cx="5983768" cy="2584809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“SHORT LENGTH QUOTE LOREM IPSUM DOLER SIT AMET CURABITUR BLANDIT TEMPUS PORTITOR.”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F7D67B8-4DED-4B45-812E-667E76CFA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8472" y="4810760"/>
            <a:ext cx="3822700" cy="381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b="1" i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FIRST LAST NAME, TITLE</a:t>
            </a:r>
          </a:p>
        </p:txBody>
      </p:sp>
    </p:spTree>
    <p:extLst>
      <p:ext uri="{BB962C8B-B14F-4D97-AF65-F5344CB8AC3E}">
        <p14:creationId xmlns:p14="http://schemas.microsoft.com/office/powerpoint/2010/main" val="2629779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o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D7C8-2256-6645-8132-2136D4DA6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89704"/>
            <a:ext cx="7230602" cy="3372772"/>
          </a:xfrm>
        </p:spPr>
        <p:txBody>
          <a:bodyPr anchor="b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BC8ED5-C8B6-FF44-BC7D-D55B6C807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50" y="4815840"/>
            <a:ext cx="4786313" cy="38576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246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C5A230F4-35F8-6D43-909E-3F273606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D1E47-5F55-7F42-B34E-43E45FE6D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9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8689F91-72D8-6747-A445-394CAFD3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505E2-1821-1142-AE51-3F9DB41E9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70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008C4C5-A83E-854B-B6AB-E48E07EE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B1759-43AA-5E4D-A141-9213E1BEF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8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DFCC-7E9B-C71C-EA01-FB4C02CD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7F296-BE83-D797-D26C-6D27659C6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1E777-D001-29E1-4BE4-EDC9FA99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52356-8D94-9874-8C9B-855B9A11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4EE88-8A18-B60D-1776-4475EF9B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32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w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C84C-6423-8E48-9C7A-39CC630A1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0287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581A9D-4386-314C-8624-3A525D35B9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3822291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2103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EB7F3B-8B69-0A48-A750-2F21213F13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03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HEADLINE LOREM IPSUM DOLER SIT AMET CURABITUR BLANDIT TEMPUS PORTITOR.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559DC-760D-3341-A664-E26FE21D1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93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hor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6162368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884903"/>
            <a:ext cx="6162367" cy="2260343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3600" b="1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HEADLINE LOREM IPSUM DOLER SIT AMET CURABITUR BLANDIT TEMPUS PORTITOR.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E54EA-9087-7042-A567-75E48CF81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FD6C0-98E1-9C47-AB49-D25DF869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80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red_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66258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8909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2375" y="0"/>
            <a:ext cx="6469626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7373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image 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471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45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image AL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8263" y="2772697"/>
            <a:ext cx="3438832" cy="322498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60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 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471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4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D0EC-40BA-F164-AE5B-F22BF1D6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46640-63D6-7089-F014-EF76AC7B4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4B79B-1C0C-E4FB-B042-DF7064BC2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1AB1D-3760-F389-2077-9404C000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BD300-8E0A-53F2-9C68-BE070F7A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757BC-E728-64B1-E73C-AD997A7B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90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image AL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8263" y="2772697"/>
            <a:ext cx="3438832" cy="322498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9853AF-EC0E-A44F-8B9E-151CC6D4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EE197-3ED9-3C4B-A1B0-42A7DA3ED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06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471" y="3323303"/>
            <a:ext cx="4156587" cy="285366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471" y="609601"/>
            <a:ext cx="4038600" cy="253564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58581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A2AEB-0299-D240-BBB5-C8C214265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0B8C52B-1F7F-FC40-B5FB-71A1FA47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12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image AL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8263" y="2772697"/>
            <a:ext cx="3438832" cy="322498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262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05368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2B06D-3F13-7F44-A6DB-B0C08EB24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199E36-2A71-BD4E-AC75-2790769F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80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4AE9-125A-EB48-9892-E4F876E15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08558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3781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4AE9-125A-EB48-9892-E4F876E15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08558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048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647EBE-2F75-4648-A475-10CC72F9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8310" y="3057525"/>
            <a:ext cx="6272979" cy="311943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15B609-97D9-7C42-A3A0-91EE73A519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8310" y="609601"/>
            <a:ext cx="6272979" cy="2212257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38600" cy="305783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57525"/>
            <a:ext cx="4038600" cy="3800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2670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4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5525EF-4A76-B245-A49A-4C8B530C8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037" y="2772697"/>
            <a:ext cx="3084873" cy="350028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8B9E01-F96C-5D4D-942E-F82330466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E24DD8-E3CB-C44E-B124-2FED3EAC17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3D30A8-A144-EF45-AFF8-031FA5665C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6567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ck_4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5525EF-4A76-B245-A49A-4C8B530C8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037" y="2772697"/>
            <a:ext cx="3084873" cy="350028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8B9E01-F96C-5D4D-942E-F82330466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E24DD8-E3CB-C44E-B124-2FED3EAC17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3D30A8-A144-EF45-AFF8-031FA5665C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5084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8D38BB-3AE3-CE42-AD2B-187BB93C97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950" y="1"/>
            <a:ext cx="4464050" cy="305783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6321C0-258F-D34E-BE40-4EED71D3F2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399" y="3057525"/>
            <a:ext cx="4038600" cy="3800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5525EF-4A76-B245-A49A-4C8B530C8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037" y="2772697"/>
            <a:ext cx="3084873" cy="350028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8B9E01-F96C-5D4D-942E-F82330466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36" y="681037"/>
            <a:ext cx="3360174" cy="1934344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lorem ipsum </a:t>
            </a:r>
            <a:r>
              <a:rPr lang="en-US" dirty="0" err="1"/>
              <a:t>doler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tempus </a:t>
            </a:r>
            <a:r>
              <a:rPr lang="en-US" dirty="0" err="1"/>
              <a:t>portitor</a:t>
            </a:r>
            <a:r>
              <a:rPr lang="en-US" dirty="0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E24DD8-E3CB-C44E-B124-2FED3EAC17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05313" y="0"/>
            <a:ext cx="3322637" cy="305752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3D30A8-A144-EF45-AFF8-031FA5665C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313" y="3057525"/>
            <a:ext cx="3748087" cy="3800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6528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35577" y="3022003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577" y="2269571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2E953D-43EE-A141-8B63-89E362573F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32955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B343060-2AD6-134F-8A99-204EFA637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2955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C45948-1A02-2848-8588-4732A2AD978A}"/>
              </a:ext>
            </a:extLst>
          </p:cNvPr>
          <p:cNvCxnSpPr/>
          <p:nvPr userDrawn="1"/>
        </p:nvCxnSpPr>
        <p:spPr>
          <a:xfrm>
            <a:off x="4286864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7244F8-F3EC-3E4A-AAF1-1409EA2551C9}"/>
              </a:ext>
            </a:extLst>
          </p:cNvPr>
          <p:cNvCxnSpPr/>
          <p:nvPr userDrawn="1"/>
        </p:nvCxnSpPr>
        <p:spPr>
          <a:xfrm>
            <a:off x="7900219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27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396F-9BAB-D619-13BF-21F981E1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27832-5147-5C6D-93EA-2D2FA374B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030A3-803B-9E2A-D398-41D73B20E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06A40-4619-4668-9881-69D2BC91F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F8933-E095-C1F0-7418-788C28F82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928CE0-57EC-A3DF-58E0-BBC5671D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9B732-C950-38C7-DE34-752E02063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8F03D0-1883-3BDA-7223-ED9D6B7D4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01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red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736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35577" y="3022003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577" y="2269571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2E953D-43EE-A141-8B63-89E362573F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32955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B343060-2AD6-134F-8A99-204EFA637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2955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C45948-1A02-2848-8588-4732A2AD978A}"/>
              </a:ext>
            </a:extLst>
          </p:cNvPr>
          <p:cNvCxnSpPr/>
          <p:nvPr userDrawn="1"/>
        </p:nvCxnSpPr>
        <p:spPr>
          <a:xfrm>
            <a:off x="4286864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7244F8-F3EC-3E4A-AAF1-1409EA2551C9}"/>
              </a:ext>
            </a:extLst>
          </p:cNvPr>
          <p:cNvCxnSpPr/>
          <p:nvPr userDrawn="1"/>
        </p:nvCxnSpPr>
        <p:spPr>
          <a:xfrm>
            <a:off x="7900219" y="2265363"/>
            <a:ext cx="0" cy="38797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207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1234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black AL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D0AD883-A2AC-594C-9673-3B3A8203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59272A-F6E1-784F-AD5C-985AE5CEEB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841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82466"/>
            <a:ext cx="10103069" cy="1154756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8E63F-6339-AE45-9E3C-F99BC6D167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35577" y="3022003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577" y="2269571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2E953D-43EE-A141-8B63-89E362573F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32955" y="3017795"/>
            <a:ext cx="3320845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B343060-2AD6-134F-8A99-204EFA637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2955" y="2265363"/>
            <a:ext cx="3320845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C45948-1A02-2848-8588-4732A2AD978A}"/>
              </a:ext>
            </a:extLst>
          </p:cNvPr>
          <p:cNvCxnSpPr/>
          <p:nvPr userDrawn="1"/>
        </p:nvCxnSpPr>
        <p:spPr>
          <a:xfrm>
            <a:off x="4286864" y="2265363"/>
            <a:ext cx="0" cy="3879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7244F8-F3EC-3E4A-AAF1-1409EA2551C9}"/>
              </a:ext>
            </a:extLst>
          </p:cNvPr>
          <p:cNvCxnSpPr/>
          <p:nvPr userDrawn="1"/>
        </p:nvCxnSpPr>
        <p:spPr>
          <a:xfrm>
            <a:off x="7900219" y="2265363"/>
            <a:ext cx="0" cy="3879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B536CEC-E045-504C-B7BC-C0D93AD00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E6B4A2E-7D2F-354E-98DA-AD1F10B6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39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white 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17795"/>
            <a:ext cx="2789903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14461" y="882466"/>
            <a:ext cx="6056662" cy="1154756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long version with multiple lines.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2D1BFE-5068-1940-8E51-E9C1FC6095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14461" y="3022003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FF33B68-64E6-C341-B24A-1178161650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4461" y="2269571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3D3D37-AAAC-F648-B9CC-BB866887442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98723" y="3017795"/>
            <a:ext cx="2988997" cy="3127366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lang="en-US" sz="16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CA54EE8-9480-804E-A890-1ADFA75586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98723" y="2265363"/>
            <a:ext cx="2988997" cy="694147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B1A84-3196-554A-A801-26C3736695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882466"/>
            <a:ext cx="2949575" cy="183538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E4D894-A29D-9643-8631-0B759B2E40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29548" y="6421980"/>
            <a:ext cx="2025650" cy="27305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30964279-42E7-9C4A-9068-DC846E79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75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 points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6600915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 points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E8CA-AEB5-2843-A832-23EFF7A0D1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79644B-9DD6-B842-9E09-61AC441BB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106266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ullet points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7A17D1-E46A-5C43-A8C2-07C98D08DE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3FCBAC-32A4-994B-B4B0-066131203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0EF49D9-56C2-EF41-8E3E-962E613F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2C8463-361F-594A-9E49-DBFD47767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15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 point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7A17D1-E46A-5C43-A8C2-07C98D08DE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01710"/>
            <a:ext cx="8227142" cy="4051606"/>
          </a:xfrm>
        </p:spPr>
        <p:txBody>
          <a:bodyPr anchor="t">
            <a:normAutofit/>
          </a:bodyPr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lang="en-US" sz="2000" b="0" i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Click to edit master text styles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Nullam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dolor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nibh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ultricies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vehicula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ut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id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Aenean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eu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leo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</a:t>
            </a:r>
          </a:p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Pellentesque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ornare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sem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lacinia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quam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venenatis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vestibulum. Lorem ipsum dolor sit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amet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consectetur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adipiscing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elit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. Cum sociis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natoque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penatibus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et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magnis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dis parturient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montes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  <a:latin typeface="Helvetica" pitchFamily="2" charset="0"/>
              </a:rPr>
              <a:t>ridiculus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 mus.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3FCBAC-32A4-994B-B4B0-066131203B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882466"/>
            <a:ext cx="8227142" cy="1156541"/>
          </a:xfr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0EF49D9-56C2-EF41-8E3E-962E613F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360" y="6366182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2C8463-361F-594A-9E49-DBFD47767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5574" y="6421980"/>
            <a:ext cx="20256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7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CFE4-8BAD-1D8C-B615-F05F0BC6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27CBF-DD3B-5B6A-3924-75AA46D0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0DB7F-AAE2-182C-9F93-191DA76E3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ED8F9-53D4-ED9D-1B47-B28731B3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41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5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34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_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FB-1758-E642-BEC1-6C7F7AC7A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804" y="2126511"/>
            <a:ext cx="10664457" cy="845289"/>
          </a:xfrm>
        </p:spPr>
        <p:txBody>
          <a:bodyPr lIns="0" anchor="ctr" anchorCtr="0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EFF54-9761-9847-BCD7-9E1406988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4841" y="5396801"/>
            <a:ext cx="3541395" cy="12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0242A-6115-7765-3649-0133B2C4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4599" y="6368344"/>
            <a:ext cx="671689" cy="365125"/>
          </a:xfrm>
        </p:spPr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ed and black logo&#10;&#10;Description automatically generated">
            <a:extLst>
              <a:ext uri="{FF2B5EF4-FFF2-40B4-BE49-F238E27FC236}">
                <a16:creationId xmlns:a16="http://schemas.microsoft.com/office/drawing/2014/main" id="{E14872E5-AA82-1EA5-7E56-048C78B5B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3863" y="381000"/>
            <a:ext cx="1554841" cy="343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948C3A-CA21-D285-0CF7-2877075F90BD}"/>
              </a:ext>
            </a:extLst>
          </p:cNvPr>
          <p:cNvSpPr txBox="1"/>
          <p:nvPr userDrawn="1"/>
        </p:nvSpPr>
        <p:spPr>
          <a:xfrm>
            <a:off x="115712" y="6453683"/>
            <a:ext cx="101233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The University of Louisville is an equal opportunity institution. This publication was prepared by the University of Louisville and printed with state funds KRS 57.375.</a:t>
            </a:r>
          </a:p>
        </p:txBody>
      </p:sp>
    </p:spTree>
    <p:extLst>
      <p:ext uri="{BB962C8B-B14F-4D97-AF65-F5344CB8AC3E}">
        <p14:creationId xmlns:p14="http://schemas.microsoft.com/office/powerpoint/2010/main" val="49092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ACBBB-7C12-34CC-0167-BA321129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2F403-F15F-BB9D-6C74-7368D2353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B426C-D5E1-C499-9680-E1908F875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75185-261F-E433-7652-2E01E369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F6A42-BEA9-CA4C-9F8D-2AFF2734B12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C8328-86C4-6876-FC6A-A52A4CEC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287EB-0FAF-D468-EA9B-BB1A76C9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4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1BD8-10B8-11FC-A96D-8E6BF251E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77" y="299156"/>
            <a:ext cx="3932237" cy="246221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D4EAB1-B4A4-605E-09F4-5BF6C164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1477" y="912741"/>
            <a:ext cx="11697227" cy="26984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D3D31-E599-BF9F-416E-AABB95A191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1476" y="3719988"/>
            <a:ext cx="11521545" cy="448699"/>
          </a:xfrm>
        </p:spPr>
        <p:txBody>
          <a:bodyPr>
            <a:normAutofit/>
          </a:bodyPr>
          <a:lstStyle>
            <a:lvl1pPr marL="0" indent="0">
              <a:buNone/>
              <a:defRPr sz="2800" b="1" i="0" spc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8E9F4-4793-E36A-CAD0-65359EA2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AE62B0A-8F54-634D-24FB-2F456BF4EF2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41476" y="4277532"/>
            <a:ext cx="7011731" cy="2176151"/>
          </a:xfrm>
        </p:spPr>
        <p:txBody>
          <a:bodyPr>
            <a:normAutofit/>
          </a:bodyPr>
          <a:lstStyle>
            <a:lvl1pPr marL="0" indent="0">
              <a:buNone/>
              <a:defRPr sz="12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01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E54D76-0850-E7AF-EA6E-21DA95E5C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FEAEC-87F2-2BAD-11A4-827B7661F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1987A-74E8-A272-CAAE-560852B03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815" y="6356350"/>
            <a:ext cx="49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27B8-7209-0E47-8BB4-BA00FC6480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F8943931-0D28-BBA6-7947-12D67A5B9E9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83863" y="381000"/>
            <a:ext cx="1554841" cy="34313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F69128B-11D0-769F-60C5-BFF93FA22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140" y="6485113"/>
            <a:ext cx="11288889" cy="256469"/>
          </a:xfrm>
          <a:prstGeom prst="rect">
            <a:avLst/>
          </a:prstGeom>
        </p:spPr>
        <p:txBody>
          <a:bodyPr anchor="t"/>
          <a:lstStyle>
            <a:lvl1pPr>
              <a:defRPr sz="1000" b="0" i="1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The University of Louisville is an equal opportunity institution. This publication was prepared by the University of Louisville and printed with state funds KRS 57.375.</a:t>
            </a:r>
          </a:p>
        </p:txBody>
      </p:sp>
    </p:spTree>
    <p:extLst>
      <p:ext uri="{BB962C8B-B14F-4D97-AF65-F5344CB8AC3E}">
        <p14:creationId xmlns:p14="http://schemas.microsoft.com/office/powerpoint/2010/main" val="283309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02C32-C0CD-7147-9116-6362E8C5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44C2B-D5F6-2D41-9FF2-9C6FF0ADE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9D453-C143-CC4B-8EA5-2D84DB4BF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27779-AE75-3845-820E-933D1A3560A8}" type="datetime1">
              <a:rPr lang="en-US" smtClean="0"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66BC3-528D-6A42-A7CB-B95ED3730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38F9-78A8-874D-9598-92670A028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FF72C-5ACC-BF44-8A77-29ED5F2D29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5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C215AF-CAAC-4D1C-8DB0-DCC0C3716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784" y="5626413"/>
            <a:ext cx="2275615" cy="873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8C5FAC-D962-0CE0-C7A1-BC5FA951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Louisville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Capital Plan and Priorities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2024-26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Appropriations and Revenue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Committee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November 2, 2023</a:t>
            </a:r>
          </a:p>
        </p:txBody>
      </p:sp>
    </p:spTree>
    <p:extLst>
      <p:ext uri="{BB962C8B-B14F-4D97-AF65-F5344CB8AC3E}">
        <p14:creationId xmlns:p14="http://schemas.microsoft.com/office/powerpoint/2010/main" val="194108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and gray background&#10;&#10;Description automatically generated">
            <a:extLst>
              <a:ext uri="{FF2B5EF4-FFF2-40B4-BE49-F238E27FC236}">
                <a16:creationId xmlns:a16="http://schemas.microsoft.com/office/drawing/2014/main" id="{9FEDC6B3-E087-47AC-74D0-083F0AF6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80" y="356745"/>
            <a:ext cx="11483320" cy="14418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F2C88-6C8B-4836-AE47-CBA60234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97BFF72C-5ACC-BF44-8A77-29ED5F2D29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BD25AA8-03D3-400A-B1E6-8874F9576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07570"/>
            <a:ext cx="11512731" cy="740230"/>
          </a:xfrm>
        </p:spPr>
        <p:txBody>
          <a:bodyPr/>
          <a:lstStyle/>
          <a:p>
            <a:r>
              <a:rPr lang="en-US" dirty="0">
                <a:solidFill>
                  <a:srgbClr val="AD0000"/>
                </a:solidFill>
              </a:rPr>
              <a:t>Appreciation of Current Capital-Related Support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35E594-08CD-4E7D-8CC0-817A5BD6DE97}"/>
              </a:ext>
            </a:extLst>
          </p:cNvPr>
          <p:cNvSpPr txBox="1">
            <a:spLocks/>
          </p:cNvSpPr>
          <p:nvPr/>
        </p:nvSpPr>
        <p:spPr>
          <a:xfrm>
            <a:off x="403880" y="1812343"/>
            <a:ext cx="11046824" cy="4613582"/>
          </a:xfrm>
          <a:prstGeom prst="rect">
            <a:avLst/>
          </a:prstGeom>
        </p:spPr>
        <p:txBody>
          <a:bodyPr/>
          <a:lstStyle>
            <a:lvl1pPr marL="342882" indent="-342882" algn="l" defTabSz="4571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b="1" i="0" kern="1200">
                <a:solidFill>
                  <a:schemeClr val="tx1"/>
                </a:solidFill>
                <a:latin typeface="Arial Narrow Bold"/>
                <a:ea typeface="ＭＳ Ｐゴシック" charset="0"/>
                <a:cs typeface="Arial Narrow Bold"/>
              </a:defRPr>
            </a:lvl1pPr>
            <a:lvl2pPr marL="742913" indent="-285737" algn="l" defTabSz="4571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 i="0" kern="1200">
                <a:solidFill>
                  <a:schemeClr val="tx1"/>
                </a:solidFill>
                <a:latin typeface="Arial Narrow Bold"/>
                <a:ea typeface="ＭＳ Ｐゴシック" charset="0"/>
                <a:cs typeface="Arial Narrow Bold"/>
              </a:defRPr>
            </a:lvl2pPr>
            <a:lvl3pPr marL="1142942" indent="-228589" algn="l" defTabSz="4571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i="0" kern="1200">
                <a:solidFill>
                  <a:schemeClr val="tx1"/>
                </a:solidFill>
                <a:latin typeface="Arial Narrow Bold"/>
                <a:ea typeface="ＭＳ Ｐゴシック" charset="0"/>
                <a:cs typeface="Arial Narrow Bold"/>
              </a:defRPr>
            </a:lvl3pPr>
            <a:lvl4pPr marL="1600120" indent="-228589" algn="l" defTabSz="4571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 i="0" kern="1200">
                <a:solidFill>
                  <a:schemeClr val="tx1"/>
                </a:solidFill>
                <a:latin typeface="Arial Narrow Bold"/>
                <a:ea typeface="ＭＳ Ｐゴシック" charset="0"/>
                <a:cs typeface="Arial Narrow Bold"/>
              </a:defRPr>
            </a:lvl4pPr>
            <a:lvl5pPr marL="2057298" indent="-228589" algn="l" defTabSz="457178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 i="0" kern="1200">
                <a:solidFill>
                  <a:schemeClr val="tx1"/>
                </a:solidFill>
                <a:latin typeface="Arial Narrow Bold"/>
                <a:ea typeface="ＭＳ Ｐゴシック" charset="0"/>
                <a:cs typeface="Arial Narrow Bold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l" defTabSz="457178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 Narrow" panose="020B0604020202020204" pitchFamily="34" charset="0"/>
              </a:rPr>
              <a:t>Asset Preservation</a:t>
            </a:r>
          </a:p>
          <a:p>
            <a:pPr marR="0" lvl="1" algn="l" defTabSz="457178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 Narrow" panose="020B0604020202020204" pitchFamily="34" charset="0"/>
              </a:rPr>
              <a:t>Center for Military-</a:t>
            </a:r>
            <a:r>
              <a:rPr lang="en-US" b="0" dirty="0">
                <a:solidFill>
                  <a:sysClr val="windowText" lastClr="000000"/>
                </a:solidFill>
                <a:latin typeface="+mn-lt"/>
                <a:cs typeface="Arial Narrow" panose="020B0604020202020204" pitchFamily="34" charset="0"/>
              </a:rPr>
              <a:t>C</a:t>
            </a:r>
            <a:r>
              <a:rPr kumimoji="0" lang="en-US" b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 Narrow" panose="020B0604020202020204" pitchFamily="34" charset="0"/>
              </a:rPr>
              <a:t>onnected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 Narrow" panose="020B0604020202020204" pitchFamily="34" charset="0"/>
              </a:rPr>
              <a:t> Students</a:t>
            </a:r>
          </a:p>
          <a:p>
            <a:pPr marR="0" lvl="1" algn="l" defTabSz="457178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 Narrow" panose="020B0604020202020204" pitchFamily="34" charset="0"/>
              </a:rPr>
              <a:t>Engineering Building</a:t>
            </a:r>
          </a:p>
          <a:p>
            <a:pPr marL="342882" marR="0" lvl="0" indent="-342882" algn="l" defTabSz="4571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91E9E-6F4F-766F-ECF8-2F4B103C0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758" t="-2086" r="-6758" b="-2086"/>
          <a:stretch/>
        </p:blipFill>
        <p:spPr>
          <a:xfrm>
            <a:off x="6311080" y="3928869"/>
            <a:ext cx="4873476" cy="2510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96F8F-7F8C-D36B-56ED-F2A81A3C6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82" t="2941" r="-782" b="2941"/>
          <a:stretch/>
        </p:blipFill>
        <p:spPr>
          <a:xfrm>
            <a:off x="587328" y="3981700"/>
            <a:ext cx="4446685" cy="24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5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gray background&#10;&#10;Description automatically generated">
            <a:extLst>
              <a:ext uri="{FF2B5EF4-FFF2-40B4-BE49-F238E27FC236}">
                <a16:creationId xmlns:a16="http://schemas.microsoft.com/office/drawing/2014/main" id="{5F64F5DE-5C1E-15BD-23D3-78005D8B5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93" y="5142272"/>
            <a:ext cx="5808722" cy="1170750"/>
          </a:xfrm>
          <a:prstGeom prst="rect">
            <a:avLst/>
          </a:prstGeom>
        </p:spPr>
      </p:pic>
      <p:pic>
        <p:nvPicPr>
          <p:cNvPr id="27" name="Picture Placeholder 26" descr="A large building with glass windows&#10;&#10;Description automatically generated">
            <a:extLst>
              <a:ext uri="{FF2B5EF4-FFF2-40B4-BE49-F238E27FC236}">
                <a16:creationId xmlns:a16="http://schemas.microsoft.com/office/drawing/2014/main" id="{9BEFA3E4-BA5C-14F1-1053-9B2042FE2354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4"/>
          <a:srcRect l="-360" t="307" r="360" b="-2881"/>
          <a:stretch/>
        </p:blipFill>
        <p:spPr>
          <a:xfrm>
            <a:off x="6105676" y="2933402"/>
            <a:ext cx="5697477" cy="308413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46D4D2-F7D3-62F1-2F81-3647A668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608" y="228275"/>
            <a:ext cx="11521545" cy="4486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kern="100" dirty="0"/>
              <a:t>HEALTH SCIENCES SIMULATION CENTER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kern="100" dirty="0"/>
              <a:t>&amp; COLLABORATION HUB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6981D50-FECE-59B3-483C-BA5DD3E4AC8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81608" y="1624668"/>
            <a:ext cx="11628782" cy="899022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00" dirty="0">
                <a:effectLst/>
                <a:ea typeface="Calibri" panose="020F0502020204030204" pitchFamily="34" charset="0"/>
              </a:rPr>
              <a:t>THE NEED: </a:t>
            </a: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Kentucky faces a critical need for skilled health care workers, particularly nurses. </a:t>
            </a:r>
            <a:endParaRPr kumimoji="0" lang="en-US" alt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498B1E-2FD6-60D3-40C0-0728D0887EF2}"/>
              </a:ext>
            </a:extLst>
          </p:cNvPr>
          <p:cNvSpPr txBox="1"/>
          <p:nvPr/>
        </p:nvSpPr>
        <p:spPr>
          <a:xfrm>
            <a:off x="281608" y="2625214"/>
            <a:ext cx="55070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than </a:t>
            </a:r>
            <a:r>
              <a:rPr lang="en-US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6,000 open nursing </a:t>
            </a: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positions in Kentucky. More than 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200,000 nationally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Produced </a:t>
            </a:r>
            <a:r>
              <a:rPr lang="en-US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bachelor’s degree-prepared nurses </a:t>
            </a: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 any other school in Kentucky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Hub will enable 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UofL to grow its nursing program by more than </a:t>
            </a:r>
            <a:r>
              <a:rPr lang="en-US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percent</a:t>
            </a:r>
            <a:endParaRPr lang="en-US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provide space for 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health profession degrees: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Biomedical Science, Biotechnology, Genetic Counseling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altLang="en-US" sz="16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Letters of support from </a:t>
            </a:r>
            <a:r>
              <a:rPr lang="en-US" altLang="en-US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Louisville Mayor, </a:t>
            </a:r>
            <a:r>
              <a:rPr lang="en-US" alt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UofL Health, Norton Healthcare, JCTC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D81F49-779A-51B1-C71D-6FF2CFEE4AD7}"/>
              </a:ext>
            </a:extLst>
          </p:cNvPr>
          <p:cNvSpPr/>
          <p:nvPr/>
        </p:nvSpPr>
        <p:spPr>
          <a:xfrm>
            <a:off x="7978246" y="5412909"/>
            <a:ext cx="3813717" cy="105137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71CEAE-384E-1855-6C52-1753A8A2046B}"/>
              </a:ext>
            </a:extLst>
          </p:cNvPr>
          <p:cNvSpPr txBox="1"/>
          <p:nvPr/>
        </p:nvSpPr>
        <p:spPr>
          <a:xfrm>
            <a:off x="8168740" y="5476930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Projected budget: $280 million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contribution: $260 million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UofL bonds: $20 million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79FC7A-461D-DEE4-0FEA-AD641FF4232D}"/>
              </a:ext>
            </a:extLst>
          </p:cNvPr>
          <p:cNvSpPr/>
          <p:nvPr/>
        </p:nvSpPr>
        <p:spPr>
          <a:xfrm>
            <a:off x="6135838" y="2748416"/>
            <a:ext cx="5697477" cy="569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6411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gray background&#10;&#10;Description automatically generated">
            <a:extLst>
              <a:ext uri="{FF2B5EF4-FFF2-40B4-BE49-F238E27FC236}">
                <a16:creationId xmlns:a16="http://schemas.microsoft.com/office/drawing/2014/main" id="{6809CD02-F6D6-957F-8FBC-53EABD78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401" y="4108702"/>
            <a:ext cx="6141023" cy="1834191"/>
          </a:xfrm>
          <a:prstGeom prst="rect">
            <a:avLst/>
          </a:prstGeo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BEFA3E4-BA5C-14F1-1053-9B2042FE2354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>
          <a:blip r:embed="rId4"/>
          <a:srcRect l="10585" r="10585"/>
          <a:stretch/>
        </p:blipFill>
        <p:spPr>
          <a:xfrm>
            <a:off x="5657210" y="2512194"/>
            <a:ext cx="6047215" cy="3185499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46D4D2-F7D3-62F1-2F81-3647A668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79" y="367954"/>
            <a:ext cx="11521545" cy="448699"/>
          </a:xfrm>
        </p:spPr>
        <p:txBody>
          <a:bodyPr>
            <a:noAutofit/>
          </a:bodyPr>
          <a:lstStyle/>
          <a:p>
            <a:r>
              <a:rPr lang="en-US" sz="3600" dirty="0"/>
              <a:t>STEM ACADEMIC CENTER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6981D50-FECE-59B3-483C-BA5DD3E4AC8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81609" y="1329316"/>
            <a:ext cx="11628782" cy="899022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00" dirty="0">
                <a:effectLst/>
                <a:ea typeface="Calibri" panose="020F0502020204030204" pitchFamily="34" charset="0"/>
              </a:rPr>
              <a:t>THE NEED: </a:t>
            </a:r>
            <a:r>
              <a:rPr lang="en-US" sz="2400" kern="100" dirty="0">
                <a:ea typeface="Calibri" panose="020F0502020204030204" pitchFamily="34" charset="0"/>
              </a:rPr>
              <a:t>Kentucky needs more STEM graduates to meet workforce demand. </a:t>
            </a:r>
            <a:endParaRPr lang="en-US" sz="2400" kern="100" dirty="0">
              <a:effectLst/>
              <a:ea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498B1E-2FD6-60D3-40C0-0728D0887EF2}"/>
              </a:ext>
            </a:extLst>
          </p:cNvPr>
          <p:cNvSpPr txBox="1"/>
          <p:nvPr/>
        </p:nvSpPr>
        <p:spPr>
          <a:xfrm>
            <a:off x="290286" y="2228338"/>
            <a:ext cx="47533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U.S. </a:t>
            </a:r>
            <a:r>
              <a:rPr lang="en-US" b="1" kern="100" dirty="0">
                <a:latin typeface="Arial" panose="020B0604020202020204" pitchFamily="34" charset="0"/>
                <a:cs typeface="Arial" panose="020B0604020202020204" pitchFamily="34" charset="0"/>
              </a:rPr>
              <a:t>shortage of 3.5 million STEM workers </a:t>
            </a:r>
            <a:r>
              <a:rPr 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by 2025 (National Association of Manufacturing/Deloitte)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kern="100" dirty="0">
                <a:latin typeface="Arial" panose="020B0604020202020204" pitchFamily="34" charset="0"/>
                <a:cs typeface="Arial" panose="020B0604020202020204" pitchFamily="34" charset="0"/>
              </a:rPr>
              <a:t>Continues enrollment and retention growth in STEM</a:t>
            </a:r>
            <a:r>
              <a:rPr 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State-of-the-art academic center </a:t>
            </a:r>
            <a:r>
              <a:rPr lang="en-US" b="1" kern="100" dirty="0">
                <a:latin typeface="Arial" panose="020B0604020202020204" pitchFamily="34" charset="0"/>
                <a:cs typeface="Arial" panose="020B0604020202020204" pitchFamily="34" charset="0"/>
              </a:rPr>
              <a:t>enables Kentucky to compete with other states</a:t>
            </a:r>
            <a:r>
              <a:rPr lang="en-US" kern="100" dirty="0">
                <a:latin typeface="Arial" panose="020B0604020202020204" pitchFamily="34" charset="0"/>
                <a:cs typeface="Arial" panose="020B0604020202020204" pitchFamily="34" charset="0"/>
              </a:rPr>
              <a:t>, which are building similar facilities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87781E-90CC-5E8F-B9B7-A2508EDC4F58}"/>
              </a:ext>
            </a:extLst>
          </p:cNvPr>
          <p:cNvSpPr/>
          <p:nvPr/>
        </p:nvSpPr>
        <p:spPr>
          <a:xfrm flipV="1">
            <a:off x="5657209" y="2386129"/>
            <a:ext cx="6047215" cy="54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5EE074-5243-63DD-1292-CE1F821E2CCC}"/>
              </a:ext>
            </a:extLst>
          </p:cNvPr>
          <p:cNvSpPr/>
          <p:nvPr/>
        </p:nvSpPr>
        <p:spPr>
          <a:xfrm>
            <a:off x="7919302" y="5335563"/>
            <a:ext cx="3785124" cy="8525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Projected budget: $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million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contribution: $142 million</a:t>
            </a:r>
            <a:endParaRPr kumimoji="0" lang="en-US" altLang="en-US" sz="18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D1C7C9A4-BC88-B56B-A4F6-B2714C5AF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14427"/>
              </p:ext>
            </p:extLst>
          </p:nvPr>
        </p:nvGraphicFramePr>
        <p:xfrm>
          <a:off x="589429" y="3955163"/>
          <a:ext cx="4973970" cy="1138011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486985">
                  <a:extLst>
                    <a:ext uri="{9D8B030D-6E8A-4147-A177-3AD203B41FA5}">
                      <a16:colId xmlns:a16="http://schemas.microsoft.com/office/drawing/2014/main" val="229995314"/>
                    </a:ext>
                  </a:extLst>
                </a:gridCol>
                <a:gridCol w="2486985">
                  <a:extLst>
                    <a:ext uri="{9D8B030D-6E8A-4147-A177-3AD203B41FA5}">
                      <a16:colId xmlns:a16="http://schemas.microsoft.com/office/drawing/2014/main" val="2302922254"/>
                    </a:ext>
                  </a:extLst>
                </a:gridCol>
              </a:tblGrid>
              <a:tr h="37933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Pre-medicine/dentistry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378786"/>
                  </a:ext>
                </a:extLst>
              </a:tr>
              <a:tr h="37933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Nursing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Science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380228"/>
                  </a:ext>
                </a:extLst>
              </a:tr>
              <a:tr h="379337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Neuroscience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00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08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C215AF-CAAC-4D1C-8DB0-DCC0C3716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784" y="5626413"/>
            <a:ext cx="2275615" cy="873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8C5FAC-D962-0CE0-C7A1-BC5FA951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92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 of L_custom">
      <a:dk1>
        <a:srgbClr val="000000"/>
      </a:dk1>
      <a:lt1>
        <a:srgbClr val="FFFFFF"/>
      </a:lt1>
      <a:dk2>
        <a:srgbClr val="AC0000"/>
      </a:dk2>
      <a:lt2>
        <a:srgbClr val="FFFFFF"/>
      </a:lt2>
      <a:accent1>
        <a:srgbClr val="000000"/>
      </a:accent1>
      <a:accent2>
        <a:srgbClr val="AC0000"/>
      </a:accent2>
      <a:accent3>
        <a:srgbClr val="A5A5A5"/>
      </a:accent3>
      <a:accent4>
        <a:srgbClr val="796C53"/>
      </a:accent4>
      <a:accent5>
        <a:srgbClr val="CA932F"/>
      </a:accent5>
      <a:accent6>
        <a:srgbClr val="D9C982"/>
      </a:accent6>
      <a:hlink>
        <a:srgbClr val="FFFFFF"/>
      </a:hlink>
      <a:folHlink>
        <a:srgbClr val="2625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tlCol="0">
        <a:spAutoFit/>
      </a:bodyPr>
      <a:lstStyle>
        <a:defPPr algn="l">
          <a:defRPr b="1" i="0" dirty="0" smtClean="0">
            <a:solidFill>
              <a:schemeClr val="bg1"/>
            </a:solidFill>
            <a:latin typeface="Arial Narrow" panose="020B0604020202020204" pitchFamily="34" charset="0"/>
            <a:cs typeface="Arial Narrow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iving Wage" id="{B87256E7-BFB4-4727-821B-2DB785CF6DD9}" vid="{FFD8C0F3-FB54-4DC2-BB21-E9D63F104E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20b8bbc-cae6-417f-beca-0b0ffdb50e2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065B6EA639D24980F7FB6D1825DC61" ma:contentTypeVersion="15" ma:contentTypeDescription="Create a new document." ma:contentTypeScope="" ma:versionID="d6d11b0c4855e5f26d59bdae829e7397">
  <xsd:schema xmlns:xsd="http://www.w3.org/2001/XMLSchema" xmlns:xs="http://www.w3.org/2001/XMLSchema" xmlns:p="http://schemas.microsoft.com/office/2006/metadata/properties" xmlns:ns3="8858d12c-969b-4cf3-9988-60bebfa955f4" xmlns:ns4="e20b8bbc-cae6-417f-beca-0b0ffdb50e2b" targetNamespace="http://schemas.microsoft.com/office/2006/metadata/properties" ma:root="true" ma:fieldsID="eb1c582d592f6fdbe780d196cbd4437d" ns3:_="" ns4:_="">
    <xsd:import namespace="8858d12c-969b-4cf3-9988-60bebfa955f4"/>
    <xsd:import namespace="e20b8bbc-cae6-417f-beca-0b0ffdb50e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8d12c-969b-4cf3-9988-60bebfa955f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0b8bbc-cae6-417f-beca-0b0ffdb50e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1E4485-0D9B-4D35-86B2-8BEA9D57C5D3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  <ds:schemaRef ds:uri="e20b8bbc-cae6-417f-beca-0b0ffdb50e2b"/>
    <ds:schemaRef ds:uri="8858d12c-969b-4cf3-9988-60bebfa955f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62F2BB-F823-4B9D-BE63-9AD9D4C4DA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FEB6D9-6EF1-4DD0-BC0D-5407783A01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58d12c-969b-4cf3-9988-60bebfa955f4"/>
    <ds:schemaRef ds:uri="e20b8bbc-cae6-417f-beca-0b0ffdb50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244</Words>
  <Application>Microsoft Office PowerPoint</Application>
  <PresentationFormat>Widescreen</PresentationFormat>
  <Paragraphs>49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Narrow</vt:lpstr>
      <vt:lpstr>Calibri</vt:lpstr>
      <vt:lpstr>Helvetica</vt:lpstr>
      <vt:lpstr>Office Theme</vt:lpstr>
      <vt:lpstr>1_Office Theme</vt:lpstr>
      <vt:lpstr> University of Louisville Capital Plan and Priorities 2024-26  Appropriations and Revenue Committee November 2, 2023</vt:lpstr>
      <vt:lpstr>Appreciation of Current Capital-Related Support</vt:lpstr>
      <vt:lpstr>PowerPoint Presentation</vt:lpstr>
      <vt:lpstr>PowerPoint Presentation</vt:lpstr>
      <vt:lpstr>  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2024-2030 CAPITAL PLAN</dc:title>
  <dc:creator>Tinnell, Maria</dc:creator>
  <cp:lastModifiedBy>Drees, John</cp:lastModifiedBy>
  <cp:revision>25</cp:revision>
  <cp:lastPrinted>2023-10-27T18:08:01Z</cp:lastPrinted>
  <dcterms:created xsi:type="dcterms:W3CDTF">2023-07-11T15:27:42Z</dcterms:created>
  <dcterms:modified xsi:type="dcterms:W3CDTF">2023-11-01T13:57:12Z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0x01010082065B6EA639D24980F7FB6D1825DC61</vt:lpwstr>
  </property>
</Properties>
</file>