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3" r:id="rId1"/>
  </p:sldMasterIdLst>
  <p:notesMasterIdLst>
    <p:notesMasterId r:id="rId26"/>
  </p:notesMasterIdLst>
  <p:handoutMasterIdLst>
    <p:handoutMasterId r:id="rId27"/>
  </p:handoutMasterIdLst>
  <p:sldIdLst>
    <p:sldId id="684" r:id="rId2"/>
    <p:sldId id="650" r:id="rId3"/>
    <p:sldId id="614" r:id="rId4"/>
    <p:sldId id="685" r:id="rId5"/>
    <p:sldId id="657" r:id="rId6"/>
    <p:sldId id="688" r:id="rId7"/>
    <p:sldId id="687" r:id="rId8"/>
    <p:sldId id="620" r:id="rId9"/>
    <p:sldId id="659" r:id="rId10"/>
    <p:sldId id="622" r:id="rId11"/>
    <p:sldId id="617" r:id="rId12"/>
    <p:sldId id="686" r:id="rId13"/>
    <p:sldId id="682" r:id="rId14"/>
    <p:sldId id="674" r:id="rId15"/>
    <p:sldId id="675" r:id="rId16"/>
    <p:sldId id="676" r:id="rId17"/>
    <p:sldId id="677" r:id="rId18"/>
    <p:sldId id="678" r:id="rId19"/>
    <p:sldId id="680" r:id="rId20"/>
    <p:sldId id="683" r:id="rId21"/>
    <p:sldId id="671" r:id="rId22"/>
    <p:sldId id="672" r:id="rId23"/>
    <p:sldId id="699" r:id="rId24"/>
    <p:sldId id="481" r:id="rId2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A29"/>
    <a:srgbClr val="FFFF66"/>
    <a:srgbClr val="760000"/>
    <a:srgbClr val="BFBFBF"/>
    <a:srgbClr val="FF0000"/>
    <a:srgbClr val="ADEA00"/>
    <a:srgbClr val="91DA00"/>
    <a:srgbClr val="2F2B20"/>
    <a:srgbClr val="000000"/>
    <a:srgbClr val="2A56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55" autoAdjust="0"/>
    <p:restoredTop sz="71314" autoAdjust="0"/>
  </p:normalViewPr>
  <p:slideViewPr>
    <p:cSldViewPr>
      <p:cViewPr varScale="1">
        <p:scale>
          <a:sx n="46" d="100"/>
          <a:sy n="46" d="100"/>
        </p:scale>
        <p:origin x="120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8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768" y="-84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Sheet2!$B$6</c:f>
              <c:strCache>
                <c:ptCount val="1"/>
                <c:pt idx="0">
                  <c:v>Net Pension Liability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6935533150015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5276504735716524E-2"/>
                  <c:y val="-1.17370892018779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748854262144821E-2"/>
                  <c:y val="-3.0516431924882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6804155209288116E-2"/>
                  <c:y val="-2.81690140845070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Sheet2!$C$5:$F$5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Sheet2!$C$6:$F$6</c:f>
              <c:numCache>
                <c:formatCode>#,##0_);\(#,##0\)</c:formatCode>
                <c:ptCount val="4"/>
                <c:pt idx="0">
                  <c:v>71434000</c:v>
                </c:pt>
                <c:pt idx="1">
                  <c:v>84220102</c:v>
                </c:pt>
                <c:pt idx="2">
                  <c:v>93375171</c:v>
                </c:pt>
                <c:pt idx="3">
                  <c:v>111601157</c:v>
                </c:pt>
              </c:numCache>
            </c:numRef>
          </c:val>
        </c:ser>
        <c:ser>
          <c:idx val="1"/>
          <c:order val="1"/>
          <c:tx>
            <c:strRef>
              <c:f>Sheet2!$B$7</c:f>
              <c:strCache>
                <c:ptCount val="1"/>
                <c:pt idx="0">
                  <c:v>Net OPEB Liability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3589834267966734E-2"/>
                  <c:y val="-2.3094340320136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44331695018416E-2"/>
                  <c:y val="-2.07469224797604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594513449338539E-2"/>
                  <c:y val="-1.83995046393848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9859456156431407E-2"/>
                  <c:y val="-2.34741784037558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Sheet2!$C$5:$F$5</c:f>
              <c:numCache>
                <c:formatCode>General</c:formatCode>
                <c:ptCount val="4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Sheet2!$C$7:$F$7</c:f>
              <c:numCache>
                <c:formatCode>#,##0_);\(#,##0\)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21139020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16809576"/>
        <c:axId val="416814672"/>
        <c:axId val="0"/>
      </c:bar3DChart>
      <c:catAx>
        <c:axId val="416809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800" b="0"/>
            </a:pPr>
            <a:endParaRPr lang="en-US"/>
          </a:p>
        </c:txPr>
        <c:crossAx val="416814672"/>
        <c:crosses val="autoZero"/>
        <c:auto val="1"/>
        <c:lblAlgn val="ctr"/>
        <c:lblOffset val="100"/>
        <c:noMultiLvlLbl val="0"/>
      </c:catAx>
      <c:valAx>
        <c:axId val="416814672"/>
        <c:scaling>
          <c:orientation val="minMax"/>
        </c:scaling>
        <c:delete val="0"/>
        <c:axPos val="l"/>
        <c:majorGridlines/>
        <c:numFmt formatCode="#,##0_);\(#,##0\)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4168095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/>
            </a:lvl1pPr>
          </a:lstStyle>
          <a:p>
            <a:pPr>
              <a:defRPr/>
            </a:pP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127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7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/>
            </a:lvl1pPr>
          </a:lstStyle>
          <a:p>
            <a:pPr>
              <a:defRPr/>
            </a:pPr>
            <a:fld id="{2961A9B3-B7E9-4B98-822B-A76B2E214E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51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59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4800" y="4414838"/>
            <a:ext cx="62484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127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7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76" tIns="46488" rIns="92976" bIns="46488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b="0"/>
            </a:lvl1pPr>
          </a:lstStyle>
          <a:p>
            <a:pPr>
              <a:defRPr/>
            </a:pPr>
            <a:fld id="{FF954C04-7688-4617-A18E-B7D5785F3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47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2E365-008B-4EFF-824D-01B4839F9E46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21172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187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59FEB3-B0AC-4CC0-BA83-CED4ABF4FDBB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1055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6389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493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CF87-D7D5-459E-AF70-3C96F904FA3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159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CF87-D7D5-459E-AF70-3C96F904FA3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597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CF87-D7D5-459E-AF70-3C96F904FA3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819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892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CF87-D7D5-459E-AF70-3C96F904FA3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3144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2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1112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465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53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466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644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9B1CF6-3FA7-4B37-806C-EABBBEC9352C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158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6757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78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1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5427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4800" y="4414838"/>
            <a:ext cx="6400800" cy="4729162"/>
          </a:xfrm>
        </p:spPr>
        <p:txBody>
          <a:bodyPr/>
          <a:lstStyle/>
          <a:p>
            <a:endParaRPr lang="en-US" sz="1100" baseline="0" dirty="0" smtClean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78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B41A31-B453-416B-9D97-EB1EC9F78431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879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954C04-7688-4617-A18E-B7D5785F38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7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9146822" y="0"/>
            <a:ext cx="0" cy="685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" y="0"/>
            <a:ext cx="8457210" cy="838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bracketPair">
            <a:avLst>
              <a:gd name="adj" fmla="val 17949"/>
            </a:avLst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7948E-8967-4E75-8D58-A8850C4AB8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838200"/>
          </a:xfrm>
        </p:spPr>
        <p:txBody>
          <a:bodyPr/>
          <a:lstStyle>
            <a:lvl1pPr algn="ct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229600" cy="5715000"/>
          </a:xfrm>
          <a:prstGeom prst="rect">
            <a:avLst/>
          </a:prstGeom>
        </p:spPr>
        <p:txBody>
          <a:bodyPr/>
          <a:lstStyle>
            <a:lvl1pPr marL="463550" indent="-238125">
              <a:buNone/>
              <a:defRPr sz="2800"/>
            </a:lvl1pPr>
            <a:lvl2pPr>
              <a:buClrTx/>
              <a:defRPr sz="2400"/>
            </a:lvl2pPr>
            <a:lvl3pPr>
              <a:buClrTx/>
              <a:defRPr sz="2200"/>
            </a:lvl3pPr>
            <a:lvl4pPr>
              <a:buClrTx/>
              <a:defRPr sz="2000"/>
            </a:lvl4pPr>
            <a:lvl5pPr>
              <a:buClrTx/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8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9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9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1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6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9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067799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9087555" y="0"/>
            <a:ext cx="0" cy="5486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9087555" y="6172200"/>
            <a:ext cx="0" cy="6858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9146822" y="0"/>
            <a:ext cx="0" cy="685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J:\Dept\CR\PublicationsArea\Logos\Swooshy Guy\swooshy-guy_white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600029"/>
            <a:ext cx="508637" cy="472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  <p:sldLayoutId id="2147484292" r:id="rId9"/>
    <p:sldLayoutId id="2147484293" r:id="rId10"/>
    <p:sldLayoutId id="2147484294" r:id="rId11"/>
    <p:sldLayoutId id="2147484296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fsa.gov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heaa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10391" y="381000"/>
            <a:ext cx="8458200" cy="6477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Work Ready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Kentucky Scholarship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000" dirty="0"/>
              <a:t>&amp;</a:t>
            </a:r>
            <a:endParaRPr lang="en-US" sz="4000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KAPT / KHESLC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/>
              <a:t>Actuarial Budget Projections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4000" dirty="0" smtClean="0"/>
          </a:p>
          <a:p>
            <a:pPr algn="ctr" fontAlgn="auto">
              <a:spcAft>
                <a:spcPts val="0"/>
              </a:spcAft>
              <a:defRPr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 smtClean="0"/>
              <a:t>Interim Joint Committee on Appropriations and Revenue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 smtClean="0"/>
              <a:t>Interim Budget Review Subcommittee on Education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800" dirty="0" smtClean="0"/>
              <a:t>October 25, 2018</a:t>
            </a:r>
          </a:p>
        </p:txBody>
      </p:sp>
    </p:spTree>
    <p:extLst>
      <p:ext uri="{BB962C8B-B14F-4D97-AF65-F5344CB8AC3E}">
        <p14:creationId xmlns:p14="http://schemas.microsoft.com/office/powerpoint/2010/main" val="1768699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35100" y="5300663"/>
            <a:ext cx="4895850" cy="1008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981075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Scholarship Limits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idx="1"/>
          </p:nvPr>
        </p:nvSpPr>
        <p:spPr>
          <a:xfrm>
            <a:off x="15733" y="1278731"/>
            <a:ext cx="8442467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Eligibility ends when the first of the following conditions is met:</a:t>
            </a:r>
          </a:p>
          <a:p>
            <a:pPr lvl="1" eaLnBrk="1" hangingPunct="1">
              <a:defRPr/>
            </a:pPr>
            <a:r>
              <a:rPr lang="en-US" sz="2400" dirty="0" smtClean="0"/>
              <a:t>Receipt of scholarship funding for </a:t>
            </a:r>
            <a:r>
              <a:rPr lang="en-US" dirty="0" smtClean="0"/>
              <a:t>60</a:t>
            </a:r>
            <a:r>
              <a:rPr lang="en-US" sz="2400" dirty="0" smtClean="0"/>
              <a:t> credit hours of enrollment; or</a:t>
            </a:r>
          </a:p>
          <a:p>
            <a:pPr lvl="1" eaLnBrk="1" hangingPunct="1">
              <a:defRPr/>
            </a:pPr>
            <a:r>
              <a:rPr lang="en-US" sz="2400" dirty="0" smtClean="0"/>
              <a:t>Receipt of scholarship funding for 4 semesters; or </a:t>
            </a:r>
          </a:p>
          <a:p>
            <a:pPr lvl="1" eaLnBrk="1" hangingPunct="1">
              <a:defRPr/>
            </a:pPr>
            <a:r>
              <a:rPr lang="en-US" sz="2400" dirty="0" smtClean="0"/>
              <a:t>Receipt of an associate degree</a:t>
            </a:r>
          </a:p>
          <a:p>
            <a:pPr lvl="1" eaLnBrk="1" hangingPunct="1">
              <a:defRPr/>
            </a:pPr>
            <a:endParaRPr lang="en-US" sz="2400" dirty="0" smtClean="0"/>
          </a:p>
          <a:p>
            <a:pPr marL="411480" lvl="1" indent="0" eaLnBrk="1" hangingPunct="1">
              <a:buNone/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198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4625" y="5229225"/>
            <a:ext cx="4895850" cy="10890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-3464" y="0"/>
            <a:ext cx="8461664" cy="981075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Eligible Institutions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idx="1"/>
          </p:nvPr>
        </p:nvSpPr>
        <p:spPr>
          <a:xfrm>
            <a:off x="0" y="1524000"/>
            <a:ext cx="8458200" cy="4975225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Kentucky Community &amp; Technical College System (KCTCS) institutions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2600" dirty="0" smtClean="0"/>
              <a:t>Four-year Kentucky public colleges or universities</a:t>
            </a:r>
          </a:p>
          <a:p>
            <a:pPr eaLnBrk="1" hangingPunct="1">
              <a:defRPr/>
            </a:pPr>
            <a:endParaRPr lang="en-US" sz="1200" dirty="0" smtClean="0"/>
          </a:p>
          <a:p>
            <a:pPr eaLnBrk="1" hangingPunct="1">
              <a:defRPr/>
            </a:pPr>
            <a:r>
              <a:rPr lang="en-US" sz="2600" dirty="0" smtClean="0"/>
              <a:t>Other Kentucky colleges or universities</a:t>
            </a:r>
          </a:p>
          <a:p>
            <a:pPr lvl="1" eaLnBrk="1" hangingPunct="1">
              <a:defRPr/>
            </a:pPr>
            <a:r>
              <a:rPr lang="en-US" sz="2000" dirty="0" smtClean="0"/>
              <a:t>Participate in the federal Pell grant program; and</a:t>
            </a:r>
          </a:p>
          <a:p>
            <a:pPr lvl="1" eaLnBrk="1" hangingPunct="1">
              <a:defRPr/>
            </a:pPr>
            <a:r>
              <a:rPr lang="en-US" sz="2000" dirty="0" smtClean="0"/>
              <a:t>Accredited by a recognized regional or national accrediting body; and</a:t>
            </a:r>
          </a:p>
          <a:p>
            <a:pPr lvl="1" eaLnBrk="1" hangingPunct="1">
              <a:defRPr/>
            </a:pPr>
            <a:r>
              <a:rPr lang="en-US" sz="2000" dirty="0" smtClean="0"/>
              <a:t>Licensed by the KY Council on Postsecondary Education</a:t>
            </a:r>
          </a:p>
          <a:p>
            <a:pPr marL="234950" indent="0">
              <a:defRPr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5524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Work Ready Appropriation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066001"/>
              </p:ext>
            </p:extLst>
          </p:nvPr>
        </p:nvGraphicFramePr>
        <p:xfrm>
          <a:off x="838200" y="1676400"/>
          <a:ext cx="6629399" cy="260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056"/>
                <a:gridCol w="1585291"/>
                <a:gridCol w="1689652"/>
                <a:gridCol w="2057400"/>
              </a:tblGrid>
              <a:tr h="96991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Fiscal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Year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Baseline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Continuing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Funds Available</a:t>
                      </a:r>
                    </a:p>
                  </a:txBody>
                  <a:tcPr anchor="ctr"/>
                </a:tc>
              </a:tr>
              <a:tr h="55408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FY</a:t>
                      </a:r>
                      <a:r>
                        <a:rPr lang="en-US" sz="2000" baseline="0" dirty="0" smtClean="0"/>
                        <a:t> 2018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15,900,000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                 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  $        15,900,000</a:t>
                      </a:r>
                      <a:endParaRPr lang="en-US" sz="2000" dirty="0"/>
                    </a:p>
                  </a:txBody>
                  <a:tcPr anchor="ctr"/>
                </a:tc>
              </a:tr>
              <a:tr h="5388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FY 2019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 2,500,000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13,014,952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     15,514,952</a:t>
                      </a:r>
                      <a:endParaRPr lang="en-US" sz="2000" dirty="0"/>
                    </a:p>
                  </a:txBody>
                  <a:tcPr anchor="ctr"/>
                </a:tc>
              </a:tr>
              <a:tr h="53884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FY 2020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 2,500,000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?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          2,500,000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-5024" y="4800600"/>
            <a:ext cx="8442467" cy="1447800"/>
          </a:xfrm>
          <a:prstGeom prst="rect">
            <a:avLst/>
          </a:prstGeom>
        </p:spPr>
        <p:txBody>
          <a:bodyPr/>
          <a:lstStyle>
            <a:lvl1pPr marL="463550" indent="-23812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400" b="0" dirty="0" smtClean="0"/>
              <a:t>Same fund source for all WRKS-eligible students</a:t>
            </a:r>
          </a:p>
          <a:p>
            <a:pPr marL="640080" indent="-228600" fontAlgn="auto">
              <a:spcBef>
                <a:spcPts val="625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High school / dual credit</a:t>
            </a:r>
          </a:p>
          <a:p>
            <a:pPr marL="640080" indent="-228600" fontAlgn="auto">
              <a:spcBef>
                <a:spcPts val="625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2000" b="0" dirty="0" smtClean="0"/>
              <a:t>Postsecondary</a:t>
            </a:r>
          </a:p>
          <a:p>
            <a:pPr fontAlgn="auto">
              <a:spcAft>
                <a:spcPts val="0"/>
              </a:spcAft>
              <a:defRPr/>
            </a:pPr>
            <a:endParaRPr lang="en-US" sz="1400" b="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b="0" dirty="0" smtClean="0"/>
              <a:t>Funds awarded first-come, first-served by application date</a:t>
            </a:r>
          </a:p>
          <a:p>
            <a:pPr lvl="1" fontAlgn="auto">
              <a:spcAft>
                <a:spcPts val="0"/>
              </a:spcAft>
              <a:defRPr/>
            </a:pPr>
            <a:endParaRPr lang="en-US" b="0" dirty="0" smtClean="0"/>
          </a:p>
          <a:p>
            <a:pPr marL="41148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6160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458200" cy="5410199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Actuarial Budget Projection</a:t>
            </a:r>
          </a:p>
          <a:p>
            <a:pPr algn="ctr"/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Kentucky Affordable Prepaid Tuition </a:t>
            </a: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20529"/>
            <a:ext cx="3405128" cy="2200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71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8458200" cy="53340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2000 Legislative Session</a:t>
            </a:r>
          </a:p>
          <a:p>
            <a:pPr lvl="1"/>
            <a:r>
              <a:rPr lang="en-US" sz="2000" dirty="0" smtClean="0"/>
              <a:t>HB </a:t>
            </a:r>
            <a:r>
              <a:rPr lang="en-US" sz="2000" dirty="0"/>
              <a:t>180 </a:t>
            </a:r>
            <a:r>
              <a:rPr lang="en-US" sz="2000" dirty="0" smtClean="0"/>
              <a:t>created </a:t>
            </a:r>
            <a:r>
              <a:rPr lang="en-US" sz="2000" dirty="0"/>
              <a:t>the KAPT </a:t>
            </a:r>
            <a:r>
              <a:rPr lang="en-US" sz="2000" dirty="0" smtClean="0"/>
              <a:t>program 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Administering agencies</a:t>
            </a:r>
          </a:p>
          <a:p>
            <a:pPr lvl="1"/>
            <a:r>
              <a:rPr lang="en-US" sz="2000" dirty="0" smtClean="0"/>
              <a:t>2000 to June 2005	   - Office of the State Treasurer   </a:t>
            </a:r>
          </a:p>
          <a:p>
            <a:pPr lvl="1"/>
            <a:r>
              <a:rPr lang="en-US" sz="2000" dirty="0" smtClean="0"/>
              <a:t>July 2005 to present	   - KHEAA</a:t>
            </a:r>
          </a:p>
          <a:p>
            <a:pPr lvl="0"/>
            <a:endParaRPr lang="en-US" sz="2400" dirty="0" smtClean="0"/>
          </a:p>
          <a:p>
            <a:pPr lvl="0"/>
            <a:r>
              <a:rPr lang="en-US" sz="2400" dirty="0" smtClean="0"/>
              <a:t>Three enrollment periods</a:t>
            </a:r>
          </a:p>
          <a:p>
            <a:pPr marL="640080" lvl="0" indent="-228600">
              <a:spcBef>
                <a:spcPts val="625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2001</a:t>
            </a:r>
          </a:p>
          <a:p>
            <a:pPr marL="640080" lvl="0" indent="-228600">
              <a:spcBef>
                <a:spcPts val="625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2002</a:t>
            </a:r>
          </a:p>
          <a:p>
            <a:pPr marL="640080" lvl="0" indent="-228600">
              <a:spcBef>
                <a:spcPts val="625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2004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Program History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6209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8458200" cy="5334000"/>
          </a:xfrm>
        </p:spPr>
        <p:txBody>
          <a:bodyPr/>
          <a:lstStyle/>
          <a:p>
            <a:pPr marL="234950" indent="0"/>
            <a:r>
              <a:rPr lang="en-US" sz="2400" dirty="0" smtClean="0"/>
              <a:t>Trust fund originally backed by 75% of unclaimed </a:t>
            </a:r>
            <a:r>
              <a:rPr lang="en-US" sz="2400" dirty="0"/>
              <a:t>p</a:t>
            </a:r>
            <a:r>
              <a:rPr lang="en-US" sz="2400" dirty="0" smtClean="0"/>
              <a:t>roperty funds until statute repealed in 2006</a:t>
            </a:r>
          </a:p>
          <a:p>
            <a:endParaRPr lang="en-US" sz="2400" dirty="0"/>
          </a:p>
          <a:p>
            <a:r>
              <a:rPr lang="en-US" sz="2400" dirty="0" smtClean="0"/>
              <a:t>KRS 164A.708</a:t>
            </a:r>
          </a:p>
          <a:p>
            <a:pPr lvl="1"/>
            <a:r>
              <a:rPr lang="en-US" sz="2000" dirty="0" smtClean="0"/>
              <a:t>Enacted during 2006 Legislative Session</a:t>
            </a:r>
          </a:p>
          <a:p>
            <a:pPr lvl="1"/>
            <a:r>
              <a:rPr lang="en-US" sz="2000" dirty="0" smtClean="0"/>
              <a:t>Guarantees all </a:t>
            </a:r>
            <a:r>
              <a:rPr lang="en-US" sz="2000" dirty="0"/>
              <a:t>KAPT contracts in existence on April 25, </a:t>
            </a:r>
            <a:r>
              <a:rPr lang="en-US" sz="2000" dirty="0" smtClean="0"/>
              <a:t>2006</a:t>
            </a:r>
          </a:p>
          <a:p>
            <a:pPr lvl="1"/>
            <a:r>
              <a:rPr lang="en-US" sz="2000" dirty="0" smtClean="0"/>
              <a:t>Directs the state legislature to appropriate </a:t>
            </a:r>
            <a:r>
              <a:rPr lang="en-US" sz="2000" dirty="0"/>
              <a:t>the necessary funds to meet the liability of the program </a:t>
            </a:r>
            <a:r>
              <a:rPr lang="en-US" sz="2000" dirty="0" smtClean="0"/>
              <a:t>if the </a:t>
            </a:r>
            <a:r>
              <a:rPr lang="en-US" sz="2000" dirty="0"/>
              <a:t>KAPT Trust Fund does not have sufficient funds to pay </a:t>
            </a:r>
            <a:r>
              <a:rPr lang="en-US" sz="2000" dirty="0" smtClean="0"/>
              <a:t>contractual </a:t>
            </a:r>
            <a:r>
              <a:rPr lang="en-US" sz="2000" dirty="0"/>
              <a:t>obligations</a:t>
            </a:r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KAPT Trust Fund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2305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8458200" cy="50292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HB 279</a:t>
            </a:r>
          </a:p>
          <a:p>
            <a:pPr lvl="1"/>
            <a:r>
              <a:rPr lang="en-US" sz="2000" dirty="0" smtClean="0"/>
              <a:t>2014 Regular Session of Kentucky General Assembly</a:t>
            </a:r>
          </a:p>
          <a:p>
            <a:pPr lvl="1"/>
            <a:r>
              <a:rPr lang="en-US" sz="2000" dirty="0" smtClean="0"/>
              <a:t>Amended KRS 164A.700 to 164.709 to provide stability</a:t>
            </a:r>
            <a:endParaRPr lang="en-US" sz="2000" dirty="0"/>
          </a:p>
          <a:p>
            <a:pPr marL="640080" lvl="2">
              <a:spcBef>
                <a:spcPts val="625"/>
              </a:spcBef>
              <a:tabLst>
                <a:tab pos="625475" algn="l"/>
              </a:tabLst>
            </a:pPr>
            <a:r>
              <a:rPr lang="en-US" sz="2000" dirty="0" smtClean="0"/>
              <a:t>Rate of return limited </a:t>
            </a:r>
            <a:r>
              <a:rPr lang="en-US" sz="2000" dirty="0"/>
              <a:t>for non-educational use of KAPT accounts</a:t>
            </a:r>
          </a:p>
          <a:p>
            <a:pPr marL="640080" lvl="2">
              <a:spcBef>
                <a:spcPts val="625"/>
              </a:spcBef>
            </a:pPr>
            <a:r>
              <a:rPr lang="en-US" sz="2000" dirty="0"/>
              <a:t>A</a:t>
            </a:r>
            <a:r>
              <a:rPr lang="en-US" sz="2000" dirty="0" smtClean="0"/>
              <a:t>ccount </a:t>
            </a:r>
            <a:r>
              <a:rPr lang="en-US" sz="2000" dirty="0"/>
              <a:t>value </a:t>
            </a:r>
            <a:r>
              <a:rPr lang="en-US" sz="2000" dirty="0" smtClean="0"/>
              <a:t>growth capped </a:t>
            </a:r>
            <a:r>
              <a:rPr lang="en-US" sz="2000" dirty="0"/>
              <a:t>for use outside normal </a:t>
            </a:r>
            <a:r>
              <a:rPr lang="en-US" sz="2000" dirty="0" smtClean="0"/>
              <a:t>utilization </a:t>
            </a:r>
          </a:p>
          <a:p>
            <a:pPr marL="914400" lvl="3">
              <a:spcBef>
                <a:spcPts val="625"/>
              </a:spcBef>
            </a:pPr>
            <a:r>
              <a:rPr lang="en-US" sz="1800" dirty="0" smtClean="0"/>
              <a:t>Based </a:t>
            </a:r>
            <a:r>
              <a:rPr lang="en-US" sz="1800" dirty="0"/>
              <a:t>on </a:t>
            </a:r>
            <a:r>
              <a:rPr lang="en-US" sz="1800" dirty="0" smtClean="0"/>
              <a:t>projected </a:t>
            </a:r>
            <a:r>
              <a:rPr lang="en-US" sz="1800" dirty="0"/>
              <a:t>c</a:t>
            </a:r>
            <a:r>
              <a:rPr lang="en-US" sz="1800" dirty="0" smtClean="0"/>
              <a:t>ollege </a:t>
            </a:r>
            <a:r>
              <a:rPr lang="en-US" sz="1800" dirty="0"/>
              <a:t>e</a:t>
            </a:r>
            <a:r>
              <a:rPr lang="en-US" sz="1800" dirty="0" smtClean="0"/>
              <a:t>ntrance </a:t>
            </a:r>
            <a:r>
              <a:rPr lang="en-US" sz="1800" dirty="0"/>
              <a:t>y</a:t>
            </a:r>
            <a:r>
              <a:rPr lang="en-US" sz="1800" dirty="0" smtClean="0"/>
              <a:t>ear </a:t>
            </a:r>
            <a:r>
              <a:rPr lang="en-US" sz="1800" dirty="0"/>
              <a:t>of original account </a:t>
            </a:r>
            <a:r>
              <a:rPr lang="en-US" sz="1800" dirty="0" smtClean="0"/>
              <a:t>beneficiary for educational use    </a:t>
            </a:r>
            <a:endParaRPr lang="en-US" sz="1800" dirty="0"/>
          </a:p>
          <a:p>
            <a:pPr marL="640080" lvl="2">
              <a:spcBef>
                <a:spcPts val="625"/>
              </a:spcBef>
            </a:pPr>
            <a:r>
              <a:rPr lang="en-US" sz="2000" dirty="0" smtClean="0"/>
              <a:t>Established a program </a:t>
            </a:r>
            <a:r>
              <a:rPr lang="en-US" sz="2000" dirty="0"/>
              <a:t>end date </a:t>
            </a:r>
            <a:r>
              <a:rPr lang="en-US" sz="2000" dirty="0" smtClean="0"/>
              <a:t>of 2028</a:t>
            </a:r>
          </a:p>
          <a:p>
            <a:pPr marL="914400" lvl="3">
              <a:spcBef>
                <a:spcPts val="625"/>
              </a:spcBef>
            </a:pPr>
            <a:r>
              <a:rPr lang="en-US" sz="1800" dirty="0" smtClean="0"/>
              <a:t>KAPT will refund all remaining account values to account owners</a:t>
            </a:r>
          </a:p>
          <a:p>
            <a:pPr lvl="1"/>
            <a:r>
              <a:rPr lang="en-US" sz="2000" dirty="0" smtClean="0"/>
              <a:t>Action resulted in a projected $20.1 </a:t>
            </a:r>
            <a:r>
              <a:rPr lang="en-US" sz="2000" dirty="0"/>
              <a:t>million actuarial </a:t>
            </a:r>
            <a:r>
              <a:rPr lang="en-US" sz="2000" dirty="0" smtClean="0"/>
              <a:t>savings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KAPT Statutory Amendments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519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KAPT Court Case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143000"/>
            <a:ext cx="8458200" cy="5715000"/>
          </a:xfrm>
        </p:spPr>
        <p:txBody>
          <a:bodyPr/>
          <a:lstStyle/>
          <a:p>
            <a:r>
              <a:rPr lang="en-US" sz="2400" dirty="0" smtClean="0"/>
              <a:t>July 2015 </a:t>
            </a:r>
          </a:p>
          <a:p>
            <a:pPr marL="682625" indent="-457200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Maze v. Board of Directors KAPT Franklin Circuit Court filed in July 2015- Judge ruled in favor of plaintiff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400" dirty="0" smtClean="0"/>
              <a:t>April 2017</a:t>
            </a:r>
          </a:p>
          <a:p>
            <a:pPr marL="682625" indent="-457200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Case was appealed to Circuit Court of Appeals Division II- Appeals Court ruled in favor of defendants</a:t>
            </a:r>
          </a:p>
          <a:p>
            <a:pPr marL="682625" indent="-457200">
              <a:buClrTx/>
              <a:buFont typeface="Arial" panose="020B0604020202020204" pitchFamily="34" charset="0"/>
              <a:buChar char="•"/>
            </a:pPr>
            <a:endParaRPr lang="en-US" sz="1400" dirty="0"/>
          </a:p>
          <a:p>
            <a:r>
              <a:rPr lang="en-US" sz="2400" dirty="0" smtClean="0"/>
              <a:t>June 2018 </a:t>
            </a:r>
          </a:p>
          <a:p>
            <a:pPr marL="682625" indent="-457200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Oral </a:t>
            </a:r>
            <a:r>
              <a:rPr lang="en-US" sz="2000" dirty="0"/>
              <a:t>arguments were heard by the </a:t>
            </a:r>
            <a:r>
              <a:rPr lang="en-US" sz="2000" dirty="0" smtClean="0"/>
              <a:t>Kentucky Supreme Court</a:t>
            </a:r>
          </a:p>
          <a:p>
            <a:pPr marL="682625" indent="-457200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Ruling still pending</a:t>
            </a:r>
          </a:p>
          <a:p>
            <a:pPr marL="682625" indent="-457200">
              <a:buClrTx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25425" indent="0">
              <a:buClrTx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09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47800"/>
            <a:ext cx="8458200" cy="4873752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As of June 30, 2018</a:t>
            </a:r>
          </a:p>
          <a:p>
            <a:pPr lvl="1">
              <a:spcBef>
                <a:spcPts val="625"/>
              </a:spcBef>
            </a:pPr>
            <a:r>
              <a:rPr lang="en-US" sz="2000" dirty="0" smtClean="0"/>
              <a:t>Investment </a:t>
            </a:r>
            <a:r>
              <a:rPr lang="en-US" sz="2000" dirty="0"/>
              <a:t>fund value </a:t>
            </a:r>
            <a:r>
              <a:rPr lang="en-US" sz="2000" dirty="0" smtClean="0"/>
              <a:t>- $69.9 million</a:t>
            </a:r>
          </a:p>
          <a:p>
            <a:pPr lvl="1">
              <a:spcBef>
                <a:spcPts val="625"/>
              </a:spcBef>
            </a:pPr>
            <a:r>
              <a:rPr lang="en-US" sz="2000" dirty="0" smtClean="0"/>
              <a:t>Open accounts - 3,731</a:t>
            </a:r>
          </a:p>
          <a:p>
            <a:pPr lvl="1">
              <a:spcBef>
                <a:spcPts val="625"/>
              </a:spcBef>
            </a:pPr>
            <a:r>
              <a:rPr lang="en-US" sz="2000" dirty="0" smtClean="0"/>
              <a:t>Outstanding obligations funded - 65.4% </a:t>
            </a:r>
          </a:p>
          <a:p>
            <a:pPr lvl="1">
              <a:spcBef>
                <a:spcPts val="625"/>
              </a:spcBef>
            </a:pPr>
            <a:r>
              <a:rPr lang="en-US" sz="2000" dirty="0"/>
              <a:t>A</a:t>
            </a:r>
            <a:r>
              <a:rPr lang="en-US" sz="2000" dirty="0" smtClean="0"/>
              <a:t>ctuarial deficit - $37.4 </a:t>
            </a:r>
            <a:r>
              <a:rPr lang="en-US" sz="2000" dirty="0"/>
              <a:t>million 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FY 2018 </a:t>
            </a:r>
            <a:r>
              <a:rPr lang="en-US" sz="2400" dirty="0"/>
              <a:t>actuarial valuation </a:t>
            </a:r>
            <a:r>
              <a:rPr lang="en-US" sz="2400" dirty="0" smtClean="0"/>
              <a:t>projects </a:t>
            </a:r>
            <a:r>
              <a:rPr lang="en-US" sz="2400" dirty="0"/>
              <a:t>sufficient </a:t>
            </a:r>
            <a:r>
              <a:rPr lang="en-US" sz="2400" dirty="0" smtClean="0"/>
              <a:t>funding </a:t>
            </a:r>
            <a:r>
              <a:rPr lang="en-US" sz="2400" dirty="0"/>
              <a:t>to pay </a:t>
            </a:r>
            <a:r>
              <a:rPr lang="en-US" sz="2400" dirty="0" smtClean="0"/>
              <a:t>benefits </a:t>
            </a:r>
            <a:r>
              <a:rPr lang="en-US" sz="2400" dirty="0"/>
              <a:t>through FY </a:t>
            </a:r>
            <a:r>
              <a:rPr lang="en-US" sz="2400" dirty="0" smtClean="0"/>
              <a:t>2022 </a:t>
            </a:r>
          </a:p>
          <a:p>
            <a:pPr marL="640080" indent="-228600">
              <a:spcBef>
                <a:spcPts val="625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Based on currently Kentucky law</a:t>
            </a:r>
          </a:p>
          <a:p>
            <a:pPr marL="640080" indent="-228600">
              <a:spcBef>
                <a:spcPts val="625"/>
              </a:spcBef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If court case results in reversal, program deficit would be negatively impacted.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Actuarial Status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8245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52600"/>
            <a:ext cx="8458200" cy="5029200"/>
          </a:xfrm>
        </p:spPr>
        <p:txBody>
          <a:bodyPr>
            <a:normAutofit fontScale="85000" lnSpcReduction="20000"/>
          </a:bodyPr>
          <a:lstStyle/>
          <a:p>
            <a:pPr marL="231775" indent="0"/>
            <a:r>
              <a:rPr lang="en-US" dirty="0" smtClean="0"/>
              <a:t>Currently projected that KAPT will need $46.1 million in state funds to pay out the remaining contracts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FY 2023		$12.7 million</a:t>
            </a:r>
          </a:p>
          <a:p>
            <a:pPr marL="0" indent="0">
              <a:buNone/>
            </a:pPr>
            <a:r>
              <a:rPr lang="en-US" dirty="0" smtClean="0"/>
              <a:t>		FY 2024		$  9.5 million</a:t>
            </a:r>
          </a:p>
          <a:p>
            <a:pPr marL="0" indent="0">
              <a:buNone/>
            </a:pPr>
            <a:r>
              <a:rPr lang="en-US" dirty="0" smtClean="0"/>
              <a:t>		FY 2025		$  6.0 million</a:t>
            </a:r>
          </a:p>
          <a:p>
            <a:pPr marL="0" indent="0">
              <a:buNone/>
            </a:pPr>
            <a:r>
              <a:rPr lang="en-US" dirty="0" smtClean="0"/>
              <a:t>		FY 2026		$  3.2 million</a:t>
            </a:r>
          </a:p>
          <a:p>
            <a:pPr marL="0" indent="0">
              <a:buNone/>
            </a:pPr>
            <a:r>
              <a:rPr lang="en-US" dirty="0" smtClean="0"/>
              <a:t>		FY 2027		$  1.7 million</a:t>
            </a:r>
          </a:p>
          <a:p>
            <a:pPr marL="0" indent="0">
              <a:buNone/>
            </a:pPr>
            <a:r>
              <a:rPr lang="en-US" dirty="0" smtClean="0"/>
              <a:t>		FY 2028		$13.0 million </a:t>
            </a:r>
          </a:p>
          <a:p>
            <a:pPr marL="0" indent="0">
              <a:buNone/>
            </a:pPr>
            <a:endParaRPr lang="en-US" sz="1900" dirty="0" smtClean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endParaRPr lang="en-US" sz="1500" dirty="0" smtClean="0"/>
          </a:p>
          <a:p>
            <a:pPr marL="0" indent="0">
              <a:buNone/>
            </a:pPr>
            <a:r>
              <a:rPr lang="en-US" sz="1900" dirty="0" smtClean="0"/>
              <a:t>     Source: FY 2018 KAPT Actuarial Valuation report Gabriel, Roeder, Smith &amp; Company [GRS]</a:t>
            </a:r>
            <a:r>
              <a:rPr lang="en-US" sz="1500" dirty="0" smtClean="0"/>
              <a:t>	</a:t>
            </a:r>
            <a:r>
              <a:rPr lang="en-US" dirty="0" smtClean="0"/>
              <a:t>		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Budget Request Projections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5037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0"/>
            <a:ext cx="8458200" cy="14478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Work Ready </a:t>
            </a: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Kentucky Scholarship </a:t>
            </a:r>
          </a:p>
        </p:txBody>
      </p:sp>
      <p:pic>
        <p:nvPicPr>
          <p:cNvPr id="4" name="Picture 18" descr="kheaa_clrtranspar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30531" y="1143000"/>
            <a:ext cx="3081656" cy="228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548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" y="990600"/>
            <a:ext cx="8458200" cy="396240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Actuarial Budget Projection</a:t>
            </a:r>
          </a:p>
          <a:p>
            <a:pPr algn="ctr"/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4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en-US" sz="2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Kentucky Higher Education Student Loan Corporation</a:t>
            </a:r>
          </a:p>
        </p:txBody>
      </p:sp>
      <p:pic>
        <p:nvPicPr>
          <p:cNvPr id="1026" name="Picture 2" descr="C:\Users\rgilpatric\AppData\Local\Microsoft\Windows\Temporary Internet Files\Content.Outlook\89BK2SZM\KHESLC~Color~288 556  with word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2737104" cy="185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9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/>
          </p:cNvSpPr>
          <p:nvPr/>
        </p:nvSpPr>
        <p:spPr>
          <a:xfrm>
            <a:off x="0" y="1447800"/>
            <a:ext cx="8458200" cy="4721352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0">
              <a:spcBef>
                <a:spcPts val="625"/>
              </a:spcBef>
              <a:buClrTx/>
              <a:buNone/>
            </a:pPr>
            <a:r>
              <a:rPr lang="en-US" b="0" dirty="0" smtClean="0"/>
              <a:t>KHESLC participates in KERS “non-hazardous” pension and </a:t>
            </a:r>
            <a:r>
              <a:rPr lang="en-US" b="0" dirty="0"/>
              <a:t>i</a:t>
            </a:r>
            <a:r>
              <a:rPr lang="en-US" b="0" dirty="0" smtClean="0"/>
              <a:t>nsurance plans</a:t>
            </a:r>
          </a:p>
          <a:p>
            <a:pPr marL="640080" indent="-228600">
              <a:spcBef>
                <a:spcPts val="625"/>
              </a:spcBef>
              <a:buClrTx/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411480" indent="0">
              <a:spcBef>
                <a:spcPts val="625"/>
              </a:spcBef>
              <a:buClrTx/>
              <a:buNone/>
            </a:pPr>
            <a:r>
              <a:rPr lang="en-US" b="0" dirty="0" smtClean="0"/>
              <a:t>New accounting rules require KHESLC to record its proportionate share of the Commonwealth unfunded </a:t>
            </a:r>
            <a:r>
              <a:rPr lang="en-US" b="0" dirty="0"/>
              <a:t>p</a:t>
            </a:r>
            <a:r>
              <a:rPr lang="en-US" b="0" dirty="0" smtClean="0"/>
              <a:t>ension and insurance </a:t>
            </a:r>
          </a:p>
          <a:p>
            <a:pPr lvl="2" indent="-228600">
              <a:spcBef>
                <a:spcPts val="6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Net pension </a:t>
            </a:r>
            <a:r>
              <a:rPr lang="en-US" sz="2000" b="0" dirty="0"/>
              <a:t>l</a:t>
            </a:r>
            <a:r>
              <a:rPr lang="en-US" sz="2000" b="0" dirty="0" smtClean="0"/>
              <a:t>iability- GASB Statement No. 68 effective July 1, 2014</a:t>
            </a:r>
          </a:p>
          <a:p>
            <a:pPr lvl="2" indent="-228600">
              <a:spcBef>
                <a:spcPts val="625"/>
              </a:spcBef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000" b="0" dirty="0" smtClean="0"/>
              <a:t>Net OPEB liability- GASB Statement No. 75 effective July 1, 2017</a:t>
            </a:r>
          </a:p>
          <a:p>
            <a:pPr marL="411480" indent="0">
              <a:spcBef>
                <a:spcPts val="625"/>
              </a:spcBef>
              <a:buClrTx/>
              <a:buNone/>
            </a:pPr>
            <a:endParaRPr lang="en-US" b="0" dirty="0" smtClean="0"/>
          </a:p>
          <a:p>
            <a:pPr marL="411480" indent="0">
              <a:spcBef>
                <a:spcPts val="625"/>
              </a:spcBef>
              <a:buClrTx/>
              <a:buNone/>
            </a:pPr>
            <a:r>
              <a:rPr lang="en-US" b="0" dirty="0" smtClean="0"/>
              <a:t>KHESLC’s proportionate share provided by Kentucky Retirement System (KRS) and is updated annually</a:t>
            </a:r>
          </a:p>
          <a:p>
            <a:endParaRPr lang="en-US" b="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84582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b="0" dirty="0" smtClean="0"/>
              <a:t>KHESLC Retirement Liabilities</a:t>
            </a:r>
          </a:p>
          <a:p>
            <a:pPr fontAlgn="auto">
              <a:spcAft>
                <a:spcPts val="0"/>
              </a:spcAft>
            </a:pP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val="31794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601280"/>
              </p:ext>
            </p:extLst>
          </p:nvPr>
        </p:nvGraphicFramePr>
        <p:xfrm>
          <a:off x="152400" y="1066800"/>
          <a:ext cx="831342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84582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b="0" dirty="0" smtClean="0"/>
              <a:t>KHESLC Retirement Liabilities</a:t>
            </a:r>
          </a:p>
          <a:p>
            <a:pPr fontAlgn="auto">
              <a:spcAft>
                <a:spcPts val="0"/>
              </a:spcAft>
            </a:pP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val="77736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238161"/>
              </p:ext>
            </p:extLst>
          </p:nvPr>
        </p:nvGraphicFramePr>
        <p:xfrm>
          <a:off x="228602" y="4495800"/>
          <a:ext cx="8153396" cy="12655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798"/>
                <a:gridCol w="1524000"/>
                <a:gridCol w="1600200"/>
                <a:gridCol w="1295400"/>
                <a:gridCol w="1523998"/>
              </a:tblGrid>
              <a:tr h="453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</a:rPr>
                        <a:t>Fiscal Year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2018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Retirement Expense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$       5,215,980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$         5,263,168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$   6,251,709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 smtClean="0">
                          <a:effectLst/>
                        </a:rPr>
                        <a:t>$       6,556,557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0621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Contribution Rate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38.77%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38.77%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48.59%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49.47%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>
          <a:xfrm>
            <a:off x="0" y="0"/>
            <a:ext cx="8458200" cy="8382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b="0" dirty="0" smtClean="0"/>
              <a:t>KHESLC Retirement Liabilities</a:t>
            </a:r>
          </a:p>
          <a:p>
            <a:pPr fontAlgn="auto">
              <a:spcAft>
                <a:spcPts val="0"/>
              </a:spcAft>
            </a:pPr>
            <a:endParaRPr lang="en-US" sz="4400" b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0" y="1447800"/>
            <a:ext cx="8458200" cy="2971801"/>
          </a:xfrm>
          <a:prstGeom prst="rect">
            <a:avLst/>
          </a:prstGeom>
        </p:spPr>
        <p:txBody>
          <a:bodyPr/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fontAlgn="auto">
              <a:spcAft>
                <a:spcPts val="0"/>
              </a:spcAft>
              <a:buClrTx/>
              <a:buNone/>
              <a:defRPr/>
            </a:pPr>
            <a:r>
              <a:rPr lang="en-US" sz="2400" b="0" dirty="0" smtClean="0"/>
              <a:t>Increase in proportionate share of unfunded net pension liability</a:t>
            </a:r>
          </a:p>
          <a:p>
            <a:pPr fontAlgn="auto">
              <a:spcAft>
                <a:spcPts val="0"/>
              </a:spcAft>
              <a:buClrTx/>
              <a:defRPr/>
            </a:pPr>
            <a:endParaRPr lang="en-US" sz="2400" b="0" dirty="0" smtClean="0"/>
          </a:p>
          <a:p>
            <a:pPr marL="114300" indent="0" fontAlgn="auto">
              <a:spcAft>
                <a:spcPts val="0"/>
              </a:spcAft>
              <a:buClrTx/>
              <a:buNone/>
              <a:defRPr/>
            </a:pPr>
            <a:r>
              <a:rPr lang="en-US" sz="2400" b="0" dirty="0" smtClean="0"/>
              <a:t>Actuarial assumptions attributed to May 2017 changes </a:t>
            </a:r>
          </a:p>
          <a:p>
            <a:pPr lvl="2" fontAlgn="auto">
              <a:spcAft>
                <a:spcPts val="0"/>
              </a:spcAft>
              <a:buClrTx/>
              <a:defRPr/>
            </a:pPr>
            <a:r>
              <a:rPr lang="en-US" sz="2000" b="0" dirty="0" smtClean="0"/>
              <a:t>Inflation rate lowered from 3.25% to 2.3%</a:t>
            </a:r>
          </a:p>
          <a:p>
            <a:pPr lvl="2" fontAlgn="auto">
              <a:spcAft>
                <a:spcPts val="0"/>
              </a:spcAft>
              <a:buClrTx/>
              <a:defRPr/>
            </a:pPr>
            <a:r>
              <a:rPr lang="en-US" sz="2000" b="0" dirty="0" smtClean="0"/>
              <a:t>Active member payroll growth lowered from 4% to 0%</a:t>
            </a:r>
          </a:p>
          <a:p>
            <a:pPr lvl="2" fontAlgn="auto">
              <a:spcAft>
                <a:spcPts val="0"/>
              </a:spcAft>
              <a:buClrTx/>
              <a:defRPr/>
            </a:pPr>
            <a:r>
              <a:rPr lang="en-US" sz="2000" b="0" dirty="0" smtClean="0"/>
              <a:t>Investment rate of return lowered from 6.75% to 5.25%</a:t>
            </a:r>
          </a:p>
          <a:p>
            <a:pPr lvl="3" fontAlgn="auto">
              <a:spcAft>
                <a:spcPts val="0"/>
              </a:spcAft>
              <a:defRPr/>
            </a:pPr>
            <a:endParaRPr lang="en-US" b="0" dirty="0" smtClean="0"/>
          </a:p>
          <a:p>
            <a:pPr fontAlgn="auto">
              <a:spcAft>
                <a:spcPts val="0"/>
              </a:spcAft>
              <a:defRPr/>
            </a:pPr>
            <a:endParaRPr lang="en-US" sz="1100" b="0" dirty="0" smtClean="0"/>
          </a:p>
        </p:txBody>
      </p:sp>
    </p:spTree>
    <p:extLst>
      <p:ext uri="{BB962C8B-B14F-4D97-AF65-F5344CB8AC3E}">
        <p14:creationId xmlns:p14="http://schemas.microsoft.com/office/powerpoint/2010/main" val="230801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9271"/>
            <a:ext cx="8458200" cy="339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 kern="0" dirty="0">
                <a:solidFill>
                  <a:srgbClr val="4D4D4D"/>
                </a:solidFill>
                <a:latin typeface="+mn-lt"/>
              </a:rPr>
              <a:t>G</a:t>
            </a:r>
            <a:r>
              <a:rPr lang="en-US" sz="2400" kern="0" dirty="0" smtClean="0">
                <a:solidFill>
                  <a:srgbClr val="4D4D4D"/>
                </a:solidFill>
                <a:latin typeface="+mn-lt"/>
              </a:rPr>
              <a:t>ene Hutchins</a:t>
            </a:r>
            <a:endParaRPr lang="en-US" sz="2400" kern="0" dirty="0">
              <a:solidFill>
                <a:srgbClr val="4D4D4D"/>
              </a:solidFill>
              <a:latin typeface="+mn-lt"/>
            </a:endParaRPr>
          </a:p>
          <a:p>
            <a:pPr marL="342900" lvl="0" indent="-342900"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b="0" kern="0" dirty="0" smtClean="0">
                <a:solidFill>
                  <a:srgbClr val="4D4D4D"/>
                </a:solidFill>
                <a:latin typeface="+mn-lt"/>
              </a:rPr>
              <a:t>Executive Director/CEO</a:t>
            </a:r>
          </a:p>
          <a:p>
            <a:pPr marL="342900" lvl="0" indent="-342900"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b="0" kern="0" dirty="0" smtClean="0">
                <a:solidFill>
                  <a:srgbClr val="4D4D4D"/>
                </a:solidFill>
                <a:latin typeface="+mn-lt"/>
              </a:rPr>
              <a:t>(</a:t>
            </a:r>
            <a:r>
              <a:rPr lang="en-US" b="0" kern="0" dirty="0">
                <a:solidFill>
                  <a:srgbClr val="4D4D4D"/>
                </a:solidFill>
                <a:latin typeface="+mn-lt"/>
              </a:rPr>
              <a:t>502) </a:t>
            </a:r>
            <a:r>
              <a:rPr lang="en-US" b="0" kern="0" dirty="0" smtClean="0">
                <a:solidFill>
                  <a:srgbClr val="4D4D4D"/>
                </a:solidFill>
                <a:latin typeface="+mn-lt"/>
              </a:rPr>
              <a:t>696-7486</a:t>
            </a:r>
            <a:endParaRPr lang="en-US" b="0" kern="0" dirty="0">
              <a:solidFill>
                <a:srgbClr val="4D4D4D"/>
              </a:solidFill>
              <a:latin typeface="+mn-lt"/>
            </a:endParaRPr>
          </a:p>
          <a:p>
            <a:pPr marL="342900" lvl="0" indent="-342900"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b="0" kern="0" dirty="0" smtClean="0">
                <a:solidFill>
                  <a:srgbClr val="4D4D4D"/>
                </a:solidFill>
                <a:latin typeface="+mn-lt"/>
              </a:rPr>
              <a:t>ghutchins@kheaa.com</a:t>
            </a:r>
            <a:endParaRPr lang="en-US" b="0" kern="0" dirty="0">
              <a:solidFill>
                <a:srgbClr val="4D4D4D"/>
              </a:solidFill>
              <a:latin typeface="+mn-lt"/>
            </a:endParaRPr>
          </a:p>
          <a:p>
            <a:pPr marL="342900" lvl="0" indent="-342900" algn="ctr">
              <a:lnSpc>
                <a:spcPct val="80000"/>
              </a:lnSpc>
              <a:spcBef>
                <a:spcPct val="50000"/>
              </a:spcBef>
              <a:defRPr/>
            </a:pPr>
            <a:endParaRPr lang="en-US" b="0" kern="0" dirty="0">
              <a:solidFill>
                <a:srgbClr val="4D4D4D"/>
              </a:solidFill>
              <a:latin typeface="+mn-lt"/>
            </a:endParaRPr>
          </a:p>
          <a:p>
            <a:pPr marL="342900" lvl="0" indent="-342900" algn="ctr">
              <a:lnSpc>
                <a:spcPct val="80000"/>
              </a:lnSpc>
              <a:spcBef>
                <a:spcPct val="50000"/>
              </a:spcBef>
              <a:defRPr/>
            </a:pPr>
            <a:endParaRPr lang="en-US" b="0" kern="0" dirty="0">
              <a:solidFill>
                <a:srgbClr val="4D4D4D"/>
              </a:solidFill>
              <a:latin typeface="+mn-lt"/>
            </a:endParaRPr>
          </a:p>
          <a:p>
            <a:pPr marL="342900" lvl="0" indent="-3429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400" kern="0" dirty="0">
                <a:solidFill>
                  <a:srgbClr val="4D4D4D"/>
                </a:solidFill>
                <a:latin typeface="+mn-lt"/>
              </a:rPr>
              <a:t>Becky Gilpatrick</a:t>
            </a:r>
          </a:p>
          <a:p>
            <a:pPr marL="342900" lvl="0" indent="-342900"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b="0" kern="0" dirty="0">
                <a:solidFill>
                  <a:srgbClr val="4D4D4D"/>
                </a:solidFill>
                <a:latin typeface="+mn-lt"/>
              </a:rPr>
              <a:t>Director of Student Aid Services</a:t>
            </a:r>
          </a:p>
          <a:p>
            <a:pPr marL="342900" lvl="0" indent="-342900"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b="0" kern="0" dirty="0">
                <a:solidFill>
                  <a:srgbClr val="4D4D4D"/>
                </a:solidFill>
                <a:latin typeface="+mn-lt"/>
              </a:rPr>
              <a:t> (502) 696-7394</a:t>
            </a:r>
          </a:p>
          <a:p>
            <a:pPr marL="342900" lvl="0" indent="-342900" algn="ctr">
              <a:lnSpc>
                <a:spcPct val="80000"/>
              </a:lnSpc>
              <a:spcBef>
                <a:spcPts val="600"/>
              </a:spcBef>
              <a:defRPr/>
            </a:pPr>
            <a:r>
              <a:rPr lang="en-US" b="0" kern="0" dirty="0">
                <a:solidFill>
                  <a:srgbClr val="4D4D4D"/>
                </a:solidFill>
                <a:latin typeface="+mn-lt"/>
              </a:rPr>
              <a:t>rgilpatrick@kheaa.com</a:t>
            </a:r>
            <a:endParaRPr lang="en-US" sz="1900" b="0" kern="0" dirty="0">
              <a:solidFill>
                <a:srgbClr val="4D4D4D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9388" y="5300663"/>
            <a:ext cx="4895850" cy="10080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814" y="0"/>
            <a:ext cx="8457386" cy="981075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Intent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idx="1"/>
          </p:nvPr>
        </p:nvSpPr>
        <p:spPr>
          <a:xfrm>
            <a:off x="1449388" y="2133599"/>
            <a:ext cx="7054851" cy="3877083"/>
          </a:xfrm>
        </p:spPr>
        <p:txBody>
          <a:bodyPr/>
          <a:lstStyle/>
          <a:p>
            <a:pPr eaLnBrk="1" hangingPunct="1">
              <a:defRPr/>
            </a:pPr>
            <a:r>
              <a:rPr lang="en-US" sz="2200" dirty="0" smtClean="0"/>
              <a:t>Ensure all Kentuckians who have not yet earned an associate or higher degree have affordable access to an industry-recognized credential in one of Kentucky’s high-demand workforce sectors</a:t>
            </a:r>
          </a:p>
          <a:p>
            <a:pPr marL="0" indent="0" eaLnBrk="1" hangingPunct="1">
              <a:buFontTx/>
              <a:buNone/>
              <a:defRPr/>
            </a:pPr>
            <a:endParaRPr lang="en-US" sz="2200" dirty="0" smtClean="0"/>
          </a:p>
          <a:p>
            <a:pPr eaLnBrk="1" hangingPunct="1">
              <a:defRPr/>
            </a:pPr>
            <a:r>
              <a:rPr lang="en-US" sz="2200" dirty="0" smtClean="0"/>
              <a:t>Positively impact Kentucky’s skilled, competitive workforce, encourage Kentucky businesses to expand, and draw new businesses to Kentucky</a:t>
            </a:r>
          </a:p>
        </p:txBody>
      </p:sp>
      <p:grpSp>
        <p:nvGrpSpPr>
          <p:cNvPr id="10" name="Group 1"/>
          <p:cNvGrpSpPr>
            <a:grpSpLocks/>
          </p:cNvGrpSpPr>
          <p:nvPr/>
        </p:nvGrpSpPr>
        <p:grpSpPr bwMode="auto">
          <a:xfrm>
            <a:off x="-76200" y="1475509"/>
            <a:ext cx="1676400" cy="4468091"/>
            <a:chOff x="-61482" y="1333273"/>
            <a:chExt cx="1519178" cy="4190082"/>
          </a:xfrm>
        </p:grpSpPr>
        <p:pic>
          <p:nvPicPr>
            <p:cNvPr id="11" name="Picture 1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84"/>
            <a:stretch>
              <a:fillRect/>
            </a:stretch>
          </p:blipFill>
          <p:spPr bwMode="auto">
            <a:xfrm>
              <a:off x="0" y="1333273"/>
              <a:ext cx="1457695" cy="100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52" b="9369"/>
            <a:stretch>
              <a:fillRect/>
            </a:stretch>
          </p:blipFill>
          <p:spPr bwMode="auto">
            <a:xfrm>
              <a:off x="-3629" y="2255168"/>
              <a:ext cx="1461324" cy="1188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629" t="4601" r="15575"/>
            <a:stretch>
              <a:fillRect/>
            </a:stretch>
          </p:blipFill>
          <p:spPr bwMode="auto">
            <a:xfrm>
              <a:off x="-61482" y="3443888"/>
              <a:ext cx="1519178" cy="1097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1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143"/>
            <a:stretch>
              <a:fillRect/>
            </a:stretch>
          </p:blipFill>
          <p:spPr bwMode="auto">
            <a:xfrm>
              <a:off x="-3629" y="4517515"/>
              <a:ext cx="1461324" cy="1005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732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76375" y="5084763"/>
            <a:ext cx="4848225" cy="1223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981075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Legislative History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idx="1"/>
          </p:nvPr>
        </p:nvSpPr>
        <p:spPr>
          <a:xfrm>
            <a:off x="0" y="1066800"/>
            <a:ext cx="8229600" cy="5241925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2016  </a:t>
            </a:r>
          </a:p>
          <a:p>
            <a:pPr lvl="2">
              <a:defRPr/>
            </a:pPr>
            <a:r>
              <a:rPr lang="en-US" sz="2000" dirty="0" smtClean="0"/>
              <a:t>Legislative Session</a:t>
            </a:r>
          </a:p>
          <a:p>
            <a:pPr lvl="3">
              <a:defRPr/>
            </a:pPr>
            <a:r>
              <a:rPr lang="en-US" dirty="0" smtClean="0"/>
              <a:t>HB 626 - vetoed  </a:t>
            </a:r>
          </a:p>
          <a:p>
            <a:pPr lvl="3">
              <a:defRPr/>
            </a:pPr>
            <a:r>
              <a:rPr lang="en-US" dirty="0" smtClean="0"/>
              <a:t>HB 303 - FY 2017 funding vetoed; $15.9 million for FY 2018</a:t>
            </a:r>
          </a:p>
          <a:p>
            <a:pPr eaLnBrk="1" hangingPunct="1">
              <a:defRPr/>
            </a:pPr>
            <a:endParaRPr lang="en-US" sz="1100" dirty="0" smtClean="0"/>
          </a:p>
          <a:p>
            <a:pPr eaLnBrk="1" hangingPunct="1">
              <a:defRPr/>
            </a:pPr>
            <a:r>
              <a:rPr lang="en-US" sz="2400" dirty="0" smtClean="0"/>
              <a:t>2017 </a:t>
            </a:r>
          </a:p>
          <a:p>
            <a:pPr lvl="2">
              <a:defRPr/>
            </a:pPr>
            <a:r>
              <a:rPr lang="en-US" sz="2000" dirty="0" smtClean="0"/>
              <a:t>Legislative Session</a:t>
            </a:r>
          </a:p>
          <a:p>
            <a:pPr lvl="3">
              <a:defRPr/>
            </a:pPr>
            <a:r>
              <a:rPr lang="en-US" dirty="0" smtClean="0"/>
              <a:t>HB 205 – no action taken</a:t>
            </a:r>
          </a:p>
          <a:p>
            <a:pPr lvl="2">
              <a:defRPr/>
            </a:pPr>
            <a:r>
              <a:rPr lang="en-US" sz="2000" dirty="0" smtClean="0"/>
              <a:t>Executive Order 2017-434 issued June 30, 2017</a:t>
            </a:r>
          </a:p>
          <a:p>
            <a:pPr eaLnBrk="1" hangingPunct="1">
              <a:defRPr/>
            </a:pPr>
            <a:endParaRPr lang="en-US" sz="1100" dirty="0" smtClean="0"/>
          </a:p>
          <a:p>
            <a:pPr eaLnBrk="1" hangingPunct="1">
              <a:defRPr/>
            </a:pPr>
            <a:r>
              <a:rPr lang="en-US" sz="2400" dirty="0" smtClean="0"/>
              <a:t>2018  </a:t>
            </a:r>
          </a:p>
          <a:p>
            <a:pPr marL="816610" lvl="1">
              <a:spcBef>
                <a:spcPts val="625"/>
              </a:spcBef>
              <a:defRPr/>
            </a:pPr>
            <a:r>
              <a:rPr lang="en-US" sz="2000" dirty="0" smtClean="0"/>
              <a:t>Legislative Session</a:t>
            </a:r>
          </a:p>
          <a:p>
            <a:pPr marL="1182370" lvl="2">
              <a:spcBef>
                <a:spcPts val="625"/>
              </a:spcBef>
              <a:defRPr/>
            </a:pPr>
            <a:r>
              <a:rPr lang="en-US" sz="2000" dirty="0" smtClean="0"/>
              <a:t>SB 231 – passed Senate;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reading in House</a:t>
            </a:r>
          </a:p>
          <a:p>
            <a:pPr marL="816610" lvl="1">
              <a:spcBef>
                <a:spcPts val="625"/>
              </a:spcBef>
              <a:defRPr/>
            </a:pPr>
            <a:r>
              <a:rPr lang="en-US" sz="2000" dirty="0" smtClean="0"/>
              <a:t>Executive Order 2018-571 issued July 11, 2018</a:t>
            </a:r>
          </a:p>
        </p:txBody>
      </p:sp>
    </p:spTree>
    <p:extLst>
      <p:ext uri="{BB962C8B-B14F-4D97-AF65-F5344CB8AC3E}">
        <p14:creationId xmlns:p14="http://schemas.microsoft.com/office/powerpoint/2010/main" val="133696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2018-2019 Work Ready Program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458200" cy="5562600"/>
          </a:xfrm>
        </p:spPr>
        <p:txBody>
          <a:bodyPr/>
          <a:lstStyle/>
          <a:p>
            <a:pPr marL="777240" lvl="2" indent="0">
              <a:buNone/>
            </a:pPr>
            <a:endParaRPr lang="en-US" sz="1200" dirty="0" smtClean="0"/>
          </a:p>
          <a:p>
            <a:r>
              <a:rPr lang="en-US" sz="2600" dirty="0" smtClean="0"/>
              <a:t>Kentucky high school students</a:t>
            </a:r>
          </a:p>
          <a:p>
            <a:pPr lvl="2"/>
            <a:r>
              <a:rPr lang="en-US" dirty="0" smtClean="0"/>
              <a:t>WRKS pays for up to 2 approved Career &amp; Technical Education dual credit courses</a:t>
            </a:r>
          </a:p>
          <a:p>
            <a:pPr lvl="2"/>
            <a:r>
              <a:rPr lang="en-US" dirty="0" smtClean="0"/>
              <a:t>Grades 9-12</a:t>
            </a:r>
          </a:p>
          <a:p>
            <a:pPr lvl="2"/>
            <a:r>
              <a:rPr lang="en-US" dirty="0" smtClean="0"/>
              <a:t>Students must not be eligible, or have exhausted eligibility for, the Dual Credit Scholarship program</a:t>
            </a:r>
          </a:p>
          <a:p>
            <a:pPr lvl="2"/>
            <a:r>
              <a:rPr lang="en-US" dirty="0" smtClean="0"/>
              <a:t>Award amount equals dual credit amount charged by the participating institution</a:t>
            </a:r>
          </a:p>
          <a:p>
            <a:pPr lvl="3"/>
            <a:r>
              <a:rPr lang="en-US" dirty="0" smtClean="0"/>
              <a:t>Not to exceed dual credit ceiling rate - $56 per credit hour</a:t>
            </a:r>
          </a:p>
          <a:p>
            <a:pPr lvl="3"/>
            <a:r>
              <a:rPr lang="en-US" dirty="0" smtClean="0"/>
              <a:t>No additional fees allowed for dual credit</a:t>
            </a:r>
          </a:p>
          <a:p>
            <a:pPr lvl="1"/>
            <a:endParaRPr lang="en-US" sz="800" dirty="0" smtClean="0"/>
          </a:p>
          <a:p>
            <a:endParaRPr lang="en-US" dirty="0"/>
          </a:p>
          <a:p>
            <a:pPr marL="640080" indent="-228600">
              <a:spcBef>
                <a:spcPts val="625"/>
              </a:spcBef>
              <a:buClrTx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04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State-Funded Dual Credit Programs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8652066"/>
              </p:ext>
            </p:extLst>
          </p:nvPr>
        </p:nvGraphicFramePr>
        <p:xfrm>
          <a:off x="381000" y="1143001"/>
          <a:ext cx="7696200" cy="5273743"/>
        </p:xfrm>
        <a:graphic>
          <a:graphicData uri="http://schemas.openxmlformats.org/drawingml/2006/table">
            <a:tbl>
              <a:tblPr/>
              <a:tblGrid>
                <a:gridCol w="1143000"/>
                <a:gridCol w="1055914"/>
                <a:gridCol w="2695796"/>
                <a:gridCol w="2801490"/>
              </a:tblGrid>
              <a:tr h="598944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Dual Credit Scholarship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 Ready KY Scholarship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947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Type of Dual Credit Coursework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General 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47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Career &amp; Technical Education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807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9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Maximum Scholarship Award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courses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student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courses </a:t>
                      </a:r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per </a:t>
                      </a:r>
                      <a:r>
                        <a:rPr lang="en-US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2807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049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Grade Level of Eligible Students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after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DCS funding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390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after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DCS funding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40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2018-2019 Work Ready Program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458200" cy="5562600"/>
          </a:xfrm>
        </p:spPr>
        <p:txBody>
          <a:bodyPr/>
          <a:lstStyle/>
          <a:p>
            <a:pPr marL="777240" lvl="2" indent="0">
              <a:buNone/>
            </a:pPr>
            <a:endParaRPr lang="en-US" sz="1200" dirty="0" smtClean="0"/>
          </a:p>
          <a:p>
            <a:r>
              <a:rPr lang="en-US" sz="2400" dirty="0" smtClean="0"/>
              <a:t>Postsecondary students</a:t>
            </a:r>
          </a:p>
          <a:p>
            <a:pPr lvl="1"/>
            <a:endParaRPr lang="en-US" sz="800" dirty="0" smtClean="0"/>
          </a:p>
          <a:p>
            <a:pPr lvl="1"/>
            <a:r>
              <a:rPr lang="en-US" sz="2000" dirty="0" smtClean="0"/>
              <a:t>Eligibility expanded to include students pursuing a certificate, diploma,  or an Associate of Applied Science degree in a high-demand industry sector</a:t>
            </a:r>
          </a:p>
          <a:p>
            <a:pPr lvl="2"/>
            <a:r>
              <a:rPr lang="en-US" sz="2000" dirty="0" smtClean="0"/>
              <a:t>Advanced Manufacturing</a:t>
            </a:r>
          </a:p>
          <a:p>
            <a:pPr lvl="2"/>
            <a:r>
              <a:rPr lang="en-US" sz="2000" dirty="0" smtClean="0"/>
              <a:t>Business and Information Technology</a:t>
            </a:r>
          </a:p>
          <a:p>
            <a:pPr lvl="2"/>
            <a:r>
              <a:rPr lang="en-US" sz="2000" dirty="0" smtClean="0"/>
              <a:t>Construction</a:t>
            </a:r>
          </a:p>
          <a:p>
            <a:pPr lvl="2"/>
            <a:r>
              <a:rPr lang="en-US" sz="2000" dirty="0" smtClean="0"/>
              <a:t>Healthcare</a:t>
            </a:r>
          </a:p>
          <a:p>
            <a:pPr lvl="2"/>
            <a:r>
              <a:rPr lang="en-US" sz="2000" dirty="0" smtClean="0"/>
              <a:t>Transportation and Logistics</a:t>
            </a:r>
          </a:p>
          <a:p>
            <a:pPr lvl="1"/>
            <a:r>
              <a:rPr lang="en-US" sz="2000" dirty="0" smtClean="0"/>
              <a:t>Programs of study approved by KHEAA</a:t>
            </a:r>
          </a:p>
          <a:p>
            <a:pPr lvl="2"/>
            <a:r>
              <a:rPr lang="en-US" sz="2000" dirty="0" smtClean="0"/>
              <a:t>Over 350 academic programs to select from</a:t>
            </a:r>
          </a:p>
          <a:p>
            <a:pPr lvl="2"/>
            <a:r>
              <a:rPr lang="en-US" sz="2000" dirty="0" smtClean="0"/>
              <a:t>Complete list available on KHEAA’s website</a:t>
            </a:r>
          </a:p>
          <a:p>
            <a:pPr marL="411480" lvl="1" indent="0">
              <a:buNone/>
            </a:pPr>
            <a:r>
              <a:rPr lang="en-US" sz="1800" dirty="0" smtClean="0">
                <a:solidFill>
                  <a:srgbClr val="025198"/>
                </a:solidFill>
              </a:rPr>
              <a:t>	   https</a:t>
            </a:r>
            <a:r>
              <a:rPr lang="en-US" sz="1800" dirty="0">
                <a:solidFill>
                  <a:srgbClr val="025198"/>
                </a:solidFill>
              </a:rPr>
              <a:t>://www.kheaa.com/website/kheaa/work_ready?main=1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sz="2000" dirty="0"/>
          </a:p>
          <a:p>
            <a:pPr marL="640080" indent="-228600">
              <a:spcBef>
                <a:spcPts val="625"/>
              </a:spcBef>
              <a:buClrTx/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0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4625" y="5170488"/>
            <a:ext cx="4895850" cy="1150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981075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Postsecondary Application 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idx="1"/>
          </p:nvPr>
        </p:nvSpPr>
        <p:spPr>
          <a:xfrm>
            <a:off x="-3412" y="1371600"/>
            <a:ext cx="8461612" cy="5119688"/>
          </a:xfrm>
        </p:spPr>
        <p:txBody>
          <a:bodyPr/>
          <a:lstStyle/>
          <a:p>
            <a:pPr eaLnBrk="1" hangingPunct="1">
              <a:defRPr/>
            </a:pPr>
            <a:r>
              <a:rPr lang="en-US" sz="2600" dirty="0" smtClean="0"/>
              <a:t>Two applications required</a:t>
            </a:r>
          </a:p>
          <a:p>
            <a:pPr lvl="1" eaLnBrk="1" hangingPunct="1">
              <a:defRPr/>
            </a:pPr>
            <a:r>
              <a:rPr lang="en-US" sz="2400" dirty="0" smtClean="0"/>
              <a:t>Free Application for Federal Student Aid (FAFSA)</a:t>
            </a:r>
          </a:p>
          <a:p>
            <a:pPr lvl="2" eaLnBrk="1" hangingPunct="1">
              <a:defRPr/>
            </a:pPr>
            <a:r>
              <a:rPr lang="en-US" sz="2000" dirty="0" smtClean="0"/>
              <a:t>Available at </a:t>
            </a:r>
            <a:r>
              <a:rPr lang="en-US" sz="2000" dirty="0" smtClean="0">
                <a:hlinkClick r:id="rId3"/>
              </a:rPr>
              <a:t>www.fafsa.gov</a:t>
            </a:r>
            <a:endParaRPr lang="en-US" sz="2000" dirty="0" smtClean="0"/>
          </a:p>
          <a:p>
            <a:pPr lvl="2" eaLnBrk="1" hangingPunct="1">
              <a:defRPr/>
            </a:pPr>
            <a:endParaRPr lang="en-US" sz="1100" dirty="0" smtClean="0"/>
          </a:p>
          <a:p>
            <a:pPr lvl="1" eaLnBrk="1" hangingPunct="1">
              <a:defRPr/>
            </a:pPr>
            <a:r>
              <a:rPr lang="en-US" sz="2400" dirty="0" smtClean="0"/>
              <a:t>Work Ready Kentucky Scholarship (WRKS) application</a:t>
            </a:r>
          </a:p>
          <a:p>
            <a:pPr lvl="2" eaLnBrk="1" hangingPunct="1">
              <a:defRPr/>
            </a:pPr>
            <a:r>
              <a:rPr lang="en-US" sz="2000" dirty="0" smtClean="0"/>
              <a:t>Available at </a:t>
            </a:r>
            <a:r>
              <a:rPr lang="en-US" sz="2000" dirty="0" smtClean="0">
                <a:hlinkClick r:id="rId4"/>
              </a:rPr>
              <a:t>www.kheaa.com</a:t>
            </a:r>
            <a:endParaRPr lang="en-US" sz="2000" dirty="0" smtClean="0"/>
          </a:p>
          <a:p>
            <a:pPr lvl="2" eaLnBrk="1" hangingPunct="1">
              <a:defRPr/>
            </a:pPr>
            <a:r>
              <a:rPr lang="en-US" sz="2000" dirty="0" smtClean="0"/>
              <a:t>Students sign in or register for a MyKHEAA account to access online scholarship applications for KHEAA programs</a:t>
            </a:r>
          </a:p>
          <a:p>
            <a:pPr lvl="2" eaLnBrk="1" hangingPunct="1">
              <a:defRPr/>
            </a:pPr>
            <a:r>
              <a:rPr lang="en-US" sz="2000" dirty="0" smtClean="0"/>
              <a:t>2018-2019 application available until April 2019</a:t>
            </a:r>
          </a:p>
          <a:p>
            <a:pPr lvl="2" eaLnBrk="1" hangingPunct="1">
              <a:defRPr/>
            </a:pPr>
            <a:r>
              <a:rPr lang="en-US" sz="2000" dirty="0" smtClean="0"/>
              <a:t>2019-2020 application opens May 1, 2019</a:t>
            </a:r>
            <a:endParaRPr lang="en-US" sz="2000" dirty="0"/>
          </a:p>
          <a:p>
            <a:pPr>
              <a:defRPr/>
            </a:pPr>
            <a:endParaRPr lang="en-US" sz="1600" dirty="0" smtClean="0"/>
          </a:p>
          <a:p>
            <a:pPr marL="0" indent="0" eaLnBrk="1" hangingPunct="1">
              <a:buFontTx/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6602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855"/>
            <a:ext cx="8458200" cy="981075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Postsecondary Scholarship Amount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type="body" idx="1"/>
          </p:nvPr>
        </p:nvSpPr>
        <p:spPr>
          <a:xfrm>
            <a:off x="835" y="1143000"/>
            <a:ext cx="8457365" cy="2743199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Varies by student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Amount equals tuition and fees minus estimated Pell, CAP, KTG, and KEES, up to the maximum</a:t>
            </a:r>
          </a:p>
          <a:p>
            <a:pPr lvl="1">
              <a:spcBef>
                <a:spcPts val="625"/>
              </a:spcBef>
              <a:defRPr/>
            </a:pPr>
            <a:r>
              <a:rPr lang="en-US" sz="2000" dirty="0"/>
              <a:t>Fee payment limited to $400 per </a:t>
            </a:r>
            <a:r>
              <a:rPr lang="en-US" sz="2000" dirty="0" smtClean="0"/>
              <a:t>year</a:t>
            </a:r>
          </a:p>
          <a:p>
            <a:pPr lvl="1">
              <a:spcBef>
                <a:spcPts val="625"/>
              </a:spcBef>
              <a:defRPr/>
            </a:pPr>
            <a:r>
              <a:rPr lang="en-US" sz="2000" dirty="0" smtClean="0"/>
              <a:t>Maximum </a:t>
            </a:r>
            <a:r>
              <a:rPr lang="en-US" sz="2000" dirty="0"/>
              <a:t>award shall not exceed the in-state full-time tuition ($169 per hour) and fees rate at KCTCS</a:t>
            </a:r>
          </a:p>
          <a:p>
            <a:pPr eaLnBrk="1" hangingPunct="1">
              <a:defRPr/>
            </a:pPr>
            <a:endParaRPr lang="en-US" sz="1400" dirty="0" smtClean="0"/>
          </a:p>
          <a:p>
            <a:pPr eaLnBrk="1" hangingPunct="1">
              <a:defRPr/>
            </a:pPr>
            <a:endParaRPr lang="en-US" sz="1200" dirty="0" smtClean="0"/>
          </a:p>
          <a:p>
            <a:pPr marL="234950" indent="0">
              <a:defRPr/>
            </a:pP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-20097" y="3786972"/>
            <a:ext cx="8457364" cy="2994828"/>
          </a:xfrm>
          <a:prstGeom prst="rect">
            <a:avLst/>
          </a:prstGeom>
        </p:spPr>
        <p:txBody>
          <a:bodyPr/>
          <a:lstStyle>
            <a:lvl1pPr marL="463550" indent="-23812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endParaRPr lang="en-US" sz="1050" b="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400" b="0" dirty="0" smtClean="0"/>
              <a:t>Example:</a:t>
            </a:r>
            <a:r>
              <a:rPr lang="en-US" sz="2000" b="0" dirty="0" smtClean="0"/>
              <a:t> </a:t>
            </a:r>
            <a:r>
              <a:rPr lang="en-US" sz="2400" b="0" dirty="0" smtClean="0"/>
              <a:t>Student enrolled 16 credit hours for the fall semester</a:t>
            </a:r>
          </a:p>
          <a:p>
            <a:pPr fontAlgn="auto">
              <a:spcAft>
                <a:spcPts val="0"/>
              </a:spcAft>
              <a:defRPr/>
            </a:pPr>
            <a:endParaRPr lang="en-US" sz="700" b="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000" b="0" dirty="0" smtClean="0"/>
              <a:t>Tuition $169 x 16 hours	   $2,704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b="0" dirty="0" smtClean="0"/>
              <a:t>Fees			+      350</a:t>
            </a:r>
          </a:p>
          <a:p>
            <a:pPr marL="234950" indent="0" fontAlgn="auto">
              <a:spcAft>
                <a:spcPts val="0"/>
              </a:spcAft>
              <a:defRPr/>
            </a:pPr>
            <a:r>
              <a:rPr lang="en-US" sz="2000" b="0" dirty="0" smtClean="0"/>
              <a:t>Total Charges		= $3,054</a:t>
            </a:r>
          </a:p>
          <a:p>
            <a:pPr marL="234950" indent="0" fontAlgn="auto">
              <a:spcAft>
                <a:spcPts val="0"/>
              </a:spcAft>
              <a:defRPr/>
            </a:pPr>
            <a:r>
              <a:rPr lang="en-US" sz="1100" b="0" dirty="0" smtClean="0">
                <a:solidFill>
                  <a:srgbClr val="FF0000"/>
                </a:solidFill>
              </a:rPr>
              <a:t>             </a:t>
            </a:r>
          </a:p>
          <a:p>
            <a:pPr marL="234950" indent="0" fontAlgn="auto">
              <a:spcAft>
                <a:spcPts val="0"/>
              </a:spcAft>
              <a:defRPr/>
            </a:pPr>
            <a:r>
              <a:rPr lang="en-US" sz="2000" b="0" dirty="0" smtClean="0">
                <a:solidFill>
                  <a:srgbClr val="FF0000"/>
                </a:solidFill>
              </a:rPr>
              <a:t>Minus fall aid		-  $2,200</a:t>
            </a:r>
          </a:p>
          <a:p>
            <a:pPr marL="234950" indent="0" fontAlgn="auto">
              <a:spcAft>
                <a:spcPts val="0"/>
              </a:spcAft>
              <a:defRPr/>
            </a:pPr>
            <a:r>
              <a:rPr lang="en-US" sz="2000" b="0" dirty="0" smtClean="0"/>
              <a:t>WRKS Disbursement	= $   854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309824" y="6266822"/>
            <a:ext cx="33477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09824" y="5302388"/>
            <a:ext cx="3347776" cy="90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 txBox="1">
            <a:spLocks/>
          </p:cNvSpPr>
          <p:nvPr/>
        </p:nvSpPr>
        <p:spPr>
          <a:xfrm>
            <a:off x="5104979" y="5302389"/>
            <a:ext cx="2896021" cy="152096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marL="463550" indent="-238125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Tx/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000" b="0" dirty="0" smtClean="0"/>
              <a:t>Pell</a:t>
            </a:r>
            <a:r>
              <a:rPr lang="en-US" sz="2000" b="0" dirty="0"/>
              <a:t>	</a:t>
            </a:r>
            <a:r>
              <a:rPr lang="en-US" sz="2000" b="0" dirty="0" smtClean="0"/>
              <a:t>	$    500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b="0" dirty="0" smtClean="0"/>
              <a:t>CAP	             	+    950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b="0" dirty="0" smtClean="0"/>
              <a:t>KEES 	             	+    750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000" b="0" dirty="0" smtClean="0"/>
              <a:t>Fall aid total	$ 2,200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5452903" y="6410848"/>
            <a:ext cx="2357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flipH="1">
            <a:off x="3936858" y="5867400"/>
            <a:ext cx="1168121" cy="4572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HEAA">
  <a:themeElements>
    <a:clrScheme name="KHEAA Colors">
      <a:dk1>
        <a:srgbClr val="2F2B20"/>
      </a:dk1>
      <a:lt1>
        <a:srgbClr val="FFFFFF"/>
      </a:lt1>
      <a:dk2>
        <a:srgbClr val="003D74"/>
      </a:dk2>
      <a:lt2>
        <a:srgbClr val="DFDCB7"/>
      </a:lt2>
      <a:accent1>
        <a:srgbClr val="FBAA29"/>
      </a:accent1>
      <a:accent2>
        <a:srgbClr val="9CBEBD"/>
      </a:accent2>
      <a:accent3>
        <a:srgbClr val="D2CB6C"/>
      </a:accent3>
      <a:accent4>
        <a:srgbClr val="95A39D"/>
      </a:accent4>
      <a:accent5>
        <a:srgbClr val="003D74"/>
      </a:accent5>
      <a:accent6>
        <a:srgbClr val="B1A089"/>
      </a:accent6>
      <a:hlink>
        <a:srgbClr val="0062C6"/>
      </a:hlink>
      <a:folHlink>
        <a:srgbClr val="0062C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28758</TotalTime>
  <Words>1125</Words>
  <Application>Microsoft Office PowerPoint</Application>
  <PresentationFormat>On-screen Show (4:3)</PresentationFormat>
  <Paragraphs>294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Cambria</vt:lpstr>
      <vt:lpstr>Times New Roman</vt:lpstr>
      <vt:lpstr>Wingdings</vt:lpstr>
      <vt:lpstr>KHEAA</vt:lpstr>
      <vt:lpstr>PowerPoint Presentation</vt:lpstr>
      <vt:lpstr>PowerPoint Presentation</vt:lpstr>
      <vt:lpstr>Intent</vt:lpstr>
      <vt:lpstr>Legislative History</vt:lpstr>
      <vt:lpstr>2018-2019 Work Ready Program</vt:lpstr>
      <vt:lpstr>State-Funded Dual Credit Programs</vt:lpstr>
      <vt:lpstr>2018-2019 Work Ready Program</vt:lpstr>
      <vt:lpstr>Postsecondary Application </vt:lpstr>
      <vt:lpstr>Postsecondary Scholarship Amount</vt:lpstr>
      <vt:lpstr>Scholarship Limits</vt:lpstr>
      <vt:lpstr>Eligible Institutions</vt:lpstr>
      <vt:lpstr>Work Ready Appropriation</vt:lpstr>
      <vt:lpstr>PowerPoint Presentation</vt:lpstr>
      <vt:lpstr>Program History</vt:lpstr>
      <vt:lpstr>KAPT Trust Fund</vt:lpstr>
      <vt:lpstr>KAPT Statutory Amendments</vt:lpstr>
      <vt:lpstr>KAPT Court Case</vt:lpstr>
      <vt:lpstr>Actuarial Status</vt:lpstr>
      <vt:lpstr>Budget Request Projections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KETS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KENTUCKY EDUCATIONAL EXCELLENCE SCHOLARSHIP (KEES) TRAINING, APRIL 9TH</dc:title>
  <dc:creator>rgilpatrick</dc:creator>
  <cp:lastModifiedBy>Lancaster, Joe (LRC)</cp:lastModifiedBy>
  <cp:revision>2175</cp:revision>
  <cp:lastPrinted>2018-10-22T18:41:22Z</cp:lastPrinted>
  <dcterms:created xsi:type="dcterms:W3CDTF">2002-03-29T16:21:59Z</dcterms:created>
  <dcterms:modified xsi:type="dcterms:W3CDTF">2018-10-23T11:37:17Z</dcterms:modified>
</cp:coreProperties>
</file>