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339" r:id="rId5"/>
    <p:sldId id="340" r:id="rId6"/>
    <p:sldId id="347" r:id="rId7"/>
    <p:sldId id="338" r:id="rId8"/>
    <p:sldId id="336" r:id="rId9"/>
    <p:sldId id="337" r:id="rId10"/>
    <p:sldId id="342" r:id="rId11"/>
    <p:sldId id="343" r:id="rId12"/>
    <p:sldId id="345" r:id="rId13"/>
    <p:sldId id="346" r:id="rId14"/>
    <p:sldId id="352" r:id="rId15"/>
    <p:sldId id="351" r:id="rId16"/>
    <p:sldId id="348" r:id="rId17"/>
    <p:sldId id="341" r:id="rId18"/>
    <p:sldId id="349" r:id="rId19"/>
    <p:sldId id="350" r:id="rId20"/>
    <p:sldId id="319" r:id="rId21"/>
    <p:sldId id="315" r:id="rId22"/>
    <p:sldId id="318" r:id="rId23"/>
    <p:sldId id="317" r:id="rId24"/>
    <p:sldId id="326" r:id="rId25"/>
    <p:sldId id="31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rtz, Lindsey - Office of Legal, Legislative and Communication Services" initials="SL-OoLLaCS" lastIdx="1" clrIdx="0">
    <p:extLst>
      <p:ext uri="{19B8F6BF-5375-455C-9EA6-DF929625EA0E}">
        <p15:presenceInfo xmlns:p15="http://schemas.microsoft.com/office/powerpoint/2012/main" userId="S-1-5-21-2077426921-23679709-1353397897-47784" providerId="AD"/>
      </p:ext>
    </p:extLst>
  </p:cmAuthor>
  <p:cmAuthor id="2" name="Horseman, David - Director, Division of Technical Schools and Federal Programs" initials="HD-DDoTSaFP" lastIdx="6" clrIdx="1">
    <p:extLst>
      <p:ext uri="{19B8F6BF-5375-455C-9EA6-DF929625EA0E}">
        <p15:presenceInfo xmlns:p15="http://schemas.microsoft.com/office/powerpoint/2012/main" userId="S-1-5-21-2077426921-23679709-1353397897-39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81AC"/>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6" autoAdjust="0"/>
    <p:restoredTop sz="94660"/>
  </p:normalViewPr>
  <p:slideViewPr>
    <p:cSldViewPr snapToGrid="0">
      <p:cViewPr varScale="1">
        <p:scale>
          <a:sx n="40" d="100"/>
          <a:sy n="40" d="100"/>
        </p:scale>
        <p:origin x="856" y="32"/>
      </p:cViewPr>
      <p:guideLst/>
    </p:cSldViewPr>
  </p:slideViewPr>
  <p:notesTextViewPr>
    <p:cViewPr>
      <p:scale>
        <a:sx n="1" d="1"/>
        <a:sy n="1" d="1"/>
      </p:scale>
      <p:origin x="0" y="0"/>
    </p:cViewPr>
  </p:notesTextViewPr>
  <p:notesViewPr>
    <p:cSldViewPr snapToGrid="0">
      <p:cViewPr varScale="1">
        <p:scale>
          <a:sx n="84" d="100"/>
          <a:sy n="84" d="100"/>
        </p:scale>
        <p:origin x="308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Sheet1!$B$17</c:f>
              <c:strCache>
                <c:ptCount val="1"/>
                <c:pt idx="0">
                  <c:v>Funding Amount</c:v>
                </c:pt>
              </c:strCache>
            </c:strRef>
          </c:tx>
          <c:spPr>
            <a:scene3d>
              <a:camera prst="orthographicFront"/>
              <a:lightRig rig="threePt" dir="t"/>
            </a:scene3d>
            <a:sp3d prstMaterial="dkEdge"/>
          </c:spPr>
          <c:explosion val="49"/>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prstMaterial="dkEdge"/>
            </c:spPr>
          </c:dPt>
          <c:dPt>
            <c:idx val="1"/>
            <c:bubble3D val="0"/>
            <c:spPr>
              <a:solidFill>
                <a:srgbClr val="FF0000"/>
              </a:solidFill>
              <a:ln>
                <a:noFill/>
              </a:ln>
              <a:effectLst>
                <a:outerShdw blurRad="254000" sx="102000" sy="102000" algn="ctr" rotWithShape="0">
                  <a:prstClr val="black">
                    <a:alpha val="20000"/>
                  </a:prstClr>
                </a:outerShdw>
              </a:effectLst>
              <a:scene3d>
                <a:camera prst="orthographicFront"/>
                <a:lightRig rig="threePt" dir="t"/>
              </a:scene3d>
              <a:sp3d prstMaterial="dkEdge"/>
            </c:spPr>
          </c:dPt>
          <c:dPt>
            <c:idx val="2"/>
            <c:bubble3D val="0"/>
            <c:spPr>
              <a:solidFill>
                <a:srgbClr val="7030A0"/>
              </a:solidFill>
              <a:ln>
                <a:noFill/>
              </a:ln>
              <a:effectLst>
                <a:outerShdw blurRad="254000" sx="102000" sy="102000" algn="ctr" rotWithShape="0">
                  <a:prstClr val="black">
                    <a:alpha val="20000"/>
                  </a:prstClr>
                </a:outerShdw>
              </a:effectLst>
              <a:scene3d>
                <a:camera prst="orthographicFront"/>
                <a:lightRig rig="threePt" dir="t"/>
              </a:scene3d>
              <a:sp3d prstMaterial="dkEdge"/>
            </c:spPr>
          </c:dPt>
          <c:dLbls>
            <c:dLbl>
              <c:idx val="0"/>
              <c:layout>
                <c:manualLayout>
                  <c:x val="-0.28055555555555556"/>
                  <c:y val="1.851851851851851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0833333333333337"/>
                  <c:y val="-1.8518518518518517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2"/>
                  <c:y val="4.6296296296296294E-3"/>
                </c:manualLayout>
              </c:layout>
              <c:showLegendKey val="0"/>
              <c:showVal val="0"/>
              <c:showCatName val="1"/>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Sheet1!$A$18:$A$20</c:f>
              <c:strCache>
                <c:ptCount val="3"/>
                <c:pt idx="0">
                  <c:v>Personnel</c:v>
                </c:pt>
                <c:pt idx="1">
                  <c:v>Utilities</c:v>
                </c:pt>
                <c:pt idx="2">
                  <c:v>Operations</c:v>
                </c:pt>
              </c:strCache>
            </c:strRef>
          </c:cat>
          <c:val>
            <c:numRef>
              <c:f>Sheet1!$B$18:$B$20</c:f>
              <c:numCache>
                <c:formatCode>#,##0.00</c:formatCode>
                <c:ptCount val="3"/>
                <c:pt idx="0" formatCode="&quot;$&quot;#,##0.00_);[Red]\(&quot;$&quot;#,##0.00\)">
                  <c:v>37563404</c:v>
                </c:pt>
                <c:pt idx="1">
                  <c:v>2371107</c:v>
                </c:pt>
                <c:pt idx="2" formatCode="&quot;$&quot;#,##0.00_);[Red]\(&quot;$&quot;#,##0.00\)">
                  <c:v>928893</c:v>
                </c:pt>
              </c:numCache>
            </c:numRef>
          </c:val>
        </c:ser>
        <c:dLbls>
          <c:showLegendKey val="0"/>
          <c:showVal val="0"/>
          <c:showCatName val="0"/>
          <c:showSerName val="0"/>
          <c:showPercent val="0"/>
          <c:showBubbleSize val="0"/>
          <c:showLeaderLines val="0"/>
        </c:dLbls>
        <c:firstSliceAng val="14"/>
        <c:holeSize val="59"/>
      </c:doughnut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7/3/2019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7/3/2019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55B6E-13B1-4847-AADA-CF1685357EA3}" type="slidenum">
              <a:rPr lang="en-US" smtClean="0"/>
              <a:pPr/>
              <a:t>7</a:t>
            </a:fld>
            <a:endParaRPr lang="en-US" dirty="0"/>
          </a:p>
        </p:txBody>
      </p:sp>
    </p:spTree>
    <p:extLst>
      <p:ext uri="{BB962C8B-B14F-4D97-AF65-F5344CB8AC3E}">
        <p14:creationId xmlns:p14="http://schemas.microsoft.com/office/powerpoint/2010/main" val="1348504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55B6E-13B1-4847-AADA-CF1685357EA3}" type="slidenum">
              <a:rPr lang="en-US" smtClean="0"/>
              <a:pPr/>
              <a:t>9</a:t>
            </a:fld>
            <a:endParaRPr lang="en-US" dirty="0"/>
          </a:p>
        </p:txBody>
      </p:sp>
    </p:spTree>
    <p:extLst>
      <p:ext uri="{BB962C8B-B14F-4D97-AF65-F5344CB8AC3E}">
        <p14:creationId xmlns:p14="http://schemas.microsoft.com/office/powerpoint/2010/main" val="3108273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smtClean="0">
                <a:solidFill>
                  <a:schemeClr val="tx1"/>
                </a:solidFill>
              </a:rPr>
              <a:t>Click to edit Master subtitle style</a:t>
            </a:r>
            <a:endParaRPr lang="en-US" sz="3600" dirty="0">
              <a:solidFill>
                <a:schemeClr val="tx1"/>
              </a:solidFill>
            </a:endParaRP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59252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smtClean="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smtClean="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467" y="161109"/>
            <a:ext cx="9282715" cy="6287588"/>
          </a:xfrm>
        </p:spPr>
        <p:txBody>
          <a:bodyPr/>
          <a:lstStyle/>
          <a:p>
            <a:pPr algn="ctr"/>
            <a:r>
              <a:rPr lang="en-US" sz="4400" b="1" dirty="0" smtClean="0"/>
              <a:t/>
            </a:r>
            <a:br>
              <a:rPr lang="en-US" sz="4400" b="1" dirty="0" smtClean="0"/>
            </a:br>
            <a:r>
              <a:rPr lang="en-US" sz="4000" b="1" dirty="0" smtClean="0"/>
              <a:t>Secondary                              </a:t>
            </a:r>
            <a:br>
              <a:rPr lang="en-US" sz="4000" b="1" dirty="0" smtClean="0"/>
            </a:br>
            <a:r>
              <a:rPr lang="en-US" sz="4000" b="1" dirty="0" smtClean="0"/>
              <a:t>Career &amp; Technical Education (CTE)</a:t>
            </a:r>
            <a:br>
              <a:rPr lang="en-US" sz="4000" b="1" dirty="0" smtClean="0"/>
            </a:br>
            <a:r>
              <a:rPr lang="en-US" sz="4400" b="1" dirty="0" smtClean="0"/>
              <a:t/>
            </a:r>
            <a:br>
              <a:rPr lang="en-US" sz="4400" b="1" dirty="0" smtClean="0"/>
            </a:br>
            <a:r>
              <a:rPr lang="en-US" sz="3400" b="1" i="1" dirty="0" smtClean="0"/>
              <a:t/>
            </a:r>
            <a:br>
              <a:rPr lang="en-US" sz="3400" b="1" i="1" dirty="0" smtClean="0"/>
            </a:br>
            <a:r>
              <a:rPr lang="en-US" sz="2400" b="1" i="1" dirty="0" smtClean="0"/>
              <a:t>Wayne D. Lewis, Jr., PhD </a:t>
            </a:r>
            <a:br>
              <a:rPr lang="en-US" sz="2400" b="1" i="1" dirty="0" smtClean="0"/>
            </a:br>
            <a:r>
              <a:rPr lang="en-US" sz="2400" i="1" dirty="0" smtClean="0"/>
              <a:t>Commissioner of Education</a:t>
            </a:r>
            <a:r>
              <a:rPr lang="en-US" sz="2400" b="1" i="1" dirty="0" smtClean="0"/>
              <a:t/>
            </a:r>
            <a:br>
              <a:rPr lang="en-US" sz="2400" b="1" i="1" dirty="0" smtClean="0"/>
            </a:br>
            <a:r>
              <a:rPr lang="en-US" sz="2400" b="1" i="1" dirty="0" smtClean="0"/>
              <a:t/>
            </a:r>
            <a:br>
              <a:rPr lang="en-US" sz="2400" b="1" i="1" dirty="0" smtClean="0"/>
            </a:br>
            <a:r>
              <a:rPr lang="en-US" sz="2400" b="1" i="1" dirty="0" smtClean="0"/>
              <a:t>David Horseman</a:t>
            </a:r>
            <a:br>
              <a:rPr lang="en-US" sz="2400" b="1" i="1" dirty="0" smtClean="0"/>
            </a:br>
            <a:r>
              <a:rPr lang="en-US" sz="2400" i="1" dirty="0" smtClean="0"/>
              <a:t>Associate Commissioner</a:t>
            </a:r>
            <a:r>
              <a:rPr lang="en-US" sz="2400" b="1" i="1" dirty="0"/>
              <a:t/>
            </a:r>
            <a:br>
              <a:rPr lang="en-US" sz="2400" b="1" i="1" dirty="0"/>
            </a:br>
            <a:r>
              <a:rPr lang="en-US" sz="2400" b="1" i="1" dirty="0" smtClean="0"/>
              <a:t> </a:t>
            </a:r>
            <a:r>
              <a:rPr lang="en-US" sz="2400" i="1" dirty="0" smtClean="0"/>
              <a:t>Kentucky Department of Education</a:t>
            </a:r>
            <a:br>
              <a:rPr lang="en-US" sz="2400" i="1" dirty="0" smtClean="0"/>
            </a:br>
            <a:r>
              <a:rPr lang="en-US" sz="2400" i="1" dirty="0" smtClean="0"/>
              <a:t>Office of Career &amp; Technical Education &amp; Student Transition</a:t>
            </a:r>
            <a:br>
              <a:rPr lang="en-US" sz="2400" i="1" dirty="0" smtClean="0"/>
            </a:br>
            <a:endParaRPr lang="en-US" sz="2400" i="1" dirty="0"/>
          </a:p>
        </p:txBody>
      </p:sp>
    </p:spTree>
    <p:extLst>
      <p:ext uri="{BB962C8B-B14F-4D97-AF65-F5344CB8AC3E}">
        <p14:creationId xmlns:p14="http://schemas.microsoft.com/office/powerpoint/2010/main" val="206554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10</a:t>
            </a:fld>
            <a:endParaRPr lang="en-US"/>
          </a:p>
        </p:txBody>
      </p:sp>
      <p:pic>
        <p:nvPicPr>
          <p:cNvPr id="5" name="Picture 4"/>
          <p:cNvPicPr>
            <a:picLocks noChangeAspect="1"/>
          </p:cNvPicPr>
          <p:nvPr/>
        </p:nvPicPr>
        <p:blipFill>
          <a:blip r:embed="rId2"/>
          <a:stretch>
            <a:fillRect/>
          </a:stretch>
        </p:blipFill>
        <p:spPr>
          <a:xfrm>
            <a:off x="410118" y="139337"/>
            <a:ext cx="8707449" cy="61003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347" y="6176222"/>
            <a:ext cx="3076612" cy="631979"/>
          </a:xfrm>
          <a:prstGeom prst="rect">
            <a:avLst/>
          </a:prstGeom>
        </p:spPr>
      </p:pic>
    </p:spTree>
    <p:extLst>
      <p:ext uri="{BB962C8B-B14F-4D97-AF65-F5344CB8AC3E}">
        <p14:creationId xmlns:p14="http://schemas.microsoft.com/office/powerpoint/2010/main" val="363005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Employer Engagement Strategies</a:t>
            </a:r>
            <a:endParaRPr lang="en-US" u="sng" dirty="0"/>
          </a:p>
        </p:txBody>
      </p:sp>
      <p:sp>
        <p:nvSpPr>
          <p:cNvPr id="3" name="Text Placeholder 2"/>
          <p:cNvSpPr>
            <a:spLocks noGrp="1"/>
          </p:cNvSpPr>
          <p:nvPr>
            <p:ph type="body" sz="quarter" idx="13"/>
          </p:nvPr>
        </p:nvSpPr>
        <p:spPr>
          <a:xfrm>
            <a:off x="555786" y="1384663"/>
            <a:ext cx="9188715" cy="5290112"/>
          </a:xfrm>
        </p:spPr>
        <p:txBody>
          <a:bodyPr>
            <a:normAutofit fontScale="92500" lnSpcReduction="20000"/>
          </a:bodyPr>
          <a:lstStyle/>
          <a:p>
            <a:r>
              <a:rPr lang="en-US" sz="2600" dirty="0" smtClean="0"/>
              <a:t>KWIB / Local WIB Approval of Industry Certification List for K-12 Accountability </a:t>
            </a:r>
          </a:p>
          <a:p>
            <a:pPr marL="0" indent="0">
              <a:buNone/>
            </a:pPr>
            <a:endParaRPr lang="en-US" sz="2600" dirty="0" smtClean="0"/>
          </a:p>
          <a:p>
            <a:r>
              <a:rPr lang="en-US" sz="2600" dirty="0" smtClean="0"/>
              <a:t>Tech Ready Apprentices for Careers in KY (TRACK) Youth Apprenticeship Program (2013)</a:t>
            </a:r>
          </a:p>
          <a:p>
            <a:pPr marL="0" indent="0">
              <a:buNone/>
            </a:pPr>
            <a:endParaRPr lang="en-US" sz="2600" dirty="0" smtClean="0"/>
          </a:p>
          <a:p>
            <a:r>
              <a:rPr lang="en-US" sz="2600" dirty="0" smtClean="0"/>
              <a:t>Youth Employment Solutions (YES) Agreement with ADECCO (2014)</a:t>
            </a:r>
          </a:p>
          <a:p>
            <a:pPr marL="0" indent="0">
              <a:buNone/>
            </a:pPr>
            <a:endParaRPr lang="en-US" sz="2600" dirty="0" smtClean="0"/>
          </a:p>
          <a:p>
            <a:r>
              <a:rPr lang="en-US" sz="2600" dirty="0" smtClean="0"/>
              <a:t>Partnership for Advancing Youth Apprenticeship (PAYA)      National Network Member (invitation only, 2019)</a:t>
            </a:r>
          </a:p>
          <a:p>
            <a:pPr marL="0" indent="0">
              <a:buNone/>
            </a:pPr>
            <a:endParaRPr lang="en-US" sz="2600" dirty="0" smtClean="0"/>
          </a:p>
          <a:p>
            <a:r>
              <a:rPr lang="en-US" sz="2600" dirty="0" smtClean="0"/>
              <a:t>NSFY Regional Work-Based Learning Trainings with Employers (2019)</a:t>
            </a:r>
          </a:p>
          <a:p>
            <a:pPr marL="0" indent="0">
              <a:buNone/>
            </a:pPr>
            <a:endParaRPr lang="en-US" sz="2600" dirty="0" smtClean="0"/>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91BD7323-49BF-4C97-8773-5EC64C492009}" type="slidenum">
              <a:rPr lang="en-US" smtClean="0"/>
              <a:t>11</a:t>
            </a:fld>
            <a:endParaRPr lang="en-US" dirty="0"/>
          </a:p>
        </p:txBody>
      </p:sp>
    </p:spTree>
    <p:extLst>
      <p:ext uri="{BB962C8B-B14F-4D97-AF65-F5344CB8AC3E}">
        <p14:creationId xmlns:p14="http://schemas.microsoft.com/office/powerpoint/2010/main" val="2910795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Other Continuous Improvement Efforts</a:t>
            </a:r>
            <a:endParaRPr lang="en-US" sz="3600" u="sng" dirty="0"/>
          </a:p>
        </p:txBody>
      </p:sp>
      <p:sp>
        <p:nvSpPr>
          <p:cNvPr id="3" name="Text Placeholder 2"/>
          <p:cNvSpPr>
            <a:spLocks noGrp="1"/>
          </p:cNvSpPr>
          <p:nvPr>
            <p:ph type="body" sz="quarter" idx="13"/>
          </p:nvPr>
        </p:nvSpPr>
        <p:spPr>
          <a:xfrm>
            <a:off x="555786" y="1384663"/>
            <a:ext cx="9188715" cy="5290112"/>
          </a:xfrm>
        </p:spPr>
        <p:txBody>
          <a:bodyPr>
            <a:normAutofit fontScale="85000" lnSpcReduction="20000"/>
          </a:bodyPr>
          <a:lstStyle/>
          <a:p>
            <a:r>
              <a:rPr lang="en-US" sz="2600" dirty="0" smtClean="0"/>
              <a:t>Alignment of K-12 Career Pathways to Labor Market Information - </a:t>
            </a:r>
            <a:r>
              <a:rPr lang="en-US" sz="2600" dirty="0" err="1" smtClean="0"/>
              <a:t>KYstats</a:t>
            </a:r>
            <a:r>
              <a:rPr lang="en-US" sz="2600" dirty="0" smtClean="0"/>
              <a:t> Partnership</a:t>
            </a:r>
          </a:p>
          <a:p>
            <a:pPr marL="0" indent="0">
              <a:buNone/>
            </a:pPr>
            <a:r>
              <a:rPr lang="en-US" sz="2600" dirty="0" smtClean="0"/>
              <a:t> </a:t>
            </a:r>
          </a:p>
          <a:p>
            <a:r>
              <a:rPr lang="en-US" sz="2600" dirty="0" smtClean="0"/>
              <a:t>New Teacher Induction for Occupation-Based Certified CTE Teacher</a:t>
            </a:r>
          </a:p>
          <a:p>
            <a:pPr marL="0" indent="0">
              <a:buNone/>
            </a:pPr>
            <a:endParaRPr lang="en-US" sz="2600" dirty="0" smtClean="0"/>
          </a:p>
          <a:p>
            <a:r>
              <a:rPr lang="en-US" sz="2600" dirty="0" smtClean="0"/>
              <a:t>Changes to EPSB Regulations for Occupation-Based Certified CTE Teachers</a:t>
            </a:r>
          </a:p>
          <a:p>
            <a:pPr marL="0" indent="0">
              <a:buNone/>
            </a:pPr>
            <a:endParaRPr lang="en-US" sz="2600" dirty="0" smtClean="0"/>
          </a:p>
          <a:p>
            <a:r>
              <a:rPr lang="en-US" sz="2600" dirty="0" smtClean="0"/>
              <a:t>ATC and District Partnerships (personnel)</a:t>
            </a:r>
          </a:p>
          <a:p>
            <a:pPr marL="0" indent="0">
              <a:buNone/>
            </a:pPr>
            <a:endParaRPr lang="en-US" sz="2600" dirty="0" smtClean="0"/>
          </a:p>
          <a:p>
            <a:r>
              <a:rPr lang="en-US" sz="2600" dirty="0" smtClean="0"/>
              <a:t>Professional Development</a:t>
            </a:r>
          </a:p>
          <a:p>
            <a:pPr lvl="1"/>
            <a:r>
              <a:rPr lang="en-US" sz="2200" dirty="0" smtClean="0"/>
              <a:t>Project-Based Learning</a:t>
            </a:r>
          </a:p>
          <a:p>
            <a:pPr lvl="1"/>
            <a:r>
              <a:rPr lang="en-US" sz="2200" dirty="0" smtClean="0"/>
              <a:t>Instructional Leadership</a:t>
            </a:r>
          </a:p>
          <a:p>
            <a:pPr lvl="1"/>
            <a:r>
              <a:rPr lang="en-US" sz="2200" dirty="0" smtClean="0"/>
              <a:t>Academic and CTE Integration</a:t>
            </a:r>
          </a:p>
          <a:p>
            <a:endParaRPr lang="en-US" sz="2600" dirty="0" smtClean="0"/>
          </a:p>
          <a:p>
            <a:pPr marL="0" indent="0">
              <a:buNone/>
            </a:pPr>
            <a:endParaRPr lang="en-US" sz="2600" dirty="0" smtClean="0"/>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91BD7323-49BF-4C97-8773-5EC64C492009}" type="slidenum">
              <a:rPr lang="en-US" smtClean="0"/>
              <a:t>12</a:t>
            </a:fld>
            <a:endParaRPr lang="en-US"/>
          </a:p>
        </p:txBody>
      </p:sp>
    </p:spTree>
    <p:extLst>
      <p:ext uri="{BB962C8B-B14F-4D97-AF65-F5344CB8AC3E}">
        <p14:creationId xmlns:p14="http://schemas.microsoft.com/office/powerpoint/2010/main" val="46205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Executive Order (EO) 2018-883:</a:t>
            </a:r>
            <a:br>
              <a:rPr lang="en-US" u="sng" dirty="0" smtClean="0"/>
            </a:br>
            <a:r>
              <a:rPr lang="en-US" u="sng" dirty="0" smtClean="0"/>
              <a:t>KDE Reorganization</a:t>
            </a:r>
            <a:endParaRPr lang="en-US" sz="3100" u="sng" dirty="0"/>
          </a:p>
        </p:txBody>
      </p:sp>
      <p:sp>
        <p:nvSpPr>
          <p:cNvPr id="3" name="Text Placeholder 2"/>
          <p:cNvSpPr>
            <a:spLocks noGrp="1"/>
          </p:cNvSpPr>
          <p:nvPr>
            <p:ph type="body" sz="quarter" idx="13"/>
          </p:nvPr>
        </p:nvSpPr>
        <p:spPr>
          <a:xfrm>
            <a:off x="555786" y="1956676"/>
            <a:ext cx="9049768" cy="4901324"/>
          </a:xfrm>
        </p:spPr>
        <p:txBody>
          <a:bodyPr>
            <a:normAutofit/>
          </a:bodyPr>
          <a:lstStyle/>
          <a:p>
            <a:r>
              <a:rPr lang="en-US" sz="3200" dirty="0" smtClean="0"/>
              <a:t>KDE Office of Career &amp; Technical Education became the </a:t>
            </a:r>
            <a:r>
              <a:rPr lang="en-US" sz="3200" u="sng" dirty="0" smtClean="0"/>
              <a:t>KDE Office of Career &amp; Technical Education &amp; Student Transition</a:t>
            </a:r>
          </a:p>
          <a:p>
            <a:pPr marL="0" indent="0">
              <a:buNone/>
            </a:pPr>
            <a:endParaRPr lang="en-US" sz="3200" u="sng" dirty="0" smtClean="0"/>
          </a:p>
          <a:p>
            <a:r>
              <a:rPr lang="en-US" sz="3200" dirty="0" smtClean="0"/>
              <a:t>Office now responsible for all High School Graduation Requirements, Acceleration (Dual Credit, Advanced Placement, etc.) and Guidance/Advising</a:t>
            </a:r>
            <a:endParaRPr lang="en-US" sz="3200" dirty="0"/>
          </a:p>
        </p:txBody>
      </p:sp>
      <p:sp>
        <p:nvSpPr>
          <p:cNvPr id="4" name="Slide Number Placeholder 3"/>
          <p:cNvSpPr>
            <a:spLocks noGrp="1"/>
          </p:cNvSpPr>
          <p:nvPr>
            <p:ph type="sldNum" sz="quarter" idx="12"/>
          </p:nvPr>
        </p:nvSpPr>
        <p:spPr/>
        <p:txBody>
          <a:bodyPr/>
          <a:lstStyle/>
          <a:p>
            <a:fld id="{91BD7323-49BF-4C97-8773-5EC64C492009}" type="slidenum">
              <a:rPr lang="en-US" smtClean="0"/>
              <a:t>13</a:t>
            </a:fld>
            <a:endParaRPr lang="en-US"/>
          </a:p>
        </p:txBody>
      </p:sp>
    </p:spTree>
    <p:extLst>
      <p:ext uri="{BB962C8B-B14F-4D97-AF65-F5344CB8AC3E}">
        <p14:creationId xmlns:p14="http://schemas.microsoft.com/office/powerpoint/2010/main" val="240606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676" y="2252036"/>
            <a:ext cx="9340946" cy="3154680"/>
          </a:xfrm>
        </p:spPr>
        <p:txBody>
          <a:bodyPr/>
          <a:lstStyle/>
          <a:p>
            <a:pPr algn="ctr"/>
            <a:r>
              <a:rPr lang="en-US" b="1" dirty="0" smtClean="0"/>
              <a:t>Future Goals, </a:t>
            </a:r>
            <a:br>
              <a:rPr lang="en-US" b="1" dirty="0" smtClean="0"/>
            </a:br>
            <a:r>
              <a:rPr lang="en-US" b="1" dirty="0" smtClean="0"/>
              <a:t>Needs &amp; Plans</a:t>
            </a:r>
            <a:r>
              <a:rPr lang="en-US" dirty="0"/>
              <a:t/>
            </a:r>
            <a:br>
              <a:rPr lang="en-US" dirty="0"/>
            </a:br>
            <a:r>
              <a:rPr lang="en-US" dirty="0"/>
              <a:t/>
            </a:r>
            <a:br>
              <a:rPr lang="en-US" dirty="0"/>
            </a:br>
            <a:endParaRPr lang="en-US" i="1" dirty="0"/>
          </a:p>
        </p:txBody>
      </p:sp>
      <p:sp>
        <p:nvSpPr>
          <p:cNvPr id="3" name="Slide Number Placeholder 3"/>
          <p:cNvSpPr txBox="1">
            <a:spLocks/>
          </p:cNvSpPr>
          <p:nvPr/>
        </p:nvSpPr>
        <p:spPr>
          <a:xfrm>
            <a:off x="11030413" y="6314034"/>
            <a:ext cx="68333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bg1"/>
                </a:solidFill>
              </a:rPr>
              <a:t>14</a:t>
            </a:r>
            <a:endParaRPr lang="en-US" dirty="0">
              <a:solidFill>
                <a:schemeClr val="bg1"/>
              </a:solidFill>
            </a:endParaRPr>
          </a:p>
        </p:txBody>
      </p:sp>
    </p:spTree>
    <p:extLst>
      <p:ext uri="{BB962C8B-B14F-4D97-AF65-F5344CB8AC3E}">
        <p14:creationId xmlns:p14="http://schemas.microsoft.com/office/powerpoint/2010/main" val="451336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CTE Task Force</a:t>
            </a:r>
            <a:endParaRPr lang="en-US" b="1" u="sng" dirty="0"/>
          </a:p>
        </p:txBody>
      </p:sp>
      <p:sp>
        <p:nvSpPr>
          <p:cNvPr id="3" name="Text Placeholder 2"/>
          <p:cNvSpPr>
            <a:spLocks noGrp="1"/>
          </p:cNvSpPr>
          <p:nvPr>
            <p:ph type="body" sz="quarter" idx="13"/>
          </p:nvPr>
        </p:nvSpPr>
        <p:spPr>
          <a:xfrm>
            <a:off x="433866" y="1577825"/>
            <a:ext cx="9188715" cy="4901324"/>
          </a:xfrm>
        </p:spPr>
        <p:txBody>
          <a:bodyPr>
            <a:normAutofit fontScale="92500" lnSpcReduction="10000"/>
          </a:bodyPr>
          <a:lstStyle/>
          <a:p>
            <a:r>
              <a:rPr lang="en-US" dirty="0" smtClean="0"/>
              <a:t>Established by LRC in June 2019</a:t>
            </a:r>
          </a:p>
          <a:p>
            <a:pPr marL="0" indent="0">
              <a:buNone/>
            </a:pPr>
            <a:endParaRPr lang="en-US" dirty="0" smtClean="0"/>
          </a:p>
          <a:p>
            <a:r>
              <a:rPr lang="en-US" dirty="0" smtClean="0"/>
              <a:t>Tasked with creating recommendations for future structure, governance and funding models for the state’s CTE system.</a:t>
            </a:r>
          </a:p>
          <a:p>
            <a:endParaRPr lang="en-US" dirty="0" smtClean="0"/>
          </a:p>
          <a:p>
            <a:r>
              <a:rPr lang="en-US" dirty="0" smtClean="0"/>
              <a:t>Co-Chairs:</a:t>
            </a:r>
          </a:p>
          <a:p>
            <a:pPr lvl="1"/>
            <a:r>
              <a:rPr lang="en-US" dirty="0"/>
              <a:t>Senator Mike Wilson</a:t>
            </a:r>
          </a:p>
          <a:p>
            <a:pPr lvl="1"/>
            <a:r>
              <a:rPr lang="en-US" dirty="0"/>
              <a:t>Representative Bobby McCool</a:t>
            </a:r>
          </a:p>
          <a:p>
            <a:pPr marL="457200" lvl="1" indent="0">
              <a:buNone/>
            </a:pPr>
            <a:endParaRPr lang="en-US" dirty="0" smtClean="0"/>
          </a:p>
          <a:p>
            <a:pPr marL="457200" lvl="1" indent="0">
              <a:buNone/>
            </a:pPr>
            <a:endParaRPr lang="en-US" dirty="0"/>
          </a:p>
          <a:p>
            <a:endParaRPr lang="en-US" dirty="0" smtClean="0"/>
          </a:p>
        </p:txBody>
      </p:sp>
      <p:sp>
        <p:nvSpPr>
          <p:cNvPr id="4" name="Slide Number Placeholder 3"/>
          <p:cNvSpPr>
            <a:spLocks noGrp="1"/>
          </p:cNvSpPr>
          <p:nvPr>
            <p:ph type="sldNum" sz="quarter" idx="12"/>
          </p:nvPr>
        </p:nvSpPr>
        <p:spPr/>
        <p:txBody>
          <a:bodyPr/>
          <a:lstStyle/>
          <a:p>
            <a:fld id="{91BD7323-49BF-4C97-8773-5EC64C492009}" type="slidenum">
              <a:rPr lang="en-US" smtClean="0"/>
              <a:t>15</a:t>
            </a:fld>
            <a:endParaRPr lang="en-US"/>
          </a:p>
        </p:txBody>
      </p:sp>
    </p:spTree>
    <p:extLst>
      <p:ext uri="{BB962C8B-B14F-4D97-AF65-F5344CB8AC3E}">
        <p14:creationId xmlns:p14="http://schemas.microsoft.com/office/powerpoint/2010/main" val="270272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Issues / Concerns for Consideration</a:t>
            </a:r>
            <a:endParaRPr lang="en-US" b="1" u="sng" dirty="0"/>
          </a:p>
        </p:txBody>
      </p:sp>
      <p:sp>
        <p:nvSpPr>
          <p:cNvPr id="3" name="Text Placeholder 2"/>
          <p:cNvSpPr>
            <a:spLocks noGrp="1"/>
          </p:cNvSpPr>
          <p:nvPr>
            <p:ph type="body" sz="quarter" idx="13"/>
          </p:nvPr>
        </p:nvSpPr>
        <p:spPr>
          <a:xfrm>
            <a:off x="451283" y="1956676"/>
            <a:ext cx="9188715" cy="4901324"/>
          </a:xfrm>
        </p:spPr>
        <p:txBody>
          <a:bodyPr>
            <a:normAutofit/>
          </a:bodyPr>
          <a:lstStyle/>
          <a:p>
            <a:r>
              <a:rPr lang="en-US" sz="3200" dirty="0" smtClean="0"/>
              <a:t>Different funding mechanisms and personnel systems for state centers / local centers</a:t>
            </a:r>
          </a:p>
          <a:p>
            <a:pPr marL="0" indent="0">
              <a:buNone/>
            </a:pPr>
            <a:endParaRPr lang="en-US" sz="3200" dirty="0" smtClean="0"/>
          </a:p>
          <a:p>
            <a:r>
              <a:rPr lang="en-US" sz="3200" dirty="0"/>
              <a:t>Lack of Adequate Funding for </a:t>
            </a:r>
            <a:r>
              <a:rPr lang="en-US" sz="3200" u="sng" dirty="0" smtClean="0"/>
              <a:t>ALL</a:t>
            </a:r>
            <a:r>
              <a:rPr lang="en-US" sz="3200" dirty="0" smtClean="0"/>
              <a:t> </a:t>
            </a:r>
            <a:r>
              <a:rPr lang="en-US" sz="3200" dirty="0"/>
              <a:t>High-Demand CTE </a:t>
            </a:r>
            <a:r>
              <a:rPr lang="en-US" sz="3200" dirty="0" smtClean="0"/>
              <a:t>Programs</a:t>
            </a:r>
          </a:p>
          <a:p>
            <a:pPr marL="0" indent="0">
              <a:buNone/>
            </a:pPr>
            <a:endParaRPr lang="en-US" sz="3200" dirty="0" smtClean="0"/>
          </a:p>
          <a:p>
            <a:r>
              <a:rPr lang="en-US" sz="3200" dirty="0" smtClean="0"/>
              <a:t>Discrepancies in statute/regulation for locally-operated CTE center funding formula</a:t>
            </a:r>
          </a:p>
          <a:p>
            <a:endParaRPr lang="en-US" dirty="0" smtClean="0"/>
          </a:p>
          <a:p>
            <a:pPr marL="0" indent="0">
              <a:buNone/>
            </a:pPr>
            <a:endParaRPr lang="en-US" dirty="0" smtClean="0"/>
          </a:p>
          <a:p>
            <a:pPr marL="457200" lvl="1" indent="0">
              <a:buNone/>
            </a:pPr>
            <a:endParaRPr lang="en-US" dirty="0" smtClean="0"/>
          </a:p>
          <a:p>
            <a:pPr marL="457200" lvl="1" indent="0">
              <a:buNone/>
            </a:pPr>
            <a:endParaRPr lang="en-US" dirty="0"/>
          </a:p>
          <a:p>
            <a:endParaRPr lang="en-US" dirty="0" smtClean="0"/>
          </a:p>
        </p:txBody>
      </p:sp>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a:p>
        </p:txBody>
      </p:sp>
    </p:spTree>
    <p:extLst>
      <p:ext uri="{BB962C8B-B14F-4D97-AF65-F5344CB8AC3E}">
        <p14:creationId xmlns:p14="http://schemas.microsoft.com/office/powerpoint/2010/main" val="372048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88004"/>
          </a:xfrm>
        </p:spPr>
        <p:txBody>
          <a:bodyPr>
            <a:normAutofit/>
          </a:bodyPr>
          <a:lstStyle/>
          <a:p>
            <a:r>
              <a:rPr lang="en-US" sz="3600" u="sng" dirty="0" smtClean="0"/>
              <a:t>LAVEC Statute vs. Regulation Formula</a:t>
            </a:r>
            <a:endParaRPr lang="en-US" sz="3600" u="sng" dirty="0"/>
          </a:p>
        </p:txBody>
      </p:sp>
      <p:sp>
        <p:nvSpPr>
          <p:cNvPr id="3" name="Text Placeholder 2"/>
          <p:cNvSpPr>
            <a:spLocks noGrp="1"/>
          </p:cNvSpPr>
          <p:nvPr>
            <p:ph type="body" sz="quarter" idx="13"/>
          </p:nvPr>
        </p:nvSpPr>
        <p:spPr>
          <a:xfrm>
            <a:off x="555786" y="1297577"/>
            <a:ext cx="9188715" cy="5560423"/>
          </a:xfrm>
        </p:spPr>
        <p:txBody>
          <a:bodyPr>
            <a:normAutofit fontScale="85000" lnSpcReduction="20000"/>
          </a:bodyPr>
          <a:lstStyle/>
          <a:p>
            <a:r>
              <a:rPr lang="en-US" u="sng" dirty="0" smtClean="0"/>
              <a:t>KRS 157.069 </a:t>
            </a:r>
          </a:p>
          <a:p>
            <a:pPr lvl="1"/>
            <a:r>
              <a:rPr lang="en-US" dirty="0" smtClean="0"/>
              <a:t>(Number of Students/Time in Pathway)/FTE Hours (6)</a:t>
            </a:r>
          </a:p>
          <a:p>
            <a:pPr lvl="1"/>
            <a:r>
              <a:rPr lang="en-US" dirty="0" smtClean="0"/>
              <a:t>100 Students/2 Hours = 50/6 = 8.3 FTE</a:t>
            </a:r>
          </a:p>
          <a:p>
            <a:pPr lvl="1"/>
            <a:r>
              <a:rPr lang="en-US" dirty="0" smtClean="0"/>
              <a:t>100 Students/1 Hour = 100/6 = 16.7 FTE</a:t>
            </a:r>
          </a:p>
          <a:p>
            <a:pPr marL="457200" lvl="1" indent="0">
              <a:buNone/>
            </a:pPr>
            <a:endParaRPr lang="en-US" dirty="0"/>
          </a:p>
          <a:p>
            <a:r>
              <a:rPr lang="en-US" u="sng" dirty="0" smtClean="0"/>
              <a:t>705 KAR 2:140 </a:t>
            </a:r>
          </a:p>
          <a:p>
            <a:pPr lvl="1"/>
            <a:r>
              <a:rPr lang="en-US" dirty="0" smtClean="0"/>
              <a:t>(Number of Students*Time in Pathway)/FTE Hours (6)</a:t>
            </a:r>
          </a:p>
          <a:p>
            <a:pPr lvl="1"/>
            <a:r>
              <a:rPr lang="en-US" dirty="0" smtClean="0"/>
              <a:t>100 * 2 = 200/6 = 33.3 FTE</a:t>
            </a:r>
          </a:p>
          <a:p>
            <a:pPr lvl="1"/>
            <a:r>
              <a:rPr lang="en-US" dirty="0" smtClean="0"/>
              <a:t>100 * 1 = 100/6 = 16.7 FTE</a:t>
            </a:r>
          </a:p>
          <a:p>
            <a:pPr marL="457200" lvl="1" indent="0">
              <a:buNone/>
            </a:pPr>
            <a:endParaRPr lang="en-US" dirty="0"/>
          </a:p>
          <a:p>
            <a:pPr lvl="1">
              <a:buFont typeface="Wingdings" panose="05000000000000000000" pitchFamily="2" charset="2"/>
              <a:buChar char="v"/>
            </a:pPr>
            <a:r>
              <a:rPr lang="en-US" b="1" i="1" u="sng" dirty="0" smtClean="0"/>
              <a:t>KDE currently distributes funding based on the       regulatory formula.</a:t>
            </a:r>
          </a:p>
        </p:txBody>
      </p:sp>
      <p:sp>
        <p:nvSpPr>
          <p:cNvPr id="4" name="Slide Number Placeholder 3"/>
          <p:cNvSpPr>
            <a:spLocks noGrp="1"/>
          </p:cNvSpPr>
          <p:nvPr>
            <p:ph type="sldNum" sz="quarter" idx="12"/>
          </p:nvPr>
        </p:nvSpPr>
        <p:spPr/>
        <p:txBody>
          <a:bodyPr/>
          <a:lstStyle/>
          <a:p>
            <a:fld id="{91BD7323-49BF-4C97-8773-5EC64C492009}" type="slidenum">
              <a:rPr lang="en-US" smtClean="0"/>
              <a:t>17</a:t>
            </a:fld>
            <a:endParaRPr lang="en-US"/>
          </a:p>
        </p:txBody>
      </p:sp>
    </p:spTree>
    <p:extLst>
      <p:ext uri="{BB962C8B-B14F-4D97-AF65-F5344CB8AC3E}">
        <p14:creationId xmlns:p14="http://schemas.microsoft.com/office/powerpoint/2010/main" val="160599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847" y="222191"/>
            <a:ext cx="8596668" cy="778145"/>
          </a:xfrm>
        </p:spPr>
        <p:txBody>
          <a:bodyPr/>
          <a:lstStyle/>
          <a:p>
            <a:r>
              <a:rPr lang="en-US" u="sng" dirty="0" smtClean="0"/>
              <a:t>LAVEC Funding 2004-2018</a:t>
            </a:r>
            <a:endParaRPr lang="en-US" u="sng" dirty="0"/>
          </a:p>
        </p:txBody>
      </p:sp>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12201038"/>
              </p:ext>
            </p:extLst>
          </p:nvPr>
        </p:nvGraphicFramePr>
        <p:xfrm>
          <a:off x="1080847" y="1454088"/>
          <a:ext cx="7096502" cy="5042508"/>
        </p:xfrm>
        <a:graphic>
          <a:graphicData uri="http://schemas.openxmlformats.org/drawingml/2006/table">
            <a:tbl>
              <a:tblPr>
                <a:tableStyleId>{5C22544A-7EE6-4342-B048-85BDC9FD1C3A}</a:tableStyleId>
              </a:tblPr>
              <a:tblGrid>
                <a:gridCol w="1622058"/>
                <a:gridCol w="2737222"/>
                <a:gridCol w="2737222"/>
              </a:tblGrid>
              <a:tr h="310085">
                <a:tc>
                  <a:txBody>
                    <a:bodyPr/>
                    <a:lstStyle/>
                    <a:p>
                      <a:pPr algn="ctr" fontAlgn="b"/>
                      <a:r>
                        <a:rPr lang="en-US" sz="2000" b="1" u="none" strike="noStrike" dirty="0">
                          <a:effectLst/>
                          <a:latin typeface="Times New Roman" panose="02020603050405020304" pitchFamily="18" charset="0"/>
                          <a:cs typeface="Times New Roman" panose="02020603050405020304" pitchFamily="18" charset="0"/>
                        </a:rPr>
                        <a:t>Year</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2000" b="1" u="none" strike="noStrike" dirty="0" smtClean="0">
                          <a:effectLst/>
                          <a:latin typeface="Times New Roman" panose="02020603050405020304" pitchFamily="18" charset="0"/>
                          <a:cs typeface="Times New Roman" panose="02020603050405020304" pitchFamily="18" charset="0"/>
                        </a:rPr>
                        <a:t>LAVEC Funds</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2000" b="1" i="0" u="none" strike="noStrike" dirty="0" smtClean="0">
                          <a:solidFill>
                            <a:srgbClr val="000000"/>
                          </a:solidFill>
                          <a:effectLst/>
                          <a:latin typeface="Times New Roman" panose="02020603050405020304" pitchFamily="18" charset="0"/>
                          <a:cs typeface="Times New Roman" panose="02020603050405020304" pitchFamily="18" charset="0"/>
                        </a:rPr>
                        <a:t>CTC</a:t>
                      </a:r>
                      <a:r>
                        <a:rPr lang="en-US" sz="2000" b="1" i="0" u="none" strike="noStrike" baseline="0" dirty="0" smtClean="0">
                          <a:solidFill>
                            <a:srgbClr val="000000"/>
                          </a:solidFill>
                          <a:effectLst/>
                          <a:latin typeface="Times New Roman" panose="02020603050405020304" pitchFamily="18" charset="0"/>
                          <a:cs typeface="Times New Roman" panose="02020603050405020304" pitchFamily="18" charset="0"/>
                        </a:rPr>
                        <a:t> Changes</a:t>
                      </a:r>
                      <a:endParaRPr lang="en-US"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2004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$9,985,400.00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2005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$8,986,890.00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2006</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$10,000,987.25</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744205">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2007</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$11,045,395.00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Bath, Jessamine, Johnson and Oldham Added</a:t>
                      </a:r>
                    </a:p>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Oldham</a:t>
                      </a:r>
                      <a:r>
                        <a:rPr lang="en-US"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took over ATC</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2008</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$11,857,700.00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2009</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$11,757,600.00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2010</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$11,757,600.00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Oldham Dropped</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496137">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2011</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$11,971,200.00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Scott and Muhlenberg Added</a:t>
                      </a:r>
                    </a:p>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Muhlenberg</a:t>
                      </a:r>
                      <a:r>
                        <a:rPr lang="en-US"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took over ATC</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496137">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2012</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$12,393,550.00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Grant and Kenton Added</a:t>
                      </a:r>
                    </a:p>
                    <a:p>
                      <a:pPr algn="ctr" fontAlgn="b"/>
                      <a:r>
                        <a:rPr lang="en-US" sz="1600" b="0" i="0" u="none" strike="noStrike" dirty="0" smtClean="0">
                          <a:solidFill>
                            <a:srgbClr val="000000"/>
                          </a:solidFill>
                          <a:effectLst/>
                          <a:latin typeface="Times New Roman" panose="02020603050405020304" pitchFamily="18" charset="0"/>
                          <a:cs typeface="Times New Roman" panose="02020603050405020304" pitchFamily="18" charset="0"/>
                        </a:rPr>
                        <a:t>Kenton took over ATC</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2013</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$11,843,500.00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2014</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$11,843,500.00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2015</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$11,843,500.00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2016</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$11,843,500.00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2017</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$11,843,500.00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49662">
                <a:tc>
                  <a:txBody>
                    <a:bodyPr/>
                    <a:lstStyle/>
                    <a:p>
                      <a:pPr algn="ctr" fontAlgn="b"/>
                      <a:r>
                        <a:rPr lang="en-US" sz="1600" u="none" strike="noStrike">
                          <a:effectLst/>
                          <a:latin typeface="Times New Roman" panose="02020603050405020304" pitchFamily="18" charset="0"/>
                          <a:cs typeface="Times New Roman" panose="02020603050405020304" pitchFamily="18" charset="0"/>
                        </a:rPr>
                        <a:t>2018</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$11,843,500.00</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spTree>
    <p:extLst>
      <p:ext uri="{BB962C8B-B14F-4D97-AF65-F5344CB8AC3E}">
        <p14:creationId xmlns:p14="http://schemas.microsoft.com/office/powerpoint/2010/main" val="317489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Unfunded LAVEC Schools /        Open Requests </a:t>
            </a:r>
            <a:br>
              <a:rPr lang="en-US" u="sng" dirty="0" smtClean="0"/>
            </a:br>
            <a:endParaRPr lang="en-US" u="sng" dirty="0"/>
          </a:p>
        </p:txBody>
      </p:sp>
      <p:sp>
        <p:nvSpPr>
          <p:cNvPr id="3" name="Text Placeholder 2"/>
          <p:cNvSpPr>
            <a:spLocks noGrp="1"/>
          </p:cNvSpPr>
          <p:nvPr>
            <p:ph type="body" sz="quarter" idx="13"/>
          </p:nvPr>
        </p:nvSpPr>
        <p:spPr>
          <a:xfrm>
            <a:off x="555786" y="1879600"/>
            <a:ext cx="9188715" cy="4434434"/>
          </a:xfrm>
        </p:spPr>
        <p:txBody>
          <a:bodyPr>
            <a:normAutofit fontScale="92500" lnSpcReduction="20000"/>
          </a:bodyPr>
          <a:lstStyle/>
          <a:p>
            <a:r>
              <a:rPr lang="en-US" dirty="0" smtClean="0"/>
              <a:t>Hardin County</a:t>
            </a:r>
          </a:p>
          <a:p>
            <a:r>
              <a:rPr lang="en-US" dirty="0" smtClean="0"/>
              <a:t>Hopkins County</a:t>
            </a:r>
          </a:p>
          <a:p>
            <a:r>
              <a:rPr lang="en-US" dirty="0"/>
              <a:t>Laurel County</a:t>
            </a:r>
          </a:p>
          <a:p>
            <a:r>
              <a:rPr lang="en-US" dirty="0"/>
              <a:t>Oldham County</a:t>
            </a:r>
          </a:p>
          <a:p>
            <a:r>
              <a:rPr lang="en-US" dirty="0"/>
              <a:t>Owensboro Independent</a:t>
            </a:r>
          </a:p>
          <a:p>
            <a:r>
              <a:rPr lang="en-US" dirty="0"/>
              <a:t>Spencer </a:t>
            </a:r>
            <a:r>
              <a:rPr lang="en-US" dirty="0" smtClean="0"/>
              <a:t>County</a:t>
            </a:r>
          </a:p>
          <a:p>
            <a:r>
              <a:rPr lang="en-US" smtClean="0"/>
              <a:t>*Taylor County</a:t>
            </a:r>
            <a:endParaRPr lang="en-US" dirty="0" smtClean="0"/>
          </a:p>
          <a:p>
            <a:r>
              <a:rPr lang="en-US" dirty="0" smtClean="0"/>
              <a:t>*Ignite Institute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19</a:t>
            </a:fld>
            <a:endParaRPr lang="en-US"/>
          </a:p>
        </p:txBody>
      </p:sp>
    </p:spTree>
    <p:extLst>
      <p:ext uri="{BB962C8B-B14F-4D97-AF65-F5344CB8AC3E}">
        <p14:creationId xmlns:p14="http://schemas.microsoft.com/office/powerpoint/2010/main" val="106455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167" y="3288357"/>
            <a:ext cx="9340946" cy="3154680"/>
          </a:xfrm>
        </p:spPr>
        <p:txBody>
          <a:bodyPr/>
          <a:lstStyle/>
          <a:p>
            <a:pPr algn="ctr"/>
            <a:r>
              <a:rPr lang="en-US" b="1" dirty="0" smtClean="0"/>
              <a:t>Steps Taken                        to Improve CTE </a:t>
            </a:r>
            <a:br>
              <a:rPr lang="en-US" b="1" dirty="0" smtClean="0"/>
            </a:br>
            <a:r>
              <a:rPr lang="en-US" b="1" dirty="0" smtClean="0"/>
              <a:t>&amp; </a:t>
            </a:r>
            <a:br>
              <a:rPr lang="en-US" b="1" dirty="0" smtClean="0"/>
            </a:br>
            <a:r>
              <a:rPr lang="en-US" b="1" dirty="0" smtClean="0"/>
              <a:t>Progress Made</a:t>
            </a:r>
            <a:r>
              <a:rPr lang="en-US" dirty="0"/>
              <a:t/>
            </a:r>
            <a:br>
              <a:rPr lang="en-US" dirty="0"/>
            </a:br>
            <a:r>
              <a:rPr lang="en-US" dirty="0"/>
              <a:t/>
            </a:r>
            <a:br>
              <a:rPr lang="en-US" dirty="0"/>
            </a:br>
            <a:endParaRPr lang="en-US" i="1" dirty="0"/>
          </a:p>
        </p:txBody>
      </p:sp>
      <p:sp>
        <p:nvSpPr>
          <p:cNvPr id="3" name="Slide Number Placeholder 3"/>
          <p:cNvSpPr txBox="1">
            <a:spLocks/>
          </p:cNvSpPr>
          <p:nvPr/>
        </p:nvSpPr>
        <p:spPr>
          <a:xfrm>
            <a:off x="11030413" y="6314034"/>
            <a:ext cx="68333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2</a:t>
            </a:r>
          </a:p>
        </p:txBody>
      </p:sp>
    </p:spTree>
    <p:extLst>
      <p:ext uri="{BB962C8B-B14F-4D97-AF65-F5344CB8AC3E}">
        <p14:creationId xmlns:p14="http://schemas.microsoft.com/office/powerpoint/2010/main" val="1063207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Unfunded </a:t>
            </a:r>
            <a:r>
              <a:rPr lang="en-US" u="sng" dirty="0" smtClean="0"/>
              <a:t>High-Demand </a:t>
            </a:r>
            <a:r>
              <a:rPr lang="en-US" u="sng" dirty="0"/>
              <a:t>or Top Support </a:t>
            </a:r>
            <a:r>
              <a:rPr lang="en-US" u="sng" dirty="0" smtClean="0"/>
              <a:t>Pathways within LAVEC-Funded Centers</a:t>
            </a:r>
            <a:endParaRPr lang="en-US" u="sng" dirty="0"/>
          </a:p>
        </p:txBody>
      </p:sp>
      <p:sp>
        <p:nvSpPr>
          <p:cNvPr id="3" name="Text Placeholder 2"/>
          <p:cNvSpPr>
            <a:spLocks noGrp="1"/>
          </p:cNvSpPr>
          <p:nvPr>
            <p:ph type="body" sz="quarter" idx="13"/>
          </p:nvPr>
        </p:nvSpPr>
        <p:spPr>
          <a:xfrm>
            <a:off x="555786" y="2015819"/>
            <a:ext cx="9188715" cy="5272761"/>
          </a:xfrm>
        </p:spPr>
        <p:txBody>
          <a:bodyPr>
            <a:normAutofit/>
          </a:bodyPr>
          <a:lstStyle/>
          <a:p>
            <a:endParaRPr lang="en-US" dirty="0" smtClean="0"/>
          </a:p>
          <a:p>
            <a:r>
              <a:rPr lang="en-US" dirty="0" smtClean="0"/>
              <a:t>2016 – 2017: ~40</a:t>
            </a:r>
          </a:p>
          <a:p>
            <a:pPr marL="0" indent="0">
              <a:buNone/>
            </a:pPr>
            <a:r>
              <a:rPr lang="en-US" dirty="0" smtClean="0"/>
              <a:t> </a:t>
            </a:r>
          </a:p>
          <a:p>
            <a:r>
              <a:rPr lang="en-US" dirty="0" smtClean="0"/>
              <a:t>2017 – 2018: ~80 </a:t>
            </a:r>
          </a:p>
          <a:p>
            <a:pPr marL="0" indent="0">
              <a:buNone/>
            </a:pPr>
            <a:endParaRPr lang="en-US" dirty="0" smtClean="0"/>
          </a:p>
          <a:p>
            <a:r>
              <a:rPr lang="en-US" dirty="0" smtClean="0"/>
              <a:t>2018 – 2019: ~60</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20</a:t>
            </a:fld>
            <a:endParaRPr lang="en-US"/>
          </a:p>
        </p:txBody>
      </p:sp>
    </p:spTree>
    <p:extLst>
      <p:ext uri="{BB962C8B-B14F-4D97-AF65-F5344CB8AC3E}">
        <p14:creationId xmlns:p14="http://schemas.microsoft.com/office/powerpoint/2010/main" val="417448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normAutofit/>
          </a:bodyPr>
          <a:lstStyle/>
          <a:p>
            <a:r>
              <a:rPr lang="en-US" u="sng" dirty="0" smtClean="0"/>
              <a:t>Current Uses of ATC Funding   </a:t>
            </a:r>
            <a:r>
              <a:rPr lang="en-US" sz="3200" i="1" u="sng" dirty="0" smtClean="0"/>
              <a:t>(State-Operated Centers)</a:t>
            </a:r>
            <a:endParaRPr lang="en-US" sz="3200" i="1" u="sng" dirty="0"/>
          </a:p>
        </p:txBody>
      </p:sp>
      <p:sp>
        <p:nvSpPr>
          <p:cNvPr id="4" name="Slide Number Placeholder 3"/>
          <p:cNvSpPr>
            <a:spLocks noGrp="1"/>
          </p:cNvSpPr>
          <p:nvPr>
            <p:ph type="sldNum" sz="quarter" idx="12"/>
          </p:nvPr>
        </p:nvSpPr>
        <p:spPr/>
        <p:txBody>
          <a:bodyPr/>
          <a:lstStyle/>
          <a:p>
            <a:pPr algn="ctr"/>
            <a:r>
              <a:rPr lang="en-US" dirty="0" smtClean="0"/>
              <a:t>21</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377613972"/>
              </p:ext>
            </p:extLst>
          </p:nvPr>
        </p:nvGraphicFramePr>
        <p:xfrm>
          <a:off x="468701" y="1847790"/>
          <a:ext cx="8596668" cy="4736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96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869" y="818605"/>
            <a:ext cx="7490024" cy="5455920"/>
          </a:xfrm>
          <a:prstGeom prst="rect">
            <a:avLst/>
          </a:prstGeom>
        </p:spPr>
      </p:pic>
    </p:spTree>
    <p:extLst>
      <p:ext uri="{BB962C8B-B14F-4D97-AF65-F5344CB8AC3E}">
        <p14:creationId xmlns:p14="http://schemas.microsoft.com/office/powerpoint/2010/main" val="263510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CTE Merger</a:t>
            </a:r>
            <a:endParaRPr lang="en-US" u="sng" dirty="0"/>
          </a:p>
        </p:txBody>
      </p:sp>
      <p:sp>
        <p:nvSpPr>
          <p:cNvPr id="3" name="Text Placeholder 2"/>
          <p:cNvSpPr>
            <a:spLocks noGrp="1"/>
          </p:cNvSpPr>
          <p:nvPr>
            <p:ph type="body" sz="quarter" idx="13"/>
          </p:nvPr>
        </p:nvSpPr>
        <p:spPr>
          <a:xfrm>
            <a:off x="555786" y="1384663"/>
            <a:ext cx="9188715" cy="5290112"/>
          </a:xfrm>
        </p:spPr>
        <p:txBody>
          <a:bodyPr>
            <a:normAutofit/>
          </a:bodyPr>
          <a:lstStyle/>
          <a:p>
            <a:r>
              <a:rPr lang="en-US" sz="2600" dirty="0" smtClean="0"/>
              <a:t>Executive Order (EO) 2012-737</a:t>
            </a:r>
          </a:p>
          <a:p>
            <a:pPr marL="0" indent="0">
              <a:buNone/>
            </a:pPr>
            <a:endParaRPr lang="en-US" sz="2600" dirty="0" smtClean="0"/>
          </a:p>
          <a:p>
            <a:r>
              <a:rPr lang="en-US" sz="2600" dirty="0" smtClean="0"/>
              <a:t>Transitioned the 53 State-Operated Area Technology Centers (ATCs) from the KY Education and Workforce Development Cabinet to the KY Department of Education</a:t>
            </a:r>
          </a:p>
          <a:p>
            <a:pPr marL="0" indent="0">
              <a:buNone/>
            </a:pPr>
            <a:endParaRPr lang="en-US" sz="2600" dirty="0" smtClean="0"/>
          </a:p>
          <a:p>
            <a:r>
              <a:rPr lang="en-US" sz="2600" dirty="0" smtClean="0"/>
              <a:t>Created a unified system of secondary CTE that allowed for common practices, curriculum, and technical assistance for all K-12 CTE programs</a:t>
            </a:r>
          </a:p>
          <a:p>
            <a:pPr marL="0" indent="0">
              <a:buNone/>
            </a:pPr>
            <a:endParaRPr lang="en-US" sz="2600" dirty="0" smtClean="0"/>
          </a:p>
          <a:p>
            <a:r>
              <a:rPr lang="en-US" sz="2600" dirty="0" smtClean="0"/>
              <a:t>EO also established the State’s CTE Advisory Committee</a:t>
            </a:r>
            <a:endParaRPr lang="en-US" sz="2600" dirty="0"/>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287978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Kentucky CTE Reports</a:t>
            </a:r>
            <a:endParaRPr lang="en-US" u="sng" dirty="0"/>
          </a:p>
        </p:txBody>
      </p:sp>
      <p:sp>
        <p:nvSpPr>
          <p:cNvPr id="4" name="Slide Number Placeholder 3"/>
          <p:cNvSpPr>
            <a:spLocks noGrp="1"/>
          </p:cNvSpPr>
          <p:nvPr>
            <p:ph type="sldNum" sz="quarter" idx="12"/>
          </p:nvPr>
        </p:nvSpPr>
        <p:spPr/>
        <p:txBody>
          <a:bodyPr/>
          <a:lstStyle/>
          <a:p>
            <a:fld id="{91BD7323-49BF-4C97-8773-5EC64C492009}" type="slidenum">
              <a:rPr lang="en-US" smtClean="0"/>
              <a:t>4</a:t>
            </a:fld>
            <a:endParaRPr lang="en-US" dirty="0"/>
          </a:p>
        </p:txBody>
      </p:sp>
      <p:pic>
        <p:nvPicPr>
          <p:cNvPr id="7" name="Picture 6"/>
          <p:cNvPicPr>
            <a:picLocks noChangeAspect="1"/>
          </p:cNvPicPr>
          <p:nvPr/>
        </p:nvPicPr>
        <p:blipFill>
          <a:blip r:embed="rId2"/>
          <a:stretch>
            <a:fillRect/>
          </a:stretch>
        </p:blipFill>
        <p:spPr>
          <a:xfrm rot="20876512">
            <a:off x="1192092" y="1583475"/>
            <a:ext cx="3815864" cy="4232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rot="380000">
            <a:off x="5325245" y="2200446"/>
            <a:ext cx="3964733" cy="4206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637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516426"/>
          </a:xfrm>
        </p:spPr>
        <p:txBody>
          <a:bodyPr>
            <a:normAutofit/>
          </a:bodyPr>
          <a:lstStyle/>
          <a:p>
            <a:r>
              <a:rPr lang="en-US" sz="3600" u="sng" dirty="0" smtClean="0"/>
              <a:t>SREB Report: From </a:t>
            </a:r>
            <a:r>
              <a:rPr lang="en-US" sz="3600" u="sng" dirty="0"/>
              <a:t>Two Systems to One World-Class System of Technical Centers</a:t>
            </a:r>
          </a:p>
        </p:txBody>
      </p:sp>
      <p:sp>
        <p:nvSpPr>
          <p:cNvPr id="3" name="Text Placeholder 2"/>
          <p:cNvSpPr>
            <a:spLocks noGrp="1"/>
          </p:cNvSpPr>
          <p:nvPr>
            <p:ph type="body" sz="quarter" idx="13"/>
          </p:nvPr>
        </p:nvSpPr>
        <p:spPr>
          <a:xfrm>
            <a:off x="555786" y="1942011"/>
            <a:ext cx="9188715" cy="5015822"/>
          </a:xfrm>
        </p:spPr>
        <p:txBody>
          <a:bodyPr>
            <a:normAutofit fontScale="47500" lnSpcReduction="20000"/>
          </a:bodyPr>
          <a:lstStyle/>
          <a:p>
            <a:pPr marL="0" indent="0">
              <a:buNone/>
            </a:pPr>
            <a:r>
              <a:rPr lang="en-US" sz="5100" dirty="0" smtClean="0"/>
              <a:t>The report </a:t>
            </a:r>
            <a:r>
              <a:rPr lang="en-US" sz="5100" dirty="0"/>
              <a:t>offers </a:t>
            </a:r>
            <a:r>
              <a:rPr lang="en-US" sz="5100" dirty="0" smtClean="0"/>
              <a:t>four (4) over-arching recommendations:</a:t>
            </a:r>
            <a:endParaRPr lang="en-US" sz="5100" dirty="0"/>
          </a:p>
          <a:p>
            <a:pPr marL="0" indent="0">
              <a:buNone/>
            </a:pPr>
            <a:endParaRPr lang="en-US" dirty="0"/>
          </a:p>
          <a:p>
            <a:pPr marL="742950" indent="-742950">
              <a:buAutoNum type="arabicParenBoth"/>
            </a:pPr>
            <a:r>
              <a:rPr lang="en-US" dirty="0" smtClean="0"/>
              <a:t>Commission </a:t>
            </a:r>
            <a:r>
              <a:rPr lang="en-US" dirty="0"/>
              <a:t>an in-depth study that will identify funding priorities and formulate recommendations to create an improved and more equitable funding system for all technical </a:t>
            </a:r>
            <a:r>
              <a:rPr lang="en-US" dirty="0" smtClean="0"/>
              <a:t>centers;</a:t>
            </a:r>
          </a:p>
          <a:p>
            <a:pPr marL="0" indent="0">
              <a:buNone/>
            </a:pPr>
            <a:endParaRPr lang="en-US" dirty="0" smtClean="0"/>
          </a:p>
          <a:p>
            <a:pPr marL="742950" indent="-742950">
              <a:buFont typeface="Wingdings" panose="05000000000000000000" pitchFamily="2" charset="2"/>
              <a:buAutoNum type="arabicParenBoth" startAt="2"/>
            </a:pPr>
            <a:r>
              <a:rPr lang="en-US" dirty="0" smtClean="0"/>
              <a:t>Based </a:t>
            </a:r>
            <a:r>
              <a:rPr lang="en-US" dirty="0"/>
              <a:t>on a set of best practices priorities, establish an accountability system that not only measures outcomes, but also measures whether all of the components are in place that will maximize opportunities for all </a:t>
            </a:r>
            <a:r>
              <a:rPr lang="en-US" dirty="0" smtClean="0"/>
              <a:t>students;</a:t>
            </a:r>
          </a:p>
          <a:p>
            <a:pPr marL="0" indent="0">
              <a:buNone/>
            </a:pPr>
            <a:endParaRPr lang="en-US" dirty="0"/>
          </a:p>
          <a:p>
            <a:pPr marL="742950" indent="-742950">
              <a:buFont typeface="Wingdings" panose="05000000000000000000" pitchFamily="2" charset="2"/>
              <a:buAutoNum type="arabicParenBoth" startAt="3"/>
            </a:pPr>
            <a:r>
              <a:rPr lang="en-US" dirty="0" smtClean="0"/>
              <a:t>Forge </a:t>
            </a:r>
            <a:r>
              <a:rPr lang="en-US" dirty="0"/>
              <a:t>a unified system of world-class technical </a:t>
            </a:r>
            <a:r>
              <a:rPr lang="en-US" dirty="0" smtClean="0"/>
              <a:t>centers; and</a:t>
            </a:r>
          </a:p>
          <a:p>
            <a:pPr marL="0" indent="0">
              <a:buNone/>
            </a:pPr>
            <a:endParaRPr lang="en-US" dirty="0" smtClean="0"/>
          </a:p>
          <a:p>
            <a:pPr marL="742950" indent="-742950">
              <a:buFont typeface="Wingdings" panose="05000000000000000000" pitchFamily="2" charset="2"/>
              <a:buAutoNum type="arabicParenBoth" startAt="4"/>
            </a:pPr>
            <a:r>
              <a:rPr lang="en-US" dirty="0" smtClean="0"/>
              <a:t>Establish </a:t>
            </a:r>
            <a:r>
              <a:rPr lang="en-US" dirty="0"/>
              <a:t>stronger, more formal ties between the state’s secondary and postsecondary education institutions and private sector business and industry partners by creating a robust system of state and regional advisory committees</a:t>
            </a:r>
            <a:r>
              <a:rPr lang="en-US" dirty="0" smtClean="0"/>
              <a:t>.</a:t>
            </a: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5</a:t>
            </a:fld>
            <a:endParaRPr lang="en-US"/>
          </a:p>
        </p:txBody>
      </p:sp>
    </p:spTree>
    <p:extLst>
      <p:ext uri="{BB962C8B-B14F-4D97-AF65-F5344CB8AC3E}">
        <p14:creationId xmlns:p14="http://schemas.microsoft.com/office/powerpoint/2010/main" val="299383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196065"/>
            <a:ext cx="8596668" cy="1320800"/>
          </a:xfrm>
        </p:spPr>
        <p:txBody>
          <a:bodyPr>
            <a:noAutofit/>
          </a:bodyPr>
          <a:lstStyle/>
          <a:p>
            <a:r>
              <a:rPr lang="en-US" sz="3200" u="sng" dirty="0" smtClean="0"/>
              <a:t>Thomas P. Miller &amp; Associates Report:</a:t>
            </a:r>
            <a:br>
              <a:rPr lang="en-US" sz="3200" u="sng" dirty="0" smtClean="0"/>
            </a:br>
            <a:r>
              <a:rPr lang="en-US" sz="3200" u="sng" dirty="0" smtClean="0"/>
              <a:t>“</a:t>
            </a:r>
            <a:r>
              <a:rPr lang="en-US" sz="3200" u="sng" dirty="0"/>
              <a:t>First </a:t>
            </a:r>
            <a:r>
              <a:rPr lang="en-US" sz="3200" u="sng" dirty="0" smtClean="0"/>
              <a:t>Things First”, A Funding Analysis of Kentucky’s CTE System</a:t>
            </a:r>
            <a:r>
              <a:rPr lang="en-US" sz="3200" u="sng" dirty="0"/>
              <a:t/>
            </a:r>
            <a:br>
              <a:rPr lang="en-US" sz="3200" u="sng" dirty="0"/>
            </a:br>
            <a:endParaRPr lang="en-US" sz="3200" u="sng" dirty="0"/>
          </a:p>
        </p:txBody>
      </p:sp>
      <p:sp>
        <p:nvSpPr>
          <p:cNvPr id="3" name="Text Placeholder 2"/>
          <p:cNvSpPr>
            <a:spLocks noGrp="1"/>
          </p:cNvSpPr>
          <p:nvPr>
            <p:ph type="body" sz="quarter" idx="13"/>
          </p:nvPr>
        </p:nvSpPr>
        <p:spPr>
          <a:xfrm>
            <a:off x="555786" y="2081349"/>
            <a:ext cx="9188715" cy="4593425"/>
          </a:xfrm>
        </p:spPr>
        <p:txBody>
          <a:bodyPr>
            <a:normAutofit fontScale="55000" lnSpcReduction="20000"/>
          </a:bodyPr>
          <a:lstStyle/>
          <a:p>
            <a:pPr marL="0" indent="0">
              <a:buNone/>
            </a:pPr>
            <a:r>
              <a:rPr lang="en-US" u="sng" dirty="0"/>
              <a:t>The report concludes with seven recommendations: </a:t>
            </a:r>
            <a:endParaRPr lang="en-US" u="sng" dirty="0" smtClean="0"/>
          </a:p>
          <a:p>
            <a:pPr marL="0" indent="0">
              <a:buNone/>
            </a:pPr>
            <a:endParaRPr lang="en-US" u="sng" dirty="0"/>
          </a:p>
          <a:p>
            <a:pPr marL="742950" indent="-742950">
              <a:buFont typeface="+mj-lt"/>
              <a:buAutoNum type="arabicPeriod"/>
            </a:pPr>
            <a:r>
              <a:rPr lang="en-US" dirty="0" smtClean="0"/>
              <a:t>Base </a:t>
            </a:r>
            <a:r>
              <a:rPr lang="en-US" dirty="0"/>
              <a:t>funding for CTE on state goals and business and industry </a:t>
            </a:r>
            <a:r>
              <a:rPr lang="en-US" dirty="0" smtClean="0"/>
              <a:t>needs;</a:t>
            </a:r>
          </a:p>
          <a:p>
            <a:pPr marL="742950" indent="-742950">
              <a:buFont typeface="+mj-lt"/>
              <a:buAutoNum type="arabicPeriod"/>
            </a:pPr>
            <a:r>
              <a:rPr lang="en-US" dirty="0" smtClean="0"/>
              <a:t>Convene </a:t>
            </a:r>
            <a:r>
              <a:rPr lang="en-US" dirty="0"/>
              <a:t>a committee to explore ways of funding CTCs and ATCs </a:t>
            </a:r>
            <a:r>
              <a:rPr lang="en-US" dirty="0" smtClean="0"/>
              <a:t>equally; </a:t>
            </a:r>
          </a:p>
          <a:p>
            <a:pPr marL="742950" indent="-742950">
              <a:buFont typeface="+mj-lt"/>
              <a:buAutoNum type="arabicPeriod"/>
            </a:pPr>
            <a:r>
              <a:rPr lang="en-US" dirty="0" smtClean="0"/>
              <a:t>Provide </a:t>
            </a:r>
            <a:r>
              <a:rPr lang="en-US" dirty="0"/>
              <a:t>adequate funding for CTE programs to accomplish state </a:t>
            </a:r>
            <a:r>
              <a:rPr lang="en-US" dirty="0" smtClean="0"/>
              <a:t>priorities;</a:t>
            </a:r>
          </a:p>
          <a:p>
            <a:pPr marL="742950" indent="-742950">
              <a:buFont typeface="+mj-lt"/>
              <a:buAutoNum type="arabicPeriod"/>
            </a:pPr>
            <a:r>
              <a:rPr lang="en-US" dirty="0" smtClean="0"/>
              <a:t>Create </a:t>
            </a:r>
            <a:r>
              <a:rPr lang="en-US" dirty="0"/>
              <a:t>a proactive, intentional process of funding large equipment purchases and maintaining and/or upgrading current </a:t>
            </a:r>
            <a:r>
              <a:rPr lang="en-US" dirty="0" smtClean="0"/>
              <a:t>equipment;</a:t>
            </a:r>
          </a:p>
          <a:p>
            <a:pPr marL="742950" indent="-742950">
              <a:buFont typeface="+mj-lt"/>
              <a:buAutoNum type="arabicPeriod"/>
            </a:pPr>
            <a:r>
              <a:rPr lang="en-US" dirty="0" smtClean="0"/>
              <a:t>Allow locally-operated </a:t>
            </a:r>
            <a:r>
              <a:rPr lang="en-US" dirty="0"/>
              <a:t>centers and schools to set a budget for the entire school </a:t>
            </a:r>
            <a:r>
              <a:rPr lang="en-US" dirty="0" smtClean="0"/>
              <a:t>year;</a:t>
            </a:r>
          </a:p>
          <a:p>
            <a:pPr marL="742950" indent="-742950">
              <a:buFont typeface="+mj-lt"/>
              <a:buAutoNum type="arabicPeriod"/>
            </a:pPr>
            <a:r>
              <a:rPr lang="en-US" dirty="0" smtClean="0"/>
              <a:t>Consider </a:t>
            </a:r>
            <a:r>
              <a:rPr lang="en-US" dirty="0"/>
              <a:t>an additional per-pupil funding formula weight tied to state-prioritized occupational and program areas based on state and regional industry </a:t>
            </a:r>
            <a:r>
              <a:rPr lang="en-US" dirty="0" smtClean="0"/>
              <a:t>needs; and</a:t>
            </a:r>
          </a:p>
          <a:p>
            <a:pPr marL="742950" indent="-742950">
              <a:buFont typeface="+mj-lt"/>
              <a:buAutoNum type="arabicPeriod"/>
            </a:pPr>
            <a:r>
              <a:rPr lang="en-US" dirty="0" smtClean="0"/>
              <a:t>Explore </a:t>
            </a:r>
            <a:r>
              <a:rPr lang="en-US" dirty="0"/>
              <a:t>CTE performance </a:t>
            </a:r>
            <a:r>
              <a:rPr lang="en-US" dirty="0" smtClean="0"/>
              <a:t>funding.</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dirty="0"/>
          </a:p>
        </p:txBody>
      </p:sp>
    </p:spTree>
    <p:extLst>
      <p:ext uri="{BB962C8B-B14F-4D97-AF65-F5344CB8AC3E}">
        <p14:creationId xmlns:p14="http://schemas.microsoft.com/office/powerpoint/2010/main" val="415984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25" y="282804"/>
            <a:ext cx="8596668" cy="658941"/>
          </a:xfrm>
        </p:spPr>
        <p:txBody>
          <a:bodyPr>
            <a:normAutofit/>
          </a:bodyPr>
          <a:lstStyle/>
          <a:p>
            <a:pPr algn="ctr"/>
            <a:r>
              <a:rPr lang="en-US" sz="3400" u="sng" dirty="0"/>
              <a:t>New Skills for Youth (NSFY) Initiative</a:t>
            </a:r>
          </a:p>
        </p:txBody>
      </p:sp>
      <p:sp>
        <p:nvSpPr>
          <p:cNvPr id="3" name="Content Placeholder 2"/>
          <p:cNvSpPr>
            <a:spLocks noGrp="1"/>
          </p:cNvSpPr>
          <p:nvPr>
            <p:ph type="body" idx="1"/>
          </p:nvPr>
        </p:nvSpPr>
        <p:spPr>
          <a:xfrm>
            <a:off x="677335" y="1316737"/>
            <a:ext cx="8596668" cy="4754126"/>
          </a:xfrm>
        </p:spPr>
        <p:txBody>
          <a:bodyPr>
            <a:noAutofit/>
          </a:bodyPr>
          <a:lstStyle/>
          <a:p>
            <a:pPr marL="0" indent="0">
              <a:lnSpc>
                <a:spcPct val="120000"/>
              </a:lnSpc>
              <a:buNone/>
            </a:pPr>
            <a:r>
              <a:rPr lang="en-US" sz="2400" dirty="0">
                <a:solidFill>
                  <a:prstClr val="black"/>
                </a:solidFill>
              </a:rPr>
              <a:t>Began in January 2016 through the generous support of JP Morgan Chase &amp; Company with a five-year, </a:t>
            </a:r>
            <a:r>
              <a:rPr lang="en-US" sz="2400" b="1" dirty="0" smtClean="0">
                <a:solidFill>
                  <a:prstClr val="black"/>
                </a:solidFill>
              </a:rPr>
              <a:t>$</a:t>
            </a:r>
            <a:r>
              <a:rPr lang="en-US" sz="2400" b="1" dirty="0">
                <a:solidFill>
                  <a:prstClr val="black"/>
                </a:solidFill>
              </a:rPr>
              <a:t>75 million </a:t>
            </a:r>
            <a:r>
              <a:rPr lang="en-US" sz="2400" dirty="0">
                <a:solidFill>
                  <a:prstClr val="black"/>
                </a:solidFill>
              </a:rPr>
              <a:t>program </a:t>
            </a:r>
            <a:r>
              <a:rPr lang="en-US" sz="2400" dirty="0" smtClean="0">
                <a:solidFill>
                  <a:prstClr val="black"/>
                </a:solidFill>
              </a:rPr>
              <a:t>aimed at connecting </a:t>
            </a:r>
            <a:r>
              <a:rPr lang="en-US" sz="2400" dirty="0">
                <a:solidFill>
                  <a:prstClr val="black"/>
                </a:solidFill>
              </a:rPr>
              <a:t>students to in-demand careers.</a:t>
            </a:r>
          </a:p>
          <a:p>
            <a:pPr marL="0" indent="0">
              <a:lnSpc>
                <a:spcPct val="120000"/>
              </a:lnSpc>
              <a:buNone/>
            </a:pPr>
            <a:endParaRPr lang="en-US" sz="2400" dirty="0"/>
          </a:p>
          <a:p>
            <a:pPr marL="0" indent="0">
              <a:lnSpc>
                <a:spcPct val="120000"/>
              </a:lnSpc>
              <a:buNone/>
            </a:pPr>
            <a:r>
              <a:rPr lang="en-US" sz="2400" dirty="0" smtClean="0"/>
              <a:t>NSFY is a </a:t>
            </a:r>
            <a:r>
              <a:rPr lang="en-US" sz="2400" dirty="0"/>
              <a:t>collaboration of the Council of Chief State School Officers (CCSSO), JP Morgan Chase and Advance CTE that supports states as they work to align career-focused education with high-skill, high-demand </a:t>
            </a:r>
            <a:r>
              <a:rPr lang="en-US" sz="2400" dirty="0" smtClean="0"/>
              <a:t>occupations. </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363" y="6070863"/>
            <a:ext cx="3076612" cy="631979"/>
          </a:xfrm>
          <a:prstGeom prst="rect">
            <a:avLst/>
          </a:prstGeom>
        </p:spPr>
      </p:pic>
      <p:sp>
        <p:nvSpPr>
          <p:cNvPr id="5" name="Slide Number Placeholder 3"/>
          <p:cNvSpPr>
            <a:spLocks noGrp="1"/>
          </p:cNvSpPr>
          <p:nvPr>
            <p:ph type="sldNum" sz="quarter" idx="12"/>
          </p:nvPr>
        </p:nvSpPr>
        <p:spPr>
          <a:xfrm>
            <a:off x="11030413" y="6314034"/>
            <a:ext cx="683339" cy="365125"/>
          </a:xfrm>
        </p:spPr>
        <p:txBody>
          <a:bodyPr/>
          <a:lstStyle/>
          <a:p>
            <a:pPr algn="ctr"/>
            <a:r>
              <a:rPr lang="en-US" dirty="0" smtClean="0"/>
              <a:t>7</a:t>
            </a:r>
            <a:endParaRPr lang="en-US" dirty="0"/>
          </a:p>
        </p:txBody>
      </p:sp>
    </p:spTree>
    <p:extLst>
      <p:ext uri="{BB962C8B-B14F-4D97-AF65-F5344CB8AC3E}">
        <p14:creationId xmlns:p14="http://schemas.microsoft.com/office/powerpoint/2010/main" val="260141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01" y="80505"/>
            <a:ext cx="8596668" cy="809770"/>
          </a:xfrm>
        </p:spPr>
        <p:txBody>
          <a:bodyPr/>
          <a:lstStyle/>
          <a:p>
            <a:pPr algn="ctr"/>
            <a:r>
              <a:rPr lang="en-US" u="sng" dirty="0"/>
              <a:t>NSFY Grant Opportunity</a:t>
            </a:r>
          </a:p>
        </p:txBody>
      </p:sp>
      <p:sp>
        <p:nvSpPr>
          <p:cNvPr id="3" name="Content Placeholder 2"/>
          <p:cNvSpPr>
            <a:spLocks noGrp="1"/>
          </p:cNvSpPr>
          <p:nvPr>
            <p:ph type="body" idx="1"/>
          </p:nvPr>
        </p:nvSpPr>
        <p:spPr>
          <a:xfrm>
            <a:off x="677335" y="1027523"/>
            <a:ext cx="8596668" cy="5043340"/>
          </a:xfrm>
        </p:spPr>
        <p:txBody>
          <a:bodyPr>
            <a:normAutofit lnSpcReduction="10000"/>
          </a:bodyPr>
          <a:lstStyle/>
          <a:p>
            <a:pPr>
              <a:lnSpc>
                <a:spcPct val="120000"/>
              </a:lnSpc>
            </a:pPr>
            <a:r>
              <a:rPr lang="en-US" i="1" u="sng" dirty="0"/>
              <a:t>Grant </a:t>
            </a:r>
            <a:r>
              <a:rPr lang="en-US" i="1" u="sng" dirty="0" smtClean="0"/>
              <a:t>has consisted </a:t>
            </a:r>
            <a:r>
              <a:rPr lang="en-US" i="1" u="sng" dirty="0"/>
              <a:t>of two </a:t>
            </a:r>
            <a:r>
              <a:rPr lang="en-US" i="1" u="sng" dirty="0" smtClean="0"/>
              <a:t>phases for states:</a:t>
            </a:r>
            <a:endParaRPr lang="en-US" i="1" u="sng" dirty="0"/>
          </a:p>
          <a:p>
            <a:pPr>
              <a:lnSpc>
                <a:spcPct val="120000"/>
              </a:lnSpc>
            </a:pPr>
            <a:endParaRPr lang="en-US" sz="1800" i="1" u="sng" dirty="0"/>
          </a:p>
          <a:p>
            <a:pPr marL="457200" indent="-457200">
              <a:lnSpc>
                <a:spcPct val="120000"/>
              </a:lnSpc>
              <a:buFont typeface="Wingdings" panose="05000000000000000000" pitchFamily="2" charset="2"/>
              <a:buChar char="v"/>
            </a:pPr>
            <a:r>
              <a:rPr lang="en-US" i="1" u="sng" dirty="0"/>
              <a:t>Phase One - $100,000</a:t>
            </a:r>
          </a:p>
          <a:p>
            <a:pPr marL="742950" lvl="1" indent="-285750">
              <a:lnSpc>
                <a:spcPct val="120000"/>
              </a:lnSpc>
              <a:buFont typeface="Wingdings" panose="05000000000000000000" pitchFamily="2" charset="2"/>
              <a:buChar char="ü"/>
            </a:pPr>
            <a:r>
              <a:rPr lang="en-US" sz="2000" i="1" dirty="0">
                <a:solidFill>
                  <a:schemeClr val="tx1"/>
                </a:solidFill>
              </a:rPr>
              <a:t>Six-month plan design, development, and early implementation phase</a:t>
            </a:r>
          </a:p>
          <a:p>
            <a:pPr marL="742950" lvl="1" indent="-285750">
              <a:lnSpc>
                <a:spcPct val="120000"/>
              </a:lnSpc>
              <a:buFont typeface="Wingdings" panose="05000000000000000000" pitchFamily="2" charset="2"/>
              <a:buChar char="ü"/>
            </a:pPr>
            <a:r>
              <a:rPr lang="en-US" sz="2000" i="1" dirty="0">
                <a:solidFill>
                  <a:schemeClr val="tx1"/>
                </a:solidFill>
              </a:rPr>
              <a:t>Kentucky </a:t>
            </a:r>
            <a:r>
              <a:rPr lang="en-US" sz="2000" i="1" dirty="0" smtClean="0">
                <a:solidFill>
                  <a:schemeClr val="tx1"/>
                </a:solidFill>
              </a:rPr>
              <a:t>was 1 of 25 states to receive </a:t>
            </a:r>
            <a:r>
              <a:rPr lang="en-US" sz="2000" i="1" dirty="0">
                <a:solidFill>
                  <a:schemeClr val="tx1"/>
                </a:solidFill>
              </a:rPr>
              <a:t>P</a:t>
            </a:r>
            <a:r>
              <a:rPr lang="en-US" sz="2000" i="1" dirty="0" smtClean="0">
                <a:solidFill>
                  <a:schemeClr val="tx1"/>
                </a:solidFill>
              </a:rPr>
              <a:t>hase </a:t>
            </a:r>
            <a:r>
              <a:rPr lang="en-US" sz="2000" i="1" dirty="0">
                <a:solidFill>
                  <a:schemeClr val="tx1"/>
                </a:solidFill>
              </a:rPr>
              <a:t>O</a:t>
            </a:r>
            <a:r>
              <a:rPr lang="en-US" sz="2000" i="1" dirty="0" smtClean="0">
                <a:solidFill>
                  <a:schemeClr val="tx1"/>
                </a:solidFill>
              </a:rPr>
              <a:t>ne </a:t>
            </a:r>
            <a:r>
              <a:rPr lang="en-US" sz="2000" i="1" dirty="0">
                <a:solidFill>
                  <a:schemeClr val="tx1"/>
                </a:solidFill>
              </a:rPr>
              <a:t>funds </a:t>
            </a:r>
            <a:r>
              <a:rPr lang="en-US" sz="2000" i="1" dirty="0" smtClean="0">
                <a:solidFill>
                  <a:schemeClr val="tx1"/>
                </a:solidFill>
              </a:rPr>
              <a:t>                (</a:t>
            </a:r>
            <a:r>
              <a:rPr lang="en-US" sz="2000" i="1" dirty="0">
                <a:solidFill>
                  <a:schemeClr val="tx1"/>
                </a:solidFill>
              </a:rPr>
              <a:t>May-November, 2016)</a:t>
            </a:r>
          </a:p>
          <a:p>
            <a:pPr marL="742950" lvl="1" indent="-285750">
              <a:lnSpc>
                <a:spcPct val="120000"/>
              </a:lnSpc>
              <a:buFont typeface="Wingdings" panose="05000000000000000000" pitchFamily="2" charset="2"/>
              <a:buChar char="ü"/>
            </a:pPr>
            <a:endParaRPr lang="en-US" sz="2000" i="1" dirty="0">
              <a:solidFill>
                <a:schemeClr val="tx1"/>
              </a:solidFill>
            </a:endParaRPr>
          </a:p>
          <a:p>
            <a:pPr marL="457200" lvl="0" indent="-457200">
              <a:lnSpc>
                <a:spcPct val="120000"/>
              </a:lnSpc>
              <a:buFont typeface="Wingdings" panose="05000000000000000000" pitchFamily="2" charset="2"/>
              <a:buChar char="v"/>
            </a:pPr>
            <a:r>
              <a:rPr lang="en-US" i="1" u="sng" dirty="0">
                <a:solidFill>
                  <a:prstClr val="black"/>
                </a:solidFill>
              </a:rPr>
              <a:t>Phase </a:t>
            </a:r>
            <a:r>
              <a:rPr lang="en-US" i="1" u="sng" dirty="0" smtClean="0">
                <a:solidFill>
                  <a:prstClr val="black"/>
                </a:solidFill>
              </a:rPr>
              <a:t>Two - $2,000,000</a:t>
            </a:r>
            <a:endParaRPr lang="en-US" i="1" u="sng" dirty="0">
              <a:solidFill>
                <a:prstClr val="black"/>
              </a:solidFill>
            </a:endParaRPr>
          </a:p>
          <a:p>
            <a:pPr marL="742950" lvl="1" indent="-285750">
              <a:lnSpc>
                <a:spcPct val="120000"/>
              </a:lnSpc>
              <a:buFont typeface="Wingdings" panose="05000000000000000000" pitchFamily="2" charset="2"/>
              <a:buChar char="ü"/>
            </a:pPr>
            <a:r>
              <a:rPr lang="en-US" sz="2000" i="1" dirty="0">
                <a:solidFill>
                  <a:schemeClr val="tx1"/>
                </a:solidFill>
              </a:rPr>
              <a:t>Three-year implementation phase – Ends December </a:t>
            </a:r>
            <a:r>
              <a:rPr lang="en-US" sz="2000" i="1" dirty="0" smtClean="0">
                <a:solidFill>
                  <a:schemeClr val="tx1"/>
                </a:solidFill>
              </a:rPr>
              <a:t>2019</a:t>
            </a:r>
          </a:p>
          <a:p>
            <a:pPr marL="742950" lvl="1" indent="-285750">
              <a:lnSpc>
                <a:spcPct val="120000"/>
              </a:lnSpc>
              <a:buFont typeface="Wingdings" panose="05000000000000000000" pitchFamily="2" charset="2"/>
              <a:buChar char="ü"/>
            </a:pPr>
            <a:r>
              <a:rPr lang="en-US" sz="2000" i="1" dirty="0" smtClean="0">
                <a:solidFill>
                  <a:schemeClr val="tx1"/>
                </a:solidFill>
              </a:rPr>
              <a:t>Kentucky was 1 of 10 states to receive Phase Two funds</a:t>
            </a:r>
            <a:endParaRPr lang="en-US" sz="2000" i="1" dirty="0">
              <a:solidFill>
                <a:schemeClr val="tx1"/>
              </a:solidFill>
            </a:endParaRPr>
          </a:p>
          <a:p>
            <a:pPr lvl="1">
              <a:lnSpc>
                <a:spcPct val="120000"/>
              </a:lnSpc>
            </a:pPr>
            <a:endParaRPr lang="en-US" i="1" dirty="0"/>
          </a:p>
          <a:p>
            <a:pPr marL="742950" lvl="1" indent="-285750">
              <a:lnSpc>
                <a:spcPct val="120000"/>
              </a:lnSpc>
              <a:buFont typeface="Wingdings" panose="05000000000000000000" pitchFamily="2" charset="2"/>
              <a:buChar char="ü"/>
            </a:pPr>
            <a:endParaRPr lang="en-US" i="1" dirty="0"/>
          </a:p>
          <a:p>
            <a:pPr lvl="1"/>
            <a:endParaRPr lang="en-US" i="1" dirty="0"/>
          </a:p>
          <a:p>
            <a:pPr lvl="1"/>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363" y="6144015"/>
            <a:ext cx="3076612" cy="631979"/>
          </a:xfrm>
          <a:prstGeom prst="rect">
            <a:avLst/>
          </a:prstGeom>
        </p:spPr>
      </p:pic>
      <p:sp>
        <p:nvSpPr>
          <p:cNvPr id="5" name="Slide Number Placeholder 3"/>
          <p:cNvSpPr>
            <a:spLocks noGrp="1"/>
          </p:cNvSpPr>
          <p:nvPr>
            <p:ph type="sldNum" sz="quarter" idx="12"/>
          </p:nvPr>
        </p:nvSpPr>
        <p:spPr>
          <a:xfrm>
            <a:off x="11030413" y="6314034"/>
            <a:ext cx="683339" cy="365125"/>
          </a:xfrm>
        </p:spPr>
        <p:txBody>
          <a:bodyPr/>
          <a:lstStyle/>
          <a:p>
            <a:pPr algn="ctr"/>
            <a:r>
              <a:rPr lang="en-US" dirty="0" smtClean="0"/>
              <a:t>8</a:t>
            </a:r>
            <a:endParaRPr lang="en-US" dirty="0"/>
          </a:p>
        </p:txBody>
      </p:sp>
    </p:spTree>
    <p:extLst>
      <p:ext uri="{BB962C8B-B14F-4D97-AF65-F5344CB8AC3E}">
        <p14:creationId xmlns:p14="http://schemas.microsoft.com/office/powerpoint/2010/main" val="373518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45" y="131975"/>
            <a:ext cx="8596668" cy="724929"/>
          </a:xfrm>
        </p:spPr>
        <p:txBody>
          <a:bodyPr>
            <a:normAutofit fontScale="90000"/>
          </a:bodyPr>
          <a:lstStyle/>
          <a:p>
            <a:pPr algn="ctr"/>
            <a:r>
              <a:rPr lang="en-US" u="sng" dirty="0"/>
              <a:t>Kentucky’s Grant Vision</a:t>
            </a:r>
          </a:p>
        </p:txBody>
      </p:sp>
      <p:sp>
        <p:nvSpPr>
          <p:cNvPr id="3" name="Content Placeholder 2"/>
          <p:cNvSpPr>
            <a:spLocks noGrp="1"/>
          </p:cNvSpPr>
          <p:nvPr>
            <p:ph type="body" idx="1"/>
          </p:nvPr>
        </p:nvSpPr>
        <p:spPr>
          <a:xfrm>
            <a:off x="469945" y="1181685"/>
            <a:ext cx="8804058" cy="5544339"/>
          </a:xfrm>
        </p:spPr>
        <p:txBody>
          <a:bodyPr>
            <a:normAutofit fontScale="92500" lnSpcReduction="20000"/>
          </a:bodyPr>
          <a:lstStyle/>
          <a:p>
            <a:pPr marL="0" indent="0">
              <a:lnSpc>
                <a:spcPct val="110000"/>
              </a:lnSpc>
              <a:buNone/>
            </a:pPr>
            <a:r>
              <a:rPr lang="en-US" dirty="0"/>
              <a:t>A regionalized governance and delivery of CTE </a:t>
            </a:r>
            <a:r>
              <a:rPr lang="en-US" dirty="0" smtClean="0"/>
              <a:t>through accelerated career academies that:</a:t>
            </a:r>
            <a:endParaRPr lang="en-US" dirty="0"/>
          </a:p>
          <a:p>
            <a:pPr marL="0" indent="0">
              <a:lnSpc>
                <a:spcPct val="110000"/>
              </a:lnSpc>
              <a:buNone/>
            </a:pPr>
            <a:endParaRPr lang="en-US" sz="2000" dirty="0"/>
          </a:p>
          <a:p>
            <a:pPr marL="342900" indent="-342900">
              <a:lnSpc>
                <a:spcPct val="110000"/>
              </a:lnSpc>
              <a:buFont typeface="Wingdings" panose="05000000000000000000" pitchFamily="2" charset="2"/>
              <a:buChar char="q"/>
            </a:pPr>
            <a:r>
              <a:rPr lang="en-US" sz="2400" i="1" dirty="0" smtClean="0"/>
              <a:t>are</a:t>
            </a:r>
            <a:r>
              <a:rPr lang="en-US" sz="2400" i="1" dirty="0" smtClean="0">
                <a:solidFill>
                  <a:schemeClr val="tx1"/>
                </a:solidFill>
              </a:rPr>
              <a:t> </a:t>
            </a:r>
            <a:r>
              <a:rPr lang="en-US" sz="2400" i="1" dirty="0">
                <a:solidFill>
                  <a:schemeClr val="tx1"/>
                </a:solidFill>
              </a:rPr>
              <a:t>employer-led through regional workforce areas and ensures cross-institutional involvement;</a:t>
            </a:r>
          </a:p>
          <a:p>
            <a:pPr>
              <a:lnSpc>
                <a:spcPct val="110000"/>
              </a:lnSpc>
            </a:pPr>
            <a:endParaRPr lang="en-US" sz="2400" i="1" dirty="0"/>
          </a:p>
          <a:p>
            <a:pPr marL="342900" indent="-342900">
              <a:lnSpc>
                <a:spcPct val="110000"/>
              </a:lnSpc>
              <a:buFont typeface="Wingdings" panose="05000000000000000000" pitchFamily="2" charset="2"/>
              <a:buChar char="q"/>
            </a:pPr>
            <a:r>
              <a:rPr lang="en-US" sz="2400" i="1" dirty="0" smtClean="0">
                <a:solidFill>
                  <a:schemeClr val="tx1"/>
                </a:solidFill>
              </a:rPr>
              <a:t>encompass </a:t>
            </a:r>
            <a:r>
              <a:rPr lang="en-US" sz="2400" i="1" dirty="0">
                <a:solidFill>
                  <a:schemeClr val="tx1"/>
                </a:solidFill>
              </a:rPr>
              <a:t>career pathways that have seamless transitions from secondary to postsecondary </a:t>
            </a:r>
            <a:r>
              <a:rPr lang="en-US" sz="2400" i="1" dirty="0" smtClean="0">
                <a:solidFill>
                  <a:schemeClr val="tx1"/>
                </a:solidFill>
              </a:rPr>
              <a:t>education and are aligned to the state and region’s </a:t>
            </a:r>
            <a:r>
              <a:rPr lang="en-US" sz="2400" i="1" smtClean="0">
                <a:solidFill>
                  <a:schemeClr val="tx1"/>
                </a:solidFill>
              </a:rPr>
              <a:t>most in-demand careers;</a:t>
            </a:r>
            <a:endParaRPr lang="en-US" sz="2400" i="1" dirty="0">
              <a:solidFill>
                <a:schemeClr val="tx1"/>
              </a:solidFill>
            </a:endParaRPr>
          </a:p>
          <a:p>
            <a:pPr>
              <a:lnSpc>
                <a:spcPct val="110000"/>
              </a:lnSpc>
            </a:pPr>
            <a:endParaRPr lang="en-US" sz="2400" i="1" dirty="0"/>
          </a:p>
          <a:p>
            <a:pPr marL="342900" indent="-342900">
              <a:lnSpc>
                <a:spcPct val="110000"/>
              </a:lnSpc>
              <a:buFont typeface="Wingdings" panose="05000000000000000000" pitchFamily="2" charset="2"/>
              <a:buChar char="q"/>
            </a:pPr>
            <a:r>
              <a:rPr lang="en-US" sz="2400" i="1" dirty="0" smtClean="0">
                <a:solidFill>
                  <a:schemeClr val="tx1"/>
                </a:solidFill>
              </a:rPr>
              <a:t>involve </a:t>
            </a:r>
            <a:r>
              <a:rPr lang="en-US" sz="2400" i="1" dirty="0">
                <a:solidFill>
                  <a:schemeClr val="tx1"/>
                </a:solidFill>
              </a:rPr>
              <a:t>shared resources and funding among all partners; and</a:t>
            </a:r>
          </a:p>
          <a:p>
            <a:pPr>
              <a:lnSpc>
                <a:spcPct val="110000"/>
              </a:lnSpc>
            </a:pPr>
            <a:endParaRPr lang="en-US" sz="2400" i="1" dirty="0">
              <a:solidFill>
                <a:schemeClr val="tx1"/>
              </a:solidFill>
            </a:endParaRPr>
          </a:p>
          <a:p>
            <a:pPr marL="342900" indent="-342900">
              <a:lnSpc>
                <a:spcPct val="110000"/>
              </a:lnSpc>
              <a:buFont typeface="Wingdings" panose="05000000000000000000" pitchFamily="2" charset="2"/>
              <a:buChar char="q"/>
            </a:pPr>
            <a:r>
              <a:rPr lang="en-US" sz="2400" i="1" dirty="0" smtClean="0">
                <a:solidFill>
                  <a:schemeClr val="tx1"/>
                </a:solidFill>
              </a:rPr>
              <a:t>provide </a:t>
            </a:r>
            <a:r>
              <a:rPr lang="en-US" sz="2400" i="1" dirty="0">
                <a:solidFill>
                  <a:schemeClr val="tx1"/>
                </a:solidFill>
              </a:rPr>
              <a:t>valuable industry certifications and credentials that are recognized by business and industry.</a:t>
            </a:r>
          </a:p>
          <a:p>
            <a:pPr marL="457200" lvl="1" indent="0">
              <a:lnSpc>
                <a:spcPct val="100000"/>
              </a:lnSpc>
              <a:buNone/>
            </a:pPr>
            <a:endParaRPr lang="en-US" sz="2200" i="1" dirty="0">
              <a:solidFill>
                <a:srgbClr val="FF0000"/>
              </a:solidFill>
            </a:endParaRPr>
          </a:p>
          <a:p>
            <a:pPr lvl="1">
              <a:lnSpc>
                <a:spcPct val="100000"/>
              </a:lnSpc>
              <a:buFont typeface="Wingdings" panose="05000000000000000000" pitchFamily="2" charset="2"/>
              <a:buChar char="§"/>
            </a:pPr>
            <a:endParaRPr lang="en-US" dirty="0"/>
          </a:p>
          <a:p>
            <a:pPr lvl="1">
              <a:lnSpc>
                <a:spcPct val="100000"/>
              </a:lnSpc>
              <a:buFont typeface="Wingdings" panose="05000000000000000000" pitchFamily="2" charset="2"/>
              <a:buChar char="§"/>
            </a:pPr>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a:xfrm>
            <a:off x="11030413" y="6314034"/>
            <a:ext cx="683339" cy="365125"/>
          </a:xfrm>
        </p:spPr>
        <p:txBody>
          <a:bodyPr/>
          <a:lstStyle/>
          <a:p>
            <a:pPr algn="ctr"/>
            <a:r>
              <a:rPr lang="en-US" dirty="0" smtClean="0"/>
              <a:t>9</a:t>
            </a:r>
            <a:endParaRPr lang="en-US" dirty="0"/>
          </a:p>
        </p:txBody>
      </p:sp>
    </p:spTree>
    <p:extLst>
      <p:ext uri="{BB962C8B-B14F-4D97-AF65-F5344CB8AC3E}">
        <p14:creationId xmlns:p14="http://schemas.microsoft.com/office/powerpoint/2010/main" val="2969728822"/>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78e2b29d-1b4d-4e9f-9477-f143619cc5ca" xsi:nil="true"/>
    <Information_x0020_Type xmlns="cf3aa28c-8d44-408c-a5ca-996a87f6cd59">Other Information</Information_x0020_Type>
    <TaxCatchAll xmlns="5bc9d522-2386-425a-9f2a-a617cf877ec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929AA44A29774A96300808620B7F9D" ma:contentTypeVersion="9" ma:contentTypeDescription="Create a new document." ma:contentTypeScope="" ma:versionID="e2bbaae9430ade42f7612da6d5f7025a">
  <xsd:schema xmlns:xsd="http://www.w3.org/2001/XMLSchema" xmlns:xs="http://www.w3.org/2001/XMLSchema" xmlns:p="http://schemas.microsoft.com/office/2006/metadata/properties" xmlns:ns2="cf3aa28c-8d44-408c-a5ca-996a87f6cd59" xmlns:ns3="78e2b29d-1b4d-4e9f-9477-f143619cc5ca" xmlns:ns4="5bc9d522-2386-425a-9f2a-a617cf877ec0" targetNamespace="http://schemas.microsoft.com/office/2006/metadata/properties" ma:root="true" ma:fieldsID="038a439d9bb52958ee5a051e274ed4c1" ns2:_="" ns3:_="" ns4:_="">
    <xsd:import namespace="cf3aa28c-8d44-408c-a5ca-996a87f6cd59"/>
    <xsd:import namespace="78e2b29d-1b4d-4e9f-9477-f143619cc5ca"/>
    <xsd:import namespace="5bc9d522-2386-425a-9f2a-a617cf877ec0"/>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2:Information_x0020_Type" minOccurs="0"/>
                <xsd:element ref="ns4:TaxCatchAll" minOccurs="0"/>
                <xsd:element ref="ns2:SharedWithUsers" minOccurs="0"/>
                <xsd:element ref="ns2: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aa28c-8d44-408c-a5ca-996a87f6cd5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nformation_x0020_Type" ma:index="12" nillable="true" ma:displayName="Information Type" ma:default="Form" ma:format="Dropdown" ma:internalName="Information_x0020_Type">
      <xsd:simpleType>
        <xsd:restriction base="dms:Choice">
          <xsd:enumeration value="Form"/>
          <xsd:enumeration value="List"/>
          <xsd:enumeration value="Other Information"/>
        </xsd:restrictio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e2b29d-1b4d-4e9f-9477-f143619cc5ca" elementFormDefault="qualified">
    <xsd:import namespace="http://schemas.microsoft.com/office/2006/documentManagement/types"/>
    <xsd:import namespace="http://schemas.microsoft.com/office/infopath/2007/PartnerControls"/>
    <xsd:element name="Category" ma:index="11" nillable="true" ma:displayName="Category" ma:internalName="Categor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13" nillable="true" ma:displayName="Taxonomy Catch All Column" ma:descriptio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C23E9A-708A-4488-BC53-5F393D41DE67}">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bc9d522-2386-425a-9f2a-a617cf877ec0"/>
    <ds:schemaRef ds:uri="78e2b29d-1b4d-4e9f-9477-f143619cc5ca"/>
    <ds:schemaRef ds:uri="cf3aa28c-8d44-408c-a5ca-996a87f6cd59"/>
    <ds:schemaRef ds:uri="http://www.w3.org/XML/1998/namespace"/>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D7582C2A-E6E2-4D4B-BE9C-93826E2C6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3aa28c-8d44-408c-a5ca-996a87f6cd59"/>
    <ds:schemaRef ds:uri="78e2b29d-1b4d-4e9f-9477-f143619cc5ca"/>
    <ds:schemaRef ds:uri="5bc9d522-2386-425a-9f2a-a617cf877e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6876</TotalTime>
  <Words>1015</Words>
  <Application>Microsoft Office PowerPoint</Application>
  <PresentationFormat>Widescreen</PresentationFormat>
  <Paragraphs>200</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Franklin Gothic Medium</vt:lpstr>
      <vt:lpstr>Georgia</vt:lpstr>
      <vt:lpstr>Times New Roman</vt:lpstr>
      <vt:lpstr>Wingdings</vt:lpstr>
      <vt:lpstr>Wingdings 2</vt:lpstr>
      <vt:lpstr>Wingdings 3</vt:lpstr>
      <vt:lpstr>Theme1</vt:lpstr>
      <vt:lpstr> Secondary                               Career &amp; Technical Education (CTE)   Wayne D. Lewis, Jr., PhD  Commissioner of Education  David Horseman Associate Commissioner  Kentucky Department of Education Office of Career &amp; Technical Education &amp; Student Transition </vt:lpstr>
      <vt:lpstr>Steps Taken                        to Improve CTE  &amp;  Progress Made  </vt:lpstr>
      <vt:lpstr>CTE Merger</vt:lpstr>
      <vt:lpstr>Kentucky CTE Reports</vt:lpstr>
      <vt:lpstr>SREB Report: From Two Systems to One World-Class System of Technical Centers</vt:lpstr>
      <vt:lpstr>Thomas P. Miller &amp; Associates Report: “First Things First”, A Funding Analysis of Kentucky’s CTE System </vt:lpstr>
      <vt:lpstr>New Skills for Youth (NSFY) Initiative</vt:lpstr>
      <vt:lpstr>NSFY Grant Opportunity</vt:lpstr>
      <vt:lpstr>Kentucky’s Grant Vision</vt:lpstr>
      <vt:lpstr>PowerPoint Presentation</vt:lpstr>
      <vt:lpstr>Employer Engagement Strategies</vt:lpstr>
      <vt:lpstr>Other Continuous Improvement Efforts</vt:lpstr>
      <vt:lpstr>Executive Order (EO) 2018-883: KDE Reorganization</vt:lpstr>
      <vt:lpstr>Future Goals,  Needs &amp; Plans  </vt:lpstr>
      <vt:lpstr>CTE Task Force</vt:lpstr>
      <vt:lpstr>Issues / Concerns for Consideration</vt:lpstr>
      <vt:lpstr>LAVEC Statute vs. Regulation Formula</vt:lpstr>
      <vt:lpstr>LAVEC Funding 2004-2018</vt:lpstr>
      <vt:lpstr>Unfunded LAVEC Schools /        Open Requests  </vt:lpstr>
      <vt:lpstr>Unfunded High-Demand or Top Support Pathways within LAVEC-Funded Centers</vt:lpstr>
      <vt:lpstr>Current Uses of ATC Funding   (State-Operated Centers)</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Emerson, Spring (LRC)</cp:lastModifiedBy>
  <cp:revision>212</cp:revision>
  <dcterms:created xsi:type="dcterms:W3CDTF">2016-05-23T03:56:12Z</dcterms:created>
  <dcterms:modified xsi:type="dcterms:W3CDTF">2019-07-03T18:11:38Z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0x01010062929AA44A29774A96300808620B7F9D</vt:lpwstr>
  </property>
</Properties>
</file>