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sldIdLst>
    <p:sldId id="256" r:id="rId2"/>
    <p:sldId id="257" r:id="rId3"/>
    <p:sldId id="261"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705"/>
  </p:normalViewPr>
  <p:slideViewPr>
    <p:cSldViewPr snapToGrid="0" snapToObjects="1">
      <p:cViewPr varScale="1">
        <p:scale>
          <a:sx n="90" d="100"/>
          <a:sy n="90"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6/28/20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91643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443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397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175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393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0241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7205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7673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745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5310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6/28/20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934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6/28/20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01652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 name="Rectangle 19">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A4FA53-3E46-DA43-8692-C5862DD3BCB5}"/>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4000" dirty="0">
                <a:solidFill>
                  <a:srgbClr val="454545"/>
                </a:solidFill>
              </a:rPr>
              <a:t>Kentucky independent higher education and covid-19: response, relief, resolve</a:t>
            </a:r>
          </a:p>
        </p:txBody>
      </p:sp>
      <p:sp>
        <p:nvSpPr>
          <p:cNvPr id="3" name="Subtitle 2">
            <a:extLst>
              <a:ext uri="{FF2B5EF4-FFF2-40B4-BE49-F238E27FC236}">
                <a16:creationId xmlns:a16="http://schemas.microsoft.com/office/drawing/2014/main" id="{D56F17D2-ECA8-3C45-8D8C-68CCBD41C768}"/>
              </a:ext>
            </a:extLst>
          </p:cNvPr>
          <p:cNvSpPr>
            <a:spLocks noGrp="1"/>
          </p:cNvSpPr>
          <p:nvPr>
            <p:ph type="body" idx="1"/>
          </p:nvPr>
        </p:nvSpPr>
        <p:spPr>
          <a:xfrm>
            <a:off x="1546221" y="3831913"/>
            <a:ext cx="9120954" cy="744373"/>
          </a:xfrm>
        </p:spPr>
        <p:txBody>
          <a:bodyPr vert="horz" lIns="91440" tIns="91440" rIns="91440" bIns="91440" rtlCol="0">
            <a:noAutofit/>
          </a:bodyPr>
          <a:lstStyle/>
          <a:p>
            <a:pPr algn="ctr">
              <a:lnSpc>
                <a:spcPct val="110000"/>
              </a:lnSpc>
            </a:pPr>
            <a:r>
              <a:rPr lang="en-US" sz="1200" cap="all" dirty="0">
                <a:solidFill>
                  <a:schemeClr val="tx1">
                    <a:lumMod val="85000"/>
                    <a:lumOff val="15000"/>
                  </a:schemeClr>
                </a:solidFill>
              </a:rPr>
              <a:t>OJ Oleka, </a:t>
            </a:r>
            <a:r>
              <a:rPr lang="en-US" sz="1200" cap="all" dirty="0" err="1">
                <a:solidFill>
                  <a:schemeClr val="tx1">
                    <a:lumMod val="85000"/>
                    <a:lumOff val="15000"/>
                  </a:schemeClr>
                </a:solidFill>
              </a:rPr>
              <a:t>Phd</a:t>
            </a:r>
            <a:endParaRPr lang="en-US" sz="1200" cap="all" dirty="0">
              <a:solidFill>
                <a:schemeClr val="tx1">
                  <a:lumMod val="85000"/>
                  <a:lumOff val="15000"/>
                </a:schemeClr>
              </a:solidFill>
            </a:endParaRPr>
          </a:p>
          <a:p>
            <a:pPr algn="ctr">
              <a:lnSpc>
                <a:spcPct val="110000"/>
              </a:lnSpc>
            </a:pPr>
            <a:r>
              <a:rPr lang="en-US" sz="1200" cap="all" dirty="0">
                <a:solidFill>
                  <a:schemeClr val="tx1">
                    <a:lumMod val="85000"/>
                    <a:lumOff val="15000"/>
                  </a:schemeClr>
                </a:solidFill>
              </a:rPr>
              <a:t>Association of Independent Kentucky colleges and universities (AIKCU)</a:t>
            </a:r>
          </a:p>
          <a:p>
            <a:pPr algn="ctr">
              <a:lnSpc>
                <a:spcPct val="110000"/>
              </a:lnSpc>
            </a:pPr>
            <a:r>
              <a:rPr lang="en-US" sz="1200" cap="all" dirty="0">
                <a:solidFill>
                  <a:schemeClr val="tx1">
                    <a:lumMod val="85000"/>
                    <a:lumOff val="15000"/>
                  </a:schemeClr>
                </a:solidFill>
              </a:rPr>
              <a:t>President</a:t>
            </a:r>
          </a:p>
        </p:txBody>
      </p:sp>
      <p:pic>
        <p:nvPicPr>
          <p:cNvPr id="26" name="Picture 25">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27">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967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AFD9-77E1-2745-B74B-A4F0E18DAC16}"/>
              </a:ext>
            </a:extLst>
          </p:cNvPr>
          <p:cNvSpPr>
            <a:spLocks noGrp="1"/>
          </p:cNvSpPr>
          <p:nvPr>
            <p:ph type="title"/>
          </p:nvPr>
        </p:nvSpPr>
        <p:spPr/>
        <p:txBody>
          <a:bodyPr>
            <a:normAutofit/>
          </a:bodyPr>
          <a:lstStyle/>
          <a:p>
            <a:pPr algn="ctr"/>
            <a:r>
              <a:rPr lang="en-US" dirty="0"/>
              <a:t>Response</a:t>
            </a:r>
            <a:br>
              <a:rPr lang="en-US" dirty="0"/>
            </a:br>
            <a:r>
              <a:rPr lang="en-US" dirty="0"/>
              <a:t>how covid-19 impacted </a:t>
            </a:r>
            <a:r>
              <a:rPr lang="en-US" dirty="0" err="1"/>
              <a:t>aikcu</a:t>
            </a:r>
            <a:r>
              <a:rPr lang="en-US" dirty="0"/>
              <a:t> institutions </a:t>
            </a:r>
          </a:p>
        </p:txBody>
      </p:sp>
      <p:sp>
        <p:nvSpPr>
          <p:cNvPr id="3" name="Content Placeholder 2">
            <a:extLst>
              <a:ext uri="{FF2B5EF4-FFF2-40B4-BE49-F238E27FC236}">
                <a16:creationId xmlns:a16="http://schemas.microsoft.com/office/drawing/2014/main" id="{8416388E-4FA4-8A45-92E9-99BA26C390CA}"/>
              </a:ext>
            </a:extLst>
          </p:cNvPr>
          <p:cNvSpPr>
            <a:spLocks noGrp="1"/>
          </p:cNvSpPr>
          <p:nvPr>
            <p:ph idx="1"/>
          </p:nvPr>
        </p:nvSpPr>
        <p:spPr/>
        <p:txBody>
          <a:bodyPr>
            <a:noAutofit/>
          </a:bodyPr>
          <a:lstStyle/>
          <a:p>
            <a:r>
              <a:rPr lang="en-US" sz="2100" dirty="0"/>
              <a:t>AIKCU institutions responded immediately to COVID-19, ensuring the safety of students, faculty, and staff while maintaining quality remote academic instruction.</a:t>
            </a:r>
          </a:p>
          <a:p>
            <a:r>
              <a:rPr lang="en-US" sz="2100" dirty="0"/>
              <a:t>With an estimated collective loss of </a:t>
            </a:r>
            <a:r>
              <a:rPr lang="en-US" sz="2100" dirty="0">
                <a:highlight>
                  <a:srgbClr val="FFFF00"/>
                </a:highlight>
              </a:rPr>
              <a:t>$$$</a:t>
            </a:r>
            <a:r>
              <a:rPr lang="en-US" sz="2100" dirty="0"/>
              <a:t>, the financial burden has been enormous.  AIKCU institutions lost revenues from summer programs, residential and athletic experiences for students, unemployment insurance claims for employees, and more.</a:t>
            </a:r>
          </a:p>
          <a:p>
            <a:r>
              <a:rPr lang="en-US" sz="2100" dirty="0"/>
              <a:t>AIKCU institutions have demonstrated their critical value to the community during this pandemic, playing key roles in delivering PPE and other resources. </a:t>
            </a:r>
          </a:p>
        </p:txBody>
      </p:sp>
    </p:spTree>
    <p:extLst>
      <p:ext uri="{BB962C8B-B14F-4D97-AF65-F5344CB8AC3E}">
        <p14:creationId xmlns:p14="http://schemas.microsoft.com/office/powerpoint/2010/main" val="2595274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AFD9-77E1-2745-B74B-A4F0E18DAC16}"/>
              </a:ext>
            </a:extLst>
          </p:cNvPr>
          <p:cNvSpPr>
            <a:spLocks noGrp="1"/>
          </p:cNvSpPr>
          <p:nvPr>
            <p:ph type="title"/>
          </p:nvPr>
        </p:nvSpPr>
        <p:spPr/>
        <p:txBody>
          <a:bodyPr>
            <a:normAutofit fontScale="90000"/>
          </a:bodyPr>
          <a:lstStyle/>
          <a:p>
            <a:pPr algn="ctr"/>
            <a:r>
              <a:rPr lang="en-US" dirty="0"/>
              <a:t>relief</a:t>
            </a:r>
            <a:br>
              <a:rPr lang="en-US" dirty="0"/>
            </a:br>
            <a:r>
              <a:rPr lang="en-US" dirty="0"/>
              <a:t>funding for </a:t>
            </a:r>
            <a:r>
              <a:rPr lang="en-US" dirty="0" err="1"/>
              <a:t>aikcu</a:t>
            </a:r>
            <a:r>
              <a:rPr lang="en-US" dirty="0"/>
              <a:t> institutions and students</a:t>
            </a:r>
          </a:p>
        </p:txBody>
      </p:sp>
      <p:sp>
        <p:nvSpPr>
          <p:cNvPr id="3" name="Content Placeholder 2">
            <a:extLst>
              <a:ext uri="{FF2B5EF4-FFF2-40B4-BE49-F238E27FC236}">
                <a16:creationId xmlns:a16="http://schemas.microsoft.com/office/drawing/2014/main" id="{8416388E-4FA4-8A45-92E9-99BA26C390CA}"/>
              </a:ext>
            </a:extLst>
          </p:cNvPr>
          <p:cNvSpPr>
            <a:spLocks noGrp="1"/>
          </p:cNvSpPr>
          <p:nvPr>
            <p:ph idx="1"/>
          </p:nvPr>
        </p:nvSpPr>
        <p:spPr/>
        <p:txBody>
          <a:bodyPr>
            <a:noAutofit/>
          </a:bodyPr>
          <a:lstStyle/>
          <a:p>
            <a:r>
              <a:rPr lang="en-US" sz="2100" dirty="0"/>
              <a:t>CARES Act Funding: Institutional Aid</a:t>
            </a:r>
          </a:p>
          <a:p>
            <a:r>
              <a:rPr lang="en-US" sz="2100" dirty="0"/>
              <a:t>CARES Act Funding: Student Grants</a:t>
            </a:r>
          </a:p>
          <a:p>
            <a:r>
              <a:rPr lang="en-US" sz="2100" dirty="0"/>
              <a:t>Governor’s Emergency Education Relief (GEER) Fund</a:t>
            </a:r>
          </a:p>
          <a:p>
            <a:r>
              <a:rPr lang="en-US" sz="2100" dirty="0"/>
              <a:t>Paycheck Protection Program (PPP) loan</a:t>
            </a:r>
          </a:p>
        </p:txBody>
      </p:sp>
    </p:spTree>
    <p:extLst>
      <p:ext uri="{BB962C8B-B14F-4D97-AF65-F5344CB8AC3E}">
        <p14:creationId xmlns:p14="http://schemas.microsoft.com/office/powerpoint/2010/main" val="2833817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AFD9-77E1-2745-B74B-A4F0E18DAC16}"/>
              </a:ext>
            </a:extLst>
          </p:cNvPr>
          <p:cNvSpPr>
            <a:spLocks noGrp="1"/>
          </p:cNvSpPr>
          <p:nvPr>
            <p:ph type="title"/>
          </p:nvPr>
        </p:nvSpPr>
        <p:spPr/>
        <p:txBody>
          <a:bodyPr>
            <a:normAutofit/>
          </a:bodyPr>
          <a:lstStyle/>
          <a:p>
            <a:pPr algn="ctr"/>
            <a:r>
              <a:rPr lang="en-US" dirty="0"/>
              <a:t>resolve</a:t>
            </a:r>
            <a:br>
              <a:rPr lang="en-US" dirty="0"/>
            </a:br>
            <a:r>
              <a:rPr lang="en-US" dirty="0" err="1"/>
              <a:t>aikcu</a:t>
            </a:r>
            <a:r>
              <a:rPr lang="en-US" dirty="0"/>
              <a:t> institutions are prepared for the fall</a:t>
            </a:r>
          </a:p>
        </p:txBody>
      </p:sp>
      <p:sp>
        <p:nvSpPr>
          <p:cNvPr id="3" name="Content Placeholder 2">
            <a:extLst>
              <a:ext uri="{FF2B5EF4-FFF2-40B4-BE49-F238E27FC236}">
                <a16:creationId xmlns:a16="http://schemas.microsoft.com/office/drawing/2014/main" id="{8416388E-4FA4-8A45-92E9-99BA26C390CA}"/>
              </a:ext>
            </a:extLst>
          </p:cNvPr>
          <p:cNvSpPr>
            <a:spLocks noGrp="1"/>
          </p:cNvSpPr>
          <p:nvPr>
            <p:ph idx="1"/>
          </p:nvPr>
        </p:nvSpPr>
        <p:spPr/>
        <p:txBody>
          <a:bodyPr>
            <a:noAutofit/>
          </a:bodyPr>
          <a:lstStyle/>
          <a:p>
            <a:r>
              <a:rPr lang="en-US" sz="2100" dirty="0"/>
              <a:t>Despite the chaos,  AIKCU institutions in Kentucky have seen a 3% increase in first year commitments for the Fall 2020 semester.</a:t>
            </a:r>
          </a:p>
          <a:p>
            <a:r>
              <a:rPr lang="en-US" sz="2100" dirty="0"/>
              <a:t>Students from all around Kentucky recognize the long-term benefits of a degree from an AIKCU institution, and our institutions are prepared to meet that need.</a:t>
            </a:r>
          </a:p>
          <a:p>
            <a:r>
              <a:rPr lang="en-US" sz="2100" dirty="0"/>
              <a:t>With detailed plans that reflect CDC guidelines and the Governor’s healthy-at-work initiative, our institutions will deliver a high-quality college experience for students in the fall.  </a:t>
            </a:r>
          </a:p>
        </p:txBody>
      </p:sp>
    </p:spTree>
    <p:extLst>
      <p:ext uri="{BB962C8B-B14F-4D97-AF65-F5344CB8AC3E}">
        <p14:creationId xmlns:p14="http://schemas.microsoft.com/office/powerpoint/2010/main" val="3621888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AFD9-77E1-2745-B74B-A4F0E18DAC16}"/>
              </a:ext>
            </a:extLst>
          </p:cNvPr>
          <p:cNvSpPr>
            <a:spLocks noGrp="1"/>
          </p:cNvSpPr>
          <p:nvPr>
            <p:ph type="title"/>
          </p:nvPr>
        </p:nvSpPr>
        <p:spPr/>
        <p:txBody>
          <a:bodyPr>
            <a:normAutofit/>
          </a:bodyPr>
          <a:lstStyle/>
          <a:p>
            <a:pPr algn="ctr"/>
            <a:r>
              <a:rPr lang="en-US" dirty="0"/>
              <a:t>recommitment</a:t>
            </a:r>
            <a:br>
              <a:rPr lang="en-US" dirty="0"/>
            </a:br>
            <a:r>
              <a:rPr lang="en-US" dirty="0"/>
              <a:t>how state government can play a role</a:t>
            </a:r>
          </a:p>
        </p:txBody>
      </p:sp>
      <p:sp>
        <p:nvSpPr>
          <p:cNvPr id="3" name="Content Placeholder 2">
            <a:extLst>
              <a:ext uri="{FF2B5EF4-FFF2-40B4-BE49-F238E27FC236}">
                <a16:creationId xmlns:a16="http://schemas.microsoft.com/office/drawing/2014/main" id="{8416388E-4FA4-8A45-92E9-99BA26C390CA}"/>
              </a:ext>
            </a:extLst>
          </p:cNvPr>
          <p:cNvSpPr>
            <a:spLocks noGrp="1"/>
          </p:cNvSpPr>
          <p:nvPr>
            <p:ph idx="1"/>
          </p:nvPr>
        </p:nvSpPr>
        <p:spPr/>
        <p:txBody>
          <a:bodyPr>
            <a:noAutofit/>
          </a:bodyPr>
          <a:lstStyle/>
          <a:p>
            <a:r>
              <a:rPr lang="en-US" sz="2100" dirty="0"/>
              <a:t>State government must recommit to maintain its unwavering support for higher education through scholarship programs like KEES, CAP, and KTG.</a:t>
            </a:r>
          </a:p>
          <a:p>
            <a:r>
              <a:rPr lang="en-US" sz="2100" dirty="0"/>
              <a:t>The financial health of our institutions is not only beneficial to the future workforce and economic health of Kentucky, but also for the real and present local economies that so many of our institutions serve.</a:t>
            </a:r>
          </a:p>
          <a:p>
            <a:r>
              <a:rPr lang="en-US" sz="2100" dirty="0"/>
              <a:t>Higher education – public and private – is critical to the economic recovery of this current moment and the long-term economic growth of Kentucky.</a:t>
            </a:r>
          </a:p>
        </p:txBody>
      </p:sp>
    </p:spTree>
    <p:extLst>
      <p:ext uri="{BB962C8B-B14F-4D97-AF65-F5344CB8AC3E}">
        <p14:creationId xmlns:p14="http://schemas.microsoft.com/office/powerpoint/2010/main" val="4258033467"/>
      </p:ext>
    </p:extLst>
  </p:cSld>
  <p:clrMapOvr>
    <a:masterClrMapping/>
  </p:clrMapOvr>
</p:sld>
</file>

<file path=ppt/theme/theme1.xml><?xml version="1.0" encoding="utf-8"?>
<a:theme xmlns:a="http://schemas.openxmlformats.org/drawingml/2006/main" name="Gallery">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37</TotalTime>
  <Words>336</Words>
  <Application>Microsoft Macintosh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Gallery</vt:lpstr>
      <vt:lpstr>Kentucky independent higher education and covid-19: response, relief, resolve</vt:lpstr>
      <vt:lpstr>Response how covid-19 impacted aikcu institutions </vt:lpstr>
      <vt:lpstr>relief funding for aikcu institutions and students</vt:lpstr>
      <vt:lpstr>resolve aikcu institutions are prepared for the fall</vt:lpstr>
      <vt:lpstr>recommitment how state government can play a role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Kentucky independent higher education and covid-19: response, relief, resolve</dc:title>
  <dc:creator>OJ Oleka</dc:creator>
  <cp:lastModifiedBy>OJ Oleka</cp:lastModifiedBy>
  <cp:revision>9</cp:revision>
  <dcterms:created xsi:type="dcterms:W3CDTF">2020-06-28T21:42:43Z</dcterms:created>
  <dcterms:modified xsi:type="dcterms:W3CDTF">2020-06-28T22:19:59Z</dcterms:modified>
</cp:coreProperties>
</file>