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4" r:id="rId5"/>
    <p:sldId id="260" r:id="rId6"/>
    <p:sldId id="296" r:id="rId7"/>
    <p:sldId id="302" r:id="rId8"/>
    <p:sldId id="303" r:id="rId9"/>
    <p:sldId id="304" r:id="rId10"/>
    <p:sldId id="309" r:id="rId11"/>
    <p:sldId id="298" r:id="rId12"/>
    <p:sldId id="299" r:id="rId13"/>
    <p:sldId id="300" r:id="rId14"/>
    <p:sldId id="301" r:id="rId15"/>
    <p:sldId id="305" r:id="rId16"/>
    <p:sldId id="306" r:id="rId17"/>
    <p:sldId id="307" r:id="rId18"/>
    <p:sldId id="289" r:id="rId19"/>
    <p:sldId id="293" r:id="rId20"/>
    <p:sldId id="294" r:id="rId21"/>
    <p:sldId id="290" r:id="rId22"/>
    <p:sldId id="291" r:id="rId23"/>
    <p:sldId id="310" r:id="rId24"/>
    <p:sldId id="281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4122F"/>
    <a:srgbClr val="F37021"/>
    <a:srgbClr val="005495"/>
    <a:srgbClr val="0075CC"/>
    <a:srgbClr val="0C75A4"/>
    <a:srgbClr val="C95E28"/>
    <a:srgbClr val="004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343" autoAdjust="0"/>
  </p:normalViewPr>
  <p:slideViewPr>
    <p:cSldViewPr>
      <p:cViewPr varScale="1">
        <p:scale>
          <a:sx n="113" d="100"/>
          <a:sy n="113" d="100"/>
        </p:scale>
        <p:origin x="15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1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2A91-4A1C-AC47-542B9DA633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91-4A1C-AC47-542B9DA6330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2A91-4A1C-AC47-542B9DA63306}"/>
              </c:ext>
            </c:extLst>
          </c:dPt>
          <c:trendline>
            <c:spPr>
              <a:ln w="88900">
                <a:solidFill>
                  <a:srgbClr val="0C75A4"/>
                </a:solidFill>
                <a:tailEnd type="triangle"/>
              </a:ln>
            </c:spPr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775152</c:v>
                </c:pt>
                <c:pt idx="1">
                  <c:v>1049134</c:v>
                </c:pt>
                <c:pt idx="2">
                  <c:v>1365001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91-4A1C-AC47-542B9DA63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83148800"/>
        <c:axId val="83150336"/>
      </c:barChart>
      <c:catAx>
        <c:axId val="83148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3150336"/>
        <c:crosses val="autoZero"/>
        <c:auto val="1"/>
        <c:lblAlgn val="ctr"/>
        <c:lblOffset val="300"/>
        <c:noMultiLvlLbl val="0"/>
      </c:catAx>
      <c:valAx>
        <c:axId val="83150336"/>
        <c:scaling>
          <c:orientation val="minMax"/>
          <c:max val="1500000"/>
        </c:scaling>
        <c:delete val="1"/>
        <c:axPos val="l"/>
        <c:numFmt formatCode="_(* #,##0_);_(* \(#,##0\);_(0_);_(@_)" sourceLinked="0"/>
        <c:majorTickMark val="out"/>
        <c:minorTickMark val="none"/>
        <c:tickLblPos val="none"/>
        <c:crossAx val="831488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URM</a:t>
            </a:r>
            <a:r>
              <a:rPr lang="en-US" sz="1800" b="1" baseline="0">
                <a:latin typeface="Arial" panose="020B0604020202020204" pitchFamily="34" charset="0"/>
                <a:cs typeface="Arial" panose="020B0604020202020204" pitchFamily="34" charset="0"/>
              </a:rPr>
              <a:t> 3-Year Graduation Rate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B7-448B-BDD6-97AEA1EE1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Sheet1!$I$59:$M$59</c:f>
              <c:strCache>
                <c:ptCount val="5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</c:strCache>
            </c:strRef>
          </c:cat>
          <c:val>
            <c:numRef>
              <c:f>Sheet1!$I$60:$M$60</c:f>
              <c:numCache>
                <c:formatCode>0.0%</c:formatCode>
                <c:ptCount val="5"/>
                <c:pt idx="0">
                  <c:v>0.14799999999999999</c:v>
                </c:pt>
                <c:pt idx="1">
                  <c:v>0.16500000000000001</c:v>
                </c:pt>
                <c:pt idx="2">
                  <c:v>0.16800000000000001</c:v>
                </c:pt>
                <c:pt idx="3">
                  <c:v>0.221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7-448B-BDD6-97AEA1EE1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767888"/>
        <c:axId val="500758048"/>
        <c:axId val="0"/>
      </c:bar3DChart>
      <c:catAx>
        <c:axId val="50076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758048"/>
        <c:crosses val="autoZero"/>
        <c:auto val="1"/>
        <c:lblAlgn val="ctr"/>
        <c:lblOffset val="100"/>
        <c:noMultiLvlLbl val="0"/>
      </c:catAx>
      <c:valAx>
        <c:axId val="5007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076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0094427851692"/>
          <c:y val="0.26373086176727911"/>
          <c:w val="0.7978395061728395"/>
          <c:h val="0.7289655172413792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Growth</c:v>
                </c:pt>
              </c:strCache>
            </c:strRef>
          </c:tx>
          <c:spPr>
            <a:solidFill>
              <a:srgbClr val="339933"/>
            </a:solidFill>
            <a:ln>
              <a:noFill/>
              <a:tailEnd type="none"/>
            </a:ln>
            <a:effectLst/>
          </c:spPr>
          <c:cat>
            <c:strRef>
              <c:f>Sheet1!$A$2:$A$6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38727</c:v>
                </c:pt>
                <c:pt idx="1">
                  <c:v>39532</c:v>
                </c:pt>
                <c:pt idx="2">
                  <c:v>40337</c:v>
                </c:pt>
                <c:pt idx="3">
                  <c:v>41142</c:v>
                </c:pt>
                <c:pt idx="4">
                  <c:v>41947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1-4794-ADCC-73D4196B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304256"/>
        <c:axId val="375304584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Needed 1.7% growth rate</c:v>
                </c:pt>
              </c:strCache>
            </c:strRef>
          </c:tx>
          <c:spPr>
            <a:solidFill>
              <a:srgbClr val="01548C"/>
            </a:solidFill>
            <a:ln>
              <a:noFill/>
              <a:tailEnd type="none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38041</c:v>
                </c:pt>
                <c:pt idx="1">
                  <c:v>39661</c:v>
                </c:pt>
                <c:pt idx="2">
                  <c:v>40766</c:v>
                </c:pt>
                <c:pt idx="3">
                  <c:v>42179</c:v>
                </c:pt>
                <c:pt idx="4">
                  <c:v>43512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1-4794-ADCC-73D4196B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304256"/>
        <c:axId val="375304584"/>
      </c:barChart>
      <c:catAx>
        <c:axId val="3753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304584"/>
        <c:crosses val="autoZero"/>
        <c:auto val="1"/>
        <c:lblAlgn val="ctr"/>
        <c:lblOffset val="500"/>
        <c:noMultiLvlLbl val="0"/>
      </c:catAx>
      <c:valAx>
        <c:axId val="375304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3753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Enrollment</a:t>
            </a:r>
            <a:endParaRPr 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F-4B08-B50C-43947B8E1F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7F-4B08-B50C-43947B8E1F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7F-4B08-B50C-43947B8E1F2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F-4B08-B50C-43947B8E1F25}"/>
                </c:ext>
              </c:extLst>
            </c:dLbl>
            <c:dLbl>
              <c:idx val="4"/>
              <c:layout>
                <c:manualLayout>
                  <c:x val="2.2920083624015174E-2"/>
                  <c:y val="-2.877081126438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4161449790941"/>
                      <c:h val="0.17032320268515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27F-4B08-B50C-43947B8E1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Sheet1!$B$21:$F$21</c:f>
              <c:strCache>
                <c:ptCount val="5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</c:strCache>
            </c:strRef>
          </c:cat>
          <c:val>
            <c:numRef>
              <c:f>Sheet1!$B$22:$F$22</c:f>
              <c:numCache>
                <c:formatCode>#,##0</c:formatCode>
                <c:ptCount val="5"/>
                <c:pt idx="0">
                  <c:v>208249</c:v>
                </c:pt>
                <c:pt idx="1">
                  <c:v>207671</c:v>
                </c:pt>
                <c:pt idx="2">
                  <c:v>204506</c:v>
                </c:pt>
                <c:pt idx="3">
                  <c:v>202076</c:v>
                </c:pt>
                <c:pt idx="4">
                  <c:v>201963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5-431A-BA9D-2DB26B628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712984"/>
        <c:axId val="439720856"/>
        <c:axId val="0"/>
      </c:bar3DChart>
      <c:catAx>
        <c:axId val="43971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20856"/>
        <c:crosses val="autoZero"/>
        <c:auto val="1"/>
        <c:lblAlgn val="ctr"/>
        <c:lblOffset val="100"/>
        <c:noMultiLvlLbl val="0"/>
      </c:catAx>
      <c:valAx>
        <c:axId val="439720856"/>
        <c:scaling>
          <c:orientation val="minMax"/>
          <c:max val="210000"/>
          <c:min val="19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1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</a:t>
            </a:r>
            <a:r>
              <a:rPr lang="en-US"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Enrollment</a:t>
            </a:r>
            <a:endParaRPr lang="en-U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E-4791-BD04-6B36C8048D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DE-4791-BD04-6B36C8048D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DE-4791-BD04-6B36C8048D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DE-4791-BD04-6B36C8048D8D}"/>
                </c:ext>
              </c:extLst>
            </c:dLbl>
            <c:dLbl>
              <c:idx val="4"/>
              <c:layout>
                <c:manualLayout>
                  <c:x val="4.7718761401306644E-3"/>
                  <c:y val="-8.6312433793153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DE-4791-BD04-6B36C8048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Sheet1!$H$21:$L$21</c:f>
              <c:strCache>
                <c:ptCount val="5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</c:strCache>
            </c:strRef>
          </c:cat>
          <c:val>
            <c:numRef>
              <c:f>Sheet1!$H$22:$L$22</c:f>
              <c:numCache>
                <c:formatCode>#,##0</c:formatCode>
                <c:ptCount val="5"/>
                <c:pt idx="0">
                  <c:v>29168</c:v>
                </c:pt>
                <c:pt idx="1">
                  <c:v>29844</c:v>
                </c:pt>
                <c:pt idx="2">
                  <c:v>30446</c:v>
                </c:pt>
                <c:pt idx="3">
                  <c:v>31004</c:v>
                </c:pt>
                <c:pt idx="4">
                  <c:v>32581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8-4C26-AAD4-7A889CF99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712000"/>
        <c:axId val="439711672"/>
        <c:axId val="0"/>
      </c:bar3DChart>
      <c:catAx>
        <c:axId val="439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11672"/>
        <c:crosses val="autoZero"/>
        <c:auto val="1"/>
        <c:lblAlgn val="ctr"/>
        <c:lblOffset val="100"/>
        <c:noMultiLvlLbl val="0"/>
      </c:catAx>
      <c:valAx>
        <c:axId val="439711672"/>
        <c:scaling>
          <c:orientation val="minMax"/>
          <c:max val="35000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Credentials 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1-43D0-BA22-F645F31211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1-43D0-BA22-F645F31211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1-43D0-BA22-F645F31211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1-43D0-BA22-F645F3121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57905</c:v>
                </c:pt>
                <c:pt idx="1">
                  <c:v>62062</c:v>
                </c:pt>
                <c:pt idx="2">
                  <c:v>63937</c:v>
                </c:pt>
                <c:pt idx="3">
                  <c:v>65523</c:v>
                </c:pt>
                <c:pt idx="4">
                  <c:v>68020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8-414A-8651-AECB65F09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710360"/>
        <c:axId val="439704784"/>
        <c:axId val="0"/>
      </c:bar3DChart>
      <c:catAx>
        <c:axId val="43971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04784"/>
        <c:crosses val="autoZero"/>
        <c:auto val="1"/>
        <c:lblAlgn val="ctr"/>
        <c:lblOffset val="100"/>
        <c:noMultiLvlLbl val="0"/>
      </c:catAx>
      <c:valAx>
        <c:axId val="439704784"/>
        <c:scaling>
          <c:orientation val="minMax"/>
          <c:max val="8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71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 Credentials </a:t>
            </a:r>
            <a:endParaRPr 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E-4F40-8D79-0DBDD3EE23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E-4F40-8D79-0DBDD3EE23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BE-4F40-8D79-0DBDD3EE23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E-4F40-8D79-0DBDD3EE2354}"/>
                </c:ext>
              </c:extLst>
            </c:dLbl>
            <c:dLbl>
              <c:idx val="4"/>
              <c:layout>
                <c:manualLayout>
                  <c:x val="1.10688191191100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BE-4F40-8D79-0DBDD3EE2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Sheet1!$H$1:$L$1</c:f>
              <c:strCache>
                <c:ptCount val="5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</c:strCache>
            </c:strRef>
          </c:cat>
          <c:val>
            <c:numRef>
              <c:f>Sheet1!$H$2:$L$2</c:f>
              <c:numCache>
                <c:formatCode>#,##0</c:formatCode>
                <c:ptCount val="5"/>
                <c:pt idx="0">
                  <c:v>6413</c:v>
                </c:pt>
                <c:pt idx="1">
                  <c:v>7074</c:v>
                </c:pt>
                <c:pt idx="2">
                  <c:v>7608</c:v>
                </c:pt>
                <c:pt idx="3">
                  <c:v>8091</c:v>
                </c:pt>
                <c:pt idx="4">
                  <c:v>8602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2-4AA8-9A6F-69F281B6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10456"/>
        <c:axId val="430309144"/>
        <c:axId val="0"/>
      </c:bar3DChart>
      <c:catAx>
        <c:axId val="43031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0309144"/>
        <c:crosses val="autoZero"/>
        <c:auto val="1"/>
        <c:lblAlgn val="ctr"/>
        <c:lblOffset val="100"/>
        <c:noMultiLvlLbl val="0"/>
      </c:catAx>
      <c:valAx>
        <c:axId val="4303091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031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C-4C54-A4E3-BBA834B8E0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C-4C54-A4E3-BBA834B8E0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C-4C54-A4E3-BBA834B8E0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5C-4C54-A4E3-BBA834B8E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Sheet1!$B$40:$F$40</c:f>
              <c:strCache>
                <c:ptCount val="5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</c:strCache>
            </c:strRef>
          </c:cat>
          <c:val>
            <c:numRef>
              <c:f>Sheet1!$B$41:$F$41</c:f>
              <c:numCache>
                <c:formatCode>0.0%</c:formatCode>
                <c:ptCount val="5"/>
                <c:pt idx="0">
                  <c:v>0.498</c:v>
                </c:pt>
                <c:pt idx="1">
                  <c:v>0.50600000000000001</c:v>
                </c:pt>
                <c:pt idx="2">
                  <c:v>0.51300000000000001</c:v>
                </c:pt>
                <c:pt idx="3">
                  <c:v>0.54500000000000004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5-4F79-AF34-115103026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179040"/>
        <c:axId val="425176416"/>
        <c:axId val="0"/>
      </c:bar3DChart>
      <c:catAx>
        <c:axId val="4251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5176416"/>
        <c:crosses val="autoZero"/>
        <c:auto val="1"/>
        <c:lblAlgn val="ctr"/>
        <c:lblOffset val="100"/>
        <c:noMultiLvlLbl val="0"/>
      </c:catAx>
      <c:valAx>
        <c:axId val="4251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517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D-45CC-85D0-AA449ADD22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2D-45CC-85D0-AA449ADD22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2D-45CC-85D0-AA449ADD22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D-45CC-85D0-AA449ADD22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B2D-45CC-85D0-AA449ADD2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Sheet1!$I$40:$M$40</c:f>
              <c:strCache>
                <c:ptCount val="5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</c:strCache>
            </c:strRef>
          </c:cat>
          <c:val>
            <c:numRef>
              <c:f>Sheet1!$I$41:$M$41</c:f>
              <c:numCache>
                <c:formatCode>0.0%</c:formatCode>
                <c:ptCount val="5"/>
                <c:pt idx="0">
                  <c:v>0.36599999999999999</c:v>
                </c:pt>
                <c:pt idx="1">
                  <c:v>0.38800000000000001</c:v>
                </c:pt>
                <c:pt idx="2">
                  <c:v>0.378</c:v>
                </c:pt>
                <c:pt idx="3">
                  <c:v>0.42699999999999999</c:v>
                </c:pt>
                <c:pt idx="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F-442F-A995-F1CB41A53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180024"/>
        <c:axId val="425175760"/>
        <c:axId val="0"/>
      </c:bar3DChart>
      <c:catAx>
        <c:axId val="42518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5175760"/>
        <c:crosses val="autoZero"/>
        <c:auto val="1"/>
        <c:lblAlgn val="ctr"/>
        <c:lblOffset val="100"/>
        <c:noMultiLvlLbl val="0"/>
      </c:catAx>
      <c:valAx>
        <c:axId val="4251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518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Total 3-Year</a:t>
            </a:r>
            <a:r>
              <a:rPr lang="en-US" sz="1800" b="1" baseline="0">
                <a:latin typeface="Arial" panose="020B0604020202020204" pitchFamily="34" charset="0"/>
                <a:cs typeface="Arial" panose="020B0604020202020204" pitchFamily="34" charset="0"/>
              </a:rPr>
              <a:t> Graduation Rate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5-4681-A877-13281C7C3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Sheet1!$B$59:$F$59</c:f>
              <c:strCache>
                <c:ptCount val="5"/>
                <c:pt idx="0">
                  <c:v>14-15</c:v>
                </c:pt>
                <c:pt idx="1">
                  <c:v>15-16</c:v>
                </c:pt>
                <c:pt idx="2">
                  <c:v>16-17</c:v>
                </c:pt>
                <c:pt idx="3">
                  <c:v>17-18</c:v>
                </c:pt>
                <c:pt idx="4">
                  <c:v>18-19</c:v>
                </c:pt>
              </c:strCache>
            </c:strRef>
          </c:cat>
          <c:val>
            <c:numRef>
              <c:f>Sheet1!$B$60:$F$60</c:f>
              <c:numCache>
                <c:formatCode>0.0%</c:formatCode>
                <c:ptCount val="5"/>
                <c:pt idx="0">
                  <c:v>0.26500000000000001</c:v>
                </c:pt>
                <c:pt idx="1">
                  <c:v>0.26800000000000002</c:v>
                </c:pt>
                <c:pt idx="2">
                  <c:v>0.27400000000000002</c:v>
                </c:pt>
                <c:pt idx="3">
                  <c:v>0.31</c:v>
                </c:pt>
                <c:pt idx="4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5-4681-A877-13281C7C3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970688"/>
        <c:axId val="363971016"/>
        <c:axId val="0"/>
      </c:bar3DChart>
      <c:catAx>
        <c:axId val="3639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971016"/>
        <c:crosses val="autoZero"/>
        <c:auto val="1"/>
        <c:lblAlgn val="ctr"/>
        <c:lblOffset val="100"/>
        <c:noMultiLvlLbl val="0"/>
      </c:catAx>
      <c:valAx>
        <c:axId val="36397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9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0.83359</cdr:x>
      <cdr:y>0.22323</cdr:y>
    </cdr:from>
    <cdr:to>
      <cdr:x>0.98302</cdr:x>
      <cdr:y>0.3077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4976568" y="793039"/>
          <a:ext cx="892104" cy="3000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50" b="1" dirty="0" smtClean="0">
              <a:latin typeface="Arial" panose="020B0604020202020204" pitchFamily="34" charset="0"/>
              <a:cs typeface="Arial" panose="020B0604020202020204" pitchFamily="34" charset="0"/>
            </a:rPr>
            <a:t>3.29%</a:t>
          </a:r>
          <a:endParaRPr lang="en-US" sz="135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0.15258</cdr:x>
      <cdr:y>0.67399</cdr:y>
    </cdr:from>
    <cdr:to>
      <cdr:x>0.30201</cdr:x>
      <cdr:y>0.75846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910909" y="2394393"/>
          <a:ext cx="892104" cy="3000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50" b="1" dirty="0" smtClean="0">
              <a:latin typeface="Arial" panose="020B0604020202020204" pitchFamily="34" charset="0"/>
              <a:cs typeface="Arial" panose="020B0604020202020204" pitchFamily="34" charset="0"/>
            </a:rPr>
            <a:t>0.31</a:t>
          </a:r>
          <a:r>
            <a:rPr lang="en-US" sz="135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135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49" cy="46637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0"/>
            <a:ext cx="3043649" cy="46637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180E98BB-FC3D-4EDD-82E5-480CFB78033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2"/>
            <a:ext cx="3043649" cy="466378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9" cy="466378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A7A81A3B-71D1-4F53-BADA-EA92ACF01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62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1438" y="1128713"/>
            <a:ext cx="4059237" cy="30448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1126">
              <a:defRPr/>
            </a:pPr>
            <a:fld id="{4FCF766C-C5DE-4036-99C8-C6E8D8C1E120}" type="slidenum">
              <a:rPr lang="en-US">
                <a:solidFill>
                  <a:prstClr val="black"/>
                </a:solidFill>
                <a:latin typeface="Calibri"/>
              </a:rPr>
              <a:pPr defTabSz="89112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4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05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00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11049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not providing equitable opportunities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 adults and thinking about ways to level the playing field, we’re failing a large part of our student population.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While our higher education system remains focused on traditional undergraduate residential students, they are becoming a smaller and smaller portion of who we serve.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According to a 2018 NCES study, nationally (read bullets).  And this was before COVID-19.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and food insecurity are even bigger issues today.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623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11049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not providing equitable opportunities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 adults and thinking about ways to level the playing field, we’re failing a large part of our student population.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While our higher education system remains focused on traditional undergraduate residential students, they are becoming a smaller and smaller portion of who we serve.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According to a 2018 NCES study, nationally (read bullets).  And this was before COVID-19.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and food insecurity are even bigger issues today.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498D-6977-40EC-8E5E-7EB644D5E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0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2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4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5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40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2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16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6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61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11049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not providing equitable opportunities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 adults and thinking about ways to level the playing field, we’re failing a large part of our student population.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While our higher education system remains focused on traditional undergraduate residential students, they are becoming a smaller and smaller portion of who we serve.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According to a 2018 NCES study, nationally (read bullets).  And this was before COVID-19.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and food insecurity are even bigger issues today.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193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11049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not providing equitable opportunities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 adults and thinking about ways to level the playing field, we’re failing a large part of our student population.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While our higher education system remains focused on traditional undergraduate residential students, they are becoming a smaller and smaller portion of who we serve.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According to a 2018 NCES study, nationally (read bullets).  And this was before COVID-19.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and food insecurity are even bigger issues today.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6325" y="11049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not providing equitable opportunities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for adults and thinking about ways to level the playing field, we’re failing a large part of our student population.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While our higher education system remains focused on traditional undergraduate residential students, they are becoming a smaller and smaller portion of who we serve.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According to a 2018 NCES study, nationally (read bullets).  And this was before COVID-19.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Homelessness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and food insecurity are even bigger issues today.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029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733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533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Kentucky, adults are not as large a segment of the student population, but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they are still numerous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most recent reporting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year available, adults 25 and older made up: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34% of total enrollment (all levels, public and private) – 12% of these were URM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51% of undergraduate certificates awarded – 12.5% were awarded to URM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33% of associate and bachelor’s degrees awarded (public and private) – 14% were awarded to URM adults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31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mple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7400"/>
            <a:ext cx="7772400" cy="1905000"/>
          </a:xfrm>
        </p:spPr>
        <p:txBody>
          <a:bodyPr anchor="ctr" anchorCtr="0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4186101"/>
            <a:ext cx="4419600" cy="1752600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5" y="60960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for Data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" y="6349694"/>
            <a:ext cx="739342" cy="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igh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" y="6349694"/>
            <a:ext cx="739342" cy="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Left Side Phot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488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3052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848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" y="6349694"/>
            <a:ext cx="739342" cy="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68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g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00600"/>
            <a:ext cx="883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2"/>
            <a:ext cx="8839200" cy="4575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440363"/>
            <a:ext cx="8839200" cy="655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8" y="6349694"/>
            <a:ext cx="739342" cy="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8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lide Photo with Top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anchor="b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09"/>
            <a:ext cx="9144000" cy="1114428"/>
          </a:xfrm>
          <a:solidFill>
            <a:schemeClr val="bg1">
              <a:alpha val="82000"/>
            </a:schemeClr>
          </a:solidFill>
        </p:spPr>
        <p:txBody>
          <a:bodyPr anchor="t" anchorCtr="0"/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95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170331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2400" y="152402"/>
            <a:ext cx="8839200" cy="656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69212"/>
            <a:ext cx="8839200" cy="2170331"/>
          </a:xfrm>
          <a:solidFill>
            <a:schemeClr val="bg1">
              <a:alpha val="82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0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3200400"/>
            <a:ext cx="4419600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5181600"/>
            <a:ext cx="44196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70561" y="5040873"/>
            <a:ext cx="2834639" cy="444601"/>
            <a:chOff x="670561" y="5040873"/>
            <a:chExt cx="2834639" cy="444601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123488" y="5124675"/>
              <a:ext cx="23817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Twitter: CPENews</a:t>
              </a:r>
              <a:r>
                <a:rPr lang="en-US" sz="1200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CPEPres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5040873"/>
              <a:ext cx="444601" cy="44460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3727501" y="5049048"/>
            <a:ext cx="2359559" cy="444601"/>
            <a:chOff x="3894526" y="5056753"/>
            <a:chExt cx="2359559" cy="444601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339127" y="5140556"/>
              <a:ext cx="19149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http://cpe.ky.gov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26" y="5056753"/>
              <a:ext cx="444601" cy="44460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6309360" y="5044960"/>
            <a:ext cx="2034544" cy="444601"/>
            <a:chOff x="6309360" y="5047488"/>
            <a:chExt cx="2034544" cy="444601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760615" y="5135663"/>
              <a:ext cx="15832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Facebook: KYCPE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5047488"/>
              <a:ext cx="444601" cy="44460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5" y="61722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M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152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1963239"/>
            <a:ext cx="5486400" cy="2738301"/>
          </a:xfrm>
        </p:spPr>
        <p:txBody>
          <a:bodyPr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804410"/>
            <a:ext cx="5486400" cy="129159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359152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71" y="619887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8CE4-6594-4434-AA7B-C5DDAFBE02A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0800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4000" tIns="108000"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986" y="1812759"/>
            <a:ext cx="8179093" cy="40884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450" y="1283417"/>
            <a:ext cx="91449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02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2C4CF0-BD34-45B4-94FF-59AD3A70A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400165"/>
          </a:xfrm>
          <a:noFill/>
        </p:spPr>
        <p:txBody>
          <a:bodyPr lIns="0" tIns="792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603372" y="0"/>
            <a:ext cx="5540628" cy="6652260"/>
          </a:xfrm>
          <a:prstGeom prst="rect">
            <a:avLst/>
          </a:prstGeom>
          <a:solidFill>
            <a:srgbClr val="01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88254"/>
            <a:ext cx="2638175" cy="108797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719" y="2038720"/>
            <a:ext cx="2638175" cy="3311706"/>
          </a:xfrm>
        </p:spPr>
        <p:txBody>
          <a:bodyPr lIns="91440" rIns="91440">
            <a:normAutofit/>
          </a:bodyPr>
          <a:lstStyle>
            <a:lvl1pPr marL="162000" indent="-162000">
              <a:spcAft>
                <a:spcPts val="0"/>
              </a:spcAft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9"/>
            <a:ext cx="1938638" cy="365125"/>
          </a:xfrm>
        </p:spPr>
        <p:txBody>
          <a:bodyPr/>
          <a:lstStyle/>
          <a:p>
            <a:fld id="{397F0DEF-140C-43BE-9FE2-8C6F0F16B2B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288" y="6446839"/>
            <a:ext cx="5113697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7947" y="6446839"/>
            <a:ext cx="463434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9335" y="1692276"/>
            <a:ext cx="4944665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760839" y="3164"/>
            <a:ext cx="5380780" cy="6652260"/>
          </a:xfrm>
          <a:prstGeom prst="rect">
            <a:avLst/>
          </a:prstGeom>
          <a:solidFill>
            <a:srgbClr val="01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88254"/>
            <a:ext cx="2638175" cy="1087974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719" y="2038720"/>
            <a:ext cx="2638175" cy="3311706"/>
          </a:xfrm>
        </p:spPr>
        <p:txBody>
          <a:bodyPr lIns="91440" rIns="91440">
            <a:normAutofit/>
          </a:bodyPr>
          <a:lstStyle>
            <a:lvl1pPr marL="162000" indent="-162000">
              <a:spcAft>
                <a:spcPts val="0"/>
              </a:spcAft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6446839"/>
            <a:ext cx="1938638" cy="365125"/>
          </a:xfrm>
        </p:spPr>
        <p:txBody>
          <a:bodyPr/>
          <a:lstStyle/>
          <a:p>
            <a:fld id="{397F0DEF-140C-43BE-9FE2-8C6F0F16B2B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288" y="6446839"/>
            <a:ext cx="5113697" cy="365125"/>
          </a:xfrm>
        </p:spPr>
        <p:txBody>
          <a:bodyPr/>
          <a:lstStyle/>
          <a:p>
            <a:r>
              <a:rPr lang="en-US" dirty="0"/>
              <a:t>TEACH A COURSE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7947" y="6446839"/>
            <a:ext cx="463434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3221" y="1692276"/>
            <a:ext cx="5380780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0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43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2"/>
            <a:ext cx="8153400" cy="44957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HE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7086600" cy="1219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34393"/>
            <a:ext cx="8153400" cy="4485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6279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8229600" cy="304800"/>
          </a:xfrm>
        </p:spPr>
        <p:txBody>
          <a:bodyPr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2"/>
            <a:ext cx="40386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2"/>
            <a:ext cx="4038600" cy="4602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2"/>
            <a:ext cx="4040188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38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3602"/>
            <a:ext cx="4041775" cy="3992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951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6200" y="1143000"/>
            <a:ext cx="384154" cy="2286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33400" y="1143000"/>
            <a:ext cx="8534400" cy="22860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8" r:id="rId4"/>
    <p:sldLayoutId id="2147483663" r:id="rId5"/>
    <p:sldLayoutId id="2147483665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7" r:id="rId13"/>
    <p:sldLayoutId id="214748365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5" r:id="rId20"/>
    <p:sldLayoutId id="2147483676" r:id="rId21"/>
    <p:sldLayoutId id="2147483677" r:id="rId2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hoosework.ssa.gov/blog/2017-03-30-ticket-to-work-and-transitioning-to-adulthoo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2003608" cy="20036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62200" y="2590800"/>
            <a:ext cx="6629400" cy="2003608"/>
          </a:xfr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Council on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Postsecondary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Review Subcommittee on Education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82296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Dr. Aaron Thompson, President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November 10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242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6-Year Graduation Rates – Public Universities</a:t>
            </a:r>
            <a:endParaRPr lang="en-US" b="1" dirty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3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83191" y="2505217"/>
          <a:ext cx="3935672" cy="264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495231" y="2399925"/>
          <a:ext cx="4399697" cy="275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2813" y="2025369"/>
            <a:ext cx="20266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Total Graduation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068456"/>
            <a:ext cx="20266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URM Graduation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7075" y="2330096"/>
            <a:ext cx="1450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+5.2 </a:t>
            </a:r>
            <a:r>
              <a:rPr lang="en-US" sz="2100" dirty="0" err="1">
                <a:latin typeface="Arial Black" panose="020B0A04020102020204" pitchFamily="34" charset="0"/>
              </a:rPr>
              <a:t>ppt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1" y="2325451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+6.8 </a:t>
            </a:r>
            <a:r>
              <a:rPr lang="en-US" sz="2100" dirty="0" err="1">
                <a:latin typeface="Arial Black" panose="020B0A04020102020204" pitchFamily="34" charset="0"/>
              </a:rPr>
              <a:t>ppt</a:t>
            </a:r>
            <a:endParaRPr lang="en-US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-Year Graduation Rates – KCTCS Institutions</a:t>
            </a:r>
            <a:endParaRPr lang="en-US" b="1" dirty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3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76368" y="2113047"/>
          <a:ext cx="4299044" cy="319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2028" y="2428289"/>
            <a:ext cx="1764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+7.4 </a:t>
            </a:r>
            <a:r>
              <a:rPr lang="en-US" sz="2100" dirty="0" err="1">
                <a:latin typeface="Arial Black" panose="020B0A04020102020204" pitchFamily="34" charset="0"/>
              </a:rPr>
              <a:t>ppt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9370" y="2414743"/>
            <a:ext cx="1596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+7.8 </a:t>
            </a:r>
            <a:r>
              <a:rPr lang="en-US" sz="2100" dirty="0" err="1">
                <a:latin typeface="Arial Black" panose="020B0A04020102020204" pitchFamily="34" charset="0"/>
              </a:rPr>
              <a:t>ppt</a:t>
            </a:r>
            <a:endParaRPr lang="en-US" sz="21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572000" y="2113047"/>
          <a:ext cx="4281985" cy="319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3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" y="5699898"/>
            <a:ext cx="5113697" cy="273844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 txBox="1">
            <a:spLocks/>
          </p:cNvSpPr>
          <p:nvPr/>
        </p:nvSpPr>
        <p:spPr>
          <a:xfrm>
            <a:off x="161925" y="2446278"/>
            <a:ext cx="3103302" cy="2939245"/>
          </a:xfrm>
          <a:prstGeom prst="rect">
            <a:avLst/>
          </a:prstGeom>
        </p:spPr>
        <p:txBody>
          <a:bodyPr vert="horz" lIns="0" tIns="34290" rIns="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to Work Agenda 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Commons initiative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partnerships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for displaced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&amp; adult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approval policy that considers market demand and job outcomes</a:t>
            </a:r>
          </a:p>
          <a:p>
            <a:pPr marL="303610" indent="-161925">
              <a:spcBef>
                <a:spcPts val="13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spcBef>
                <a:spcPts val="13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7873" y="2249322"/>
            <a:ext cx="2813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6F9C1B-44C7-1147-A1BC-0EF77CEA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5" y="1332532"/>
            <a:ext cx="1680559" cy="779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r="6513"/>
          <a:stretch/>
        </p:blipFill>
        <p:spPr>
          <a:xfrm>
            <a:off x="3613245" y="1122154"/>
            <a:ext cx="5530755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333" y="5692379"/>
            <a:ext cx="5113697" cy="273844"/>
          </a:xfrm>
        </p:spPr>
        <p:txBody>
          <a:bodyPr/>
          <a:lstStyle/>
          <a:p>
            <a:pPr defTabSz="685800">
              <a:defRPr/>
            </a:pPr>
            <a:r>
              <a:rPr lang="en-US" sz="75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98EE3D-8CD1-4C3F-BD1C-C98C9596463C}" type="slidenum">
              <a:rPr lang="en-US" sz="788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13</a:t>
            </a:fld>
            <a:endParaRPr lang="en-US" sz="78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333" y="1676400"/>
            <a:ext cx="3543608" cy="37241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75CC"/>
              </a:buClr>
            </a:pPr>
            <a:r>
              <a:rPr lang="en-US" sz="1650" dirty="0"/>
              <a:t>Strengthen intersection between education and work and P-12 and postsecondary.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5CC"/>
              </a:buClr>
            </a:pPr>
            <a:r>
              <a:rPr lang="en-US" sz="1650" dirty="0"/>
              <a:t>Empower and support our most vulnerable populations.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5CC"/>
              </a:buClr>
            </a:pPr>
            <a:r>
              <a:rPr lang="en-US" sz="1650" dirty="0"/>
              <a:t>Help Kentucky campuses weather the current crisis and emerge more nimble and innovative.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5CC"/>
              </a:buClr>
            </a:pPr>
            <a:r>
              <a:rPr lang="en-US" sz="1650" dirty="0"/>
              <a:t>Continue to change the value equation in higher education.</a:t>
            </a:r>
          </a:p>
          <a:p>
            <a:endParaRPr lang="en-US" sz="16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6B044-B6EB-F14E-860D-8070F6F49CB8}"/>
              </a:ext>
            </a:extLst>
          </p:cNvPr>
          <p:cNvSpPr txBox="1"/>
          <p:nvPr/>
        </p:nvSpPr>
        <p:spPr>
          <a:xfrm>
            <a:off x="747642" y="1007997"/>
            <a:ext cx="21223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6F6445-EAFA-5D41-B350-12BE7A5566E6}"/>
              </a:ext>
            </a:extLst>
          </p:cNvPr>
          <p:cNvCxnSpPr/>
          <p:nvPr/>
        </p:nvCxnSpPr>
        <p:spPr>
          <a:xfrm>
            <a:off x="679985" y="1509666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5137F4-A432-424A-A5DA-62479B492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4672585" y="1540279"/>
            <a:ext cx="3525362" cy="35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Current Year General Fund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597693" cy="51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CARES </a:t>
            </a:r>
            <a:r>
              <a:rPr lang="en-US" dirty="0"/>
              <a:t>Act Funding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447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Federal Grants to Support: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35125"/>
            <a:ext cx="7226625" cy="47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Budgetary Impact of COVID-19</a:t>
            </a:r>
            <a:endParaRPr lang="en-US" sz="2400" i="1" dirty="0">
              <a:solidFill>
                <a:srgbClr val="FFFF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" y="1522303"/>
            <a:ext cx="69581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1219198"/>
          </a:xfrm>
        </p:spPr>
        <p:txBody>
          <a:bodyPr/>
          <a:lstStyle/>
          <a:p>
            <a:pPr lvl="0"/>
            <a:r>
              <a:rPr lang="en-US" dirty="0" smtClean="0"/>
              <a:t>Budgetary Impact of COVID-19 </a:t>
            </a:r>
            <a:r>
              <a:rPr lang="en-US" sz="2800" dirty="0" smtClean="0"/>
              <a:t>(Cont’d) </a:t>
            </a:r>
            <a:endParaRPr lang="en-US" sz="2800" i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524000"/>
            <a:ext cx="5486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Actions Taken:</a:t>
            </a:r>
          </a:p>
          <a:p>
            <a:endParaRPr lang="en-US" sz="600" b="1" dirty="0"/>
          </a:p>
          <a:p>
            <a:pPr marL="1084263" indent="-569913"/>
            <a:r>
              <a:rPr lang="en-US" sz="2400" b="1" dirty="0" smtClean="0"/>
              <a:t>Personnel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Staff Furloughs and Layoffs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Salary Reductions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Eliminated Faculty and Staff Positions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Reduced Retirement Contributions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Cut Student Employment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Hiring Freezes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Outsourced Services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Reduced Overtime</a:t>
            </a:r>
          </a:p>
          <a:p>
            <a:pPr marL="1084263" indent="-569913"/>
            <a:endParaRPr lang="en-US" sz="900" dirty="0"/>
          </a:p>
          <a:p>
            <a:pPr marL="1084263" indent="-569913"/>
            <a:r>
              <a:rPr lang="en-US" sz="2400" b="1" dirty="0" smtClean="0"/>
              <a:t>Operating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Postponed Repair and Maintenance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Renegotiated Contracts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Eliminated Travel</a:t>
            </a:r>
          </a:p>
          <a:p>
            <a:pPr marL="1084263" indent="-569913" defTabSz="568325"/>
            <a:r>
              <a:rPr lang="en-US" sz="2000" dirty="0"/>
              <a:t>	</a:t>
            </a:r>
            <a:r>
              <a:rPr lang="en-US" sz="2000" dirty="0" smtClean="0"/>
              <a:t>- Cut Utilities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52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Priorities for 2021-22</a:t>
            </a:r>
            <a:endParaRPr lang="en-US" sz="2800" i="1" dirty="0">
              <a:solidFill>
                <a:srgbClr val="FFFF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Campus Operating </a:t>
            </a:r>
            <a:r>
              <a:rPr lang="en-US" sz="3200" b="1" dirty="0" smtClean="0"/>
              <a:t>Funds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3000" i="1" dirty="0" smtClean="0"/>
              <a:t>Performance Funding</a:t>
            </a:r>
          </a:p>
          <a:p>
            <a:pPr marL="568325" indent="-222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Address “Fiscal Cliff” </a:t>
            </a:r>
            <a:r>
              <a:rPr lang="en-US" sz="2800" dirty="0"/>
              <a:t>i</a:t>
            </a:r>
            <a:r>
              <a:rPr lang="en-US" sz="2800" dirty="0" smtClean="0"/>
              <a:t>n 2021-22 budget</a:t>
            </a:r>
          </a:p>
          <a:p>
            <a:pPr marL="914400" lvl="1" indent="-284163"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600" dirty="0" smtClean="0"/>
              <a:t>Unless action is taken by the General Assembly, stop-loss and hold-harmless provisions sunset, impacting three universities and six community colleges</a:t>
            </a:r>
          </a:p>
          <a:p>
            <a:pPr marL="568325" lvl="1" indent="-222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Additional funding to advance attainment agenda</a:t>
            </a:r>
          </a:p>
          <a:p>
            <a:pPr marL="0" lvl="1">
              <a:spcAft>
                <a:spcPts val="600"/>
              </a:spcAft>
            </a:pPr>
            <a:r>
              <a:rPr lang="en-US" sz="3000" i="1" dirty="0" smtClean="0"/>
              <a:t>Pension Relief</a:t>
            </a:r>
          </a:p>
          <a:p>
            <a:pPr marL="568325" lvl="1" indent="-222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Keep KERS contribution rate the same in </a:t>
            </a:r>
            <a:r>
              <a:rPr lang="en-US" sz="2800" dirty="0"/>
              <a:t>2021-22 or </a:t>
            </a:r>
            <a:r>
              <a:rPr lang="en-US" sz="2800" dirty="0" smtClean="0"/>
              <a:t>provide additional funding to offset rate increase</a:t>
            </a:r>
          </a:p>
          <a:p>
            <a:pPr marL="0" lvl="1">
              <a:spcBef>
                <a:spcPts val="60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484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Priorities for 2021-22 </a:t>
            </a:r>
            <a:r>
              <a:rPr lang="en-US" sz="3000" dirty="0" smtClean="0"/>
              <a:t>(Cont’d)</a:t>
            </a:r>
            <a:endParaRPr lang="en-US" sz="3000" i="1" dirty="0">
              <a:solidFill>
                <a:srgbClr val="FFFF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/>
              <a:t>Campus Operating Funds </a:t>
            </a:r>
            <a:r>
              <a:rPr lang="en-US" sz="3000" b="1" dirty="0" smtClean="0"/>
              <a:t>(Cont’d)</a:t>
            </a:r>
          </a:p>
          <a:p>
            <a:r>
              <a:rPr lang="en-US" sz="3000" i="1" dirty="0" smtClean="0"/>
              <a:t>KSU Land Grant Match</a:t>
            </a:r>
          </a:p>
          <a:p>
            <a:pPr marL="568325" lvl="1" indent="-222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Federal matching requirement</a:t>
            </a:r>
          </a:p>
          <a:p>
            <a:pPr marL="568325" lvl="1" indent="-222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esponsibility of the state</a:t>
            </a:r>
          </a:p>
          <a:p>
            <a:pPr marL="568325" lvl="1" indent="-2222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$1.2 M more needed in current year and in 2021-22</a:t>
            </a:r>
          </a:p>
          <a:p>
            <a:pPr>
              <a:spcAft>
                <a:spcPts val="600"/>
              </a:spcAft>
            </a:pPr>
            <a:r>
              <a:rPr lang="en-US" sz="3200" b="1" dirty="0" smtClean="0"/>
              <a:t>Capital Investment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000" i="1" dirty="0" smtClean="0"/>
              <a:t>Asset Preservation Funding</a:t>
            </a:r>
          </a:p>
          <a:p>
            <a:pPr marL="568325" indent="-222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To help address $7.0 billion renovation &amp; renewal need</a:t>
            </a:r>
            <a:endParaRPr lang="en-US" sz="2800" dirty="0"/>
          </a:p>
          <a:p>
            <a:pPr marL="568325" lvl="1" indent="-222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CPE recommends no campus matching requirement</a:t>
            </a:r>
            <a:endParaRPr lang="en-US" sz="2800" dirty="0"/>
          </a:p>
          <a:p>
            <a:pPr marL="0" lvl="1">
              <a:spcBef>
                <a:spcPts val="60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557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413"/>
            <a:ext cx="7086600" cy="121919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33400" y="17526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Council Priorities and Results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Current Year General Fund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CARES Act Funding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Budgetary Impact of COVID-19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Priorities for 2021-22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romanU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8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7239000" cy="1219198"/>
          </a:xfrm>
        </p:spPr>
        <p:txBody>
          <a:bodyPr/>
          <a:lstStyle/>
          <a:p>
            <a:pPr lvl="0"/>
            <a:r>
              <a:rPr lang="en-US" dirty="0" smtClean="0"/>
              <a:t>Summary</a:t>
            </a:r>
            <a:endParaRPr lang="en-US" sz="2000" i="1" dirty="0">
              <a:solidFill>
                <a:srgbClr val="FFFF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86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 smtClean="0"/>
              <a:t>Results/CARES Act Funding</a:t>
            </a:r>
            <a:endParaRPr lang="en-US" sz="2800" dirty="0" smtClean="0"/>
          </a:p>
          <a:p>
            <a:pPr marL="230188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Postsecondary system is on track to meet 60X30 goal</a:t>
            </a:r>
          </a:p>
          <a:p>
            <a:pPr marL="230188" indent="-230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CARES Act funding only covers about 25% of COVID-19 costs and foregone revenue 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Campuses have taken bold action to meet the challenge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Priorities for 2021-22</a:t>
            </a:r>
            <a:endParaRPr lang="en-US" sz="2800" b="1" dirty="0"/>
          </a:p>
          <a:p>
            <a:pPr marL="457200" indent="-2270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Address the fiscal cliff (maintain stop loss)</a:t>
            </a:r>
          </a:p>
          <a:p>
            <a:pPr marL="457200" indent="-2270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Provide additional funding for campus operations</a:t>
            </a:r>
          </a:p>
          <a:p>
            <a:pPr marL="457200" indent="-2270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Meet federal match for KSU Land Grant program</a:t>
            </a:r>
          </a:p>
          <a:p>
            <a:pPr marL="457200" indent="-2270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Fund Asset Preservation without a match requirement</a:t>
            </a:r>
          </a:p>
        </p:txBody>
      </p:sp>
    </p:spTree>
    <p:extLst>
      <p:ext uri="{BB962C8B-B14F-4D97-AF65-F5344CB8AC3E}">
        <p14:creationId xmlns:p14="http://schemas.microsoft.com/office/powerpoint/2010/main" val="230337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34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Four Priorities Driving CPE’s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D3696-43F7-B44E-9AAE-57AEAA8D8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3" y="1752600"/>
            <a:ext cx="1811078" cy="741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8A4F34-6983-0B41-BE7B-9738DA61D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13" y="2840486"/>
            <a:ext cx="3280087" cy="7409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469F9A-AE8A-D849-BC03-4BF76E1D4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13" y="3895888"/>
            <a:ext cx="2268691" cy="7523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6F9C1B-44C7-1147-A1BC-0EF77CEA6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51" y="4935610"/>
            <a:ext cx="1680559" cy="7793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E33526-81A9-AB4F-9F79-DE1DB5EC210A}"/>
              </a:ext>
            </a:extLst>
          </p:cNvPr>
          <p:cNvSpPr txBox="1"/>
          <p:nvPr/>
        </p:nvSpPr>
        <p:spPr>
          <a:xfrm>
            <a:off x="3991970" y="1667470"/>
            <a:ext cx="478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Build broad understanding that higher education is the key to personal opportunity and economic growth.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B8D668-9F17-2C48-9F51-B4F6BF3ABFEC}"/>
              </a:ext>
            </a:extLst>
          </p:cNvPr>
          <p:cNvSpPr txBox="1"/>
          <p:nvPr/>
        </p:nvSpPr>
        <p:spPr>
          <a:xfrm>
            <a:off x="3991970" y="2854962"/>
            <a:ext cx="452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Make higher education affordable for all Kentuckians.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5C18B0-9E29-C142-8E8B-9722DE84F695}"/>
              </a:ext>
            </a:extLst>
          </p:cNvPr>
          <p:cNvSpPr txBox="1"/>
          <p:nvPr/>
        </p:nvSpPr>
        <p:spPr>
          <a:xfrm>
            <a:off x="3991969" y="3898577"/>
            <a:ext cx="465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548C"/>
                </a:solidFill>
              </a:rPr>
              <a:t>Ensure students earn degrees or certificates regardless of race, income, age or geography.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C9622-028E-5045-BEE2-F4F030FDB918}"/>
              </a:ext>
            </a:extLst>
          </p:cNvPr>
          <p:cNvSpPr txBox="1"/>
          <p:nvPr/>
        </p:nvSpPr>
        <p:spPr>
          <a:xfrm>
            <a:off x="3991969" y="4953000"/>
            <a:ext cx="498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Meet Kentucky’s current and future workforce needs through high-quality, innovative programs.</a:t>
            </a:r>
          </a:p>
        </p:txBody>
      </p:sp>
    </p:spTree>
    <p:extLst>
      <p:ext uri="{BB962C8B-B14F-4D97-AF65-F5344CB8AC3E}">
        <p14:creationId xmlns:p14="http://schemas.microsoft.com/office/powerpoint/2010/main" val="15022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245" y="5740842"/>
            <a:ext cx="5091377" cy="193375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 txBox="1">
            <a:spLocks/>
          </p:cNvSpPr>
          <p:nvPr/>
        </p:nvSpPr>
        <p:spPr>
          <a:xfrm>
            <a:off x="135703" y="2386724"/>
            <a:ext cx="3077448" cy="2959716"/>
          </a:xfrm>
          <a:prstGeom prst="rect">
            <a:avLst/>
          </a:prstGeom>
        </p:spPr>
        <p:txBody>
          <a:bodyPr vert="horz" lIns="0" tIns="34290" rIns="0" bIns="3429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 Matters social media campaign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tours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Editorials &amp; interviews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media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speaking engagements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 Policy Insight (blog)</a:t>
            </a:r>
          </a:p>
          <a:p>
            <a:pPr marL="303610" indent="-161925">
              <a:spcBef>
                <a:spcPts val="13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7873" y="2249322"/>
            <a:ext cx="2813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D3696-43F7-B44E-9AAE-57AEAA8D8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3" y="1370499"/>
            <a:ext cx="1811078" cy="74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13" y="883834"/>
            <a:ext cx="4469301" cy="2493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/>
          <a:stretch/>
        </p:blipFill>
        <p:spPr>
          <a:xfrm>
            <a:off x="4126014" y="3377730"/>
            <a:ext cx="4344595" cy="22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" y="5720370"/>
            <a:ext cx="5113697" cy="273844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 txBox="1">
            <a:spLocks/>
          </p:cNvSpPr>
          <p:nvPr/>
        </p:nvSpPr>
        <p:spPr>
          <a:xfrm>
            <a:off x="72578" y="2328926"/>
            <a:ext cx="3369434" cy="3174438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610" indent="-161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tuition increase in 20 years</a:t>
            </a:r>
          </a:p>
          <a:p>
            <a:pPr marL="303610" indent="-161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Ready Kentucky Scholarship promotion</a:t>
            </a:r>
          </a:p>
          <a:p>
            <a:pPr marL="303610" indent="-161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completion campaign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to offset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COVID costs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new revenue streams &amp; operational efficiencies </a:t>
            </a:r>
          </a:p>
          <a:p>
            <a:pPr marL="303610" indent="-161925">
              <a:spcBef>
                <a:spcPts val="13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7872" y="2249322"/>
            <a:ext cx="317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58A4F34-6983-0B41-BE7B-9738DA61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371007"/>
            <a:ext cx="3280087" cy="740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222" y="1713664"/>
            <a:ext cx="5519778" cy="30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52" y="2964994"/>
            <a:ext cx="5161361" cy="22583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" y="5699898"/>
            <a:ext cx="5113697" cy="273844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 txBox="1">
            <a:spLocks/>
          </p:cNvSpPr>
          <p:nvPr/>
        </p:nvSpPr>
        <p:spPr>
          <a:xfrm>
            <a:off x="71597" y="2420034"/>
            <a:ext cx="3205660" cy="3447366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achievement gaps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diversity, equity and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in teaching and learning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P-20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corps</a:t>
            </a:r>
          </a:p>
          <a:p>
            <a:pPr marL="303610" indent="-1619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adult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needs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610" indent="-161925">
              <a:spcBef>
                <a:spcPts val="13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7873" y="2249322"/>
            <a:ext cx="2813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469F9A-AE8A-D849-BC03-4BF76E1D4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3" y="1359609"/>
            <a:ext cx="2268691" cy="752312"/>
          </a:xfrm>
          <a:prstGeom prst="rect">
            <a:avLst/>
          </a:prstGeom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/>
          </p:nvPr>
        </p:nvGraphicFramePr>
        <p:xfrm>
          <a:off x="3901208" y="2770099"/>
          <a:ext cx="2374070" cy="244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ontent Placeholder 12"/>
          <p:cNvSpPr txBox="1">
            <a:spLocks/>
          </p:cNvSpPr>
          <p:nvPr/>
        </p:nvSpPr>
        <p:spPr>
          <a:xfrm>
            <a:off x="-1624263" y="1200854"/>
            <a:ext cx="10201423" cy="1727067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00"/>
                </a:solidFill>
              </a:rPr>
              <a:t>60%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1800" b="1" dirty="0"/>
              <a:t>by</a:t>
            </a:r>
            <a:r>
              <a:rPr lang="en-US" sz="1800" b="1" dirty="0">
                <a:solidFill>
                  <a:srgbClr val="00405D"/>
                </a:solidFill>
              </a:rPr>
              <a:t> </a:t>
            </a:r>
            <a:r>
              <a:rPr lang="en-US" sz="6000" b="1" dirty="0">
                <a:solidFill>
                  <a:srgbClr val="000000"/>
                </a:solidFill>
              </a:rPr>
              <a:t>2030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</a:rPr>
              <a:t>Progress Toward 60x30 Goal</a:t>
            </a:r>
            <a:endParaRPr lang="en-US" b="1" dirty="0">
              <a:solidFill>
                <a:schemeClr val="bg2"/>
              </a:solidFill>
              <a:effectLst>
                <a:outerShdw blurRad="139700" dist="38100" dir="2700000" algn="tl" rotWithShape="0">
                  <a:prstClr val="black">
                    <a:alpha val="3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6084971"/>
              </p:ext>
            </p:extLst>
          </p:nvPr>
        </p:nvGraphicFramePr>
        <p:xfrm>
          <a:off x="1092247" y="1744129"/>
          <a:ext cx="5970043" cy="355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93374" y="3644005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4.26%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3813" y="3340399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2.79%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0580" y="2931035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3.47%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5452" y="4504276"/>
            <a:ext cx="28169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1.7% annual growth rate needed</a:t>
            </a:r>
            <a:endParaRPr lang="en-US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2389850" y="5350612"/>
            <a:ext cx="4000500" cy="2441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50" i="1" dirty="0"/>
              <a:t>Source: Kentucky Postsecondary Education Data System.</a:t>
            </a:r>
            <a:endParaRPr lang="en-US" sz="750" i="1" dirty="0"/>
          </a:p>
        </p:txBody>
      </p:sp>
    </p:spTree>
    <p:extLst>
      <p:ext uri="{BB962C8B-B14F-4D97-AF65-F5344CB8AC3E}">
        <p14:creationId xmlns:p14="http://schemas.microsoft.com/office/powerpoint/2010/main" val="2518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Enrollment – Public Institutions</a:t>
            </a:r>
            <a:endParaRPr lang="en-US" sz="3200" b="1" dirty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3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210825"/>
              </p:ext>
            </p:extLst>
          </p:nvPr>
        </p:nvGraphicFramePr>
        <p:xfrm>
          <a:off x="328617" y="2119899"/>
          <a:ext cx="4155744" cy="331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872430" y="2119899"/>
          <a:ext cx="3992141" cy="331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479196" y="2680570"/>
            <a:ext cx="13307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+11.7%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9930" y="2680570"/>
            <a:ext cx="1050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31462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5493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139700" dist="38100" dir="2700000" algn="tl" rotWithShape="0">
                    <a:prstClr val="black">
                      <a:alpha val="3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Credentials Awarded – Public Institutions</a:t>
            </a:r>
            <a:endParaRPr lang="en-US" sz="2800" b="1" dirty="0">
              <a:solidFill>
                <a:schemeClr val="bg1"/>
              </a:solidFill>
              <a:effectLst>
                <a:outerShdw blurRad="139700" dist="38100" dir="2700000" algn="tl" rotWithShape="0">
                  <a:prstClr val="black">
                    <a:alpha val="3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4480" y="5723087"/>
            <a:ext cx="5401505" cy="243136"/>
          </a:xfrm>
        </p:spPr>
        <p:txBody>
          <a:bodyPr/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on postsecondary education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94481" y="2154640"/>
          <a:ext cx="4164274" cy="3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572000" y="2145035"/>
          <a:ext cx="4302627" cy="315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2702999"/>
            <a:ext cx="1482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+17.5%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2702999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 Black" panose="020B0A04020102020204" pitchFamily="34" charset="0"/>
              </a:rPr>
              <a:t>+34.1%</a:t>
            </a:r>
          </a:p>
        </p:txBody>
      </p:sp>
    </p:spTree>
    <p:extLst>
      <p:ext uri="{BB962C8B-B14F-4D97-AF65-F5344CB8AC3E}">
        <p14:creationId xmlns:p14="http://schemas.microsoft.com/office/powerpoint/2010/main" val="6323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BF"/>
    </a:hlink>
    <a:folHlink>
      <a:srgbClr val="800080"/>
    </a:folHlink>
  </a:clrScheme>
  <a:fontScheme name="Quotable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Glossy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tint val="95000"/>
            <a:shade val="95000"/>
            <a:satMod val="120000"/>
          </a:schemeClr>
        </a:solidFill>
        <a:prstDash val="solid"/>
      </a:ln>
      <a:ln w="55000" cap="flat" cmpd="thickThin" algn="ctr">
        <a:solidFill>
          <a:schemeClr val="phClr">
            <a:tint val="90000"/>
            <a:satMod val="130000"/>
          </a:schemeClr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D7FA721215D41B0CAB6B0A74D4AEA" ma:contentTypeVersion="10" ma:contentTypeDescription="Create a new document." ma:contentTypeScope="" ma:versionID="3a90e36b03808e65f2d4af3a4cdcccca">
  <xsd:schema xmlns:xsd="http://www.w3.org/2001/XMLSchema" xmlns:xs="http://www.w3.org/2001/XMLSchema" xmlns:p="http://schemas.microsoft.com/office/2006/metadata/properties" xmlns:ns2="29a91248-5eb0-4200-a816-ac826698a280" xmlns:ns3="a15875c0-074d-4170-8a2d-122cb0fd60b1" targetNamespace="http://schemas.microsoft.com/office/2006/metadata/properties" ma:root="true" ma:fieldsID="74eab5c8674002f0d1cf299b33ccf8d8" ns2:_="" ns3:_="">
    <xsd:import namespace="29a91248-5eb0-4200-a816-ac826698a280"/>
    <xsd:import namespace="a15875c0-074d-4170-8a2d-122cb0fd60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91248-5eb0-4200-a816-ac826698a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875c0-074d-4170-8a2d-122cb0fd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078BA7-CF5E-4D00-997D-241F8D3FCCCA}">
  <ds:schemaRefs>
    <ds:schemaRef ds:uri="a15875c0-074d-4170-8a2d-122cb0fd60b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9a91248-5eb0-4200-a816-ac826698a280"/>
    <ds:schemaRef ds:uri="http://purl.org/dc/terms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35B4F8-AABB-489A-8974-DB435BB23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91248-5eb0-4200-a816-ac826698a280"/>
    <ds:schemaRef ds:uri="a15875c0-074d-4170-8a2d-122cb0fd60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1EEE8-B51C-4092-B647-05CED21EFE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1679</Words>
  <Application>Microsoft Office PowerPoint</Application>
  <PresentationFormat>On-screen Show (4:3)</PresentationFormat>
  <Paragraphs>232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Tahoma</vt:lpstr>
      <vt:lpstr>Wingdings</vt:lpstr>
      <vt:lpstr>Office Theme</vt:lpstr>
      <vt:lpstr>Council on Postsecondary Education  Budget Review Subcommittee on Education</vt:lpstr>
      <vt:lpstr>Overview</vt:lpstr>
      <vt:lpstr>Four Priorities Driving CPE’s Work</vt:lpstr>
      <vt:lpstr>PowerPoint Presentation</vt:lpstr>
      <vt:lpstr>PowerPoint Presentation</vt:lpstr>
      <vt:lpstr>PowerPoint Presentation</vt:lpstr>
      <vt:lpstr>Progress Toward 60x30 Goal</vt:lpstr>
      <vt:lpstr>Student Enrollment – Public Institutions</vt:lpstr>
      <vt:lpstr>Credentials Awarded – Public Institutions</vt:lpstr>
      <vt:lpstr>6-Year Graduation Rates – Public Universities</vt:lpstr>
      <vt:lpstr>3-Year Graduation Rates – KCTCS Institutions</vt:lpstr>
      <vt:lpstr>PowerPoint Presentation</vt:lpstr>
      <vt:lpstr>PowerPoint Presentation</vt:lpstr>
      <vt:lpstr>Current Year General Fund</vt:lpstr>
      <vt:lpstr>CARES Act Funding</vt:lpstr>
      <vt:lpstr>Budgetary Impact of COVID-19</vt:lpstr>
      <vt:lpstr>Budgetary Impact of COVID-19 (Cont’d) </vt:lpstr>
      <vt:lpstr>Priorities for 2021-22</vt:lpstr>
      <vt:lpstr>Priorities for 2021-22 (Cont’d)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McKiernan, Shaun P (CPE)</cp:lastModifiedBy>
  <cp:revision>416</cp:revision>
  <cp:lastPrinted>2020-11-05T20:56:54Z</cp:lastPrinted>
  <dcterms:created xsi:type="dcterms:W3CDTF">2016-09-22T18:57:17Z</dcterms:created>
  <dcterms:modified xsi:type="dcterms:W3CDTF">2020-11-06T20:28:05Z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0x010100BD9D7FA721215D41B0CAB6B0A74D4AEA</vt:lpwstr>
  </property>
</Properties>
</file>