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3" r:id="rId3"/>
    <p:sldId id="279" r:id="rId4"/>
    <p:sldId id="280" r:id="rId5"/>
    <p:sldId id="271" r:id="rId6"/>
    <p:sldId id="273" r:id="rId7"/>
    <p:sldId id="274" r:id="rId8"/>
    <p:sldId id="281" r:id="rId9"/>
    <p:sldId id="282" r:id="rId10"/>
    <p:sldId id="27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2D842-B11A-413C-B421-91AEEB7D2CB0}" v="18" dt="2021-08-03T14:47:59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e Garrison" userId="a690235d-dfa9-4a2e-8c09-cb9a41816007" providerId="ADAL" clId="{8782D842-B11A-413C-B421-91AEEB7D2CB0}"/>
    <pc:docChg chg="custSel modSld">
      <pc:chgData name="Maggie Garrison" userId="a690235d-dfa9-4a2e-8c09-cb9a41816007" providerId="ADAL" clId="{8782D842-B11A-413C-B421-91AEEB7D2CB0}" dt="2021-08-03T14:49:21.413" v="10" actId="6549"/>
      <pc:docMkLst>
        <pc:docMk/>
      </pc:docMkLst>
      <pc:sldChg chg="addSp delSp modSp mod modNotesTx">
        <pc:chgData name="Maggie Garrison" userId="a690235d-dfa9-4a2e-8c09-cb9a41816007" providerId="ADAL" clId="{8782D842-B11A-413C-B421-91AEEB7D2CB0}" dt="2021-08-03T14:49:03.088" v="9" actId="6549"/>
        <pc:sldMkLst>
          <pc:docMk/>
          <pc:sldMk cId="100519942" sldId="273"/>
        </pc:sldMkLst>
        <pc:picChg chg="del">
          <ac:chgData name="Maggie Garrison" userId="a690235d-dfa9-4a2e-8c09-cb9a41816007" providerId="ADAL" clId="{8782D842-B11A-413C-B421-91AEEB7D2CB0}" dt="2021-08-03T14:48:16.609" v="4" actId="478"/>
          <ac:picMkLst>
            <pc:docMk/>
            <pc:sldMk cId="100519942" sldId="273"/>
            <ac:picMk id="4" creationId="{CD62E42C-1D65-4A0D-B1D5-613500EB429B}"/>
          </ac:picMkLst>
        </pc:picChg>
        <pc:picChg chg="add mod ord">
          <ac:chgData name="Maggie Garrison" userId="a690235d-dfa9-4a2e-8c09-cb9a41816007" providerId="ADAL" clId="{8782D842-B11A-413C-B421-91AEEB7D2CB0}" dt="2021-08-03T14:48:39.493" v="7" actId="692"/>
          <ac:picMkLst>
            <pc:docMk/>
            <pc:sldMk cId="100519942" sldId="273"/>
            <ac:picMk id="5" creationId="{04D268EA-6795-40B9-BDDD-F635214537FC}"/>
          </ac:picMkLst>
        </pc:picChg>
      </pc:sldChg>
      <pc:sldChg chg="modNotesTx">
        <pc:chgData name="Maggie Garrison" userId="a690235d-dfa9-4a2e-8c09-cb9a41816007" providerId="ADAL" clId="{8782D842-B11A-413C-B421-91AEEB7D2CB0}" dt="2021-08-03T14:49:21.413" v="10" actId="6549"/>
        <pc:sldMkLst>
          <pc:docMk/>
          <pc:sldMk cId="4025442499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klc.sharepoint.com/teams/FinanceDepartment/Shared%20Documents/Financial%20Statements%20-%20working%20folder/FY2021/12%20-%20June%202021/JUNE21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63771712158811E-2"/>
          <c:y val="0.3014705882352941"/>
          <c:w val="0.8449131513647643"/>
          <c:h val="0.3970588235294117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30"/>
            <c:spPr>
              <a:pattFill prst="dkHorz">
                <a:fgClr>
                  <a:srgbClr val="FFFFFF"/>
                </a:fgClr>
                <a:bgClr>
                  <a:srgbClr val="00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8BF-40C4-ABBA-E2AE6072C776}"/>
              </c:ext>
            </c:extLst>
          </c:dPt>
          <c:dPt>
            <c:idx val="1"/>
            <c:bubble3D val="0"/>
            <c:explosion val="30"/>
            <c:spPr>
              <a:pattFill prst="pct20">
                <a:fgClr>
                  <a:srgbClr val="FFFFFF"/>
                </a:fgClr>
                <a:bgClr>
                  <a:srgbClr val="FF00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8BF-40C4-ABBA-E2AE6072C776}"/>
              </c:ext>
            </c:extLst>
          </c:dPt>
          <c:dPt>
            <c:idx val="2"/>
            <c:bubble3D val="0"/>
            <c:explosion val="30"/>
            <c:spPr>
              <a:pattFill prst="dashHorz">
                <a:fgClr>
                  <a:srgbClr val="00008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8BF-40C4-ABBA-E2AE6072C776}"/>
              </c:ext>
            </c:extLst>
          </c:dPt>
          <c:dPt>
            <c:idx val="3"/>
            <c:bubble3D val="0"/>
            <c:spPr>
              <a:pattFill prst="plaid">
                <a:fgClr>
                  <a:srgbClr val="FFFF99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8BF-40C4-ABBA-E2AE6072C776}"/>
              </c:ext>
            </c:extLst>
          </c:dPt>
          <c:dLbls>
            <c:dLbl>
              <c:idx val="0"/>
              <c:layout>
                <c:manualLayout>
                  <c:x val="-0.14455541019590926"/>
                  <c:y val="0.1242154829422680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BF-40C4-ABBA-E2AE6072C776}"/>
                </c:ext>
              </c:extLst>
            </c:dLbl>
            <c:dLbl>
              <c:idx val="1"/>
              <c:layout>
                <c:manualLayout>
                  <c:x val="8.3160872949375408E-2"/>
                  <c:y val="0.17495492151145067"/>
                </c:manualLayout>
              </c:layout>
              <c:tx>
                <c:rich>
                  <a:bodyPr/>
                  <a:lstStyle/>
                  <a:p>
                    <a:fld id="{A42B54FC-D392-40CA-8F90-3F0C2EA0322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9BEC950E-AEAD-4E95-A3AF-13E24F532625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26.0%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BF-40C4-ABBA-E2AE6072C776}"/>
                </c:ext>
              </c:extLst>
            </c:dLbl>
            <c:dLbl>
              <c:idx val="2"/>
              <c:layout>
                <c:manualLayout>
                  <c:x val="-1.9243602913018909E-2"/>
                  <c:y val="-5.1751303946675625E-2"/>
                </c:manualLayout>
              </c:layout>
              <c:tx>
                <c:rich>
                  <a:bodyPr/>
                  <a:lstStyle/>
                  <a:p>
                    <a:fld id="{0CC5141A-0936-4B36-BCB4-8219EF7F83F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5FA79B0-4041-4CA4-97FF-D57AA2B5143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6.1%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BF-40C4-ABBA-E2AE6072C7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DECF248-796D-4B3E-9EB7-129C14E030C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97944BC8-DD01-45F7-8F23-EDC057DF3AE7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6.2%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BF-40C4-ABBA-E2AE6072C7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DATA!$A$10:$A$13</c:f>
              <c:strCache>
                <c:ptCount val="4"/>
                <c:pt idx="0">
                  <c:v>PAID TO WINNERS</c:v>
                </c:pt>
                <c:pt idx="1">
                  <c:v>EARNED FOR STATE OF KENTUCKY</c:v>
                </c:pt>
                <c:pt idx="2">
                  <c:v>PAID FOR MARKETING &amp; OPERATING EXP</c:v>
                </c:pt>
                <c:pt idx="3">
                  <c:v>PAID TO RETAILERS</c:v>
                </c:pt>
              </c:strCache>
            </c:strRef>
          </c:cat>
          <c:val>
            <c:numRef>
              <c:f>DATA!$B$10:$B$13</c:f>
              <c:numCache>
                <c:formatCode>"$"#,##0_);[Red]\("$"#,##0\)</c:formatCode>
                <c:ptCount val="4"/>
                <c:pt idx="0">
                  <c:v>14407182000</c:v>
                </c:pt>
                <c:pt idx="1">
                  <c:v>6070928000</c:v>
                </c:pt>
                <c:pt idx="2">
                  <c:v>1422594000</c:v>
                </c:pt>
                <c:pt idx="3">
                  <c:v>1445953000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BF-40C4-ABBA-E2AE6072C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0"/>
    <c:dispBlanksAs val="zero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0.0062</cdr:x>
      <cdr:y>0.00734</cdr:y>
    </cdr:from>
    <cdr:to>
      <cdr:x>0.09335</cdr:x>
      <cdr:y>0.08691</cdr:y>
    </cdr:to>
    <cdr:sp macro="" textlink="">
      <cdr:nvSpPr>
        <cdr:cNvPr id="51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69943" cy="516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4AEAC16-1C1C-4256-A34F-0FCF954336B2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E90AC4A-BA22-4808-8ED8-7720ADE5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0AC4A-BA22-4808-8ED8-7720ADE58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0AC4A-BA22-4808-8ED8-7720ADE58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5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7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4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BC85EF-B668-4970-A3E3-32B3204F1DE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DCAF46-FAFD-4D0F-BDB1-8CD28497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cap="all" dirty="0">
                <a:ln w="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  <a:p>
            <a:endParaRPr lang="en-US" sz="2400" dirty="0"/>
          </a:p>
        </p:txBody>
      </p:sp>
      <p:pic>
        <p:nvPicPr>
          <p:cNvPr id="7" name="Picture 6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67" y="2770955"/>
            <a:ext cx="787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Trebuchet MS"/>
                <a:cs typeface="Trebuchet MS"/>
              </a:rPr>
              <a:t>Presentation to the Budget Review Subcommittee on Education</a:t>
            </a:r>
          </a:p>
          <a:p>
            <a:endParaRPr lang="en-US" sz="3000" i="1" dirty="0">
              <a:latin typeface="Trebuchet MS"/>
              <a:cs typeface="Trebuchet MS"/>
            </a:endParaRPr>
          </a:p>
          <a:p>
            <a:r>
              <a:rPr lang="en-US" sz="3000" i="1" dirty="0">
                <a:latin typeface="Trebuchet MS"/>
                <a:cs typeface="Trebuchet MS"/>
              </a:rPr>
              <a:t>Mary R. Harville </a:t>
            </a:r>
          </a:p>
          <a:p>
            <a:r>
              <a:rPr lang="en-US" sz="3000" i="1" dirty="0">
                <a:latin typeface="Trebuchet MS"/>
                <a:cs typeface="Trebuchet MS"/>
              </a:rPr>
              <a:t>President and CEO</a:t>
            </a:r>
          </a:p>
          <a:p>
            <a:r>
              <a:rPr lang="en-US" sz="3000" i="1" dirty="0">
                <a:latin typeface="Trebuchet MS"/>
                <a:cs typeface="Trebuchet MS"/>
              </a:rPr>
              <a:t>August 4, 2021</a:t>
            </a:r>
          </a:p>
          <a:p>
            <a:endParaRPr lang="en-US" sz="3000" i="1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067" y="1928707"/>
            <a:ext cx="7874000" cy="1000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500" b="1" cap="all" dirty="0">
                <a:ln w="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Kentucky Lottery Corporation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cap="all" dirty="0">
                <a:ln w="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  <a:p>
            <a:endParaRPr lang="en-US" sz="2400" dirty="0"/>
          </a:p>
        </p:txBody>
      </p:sp>
      <p:pic>
        <p:nvPicPr>
          <p:cNvPr id="3" name="Picture 2" descr="prese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E48EE7-91DC-48B7-BC6F-CCDA0AA0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pPr algn="ctr"/>
            <a:r>
              <a:rPr lang="en-US" dirty="0">
                <a:latin typeface="Abadi Extra Light" panose="020B0204020104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02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cap="all" dirty="0">
                <a:ln w="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  <a:p>
            <a:endParaRPr lang="en-US" sz="2400" dirty="0"/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9EE27-D32B-4E56-8EA6-1B10AF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74D5-5FD7-44CA-9EAC-66F97FF6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934218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 Created by constitutional amendment and legislative act passed in 1988, KRS Chapter 154A.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The </a:t>
            </a:r>
            <a:r>
              <a:rPr lang="en-US" sz="2200" dirty="0">
                <a:latin typeface="Abadi Extra Light" panose="020B0204020104020204" pitchFamily="34" charset="0"/>
              </a:rPr>
              <a:t>corporation shall conduct and administer lottery games which will result in </a:t>
            </a:r>
            <a:r>
              <a:rPr lang="en-US" sz="2200" u="sng" dirty="0">
                <a:latin typeface="Abadi Extra Light" panose="020B0204020104020204" pitchFamily="34" charset="0"/>
              </a:rPr>
              <a:t>maximization of revenues for the Commonwealth of Kentucky</a:t>
            </a:r>
            <a:r>
              <a:rPr lang="en-US" sz="2200" dirty="0">
                <a:latin typeface="Abadi Extra Light" panose="020B0204020104020204" pitchFamily="34" charset="0"/>
              </a:rPr>
              <a:t> while at the same time provide entertainment to its citizens.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 Sales began in April 1989, and in 1999 the General Assembly amended KRS 154A to direct lottery proceeds to college scholarship and grants.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cap="all" dirty="0">
                <a:ln w="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  <a:p>
            <a:endParaRPr lang="en-US" sz="2400" dirty="0"/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9EE27-D32B-4E56-8EA6-1B10AF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74D5-5FD7-44CA-9EAC-66F97FF6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9342182" cy="4023360"/>
          </a:xfrm>
        </p:spPr>
        <p:txBody>
          <a:bodyPr/>
          <a:lstStyle/>
          <a:p>
            <a:r>
              <a:rPr lang="en-US" u="sng" dirty="0">
                <a:latin typeface="Abadi Extra Light" panose="020B0204020104020204" pitchFamily="34" charset="0"/>
              </a:rPr>
              <a:t>Mission</a:t>
            </a:r>
            <a:r>
              <a:rPr lang="en-US" dirty="0">
                <a:latin typeface="Abadi Extra Light" panose="020B0204020104020204" pitchFamily="34" charset="0"/>
              </a:rPr>
              <a:t>: Fueling imagination and funding education for all Kentuckians. </a:t>
            </a:r>
          </a:p>
          <a:p>
            <a:endParaRPr lang="en-US" dirty="0">
              <a:latin typeface="Abadi Extra Light" panose="020B0204020104020204" pitchFamily="34" charset="0"/>
            </a:endParaRPr>
          </a:p>
          <a:p>
            <a:r>
              <a:rPr lang="en-US" u="sng" dirty="0">
                <a:latin typeface="Abadi Extra Light" panose="020B0204020104020204" pitchFamily="34" charset="0"/>
              </a:rPr>
              <a:t>Vision</a:t>
            </a:r>
            <a:r>
              <a:rPr lang="en-US" dirty="0">
                <a:latin typeface="Abadi Extra Light" panose="020B0204020104020204" pitchFamily="34" charset="0"/>
              </a:rPr>
              <a:t>: Enrich the lives of all Kentuckians through our Principles, Products, Proceeds, People, and Partners.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1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cap="all" dirty="0">
                <a:ln w="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  <a:p>
            <a:endParaRPr lang="en-US" sz="2400" dirty="0"/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9EE27-D32B-4E56-8EA6-1B10AF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FY2021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74D5-5FD7-44CA-9EAC-66F97FF6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9342182" cy="4023360"/>
          </a:xfrm>
        </p:spPr>
        <p:txBody>
          <a:bodyPr>
            <a:normAutofit/>
          </a:bodyPr>
          <a:lstStyle/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Record sales of $1.586 billion, an increase of $382.9 million or 31.8% from FY2020.</a:t>
            </a:r>
          </a:p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Record prizes awarded to players of $1.07 billion, an increase of $266.2 million or 33.2% from FY2020.</a:t>
            </a:r>
          </a:p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Record payments to retailers of $90.6 million, an increase of $19.6 million or 27.5% from FY2020.</a:t>
            </a:r>
          </a:p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badi Extra Light" panose="020B0204020104020204" pitchFamily="34" charset="0"/>
              </a:rPr>
              <a:t>Record cash dividend transfers of $354.8 million, an increase of $76.3 million or 27.4% more than FY2020.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0EB52-B322-4B2D-8F0E-DAAC0763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42" y="5543158"/>
            <a:ext cx="3438635" cy="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0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98E8B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50735"/>
              </p:ext>
            </p:extLst>
          </p:nvPr>
        </p:nvGraphicFramePr>
        <p:xfrm>
          <a:off x="574553" y="2357628"/>
          <a:ext cx="7236067" cy="507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4D764B-668C-4E5A-B348-4FFD9631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Extra Light" panose="020B0204020104020204" pitchFamily="34" charset="0"/>
              </a:rPr>
              <a:t>Where the Money Goes</a:t>
            </a: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00000000-0008-0000-0200-00000204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177538"/>
            <a:ext cx="3806825" cy="452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1" i="0" strike="noStrike" dirty="0">
                <a:solidFill>
                  <a:srgbClr val="000000"/>
                </a:solidFill>
                <a:latin typeface="Arial"/>
                <a:cs typeface="Arial"/>
              </a:rPr>
              <a:t>INCEPTION-TO-DATE SALES AS OF</a:t>
            </a:r>
            <a:r>
              <a:rPr lang="en-US" sz="1200" b="1" i="0" strike="noStrike" baseline="0" dirty="0">
                <a:solidFill>
                  <a:srgbClr val="000000"/>
                </a:solidFill>
                <a:latin typeface="Arial"/>
                <a:cs typeface="Arial"/>
              </a:rPr>
              <a:t> JUNE 30,</a:t>
            </a:r>
            <a:r>
              <a:rPr lang="en-US" sz="1200" b="1" i="0" strike="noStrike" dirty="0">
                <a:solidFill>
                  <a:srgbClr val="000000"/>
                </a:solidFill>
                <a:latin typeface="Arial"/>
                <a:cs typeface="Arial"/>
              </a:rPr>
              <a:t> 2021</a:t>
            </a:r>
          </a:p>
          <a:p>
            <a:pPr algn="ctr" rtl="0">
              <a:defRPr sz="1000"/>
            </a:pPr>
            <a:r>
              <a:rPr lang="en-US" sz="1200" b="1" i="0" strike="noStrike" dirty="0">
                <a:solidFill>
                  <a:srgbClr val="000000"/>
                </a:solidFill>
                <a:latin typeface="Arial"/>
                <a:cs typeface="Arial"/>
              </a:rPr>
              <a:t>$23,346,657,000</a:t>
            </a:r>
          </a:p>
          <a:p>
            <a:pPr algn="ctr" rtl="0">
              <a:defRPr sz="1000"/>
            </a:pPr>
            <a:endParaRPr lang="en-US" sz="1000" b="1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en-US" sz="1000" b="1" i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82794-7E66-462B-8C1B-6076941A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47" y="1718308"/>
            <a:ext cx="4876800" cy="1098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504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268EA-6795-40B9-BDDD-F6352145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889" y="1735922"/>
            <a:ext cx="3568700" cy="1193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2257E-109B-4180-ACBD-524B41C67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575" y="3296194"/>
            <a:ext cx="4584589" cy="2755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D764B-668C-4E5A-B348-4FFD9631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Extra Light" panose="020B0204020104020204" pitchFamily="34" charset="0"/>
              </a:rPr>
              <a:t>Sales &amp; Total Transfers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E1D1C-0E75-4D7B-9193-393F29C2B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9619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764B-668C-4E5A-B348-4FFD9631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Sales &amp; Total Transfers</a:t>
            </a:r>
            <a:br>
              <a:rPr lang="en-US" dirty="0">
                <a:latin typeface="Abadi Extra Light" panose="020B0204020104020204" pitchFamily="34" charset="0"/>
              </a:rPr>
            </a:br>
            <a:r>
              <a:rPr lang="en-US" sz="2000" dirty="0">
                <a:latin typeface="Abadi Extra Light" panose="020B0204020104020204" pitchFamily="34" charset="0"/>
              </a:rPr>
              <a:t>(in millions)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208AA-FBA6-44A1-90F2-7CA00346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5" y="2084832"/>
            <a:ext cx="666115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cap="all" dirty="0">
                <a:ln w="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</a:p>
          <a:p>
            <a:endParaRPr lang="en-US" sz="2400" dirty="0"/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9EE27-D32B-4E56-8EA6-1B10AF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74D5-5FD7-44CA-9EAC-66F97FF6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9043602" cy="4023360"/>
          </a:xfrm>
        </p:spPr>
        <p:txBody>
          <a:bodyPr/>
          <a:lstStyle/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latin typeface="Abadi Extra Light" panose="020B0204020104020204" pitchFamily="34" charset="0"/>
              </a:rPr>
              <a:t>100% of KEES money awarded is funded by the Lottery.</a:t>
            </a:r>
          </a:p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latin typeface="Abadi Extra Light" panose="020B0204020104020204" pitchFamily="34" charset="0"/>
              </a:rPr>
              <a:t>More than 98% of all KHEAA funding comes from the Lottery.</a:t>
            </a:r>
          </a:p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latin typeface="Abadi Extra Light" panose="020B0204020104020204" pitchFamily="34" charset="0"/>
              </a:rPr>
              <a:t>More than $4.0 billion provided in scholarships and grants since 1999.</a:t>
            </a:r>
          </a:p>
          <a:p>
            <a:pPr marL="525780" lvl="2" indent="-342900" defTabSz="685800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latin typeface="Abadi Extra Light" panose="020B0204020104020204" pitchFamily="34" charset="0"/>
              </a:rPr>
              <a:t>1 in 5 Kentucky citizens have received grants and scholarships from Lottery proceeds.</a:t>
            </a:r>
          </a:p>
          <a:p>
            <a:pPr marL="525780" lvl="2" indent="-342900" defTabSz="685800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latin typeface="Abadi Extra Light" panose="020B0204020104020204" pitchFamily="34" charset="0"/>
              </a:rPr>
              <a:t>820,000 Kentucky college student recipients of Lottery’s educational assistance.</a:t>
            </a:r>
          </a:p>
          <a:p>
            <a:pPr marL="525780" lvl="2" indent="-342900" defTabSz="685800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500" dirty="0">
                <a:latin typeface="Abadi Extra Light" panose="020B0204020104020204" pitchFamily="34" charset="0"/>
              </a:rPr>
              <a:t>2.43 million grants and scholarships awarded.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7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FC7EE9EB-C193-4CC1-9FFF-806A9257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96" y="643467"/>
            <a:ext cx="4317575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ECE8E7-0A6F-4C0E-9C47-304C194B4249}"/>
              </a:ext>
            </a:extLst>
          </p:cNvPr>
          <p:cNvSpPr txBox="1"/>
          <p:nvPr/>
        </p:nvSpPr>
        <p:spPr>
          <a:xfrm>
            <a:off x="8481527" y="3956180"/>
            <a:ext cx="255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Kylottery.com/legislator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3EAB623C-107D-4180-956A-BD624B2E6E4E}"/>
              </a:ext>
            </a:extLst>
          </p:cNvPr>
          <p:cNvSpPr/>
          <p:nvPr/>
        </p:nvSpPr>
        <p:spPr>
          <a:xfrm>
            <a:off x="8285583" y="3898250"/>
            <a:ext cx="2752531" cy="485192"/>
          </a:xfrm>
          <a:prstGeom prst="borderCallout1">
            <a:avLst>
              <a:gd name="adj1" fmla="val 41827"/>
              <a:gd name="adj2" fmla="val -197"/>
              <a:gd name="adj3" fmla="val 72115"/>
              <a:gd name="adj4" fmla="val -962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B4488594-BA32-438A-9C09-85D426870DC5}"/>
              </a:ext>
            </a:extLst>
          </p:cNvPr>
          <p:cNvSpPr/>
          <p:nvPr/>
        </p:nvSpPr>
        <p:spPr>
          <a:xfrm>
            <a:off x="4749282" y="4208106"/>
            <a:ext cx="877077" cy="16600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8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1585</TotalTime>
  <Words>359</Words>
  <Application>Microsoft Office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Abadi Extra Light</vt:lpstr>
      <vt:lpstr>Arial</vt:lpstr>
      <vt:lpstr>Calibri</vt:lpstr>
      <vt:lpstr>Century Gothic</vt:lpstr>
      <vt:lpstr>Trebuchet MS</vt:lpstr>
      <vt:lpstr>Tw Cen MT</vt:lpstr>
      <vt:lpstr>Tw Cen MT Condensed</vt:lpstr>
      <vt:lpstr>Wingdings</vt:lpstr>
      <vt:lpstr>Wingdings 3</vt:lpstr>
      <vt:lpstr>Integral</vt:lpstr>
      <vt:lpstr>PowerPoint Presentation</vt:lpstr>
      <vt:lpstr>Background</vt:lpstr>
      <vt:lpstr>Mission and vision</vt:lpstr>
      <vt:lpstr>FY2021 Results</vt:lpstr>
      <vt:lpstr>Where the Money Goes</vt:lpstr>
      <vt:lpstr>Sales &amp; Total Transfers</vt:lpstr>
      <vt:lpstr>Sales &amp; Total Transfers (in millions)</vt:lpstr>
      <vt:lpstr>Lottery Results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Garrison</dc:creator>
  <cp:lastModifiedBy>Maggie Garrison</cp:lastModifiedBy>
  <cp:revision>52</cp:revision>
  <cp:lastPrinted>2021-08-03T12:25:24Z</cp:lastPrinted>
  <dcterms:created xsi:type="dcterms:W3CDTF">2021-07-19T13:26:29Z</dcterms:created>
  <dcterms:modified xsi:type="dcterms:W3CDTF">2021-08-03T14:49:25Z</dcterms:modified>
</cp:coreProperties>
</file>