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83" r:id="rId7"/>
    <p:sldId id="284" r:id="rId8"/>
    <p:sldId id="285" r:id="rId9"/>
    <p:sldId id="286" r:id="rId10"/>
    <p:sldId id="287" r:id="rId11"/>
    <p:sldId id="281" r:id="rId12"/>
    <p:sldId id="289" r:id="rId13"/>
    <p:sldId id="290" r:id="rId14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9/1/2021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9/1/2021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 Facilities Construction Commission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Budget </a:t>
            </a:r>
            <a:r>
              <a:rPr lang="en-US" dirty="0"/>
              <a:t>Review Subcommittee on Education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HB556.18 – Local Area Vocational Education Center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18882" y="1803400"/>
            <a:ext cx="9599929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Total Grants: $73,717,564</a:t>
            </a:r>
          </a:p>
          <a:p>
            <a:r>
              <a:rPr lang="en-US" dirty="0" smtClean="0"/>
              <a:t>Magoffin County Schools, $4,368,318</a:t>
            </a:r>
          </a:p>
          <a:p>
            <a:r>
              <a:rPr lang="en-US" dirty="0" smtClean="0"/>
              <a:t>Christian County Schools, 10,000,000</a:t>
            </a:r>
          </a:p>
          <a:p>
            <a:r>
              <a:rPr lang="en-US" dirty="0" smtClean="0"/>
              <a:t>Fayette County Schools, $10,000,000</a:t>
            </a:r>
          </a:p>
          <a:p>
            <a:r>
              <a:rPr lang="en-US" dirty="0" smtClean="0"/>
              <a:t>Trigg County Schools, $10,000,000</a:t>
            </a:r>
          </a:p>
          <a:p>
            <a:r>
              <a:rPr lang="en-US" dirty="0" smtClean="0"/>
              <a:t>Bardstown Independent, $10,000,000</a:t>
            </a:r>
          </a:p>
          <a:p>
            <a:r>
              <a:rPr lang="en-US" dirty="0" smtClean="0"/>
              <a:t>Knox County Schools, $10,000,000</a:t>
            </a:r>
          </a:p>
          <a:p>
            <a:r>
              <a:rPr lang="en-US" dirty="0" smtClean="0"/>
              <a:t>Lawrence County Schools, $9,280,350</a:t>
            </a:r>
          </a:p>
          <a:p>
            <a:r>
              <a:rPr lang="en-US" dirty="0" smtClean="0"/>
              <a:t>Ballard County Schools, $68, 896</a:t>
            </a:r>
          </a:p>
          <a:p>
            <a:r>
              <a:rPr lang="en-US" dirty="0" smtClean="0"/>
              <a:t>Johnson County Schools, $10,000,000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HB405 – State of Emergency Assistance Fund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General Fund moneys in the amount of $10,000,00 to the SFCC to assist local school districts with costs for construction, repair, or renovation of facilities destroyed or severely damaged by a flood or heavy rainfall.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local district shall be eligible to receive funds if the district is located in a </a:t>
            </a:r>
            <a:r>
              <a:rPr lang="en-US" dirty="0" smtClean="0"/>
              <a:t>county </a:t>
            </a:r>
            <a:r>
              <a:rPr lang="en-US" dirty="0" smtClean="0"/>
              <a:t>that was included in the Governor’s state of emergency declared on 2/28/21.</a:t>
            </a:r>
          </a:p>
          <a:p>
            <a:r>
              <a:rPr lang="en-US" dirty="0" smtClean="0"/>
              <a:t>Funds shall only be disbursed if a local district has </a:t>
            </a:r>
            <a:r>
              <a:rPr lang="en-US" dirty="0" smtClean="0"/>
              <a:t>fully </a:t>
            </a:r>
            <a:r>
              <a:rPr lang="en-US" dirty="0" smtClean="0"/>
              <a:t>expended all FEMA or insurance proceeds, and the proceeds were not sufficient to fully support the costs to construct, repair, or renovate the facilities.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HB405 – State of Emergency Assistance Fund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Recipients:</a:t>
            </a:r>
          </a:p>
          <a:p>
            <a:r>
              <a:rPr lang="en-US" dirty="0" smtClean="0"/>
              <a:t>Breathitt County Schools, $9,600, 572</a:t>
            </a:r>
          </a:p>
          <a:p>
            <a:r>
              <a:rPr lang="en-US" dirty="0" smtClean="0"/>
              <a:t>Clay County Schools, $8,001</a:t>
            </a:r>
          </a:p>
          <a:p>
            <a:r>
              <a:rPr lang="en-US" dirty="0" smtClean="0"/>
              <a:t>Owsley County Schools, $160,875</a:t>
            </a:r>
          </a:p>
          <a:p>
            <a:r>
              <a:rPr lang="en-US" dirty="0" smtClean="0"/>
              <a:t>Paintsville Independent Schools, $7,470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Reimbursement from SFCC: $9,776,918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HB556.17 – School Facilities Replacement and Renovation Fund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hereby appropriated Federal Funds from the Coronavirus Capital Projects Fund of the American Rescue Plan Act of 2021 in the amount of $127,000,000 to the School Facilities Replacement and Renovation Fund in the School Facilities Construction Commission budget unit to support school facility construction costs.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KY Facilities Inventory and Classification System report (2.27.20)</a:t>
            </a:r>
          </a:p>
          <a:p>
            <a:pPr lvl="1"/>
            <a:r>
              <a:rPr lang="en-US" dirty="0" smtClean="0"/>
              <a:t>A1 School</a:t>
            </a:r>
          </a:p>
          <a:p>
            <a:pPr lvl="1"/>
            <a:r>
              <a:rPr lang="en-US" dirty="0" smtClean="0"/>
              <a:t>Priority 1 or 2 on school district’s facility plan</a:t>
            </a:r>
          </a:p>
          <a:p>
            <a:pPr lvl="1"/>
            <a:r>
              <a:rPr lang="en-US" dirty="0" smtClean="0"/>
              <a:t>Ten-cent equivalent tax levied and dedicated to capital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HB556.17 – School Facilities Replacement and Renovation Fund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Recipients:</a:t>
            </a:r>
          </a:p>
          <a:p>
            <a:r>
              <a:rPr lang="en-US" dirty="0" smtClean="0"/>
              <a:t>Hart County Schools, </a:t>
            </a:r>
            <a:r>
              <a:rPr lang="en-US" dirty="0" err="1" smtClean="0"/>
              <a:t>Bonnieville</a:t>
            </a:r>
            <a:r>
              <a:rPr lang="en-US" dirty="0" smtClean="0"/>
              <a:t> Elementary; $2,760,255 (Rejected)</a:t>
            </a:r>
          </a:p>
          <a:p>
            <a:r>
              <a:rPr lang="en-US" dirty="0" smtClean="0"/>
              <a:t>Martin County Schools, Inez Elementary; $10,660,970</a:t>
            </a:r>
          </a:p>
          <a:p>
            <a:r>
              <a:rPr lang="en-US" dirty="0" smtClean="0"/>
              <a:t>Floyd County Schools, Duff-Allen Central Elementary; $10,975,466</a:t>
            </a:r>
          </a:p>
          <a:p>
            <a:r>
              <a:rPr lang="en-US" dirty="0" smtClean="0"/>
              <a:t>Boyd County Schools, </a:t>
            </a:r>
            <a:r>
              <a:rPr lang="en-US" dirty="0" err="1" smtClean="0"/>
              <a:t>Cannonsburg</a:t>
            </a:r>
            <a:r>
              <a:rPr lang="en-US" dirty="0" smtClean="0"/>
              <a:t> Elementary; $7,298,241</a:t>
            </a:r>
          </a:p>
          <a:p>
            <a:r>
              <a:rPr lang="en-US" dirty="0" smtClean="0"/>
              <a:t>Bellevue Independent, Grandview Elementary; $5,751,751</a:t>
            </a:r>
          </a:p>
          <a:p>
            <a:r>
              <a:rPr lang="en-US" dirty="0" smtClean="0"/>
              <a:t>Mayfield Independent, Mayfield High School; $10,686,218</a:t>
            </a:r>
          </a:p>
          <a:p>
            <a:r>
              <a:rPr lang="en-US" dirty="0" smtClean="0"/>
              <a:t>Jackson County Schools, Jackson Co. Middle; $10,853,035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HB556.17 – School Facilities Replacement and Renovation Fund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Recipients:</a:t>
            </a:r>
          </a:p>
          <a:p>
            <a:r>
              <a:rPr lang="en-US" dirty="0" smtClean="0"/>
              <a:t>Grant County Schools, Dry Ridge Elementary; $7,283,926</a:t>
            </a:r>
          </a:p>
          <a:p>
            <a:r>
              <a:rPr lang="en-US" dirty="0" smtClean="0"/>
              <a:t>Breckinridge County Schools, Breckinridge Co. Middle; $14,659,933</a:t>
            </a:r>
          </a:p>
          <a:p>
            <a:r>
              <a:rPr lang="en-US" dirty="0" smtClean="0"/>
              <a:t>Bath County Schools, Bath Co. Middle; $7,146,482</a:t>
            </a:r>
          </a:p>
          <a:p>
            <a:r>
              <a:rPr lang="en-US" dirty="0" smtClean="0"/>
              <a:t>Cumberland County Schools, Cumberland Co. Elementary; $13,163,077</a:t>
            </a:r>
          </a:p>
          <a:p>
            <a:r>
              <a:rPr lang="en-US" dirty="0" smtClean="0"/>
              <a:t>Pendleton County Schools, Phillip Sharp Middle; $8,131,304</a:t>
            </a:r>
          </a:p>
          <a:p>
            <a:r>
              <a:rPr lang="en-US" dirty="0" smtClean="0"/>
              <a:t>Carter County Schools, East Carter High; $14,077,165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Total </a:t>
            </a:r>
            <a:r>
              <a:rPr lang="en-US" b="1" dirty="0"/>
              <a:t>Awarded by SFCC: $123,447,823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7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HB556.18 – Local Area Vocational Education Center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is hereby appropriated General Fund moneys in the amount of $75,000,000 to the School Facilities Construction Commission to support local area vocational education center renovation costs.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Each District is eligible to receive up to $10,000,00 to support renovation costs.</a:t>
            </a:r>
          </a:p>
          <a:p>
            <a:r>
              <a:rPr lang="en-US" dirty="0" smtClean="0"/>
              <a:t>Substance Use disorder programs, job creation and training programs, bonding capacity and needs-based local match shall be included in the criteria.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HB556.18 – Local Area Vocational Education Center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18882" y="1803400"/>
            <a:ext cx="9599929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Evaluation Criteria:</a:t>
            </a:r>
          </a:p>
          <a:p>
            <a:r>
              <a:rPr lang="en-US" dirty="0" smtClean="0"/>
              <a:t>Age of Current LAVEC facility, 35%</a:t>
            </a:r>
          </a:p>
          <a:p>
            <a:r>
              <a:rPr lang="en-US" dirty="0" smtClean="0"/>
              <a:t>Financial Need as evident in District’s Bonding Capacity, 20%</a:t>
            </a:r>
          </a:p>
          <a:p>
            <a:pPr lvl="2"/>
            <a:r>
              <a:rPr lang="en-US" dirty="0" smtClean="0"/>
              <a:t>Bonding Capacity, 10%</a:t>
            </a:r>
          </a:p>
          <a:p>
            <a:pPr lvl="2"/>
            <a:r>
              <a:rPr lang="en-US" dirty="0" smtClean="0"/>
              <a:t>Requested Amount as a percentage of Total Project Cost, 10%</a:t>
            </a:r>
          </a:p>
          <a:p>
            <a:r>
              <a:rPr lang="en-US" dirty="0" smtClean="0"/>
              <a:t>Enrollment in job creation and training programs as a percentage of total district enrollment, 15%</a:t>
            </a:r>
          </a:p>
          <a:p>
            <a:r>
              <a:rPr lang="en-US" dirty="0" smtClean="0"/>
              <a:t>Unemployment rate by County as of May 2021 (Source: Workforce Intelligence Branch, KY Center for Statistics, KY Education and Workforce Development Cabinet), 15%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HB556.18 – Local Area Vocational Education Center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18882" y="1803400"/>
            <a:ext cx="9599929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Evaluation Criteria (Continued):</a:t>
            </a:r>
          </a:p>
          <a:p>
            <a:r>
              <a:rPr lang="en-US" dirty="0" smtClean="0"/>
              <a:t>Level of Detail and planning demonstrated by the application and district facility plan, 10%</a:t>
            </a:r>
          </a:p>
          <a:p>
            <a:r>
              <a:rPr lang="en-US" dirty="0" smtClean="0"/>
              <a:t>Existence of substance use disorder programs, 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1">
      <a:dk1>
        <a:srgbClr val="344D6C"/>
      </a:dk1>
      <a:lt1>
        <a:sysClr val="window" lastClr="FFFFFF"/>
      </a:lt1>
      <a:dk2>
        <a:srgbClr val="FFFFFF"/>
      </a:dk2>
      <a:lt2>
        <a:srgbClr val="FFFFFF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809EC2"/>
      </a:accent5>
      <a:accent6>
        <a:srgbClr val="809EC2"/>
      </a:accent6>
      <a:hlink>
        <a:srgbClr val="809EC2"/>
      </a:hlink>
      <a:folHlink>
        <a:srgbClr val="002060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79</TotalTime>
  <Words>682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Constantia</vt:lpstr>
      <vt:lpstr>Books Classic 16x9</vt:lpstr>
      <vt:lpstr>School Facilities Construction Commission</vt:lpstr>
      <vt:lpstr>HB405 – State of Emergency Assistance Fund</vt:lpstr>
      <vt:lpstr>HB405 – State of Emergency Assistance Fund</vt:lpstr>
      <vt:lpstr>HB556.17 – School Facilities Replacement and Renovation Fund</vt:lpstr>
      <vt:lpstr>HB556.17 – School Facilities Replacement and Renovation Fund</vt:lpstr>
      <vt:lpstr>HB556.17 – School Facilities Replacement and Renovation Fund</vt:lpstr>
      <vt:lpstr>HB556.18 – Local Area Vocational Education Center</vt:lpstr>
      <vt:lpstr>HB556.18 – Local Area Vocational Education Center</vt:lpstr>
      <vt:lpstr>HB556.18 – Local Area Vocational Education Center</vt:lpstr>
      <vt:lpstr>HB556.18 – Local Area Vocational Education Center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Facilities Construction Commission</dc:title>
  <dc:creator>Couch, Chelsey L (SFCC)</dc:creator>
  <cp:lastModifiedBy>Couch, Chelsey L (SFCC)</cp:lastModifiedBy>
  <cp:revision>11</cp:revision>
  <cp:lastPrinted>2021-09-01T18:36:15Z</cp:lastPrinted>
  <dcterms:created xsi:type="dcterms:W3CDTF">2021-08-27T13:27:15Z</dcterms:created>
  <dcterms:modified xsi:type="dcterms:W3CDTF">2021-09-01T18:44:11Z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