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6" r:id="rId5"/>
  </p:sldMasterIdLst>
  <p:notesMasterIdLst>
    <p:notesMasterId r:id="rId17"/>
  </p:notesMasterIdLst>
  <p:handoutMasterIdLst>
    <p:handoutMasterId r:id="rId18"/>
  </p:handoutMasterIdLst>
  <p:sldIdLst>
    <p:sldId id="263" r:id="rId6"/>
    <p:sldId id="371" r:id="rId7"/>
    <p:sldId id="417" r:id="rId8"/>
    <p:sldId id="420" r:id="rId9"/>
    <p:sldId id="421" r:id="rId10"/>
    <p:sldId id="422" r:id="rId11"/>
    <p:sldId id="424" r:id="rId12"/>
    <p:sldId id="425" r:id="rId13"/>
    <p:sldId id="431" r:id="rId14"/>
    <p:sldId id="432" r:id="rId15"/>
    <p:sldId id="258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A3"/>
    <a:srgbClr val="3366B1"/>
    <a:srgbClr val="3366CC"/>
    <a:srgbClr val="006699"/>
    <a:srgbClr val="336699"/>
    <a:srgbClr val="003399"/>
    <a:srgbClr val="0066CC"/>
    <a:srgbClr val="00CCFF"/>
    <a:srgbClr val="0075CC"/>
    <a:srgbClr val="005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8911" autoAdjust="0"/>
  </p:normalViewPr>
  <p:slideViewPr>
    <p:cSldViewPr>
      <p:cViewPr varScale="1">
        <p:scale>
          <a:sx n="77" d="100"/>
          <a:sy n="77" d="100"/>
        </p:scale>
        <p:origin x="1781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3043649" cy="466379"/>
          </a:xfrm>
          <a:prstGeom prst="rect">
            <a:avLst/>
          </a:prstGeom>
        </p:spPr>
        <p:txBody>
          <a:bodyPr vert="horz" lIns="88192" tIns="44097" rIns="88192" bIns="440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9" y="7"/>
            <a:ext cx="3043649" cy="466379"/>
          </a:xfrm>
          <a:prstGeom prst="rect">
            <a:avLst/>
          </a:prstGeom>
        </p:spPr>
        <p:txBody>
          <a:bodyPr vert="horz" lIns="88192" tIns="44097" rIns="88192" bIns="44097" rtlCol="0"/>
          <a:lstStyle>
            <a:lvl1pPr algn="r">
              <a:defRPr sz="1200"/>
            </a:lvl1pPr>
          </a:lstStyle>
          <a:p>
            <a:fld id="{3A67F5DF-345B-4092-8DDD-64850094F38A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42722"/>
            <a:ext cx="3043649" cy="466378"/>
          </a:xfrm>
          <a:prstGeom prst="rect">
            <a:avLst/>
          </a:prstGeom>
        </p:spPr>
        <p:txBody>
          <a:bodyPr vert="horz" lIns="88192" tIns="44097" rIns="88192" bIns="440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9" y="8842722"/>
            <a:ext cx="3043649" cy="466378"/>
          </a:xfrm>
          <a:prstGeom prst="rect">
            <a:avLst/>
          </a:prstGeom>
        </p:spPr>
        <p:txBody>
          <a:bodyPr vert="horz" lIns="88192" tIns="44097" rIns="88192" bIns="44097" rtlCol="0" anchor="b"/>
          <a:lstStyle>
            <a:lvl1pPr algn="r">
              <a:defRPr sz="1200"/>
            </a:lvl1pPr>
          </a:lstStyle>
          <a:p>
            <a:fld id="{FF0B84EC-A68D-47D9-8F59-D79A43BC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43343" cy="465455"/>
          </a:xfrm>
          <a:prstGeom prst="rect">
            <a:avLst/>
          </a:prstGeom>
        </p:spPr>
        <p:txBody>
          <a:bodyPr vert="horz" lIns="93228" tIns="46615" rIns="93228" bIns="466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7"/>
            <a:ext cx="3043343" cy="465455"/>
          </a:xfrm>
          <a:prstGeom prst="rect">
            <a:avLst/>
          </a:prstGeom>
        </p:spPr>
        <p:txBody>
          <a:bodyPr vert="horz" lIns="93228" tIns="46615" rIns="93228" bIns="46615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28" tIns="46615" rIns="93228" bIns="466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28" tIns="46615" rIns="93228" bIns="466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6"/>
            <a:ext cx="3043343" cy="465455"/>
          </a:xfrm>
          <a:prstGeom prst="rect">
            <a:avLst/>
          </a:prstGeom>
        </p:spPr>
        <p:txBody>
          <a:bodyPr vert="horz" lIns="93228" tIns="46615" rIns="93228" bIns="466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6"/>
            <a:ext cx="3043343" cy="465455"/>
          </a:xfrm>
          <a:prstGeom prst="rect">
            <a:avLst/>
          </a:prstGeom>
        </p:spPr>
        <p:txBody>
          <a:bodyPr vert="horz" lIns="93228" tIns="46615" rIns="93228" bIns="46615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9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4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6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579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6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●"/>
            </a:pPr>
            <a:endParaRPr lang="en-US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08967" indent="-308967">
              <a:spcAft>
                <a:spcPts val="2027"/>
              </a:spcAft>
            </a:pPr>
            <a:r>
              <a:rPr lang="en-US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.</a:t>
            </a:r>
          </a:p>
          <a:p>
            <a:pPr>
              <a:spcAft>
                <a:spcPts val="579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73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●"/>
            </a:pPr>
            <a:endParaRPr lang="en-US" sz="1200" dirty="0" smtClean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1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40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●"/>
            </a:pPr>
            <a:endParaRPr lang="en-US" sz="1200" dirty="0" smtClean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1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imple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0574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</a:t>
            </a:r>
          </a:p>
          <a:p>
            <a:r>
              <a:rPr lang="en-US" dirty="0" smtClean="0"/>
              <a:t>Job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35508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for Data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igh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68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Lef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318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131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8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g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800600"/>
            <a:ext cx="11785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3"/>
            <a:ext cx="1178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5440363"/>
            <a:ext cx="11785600" cy="655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05400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8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Top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 anchor="b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09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59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10972800" cy="2170331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3200" y="152403"/>
            <a:ext cx="11785600" cy="656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169213"/>
            <a:ext cx="11785600" cy="2170331"/>
          </a:xfrm>
          <a:solidFill>
            <a:schemeClr val="bg1">
              <a:alpha val="82000"/>
            </a:schemeClr>
          </a:solidFill>
        </p:spPr>
        <p:txBody>
          <a:bodyPr anchor="ctr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50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3200400"/>
            <a:ext cx="5892800" cy="1752600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</a:t>
            </a:r>
            <a:br>
              <a:rPr lang="en-US" dirty="0" smtClean="0"/>
            </a:br>
            <a:r>
              <a:rPr lang="en-US" dirty="0" smtClean="0"/>
              <a:t>Email</a:t>
            </a:r>
            <a:br>
              <a:rPr lang="en-US" dirty="0" smtClean="0"/>
            </a:br>
            <a:r>
              <a:rPr lang="en-US" dirty="0" smtClean="0"/>
              <a:t>Phone Number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94082" y="5040873"/>
            <a:ext cx="3779519" cy="548640"/>
            <a:chOff x="670561" y="5040872"/>
            <a:chExt cx="2834639" cy="54864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1123488" y="5124675"/>
              <a:ext cx="23817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Twitter: CPENews</a:t>
              </a:r>
              <a:r>
                <a:rPr lang="en-US" sz="1400" baseline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CPEPres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13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1" y="5040872"/>
              <a:ext cx="411480" cy="54864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4970000" y="5049048"/>
            <a:ext cx="3146080" cy="548640"/>
            <a:chOff x="3894525" y="5056752"/>
            <a:chExt cx="2359560" cy="548640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4339127" y="5140556"/>
              <a:ext cx="19149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Website: http://cpe.ky.gov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8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525" y="5056752"/>
              <a:ext cx="411480" cy="54864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 userDrawn="1"/>
        </p:nvGrpSpPr>
        <p:grpSpPr>
          <a:xfrm>
            <a:off x="8412480" y="5044960"/>
            <a:ext cx="2712725" cy="548640"/>
            <a:chOff x="6309360" y="5047487"/>
            <a:chExt cx="2034544" cy="548640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760615" y="5135663"/>
              <a:ext cx="1583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Facebook: KYCPE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4" name="Picture 23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360" y="5047487"/>
              <a:ext cx="411480" cy="54864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72200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34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M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1963240"/>
            <a:ext cx="7315200" cy="2738301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04410"/>
            <a:ext cx="7315200" cy="129159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</a:t>
            </a:r>
          </a:p>
          <a:p>
            <a:r>
              <a:rPr lang="en-US" dirty="0" smtClean="0"/>
              <a:t>Job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370760" cy="3370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6198869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23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716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45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95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04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5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4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18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1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HE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448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129540"/>
            <a:ext cx="111252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61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867400"/>
            <a:ext cx="10972800" cy="304800"/>
          </a:xfrm>
        </p:spPr>
        <p:txBody>
          <a:bodyPr/>
          <a:lstStyle>
            <a:lvl1pPr marL="0" indent="0">
              <a:buFontTx/>
              <a:buNone/>
              <a:defRPr sz="1000" i="1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1447800"/>
            <a:ext cx="109728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3"/>
            <a:ext cx="5386917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9383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33603"/>
            <a:ext cx="5389033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01600" y="1143000"/>
            <a:ext cx="512205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1200" y="1143000"/>
            <a:ext cx="113792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8" r:id="rId4"/>
    <p:sldLayoutId id="2147483663" r:id="rId5"/>
    <p:sldLayoutId id="2147483665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67" r:id="rId13"/>
    <p:sldLayoutId id="2147483657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5" r:id="rId20"/>
    <p:sldLayoutId id="2147483688" r:id="rId2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2959-5146-4CE3-87AD-7939DF636B2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3352800"/>
            <a:ext cx="8153400" cy="1371600"/>
          </a:xfrm>
        </p:spPr>
        <p:txBody>
          <a:bodyPr anchor="b" anchorCtr="0">
            <a:no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Interim Joint Committee on Appropriations &amp; Revenue</a:t>
            </a:r>
            <a:br>
              <a:rPr lang="en-US" sz="2400" dirty="0" smtClean="0"/>
            </a:br>
            <a:r>
              <a:rPr lang="en-US" sz="2400" dirty="0" smtClean="0"/>
              <a:t>Budget Review Subcommittee on Education</a:t>
            </a:r>
            <a:br>
              <a:rPr lang="en-US" sz="2400" dirty="0" smtClean="0"/>
            </a:br>
            <a:r>
              <a:rPr lang="en-US" sz="2400" dirty="0" smtClean="0"/>
              <a:t>October 6, 2021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867400"/>
            <a:ext cx="6458856" cy="762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Aaron Thompson, CPE President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David McFaddin, EKU President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467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8872" y="1447802"/>
            <a:ext cx="11055928" cy="47243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Capital Projects: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Increase the Capital Projects and Bond Oversight Committee capital project reporting threshold for public institutions from $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1.0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million to $2.5 million.  </a:t>
            </a:r>
            <a:endParaRPr lang="en-US" sz="3200" dirty="0" smtClean="0">
              <a:solidFill>
                <a:srgbClr val="FF0000"/>
              </a:solidFill>
              <a:latin typeface="Noto Sans Symbols"/>
              <a:ea typeface="Noto Sans Symbols"/>
              <a:cs typeface="Noto Sans Symbols"/>
            </a:endParaRPr>
          </a:p>
          <a:p>
            <a:pPr lvl="0">
              <a:spcAft>
                <a:spcPts val="2100"/>
              </a:spcAft>
            </a:pPr>
            <a:r>
              <a:rPr lang="en-US" sz="3200" dirty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COVID-19 Immunity: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Provide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public institutions immunity from claims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related to taking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reasonably necessary actions to comply with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federal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, state, or local guidance to diminish the impact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of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COVID-19.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200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Proposed Regulatory Relief Measures (Cont’d)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86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22405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108585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Postsecondary Education Update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indent="-274320">
              <a:spcAft>
                <a:spcPts val="3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Proposed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Regulatory Relief Measures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609600" y="70472"/>
            <a:ext cx="109728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49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70472"/>
            <a:ext cx="109728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Postsecondary Education Update</a:t>
            </a:r>
            <a:endParaRPr 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108585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Lowest tuition and fee increases in over 20 years</a:t>
            </a:r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great progress closing achievement gaps</a:t>
            </a:r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STEM+H degrees and credentials are growing at unprecedented rates</a:t>
            </a:r>
          </a:p>
          <a:p>
            <a:pPr marL="274320" indent="-27432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short-term certificates awarded on the rise 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(grew by 9.5% in 2020)</a:t>
            </a:r>
          </a:p>
          <a:p>
            <a:pPr marL="274320" indent="-274320">
              <a:spcAft>
                <a:spcPts val="300"/>
              </a:spcAft>
              <a:buFont typeface="Arial" pitchFamily="34" charset="0"/>
              <a:buChar char="•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igh school students taking dual credit courses increased by 10.0% in 2020 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(75% increase over past six years)</a:t>
            </a:r>
          </a:p>
        </p:txBody>
      </p:sp>
    </p:spTree>
    <p:extLst>
      <p:ext uri="{BB962C8B-B14F-4D97-AF65-F5344CB8AC3E}">
        <p14:creationId xmlns:p14="http://schemas.microsoft.com/office/powerpoint/2010/main" val="673421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98580" y="6350491"/>
            <a:ext cx="508000" cy="365125"/>
          </a:xfrm>
        </p:spPr>
        <p:txBody>
          <a:bodyPr/>
          <a:lstStyle/>
          <a:p>
            <a:fld id="{97A87C2B-C0D7-465F-A2C1-383D1D493A00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077135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Postsecondary Education Update</a:t>
            </a:r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Lowest Tuition Increases in Decades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629" y="1412096"/>
            <a:ext cx="7304536" cy="5303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7230" y="1528546"/>
            <a:ext cx="3962400" cy="507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early 2000s, CPE devolved responsibility for tuition setting to campus governing boards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in tuition and fees averaged over 10% per year between 2003 and 2010</a:t>
            </a:r>
          </a:p>
          <a:p>
            <a:pPr marL="228600" indent="-2286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Council has adopted tuition ceilings every year since 2010, with an average rate of growth of 3.4%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verage increase the past two years is below 1.0%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67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5</a:t>
            </a:fld>
            <a:endParaRPr lang="en-US" sz="1400" dirty="0"/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077135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Postsecondary Education Update</a:t>
            </a:r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Growth in URM Degrees and Credentials</a:t>
            </a:r>
            <a:endParaRPr lang="en-US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478280"/>
            <a:ext cx="0" cy="499872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371" y="2712720"/>
            <a:ext cx="5497829" cy="338328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524000"/>
            <a:ext cx="5525790" cy="36576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386128" y="1524000"/>
            <a:ext cx="5196272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Between 2016 and 2020, KCTCS degrees and credentials awarded to URM students increased by 1,339, or by 40%</a:t>
            </a:r>
            <a:endParaRPr lang="en-US" sz="1600" dirty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This represents </a:t>
            </a:r>
            <a:r>
              <a:rPr lang="en-US" sz="1600" dirty="0" smtClean="0"/>
              <a:t>an average annual growth rate of 8.8% in URM degrees and credentials</a:t>
            </a:r>
            <a:endParaRPr lang="en-US" sz="16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11620500" y="2185667"/>
            <a:ext cx="3810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2971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Between 2014 and 2020, bachelor’s degrees awarded to URM students grew by 774 degrees, or by 40%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 smtClean="0"/>
              <a:t>The research sector accounted for 71% of that increase, with URM degrees growing by 62% at the research universities and by 22% at comprehensive universities</a:t>
            </a:r>
            <a:endParaRPr lang="en-US" sz="1600" dirty="0"/>
          </a:p>
        </p:txBody>
      </p:sp>
      <p:sp>
        <p:nvSpPr>
          <p:cNvPr id="19" name="Right Arrow 18"/>
          <p:cNvSpPr/>
          <p:nvPr/>
        </p:nvSpPr>
        <p:spPr>
          <a:xfrm rot="-5400000">
            <a:off x="262890" y="5551170"/>
            <a:ext cx="381000" cy="16002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7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6</a:t>
            </a:fld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257800"/>
            <a:ext cx="529718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Between 2014 and 2020, STEM+H bachelor’s degrees grew by 1,550 degrees, or by 30%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 smtClean="0"/>
              <a:t>The research sector accounted for 63% of that increase, with STEM+H degrees growing by 45% at the research universities and by 20% at comprehensive universities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86128" y="1524000"/>
            <a:ext cx="5196272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Between 2016 and 2020, STEM+H degrees and credentials at KCTCS increased by 3,100 awards, or by 29%</a:t>
            </a:r>
            <a:endParaRPr lang="en-US" sz="1600" dirty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600" dirty="0"/>
              <a:t>This represents </a:t>
            </a:r>
            <a:r>
              <a:rPr lang="en-US" sz="1600" dirty="0" smtClean="0"/>
              <a:t>an average annual growth rate of 6.6% in STEM+H degrees and credentials</a:t>
            </a:r>
            <a:endParaRPr lang="en-US" sz="1600" dirty="0"/>
          </a:p>
        </p:txBody>
      </p:sp>
      <p:sp>
        <p:nvSpPr>
          <p:cNvPr id="16" name="Title 9"/>
          <p:cNvSpPr>
            <a:spLocks noGrp="1"/>
          </p:cNvSpPr>
          <p:nvPr>
            <p:ph type="title"/>
          </p:nvPr>
        </p:nvSpPr>
        <p:spPr>
          <a:xfrm>
            <a:off x="727230" y="152401"/>
            <a:ext cx="1138857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Postsecondary Education Update</a:t>
            </a:r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 smtClean="0">
                <a:solidFill>
                  <a:schemeClr val="accent6">
                    <a:lumMod val="75000"/>
                    <a:lumOff val="2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Growth in STEM+H Degrees and Credentials</a:t>
            </a:r>
            <a:endParaRPr lang="en-US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1478280"/>
            <a:ext cx="0" cy="499872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5525789" cy="36576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9371" y="2712720"/>
            <a:ext cx="5497829" cy="338328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1" name="Right Arrow 10"/>
          <p:cNvSpPr/>
          <p:nvPr/>
        </p:nvSpPr>
        <p:spPr>
          <a:xfrm rot="-5400000">
            <a:off x="262890" y="5551170"/>
            <a:ext cx="381000" cy="16002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11620500" y="2171700"/>
            <a:ext cx="3810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8872" y="1447802"/>
            <a:ext cx="10903528" cy="5181598"/>
          </a:xfrm>
        </p:spPr>
        <p:txBody>
          <a:bodyPr>
            <a:noAutofit/>
          </a:bodyPr>
          <a:lstStyle/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Vendor </a:t>
            </a: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Forms</a:t>
            </a: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 Modify KRS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45A.695 to eliminate the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requirement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for vendors to complete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and sign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Personal Service Contract (PSC)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invoices.</a:t>
            </a:r>
          </a:p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Student IDs: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Modify KRS 61.931(6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)(d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). It triggers security incident procedures unnecessarily, since student ID numbers </a:t>
            </a:r>
            <a:r>
              <a:rPr lang="en-US" sz="3200" u="sng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protect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 against misuse of personal information.</a:t>
            </a:r>
          </a:p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Open </a:t>
            </a: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Records</a:t>
            </a: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: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Match KRS 61.880 language,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the appeal timeline for open records requests, with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KRS 61.846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, the 60-day appeal timeline for open meetings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.</a:t>
            </a:r>
            <a:endParaRPr lang="en-US" sz="3200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Proposed Regulatory Relief Measures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05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8872" y="1447802"/>
            <a:ext cx="11208328" cy="5410198"/>
          </a:xfrm>
        </p:spPr>
        <p:txBody>
          <a:bodyPr>
            <a:noAutofit/>
          </a:bodyPr>
          <a:lstStyle/>
          <a:p>
            <a:pPr lvl="0"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Disposal of Property: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Make existing budget language permanent, regarding real property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sale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proceeds returned proportionately to the funding source.</a:t>
            </a:r>
          </a:p>
          <a:p>
            <a:pPr marL="320040" indent="-32004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Printing</a:t>
            </a: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: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Exempt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the institutions from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KRS 57.091, which requires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Governor’s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approval of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all state printing contracts.</a:t>
            </a:r>
            <a:endParaRPr lang="en-US" sz="3200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320040" lvl="0" indent="-32004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Modify Tuition Waivers: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Make tuition waivers “last dollar” scholarships by requiring students to apply for federal and state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aid.</a:t>
            </a:r>
            <a:endParaRPr lang="en-US" sz="3200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Proposed Regulatory Relief Measures (Cont’d)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3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8872" y="1447802"/>
            <a:ext cx="10903528" cy="472439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Lease Reporting: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 Increase threshold on capital lease reporting to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Capital Projects and Bond Oversight Committee from $100,000 to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$200,000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(consistent with the $200,000 threshold for inclusion in biennial budgets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).</a:t>
            </a:r>
            <a:endParaRPr lang="en-US" sz="3200" dirty="0" smtClean="0">
              <a:solidFill>
                <a:srgbClr val="FF0000"/>
              </a:solidFill>
              <a:latin typeface="Noto Sans Symbols"/>
              <a:ea typeface="Noto Sans Symbols"/>
              <a:cs typeface="Noto Sans Symbols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3200" dirty="0" smtClean="0">
                <a:solidFill>
                  <a:srgbClr val="FF0000"/>
                </a:solidFill>
                <a:latin typeface="Noto Sans Symbols"/>
                <a:ea typeface="Noto Sans Symbols"/>
                <a:cs typeface="Noto Sans Symbols"/>
              </a:rPr>
              <a:t>Lease Terms: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Allow more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flexibility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on lease terms, including extending the number of optional renewal terms. Allow the universities </a:t>
            </a:r>
            <a:r>
              <a:rPr lang="en-US" sz="3200" dirty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and KCTCS to waive the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state’s thirty-day cancellation </a:t>
            </a:r>
            <a:r>
              <a:rPr lang="en-US" sz="3200" dirty="0" smtClean="0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</a:rPr>
              <a:t>requirement.</a:t>
            </a:r>
            <a:endParaRPr lang="en-US" sz="3200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3200" dirty="0">
              <a:solidFill>
                <a:srgbClr val="000000"/>
              </a:solidFill>
              <a:latin typeface="Noto Sans Symbols"/>
              <a:ea typeface="Noto Sans Symbols"/>
              <a:cs typeface="Noto Sans Symbols"/>
            </a:endParaRP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Proposed Regulatory Relief Measures (Cont’d)</a:t>
            </a:r>
            <a:endParaRPr lang="en-US" sz="2800" i="1" dirty="0">
              <a:solidFill>
                <a:schemeClr val="accent6">
                  <a:lumMod val="75000"/>
                  <a:lumOff val="2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60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D7FA721215D41B0CAB6B0A74D4AEA" ma:contentTypeVersion="10" ma:contentTypeDescription="Create a new document." ma:contentTypeScope="" ma:versionID="3a90e36b03808e65f2d4af3a4cdcccca">
  <xsd:schema xmlns:xsd="http://www.w3.org/2001/XMLSchema" xmlns:xs="http://www.w3.org/2001/XMLSchema" xmlns:p="http://schemas.microsoft.com/office/2006/metadata/properties" xmlns:ns2="29a91248-5eb0-4200-a816-ac826698a280" xmlns:ns3="a15875c0-074d-4170-8a2d-122cb0fd60b1" targetNamespace="http://schemas.microsoft.com/office/2006/metadata/properties" ma:root="true" ma:fieldsID="74eab5c8674002f0d1cf299b33ccf8d8" ns2:_="" ns3:_="">
    <xsd:import namespace="29a91248-5eb0-4200-a816-ac826698a280"/>
    <xsd:import namespace="a15875c0-074d-4170-8a2d-122cb0fd6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91248-5eb0-4200-a816-ac826698a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875c0-074d-4170-8a2d-122cb0fd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A21A6E-0BC4-4DC8-992C-B692A84710B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29a91248-5eb0-4200-a816-ac826698a2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B7DD4E-F5D4-4787-97D8-37BA2C21B1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48A7F-C983-4251-A25D-252E2988F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91248-5eb0-4200-a816-ac826698a280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17100</TotalTime>
  <Words>673</Words>
  <Application>Microsoft Office PowerPoint</Application>
  <PresentationFormat>Widescreen</PresentationFormat>
  <Paragraphs>64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Courier New</vt:lpstr>
      <vt:lpstr>Noto Sans Symbols</vt:lpstr>
      <vt:lpstr>Tahoma</vt:lpstr>
      <vt:lpstr>Office Theme</vt:lpstr>
      <vt:lpstr>Custom Design</vt:lpstr>
      <vt:lpstr>  Interim Joint Committee on Appropriations &amp; Revenue Budget Review Subcommittee on Education October 6, 2021</vt:lpstr>
      <vt:lpstr>Overview</vt:lpstr>
      <vt:lpstr>Postsecondary Education Update</vt:lpstr>
      <vt:lpstr>Postsecondary Education Update Lowest Tuition Increases in Decades</vt:lpstr>
      <vt:lpstr>Postsecondary Education Update Growth in URM Degrees and Credentials</vt:lpstr>
      <vt:lpstr>Postsecondary Education Update Growth in STEM+H Degrees and Credentials</vt:lpstr>
      <vt:lpstr>Proposed Regulatory Relief Measures</vt:lpstr>
      <vt:lpstr>Proposed Regulatory Relief Measures (Cont’d)</vt:lpstr>
      <vt:lpstr>Proposed Regulatory Relief Measures (Cont’d)</vt:lpstr>
      <vt:lpstr>Proposed Regulatory Relief Measures (Cont’d)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McKiernan, Shaun P (CPE)</cp:lastModifiedBy>
  <cp:revision>995</cp:revision>
  <cp:lastPrinted>2021-09-30T22:09:14Z</cp:lastPrinted>
  <dcterms:created xsi:type="dcterms:W3CDTF">2016-09-22T18:57:17Z</dcterms:created>
  <dcterms:modified xsi:type="dcterms:W3CDTF">2021-10-01T17:47:15Z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0x010100BD9D7FA721215D41B0CAB6B0A74D4AEA</vt:lpwstr>
  </property>
</Properties>
</file>