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Proxima Nov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00">
          <p15:clr>
            <a:srgbClr val="5ACBF0"/>
          </p15:clr>
        </p15:guide>
        <p15:guide id="2" pos="288">
          <p15:clr>
            <a:srgbClr val="000000"/>
          </p15:clr>
        </p15:guide>
        <p15:guide id="3" pos="5472">
          <p15:clr>
            <a:srgbClr val="000000"/>
          </p15:clr>
        </p15:guide>
        <p15:guide id="4" orient="horz" pos="3060">
          <p15:clr>
            <a:srgbClr val="5ACBF0"/>
          </p15:clr>
        </p15:guide>
        <p15:guide id="5" orient="horz" pos="2772">
          <p15:clr>
            <a:srgbClr val="5ACBF0"/>
          </p15:clr>
        </p15:guide>
        <p15:guide id="6" pos="2880">
          <p15:clr>
            <a:srgbClr val="000000"/>
          </p15:clr>
        </p15:guide>
        <p15:guide id="7" pos="2808">
          <p15:clr>
            <a:srgbClr val="000000"/>
          </p15:clr>
        </p15:guide>
        <p15:guide id="8" pos="2952">
          <p15:clr>
            <a:srgbClr val="000000"/>
          </p15:clr>
        </p15:guide>
        <p15:guide id="9" orient="horz" pos="180">
          <p15:clr>
            <a:srgbClr val="5ACBF0"/>
          </p15:clr>
        </p15:guide>
        <p15:guide id="10" pos="1464">
          <p15:clr>
            <a:srgbClr val="000000"/>
          </p15:clr>
        </p15:guide>
        <p15:guide id="11" pos="4320">
          <p15:clr>
            <a:srgbClr val="000000"/>
          </p15:clr>
        </p15:guide>
        <p15:guide id="12" pos="1584">
          <p15:clr>
            <a:srgbClr val="000000"/>
          </p15:clr>
        </p15:guide>
        <p15:guide id="13" pos="4176">
          <p15:clr>
            <a:srgbClr val="000000"/>
          </p15:clr>
        </p15:guide>
        <p15:guide id="14" pos="3312">
          <p15:clr>
            <a:srgbClr val="5ACBF0"/>
          </p15:clr>
        </p15:guide>
        <p15:guide id="15" orient="horz" pos="2844">
          <p15:clr>
            <a:srgbClr val="5ACBF0"/>
          </p15:clr>
        </p15:guide>
      </p15:sldGuideLst>
    </p:ext>
    <p:ext uri="http://customooxmlschemas.google.com/">
      <go:slidesCustomData xmlns:go="http://customooxmlschemas.google.com/" r:id="rId25" roundtripDataSignature="AMtx7mgPujqL8ubluh9Y3xzLbP4PLPMi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ADB1F5-4A72-4512-9F68-832B91F6BFDB}">
  <a:tblStyle styleId="{88ADB1F5-4A72-4512-9F68-832B91F6BFD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00" orient="horz"/>
        <p:guide pos="288"/>
        <p:guide pos="5472"/>
        <p:guide pos="3060" orient="horz"/>
        <p:guide pos="2772" orient="horz"/>
        <p:guide pos="2880"/>
        <p:guide pos="2808"/>
        <p:guide pos="2952"/>
        <p:guide pos="180" orient="horz"/>
        <p:guide pos="1464"/>
        <p:guide pos="4320"/>
        <p:guide pos="1584"/>
        <p:guide pos="4176"/>
        <p:guide pos="3312"/>
        <p:guide pos="284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url?q=https://legislature.ky.gov/Committees/Pages/Committee-Details.aspx?CommitteeRSN%3D73%26CommitteeType%3DSenate%2BStanding%2BCommittee&amp;sa=D&amp;source=editors&amp;ust=1633016797844000&amp;usg=AOvVaw0JVkUCt2ep3pHt-HngMQ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50e0139a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f50e0139a0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f50e0139a0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f50e0139a0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f50e0139a0_0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f50e0139a0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f50e0139a0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f50e0139a0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50e0139a0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50e0139a0_0_1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f50e0139a0_0_1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50e0139a0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f50e0139a0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f50e0139a0_0_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f50e0139a0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f50e0139a0_0_1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f50e0139a0_0_1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50e0139a0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 name="Google Shape;80;gf50e0139a0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f50e0139a0_0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50e0139a0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50e0139a0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f50e0139a0_0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50e0139a0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50e0139a0_0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https://www.google.com/url?q=https://legislature.ky.gov/Committees/Pages/Committee-Details.aspx?CommitteeRSN%3D73%26CommitteeType%3DSenate%2BStanding%2BCommittee&amp;sa=D&amp;source=editors&amp;ust=1633016797844000&amp;usg=AOvVaw0JVkUCt2ep3pHt-HngMQG-</a:t>
            </a:r>
            <a:endParaRPr/>
          </a:p>
          <a:p>
            <a:pPr indent="0" lvl="0" marL="0" rtl="0" algn="l">
              <a:spcBef>
                <a:spcPts val="0"/>
              </a:spcBef>
              <a:spcAft>
                <a:spcPts val="0"/>
              </a:spcAft>
              <a:buNone/>
            </a:pPr>
            <a:r>
              <a:t/>
            </a:r>
            <a:endParaRPr/>
          </a:p>
        </p:txBody>
      </p:sp>
      <p:sp>
        <p:nvSpPr>
          <p:cNvPr id="109" name="Google Shape;109;gf50e0139a0_0_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f50e0139a0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f50e0139a0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f50e0139a0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f50e0139a0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f50e0139a0_0_1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f50e0139a0_0_1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50e0139a0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f50e0139a0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f50e0139a0_0_1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50e0139a0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f50e0139a0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Gavin-please be ready to spend 30-45 seconds sharing who are you, why TFA, and what your experience has been like in Knott COunty. If time, share what you think could be true if TFA expanded its corps size to reach needs </a:t>
            </a:r>
            <a:endParaRPr/>
          </a:p>
        </p:txBody>
      </p:sp>
      <p:sp>
        <p:nvSpPr>
          <p:cNvPr id="165" name="Google Shape;165;gf50e0139a0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50e0139a0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f50e0139a0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Brittany-please be ready to share 45 seconds of why TFAA, why the MTF and how its impacting your retention-I love your story of how you’re building your own generational wealth/support system given all your mom did for you-and a tiny bit about what you think would be possible if we grew the Fellowship </a:t>
            </a:r>
            <a:endParaRPr/>
          </a:p>
        </p:txBody>
      </p:sp>
      <p:sp>
        <p:nvSpPr>
          <p:cNvPr id="173" name="Google Shape;173;gf50e0139a0_0_1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1"/>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1"/>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6" name="Google Shape;16;p21"/>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350" u="none" cap="none" strike="noStrike">
                <a:solidFill>
                  <a:schemeClr val="dk1"/>
                </a:solidFill>
                <a:latin typeface="Calibri"/>
                <a:ea typeface="Calibri"/>
                <a:cs typeface="Calibri"/>
                <a:sym typeface="Calibri"/>
              </a:defRPr>
            </a:lvl1pPr>
            <a:lvl2pPr indent="0" lvl="1" marL="0" marR="0" rtl="0" algn="l">
              <a:spcBef>
                <a:spcPts val="0"/>
              </a:spcBef>
              <a:buNone/>
              <a:defRPr b="0" i="0" sz="1350" u="none" cap="none" strike="noStrike">
                <a:solidFill>
                  <a:schemeClr val="dk1"/>
                </a:solidFill>
                <a:latin typeface="Calibri"/>
                <a:ea typeface="Calibri"/>
                <a:cs typeface="Calibri"/>
                <a:sym typeface="Calibri"/>
              </a:defRPr>
            </a:lvl2pPr>
            <a:lvl3pPr indent="0" lvl="2" marL="0" marR="0" rtl="0" algn="l">
              <a:spcBef>
                <a:spcPts val="0"/>
              </a:spcBef>
              <a:buNone/>
              <a:defRPr b="0" i="0" sz="1350" u="none" cap="none" strike="noStrike">
                <a:solidFill>
                  <a:schemeClr val="dk1"/>
                </a:solidFill>
                <a:latin typeface="Calibri"/>
                <a:ea typeface="Calibri"/>
                <a:cs typeface="Calibri"/>
                <a:sym typeface="Calibri"/>
              </a:defRPr>
            </a:lvl3pPr>
            <a:lvl4pPr indent="0" lvl="3" marL="0" marR="0" rtl="0" algn="l">
              <a:spcBef>
                <a:spcPts val="0"/>
              </a:spcBef>
              <a:buNone/>
              <a:defRPr b="0" i="0" sz="1350" u="none" cap="none" strike="noStrike">
                <a:solidFill>
                  <a:schemeClr val="dk1"/>
                </a:solidFill>
                <a:latin typeface="Calibri"/>
                <a:ea typeface="Calibri"/>
                <a:cs typeface="Calibri"/>
                <a:sym typeface="Calibri"/>
              </a:defRPr>
            </a:lvl4pPr>
            <a:lvl5pPr indent="0" lvl="4" marL="0" marR="0" rtl="0" algn="l">
              <a:spcBef>
                <a:spcPts val="0"/>
              </a:spcBef>
              <a:buNone/>
              <a:defRPr b="0" i="0" sz="1350" u="none" cap="none" strike="noStrike">
                <a:solidFill>
                  <a:schemeClr val="dk1"/>
                </a:solidFill>
                <a:latin typeface="Calibri"/>
                <a:ea typeface="Calibri"/>
                <a:cs typeface="Calibri"/>
                <a:sym typeface="Calibri"/>
              </a:defRPr>
            </a:lvl5pPr>
            <a:lvl6pPr indent="0" lvl="5" marL="0" marR="0" rtl="0" algn="l">
              <a:spcBef>
                <a:spcPts val="0"/>
              </a:spcBef>
              <a:buNone/>
              <a:defRPr b="0" i="0" sz="1350" u="none" cap="none" strike="noStrike">
                <a:solidFill>
                  <a:schemeClr val="dk1"/>
                </a:solidFill>
                <a:latin typeface="Calibri"/>
                <a:ea typeface="Calibri"/>
                <a:cs typeface="Calibri"/>
                <a:sym typeface="Calibri"/>
              </a:defRPr>
            </a:lvl6pPr>
            <a:lvl7pPr indent="0" lvl="6" marL="0" marR="0" rtl="0" algn="l">
              <a:spcBef>
                <a:spcPts val="0"/>
              </a:spcBef>
              <a:buNone/>
              <a:defRPr b="0" i="0" sz="1350" u="none" cap="none" strike="noStrike">
                <a:solidFill>
                  <a:schemeClr val="dk1"/>
                </a:solidFill>
                <a:latin typeface="Calibri"/>
                <a:ea typeface="Calibri"/>
                <a:cs typeface="Calibri"/>
                <a:sym typeface="Calibri"/>
              </a:defRPr>
            </a:lvl7pPr>
            <a:lvl8pPr indent="0" lvl="7" marL="0" marR="0" rtl="0" algn="l">
              <a:spcBef>
                <a:spcPts val="0"/>
              </a:spcBef>
              <a:buNone/>
              <a:defRPr b="0" i="0" sz="1350" u="none" cap="none" strike="noStrike">
                <a:solidFill>
                  <a:schemeClr val="dk1"/>
                </a:solidFill>
                <a:latin typeface="Calibri"/>
                <a:ea typeface="Calibri"/>
                <a:cs typeface="Calibri"/>
                <a:sym typeface="Calibri"/>
              </a:defRPr>
            </a:lvl8pPr>
            <a:lvl9pPr indent="0" lvl="8" marL="0" marR="0" rtl="0" algn="l">
              <a:spcBef>
                <a:spcPts val="0"/>
              </a:spcBef>
              <a:buNone/>
              <a:defRPr b="0" i="0" sz="135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3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30"/>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7" name="Shape 57"/>
        <p:cNvGrpSpPr/>
        <p:nvPr/>
      </p:nvGrpSpPr>
      <p:grpSpPr>
        <a:xfrm>
          <a:off x="0" y="0"/>
          <a:ext cx="0" cy="0"/>
          <a:chOff x="0" y="0"/>
          <a:chExt cx="0" cy="0"/>
        </a:xfrm>
      </p:grpSpPr>
      <p:sp>
        <p:nvSpPr>
          <p:cNvPr id="58" name="Google Shape;58;p31"/>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1"/>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 name="Google Shape;60;p31"/>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picture - Orange">
  <p:cSld name="Title with picture - Orange">
    <p:spTree>
      <p:nvGrpSpPr>
        <p:cNvPr id="61" name="Shape 61"/>
        <p:cNvGrpSpPr/>
        <p:nvPr/>
      </p:nvGrpSpPr>
      <p:grpSpPr>
        <a:xfrm>
          <a:off x="0" y="0"/>
          <a:ext cx="0" cy="0"/>
          <a:chOff x="0" y="0"/>
          <a:chExt cx="0" cy="0"/>
        </a:xfrm>
      </p:grpSpPr>
      <p:sp>
        <p:nvSpPr>
          <p:cNvPr descr="Light downward diagonal" id="62" name="Google Shape;62;p32"/>
          <p:cNvSpPr/>
          <p:nvPr/>
        </p:nvSpPr>
        <p:spPr>
          <a:xfrm>
            <a:off x="0" y="0"/>
            <a:ext cx="9144000" cy="47434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13">
              <a:solidFill>
                <a:srgbClr val="000000"/>
              </a:solidFill>
              <a:latin typeface="Calibri"/>
              <a:ea typeface="Calibri"/>
              <a:cs typeface="Calibri"/>
              <a:sym typeface="Calibri"/>
            </a:endParaRPr>
          </a:p>
        </p:txBody>
      </p:sp>
      <p:sp>
        <p:nvSpPr>
          <p:cNvPr id="63" name="Google Shape;63;p32"/>
          <p:cNvSpPr txBox="1"/>
          <p:nvPr/>
        </p:nvSpPr>
        <p:spPr>
          <a:xfrm>
            <a:off x="8153400" y="4857750"/>
            <a:ext cx="5334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en-US" sz="900">
                <a:solidFill>
                  <a:srgbClr val="00BCE4"/>
                </a:solidFill>
                <a:latin typeface="Calibri"/>
                <a:ea typeface="Calibri"/>
                <a:cs typeface="Calibri"/>
                <a:sym typeface="Calibri"/>
              </a:rPr>
              <a:t>‹#›</a:t>
            </a:fld>
            <a:endParaRPr sz="900">
              <a:solidFill>
                <a:srgbClr val="00BCE4"/>
              </a:solidFill>
              <a:latin typeface="Calibri"/>
              <a:ea typeface="Calibri"/>
              <a:cs typeface="Calibri"/>
              <a:sym typeface="Calibri"/>
            </a:endParaRPr>
          </a:p>
        </p:txBody>
      </p:sp>
      <p:sp>
        <p:nvSpPr>
          <p:cNvPr id="64" name="Google Shape;64;p32"/>
          <p:cNvSpPr txBox="1"/>
          <p:nvPr/>
        </p:nvSpPr>
        <p:spPr>
          <a:xfrm>
            <a:off x="8153400" y="4857750"/>
            <a:ext cx="5334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en-US" sz="900">
                <a:solidFill>
                  <a:srgbClr val="00BCE4"/>
                </a:solidFill>
                <a:latin typeface="Calibri"/>
                <a:ea typeface="Calibri"/>
                <a:cs typeface="Calibri"/>
                <a:sym typeface="Calibri"/>
              </a:rPr>
              <a:t>‹#›</a:t>
            </a:fld>
            <a:endParaRPr sz="900">
              <a:solidFill>
                <a:srgbClr val="00BCE4"/>
              </a:solidFill>
              <a:latin typeface="Calibri"/>
              <a:ea typeface="Calibri"/>
              <a:cs typeface="Calibri"/>
              <a:sym typeface="Calibri"/>
            </a:endParaRPr>
          </a:p>
        </p:txBody>
      </p:sp>
      <p:sp>
        <p:nvSpPr>
          <p:cNvPr id="65" name="Google Shape;65;p32"/>
          <p:cNvSpPr txBox="1"/>
          <p:nvPr>
            <p:ph type="ctrTitle"/>
          </p:nvPr>
        </p:nvSpPr>
        <p:spPr>
          <a:xfrm>
            <a:off x="485775" y="2619756"/>
            <a:ext cx="8172450" cy="115954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950"/>
              </a:spcBef>
              <a:spcAft>
                <a:spcPts val="0"/>
              </a:spcAft>
              <a:buClr>
                <a:schemeClr val="lt1"/>
              </a:buClr>
              <a:buSzPts val="3900"/>
              <a:buFont typeface="Calibri"/>
              <a:buNone/>
              <a:defRPr sz="39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2"/>
          <p:cNvSpPr txBox="1"/>
          <p:nvPr>
            <p:ph idx="1" type="subTitle"/>
          </p:nvPr>
        </p:nvSpPr>
        <p:spPr>
          <a:xfrm>
            <a:off x="485775" y="4046220"/>
            <a:ext cx="8172450" cy="300083"/>
          </a:xfrm>
          <a:prstGeom prst="rect">
            <a:avLst/>
          </a:prstGeom>
          <a:noFill/>
          <a:ln>
            <a:noFill/>
          </a:ln>
        </p:spPr>
        <p:txBody>
          <a:bodyPr anchorCtr="0" anchor="t" bIns="45700" lIns="91425" spcFirstLastPara="1" rIns="91425" wrap="square" tIns="45700">
            <a:spAutoFit/>
          </a:bodyPr>
          <a:lstStyle>
            <a:lvl1pPr lvl="0" algn="ctr">
              <a:lnSpc>
                <a:spcPct val="90000"/>
              </a:lnSpc>
              <a:spcBef>
                <a:spcPts val="750"/>
              </a:spcBef>
              <a:spcAft>
                <a:spcPts val="0"/>
              </a:spcAft>
              <a:buClr>
                <a:srgbClr val="1F3B46"/>
              </a:buClr>
              <a:buSzPts val="1500"/>
              <a:buChar char="•"/>
              <a:defRPr sz="1500">
                <a:solidFill>
                  <a:srgbClr val="1F3B46"/>
                </a:solidFill>
                <a:latin typeface="Calibri"/>
                <a:ea typeface="Calibri"/>
                <a:cs typeface="Calibri"/>
                <a:sym typeface="Calibri"/>
              </a:defRPr>
            </a:lvl1pPr>
            <a:lvl2pPr lvl="1" algn="l">
              <a:lnSpc>
                <a:spcPct val="90000"/>
              </a:lnSpc>
              <a:spcBef>
                <a:spcPts val="375"/>
              </a:spcBef>
              <a:spcAft>
                <a:spcPts val="0"/>
              </a:spcAft>
              <a:buClr>
                <a:schemeClr val="dk1"/>
              </a:buClr>
              <a:buSzPts val="1800"/>
              <a:buChar char="•"/>
              <a:defRPr/>
            </a:lvl2pPr>
            <a:lvl3pPr lvl="2" algn="l">
              <a:lnSpc>
                <a:spcPct val="90000"/>
              </a:lnSpc>
              <a:spcBef>
                <a:spcPts val="375"/>
              </a:spcBef>
              <a:spcAft>
                <a:spcPts val="0"/>
              </a:spcAft>
              <a:buClr>
                <a:schemeClr val="dk1"/>
              </a:buClr>
              <a:buSzPts val="1800"/>
              <a:buChar char="•"/>
              <a:defRPr/>
            </a:lvl3pPr>
            <a:lvl4pPr lvl="3" algn="l">
              <a:lnSpc>
                <a:spcPct val="90000"/>
              </a:lnSpc>
              <a:spcBef>
                <a:spcPts val="375"/>
              </a:spcBef>
              <a:spcAft>
                <a:spcPts val="0"/>
              </a:spcAft>
              <a:buClr>
                <a:schemeClr val="dk1"/>
              </a:buClr>
              <a:buSzPts val="1800"/>
              <a:buChar char="•"/>
              <a:defRPr/>
            </a:lvl4pPr>
            <a:lvl5pPr lvl="4" algn="l">
              <a:lnSpc>
                <a:spcPct val="90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p:txBody>
      </p:sp>
      <p:sp>
        <p:nvSpPr>
          <p:cNvPr id="67" name="Google Shape;67;p32"/>
          <p:cNvSpPr/>
          <p:nvPr>
            <p:ph idx="2" type="pic"/>
          </p:nvPr>
        </p:nvSpPr>
        <p:spPr>
          <a:xfrm>
            <a:off x="0" y="0"/>
            <a:ext cx="9144000" cy="24003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gf50e0139a0_0_65"/>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lvl1pPr lvl="0" rtl="0">
              <a:spcBef>
                <a:spcPts val="0"/>
              </a:spcBef>
              <a:spcAft>
                <a:spcPts val="0"/>
              </a:spcAft>
              <a:buSzPts val="33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gf50e0139a0_0_65"/>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361950" lvl="0" marL="457200" rtl="0">
              <a:spcBef>
                <a:spcPts val="750"/>
              </a:spcBef>
              <a:spcAft>
                <a:spcPts val="0"/>
              </a:spcAft>
              <a:buSzPts val="2100"/>
              <a:buChar char="•"/>
              <a:defRPr/>
            </a:lvl1pPr>
            <a:lvl2pPr indent="-342900" lvl="1" marL="914400" rtl="0">
              <a:spcBef>
                <a:spcPts val="375"/>
              </a:spcBef>
              <a:spcAft>
                <a:spcPts val="0"/>
              </a:spcAft>
              <a:buSzPts val="1800"/>
              <a:buChar char="•"/>
              <a:defRPr/>
            </a:lvl2pPr>
            <a:lvl3pPr indent="-323850" lvl="2" marL="1371600" rtl="0">
              <a:spcBef>
                <a:spcPts val="375"/>
              </a:spcBef>
              <a:spcAft>
                <a:spcPts val="0"/>
              </a:spcAft>
              <a:buSzPts val="1500"/>
              <a:buChar char="•"/>
              <a:defRPr/>
            </a:lvl3pPr>
            <a:lvl4pPr indent="-314325" lvl="3" marL="1828800" rtl="0">
              <a:spcBef>
                <a:spcPts val="375"/>
              </a:spcBef>
              <a:spcAft>
                <a:spcPts val="0"/>
              </a:spcAft>
              <a:buSzPts val="1350"/>
              <a:buChar char="•"/>
              <a:defRPr/>
            </a:lvl4pPr>
            <a:lvl5pPr indent="-314325" lvl="4" marL="2286000" rtl="0">
              <a:spcBef>
                <a:spcPts val="375"/>
              </a:spcBef>
              <a:spcAft>
                <a:spcPts val="0"/>
              </a:spcAft>
              <a:buSzPts val="1350"/>
              <a:buChar char="•"/>
              <a:defRPr/>
            </a:lvl5pPr>
            <a:lvl6pPr indent="-314325" lvl="5" marL="2743200" rtl="0">
              <a:spcBef>
                <a:spcPts val="375"/>
              </a:spcBef>
              <a:spcAft>
                <a:spcPts val="0"/>
              </a:spcAft>
              <a:buSzPts val="1350"/>
              <a:buChar char="•"/>
              <a:defRPr/>
            </a:lvl6pPr>
            <a:lvl7pPr indent="-314325" lvl="6" marL="3200400" rtl="0">
              <a:spcBef>
                <a:spcPts val="375"/>
              </a:spcBef>
              <a:spcAft>
                <a:spcPts val="0"/>
              </a:spcAft>
              <a:buSzPts val="1350"/>
              <a:buChar char="•"/>
              <a:defRPr/>
            </a:lvl7pPr>
            <a:lvl8pPr indent="-314325" lvl="7" marL="3657600" rtl="0">
              <a:spcBef>
                <a:spcPts val="375"/>
              </a:spcBef>
              <a:spcAft>
                <a:spcPts val="0"/>
              </a:spcAft>
              <a:buSzPts val="1350"/>
              <a:buChar char="•"/>
              <a:defRPr/>
            </a:lvl8pPr>
            <a:lvl9pPr indent="-314325" lvl="8" marL="4114800" rtl="0">
              <a:spcBef>
                <a:spcPts val="375"/>
              </a:spcBef>
              <a:spcAft>
                <a:spcPts val="0"/>
              </a:spcAft>
              <a:buSzPts val="1350"/>
              <a:buChar char="•"/>
              <a:defRPr/>
            </a:lvl9pPr>
          </a:lstStyle>
          <a:p/>
        </p:txBody>
      </p:sp>
      <p:sp>
        <p:nvSpPr>
          <p:cNvPr id="71" name="Google Shape;71;gf50e0139a0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22"/>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23"/>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4" name="Google Shape;24;p23"/>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 name="Google Shape;25;p23"/>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6" name="Google Shape;26;p23"/>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3"/>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24"/>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0" name="Google Shape;30;p24"/>
          <p:cNvSpPr/>
          <p:nvPr/>
        </p:nvSpPr>
        <p:spPr>
          <a:xfrm>
            <a:off x="404602" y="4499172"/>
            <a:ext cx="2039193" cy="461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5"/>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5"/>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25"/>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2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6"/>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 name="Google Shape;38;p26"/>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26"/>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2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 name="Shape 43"/>
        <p:cNvGrpSpPr/>
        <p:nvPr/>
      </p:nvGrpSpPr>
      <p:grpSpPr>
        <a:xfrm>
          <a:off x="0" y="0"/>
          <a:ext cx="0" cy="0"/>
          <a:chOff x="0" y="0"/>
          <a:chExt cx="0" cy="0"/>
        </a:xfrm>
      </p:grpSpPr>
      <p:sp>
        <p:nvSpPr>
          <p:cNvPr id="44" name="Google Shape;44;p2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8"/>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46" name="Google Shape;46;p28"/>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7" name="Google Shape;47;p28"/>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2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9"/>
          <p:cNvSpPr/>
          <p:nvPr>
            <p:ph idx="2" type="pic"/>
          </p:nvPr>
        </p:nvSpPr>
        <p:spPr>
          <a:xfrm>
            <a:off x="3887391" y="740569"/>
            <a:ext cx="4629150" cy="3655219"/>
          </a:xfrm>
          <a:prstGeom prst="rect">
            <a:avLst/>
          </a:prstGeom>
          <a:noFill/>
          <a:ln>
            <a:noFill/>
          </a:ln>
        </p:spPr>
      </p:sp>
      <p:sp>
        <p:nvSpPr>
          <p:cNvPr id="51" name="Google Shape;51;p29"/>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2" name="Google Shape;52;p29"/>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chemeClr val="dk1"/>
                </a:solidFill>
                <a:latin typeface="Calibri"/>
                <a:ea typeface="Calibri"/>
                <a:cs typeface="Calibri"/>
                <a:sym typeface="Calibri"/>
              </a:defRPr>
            </a:lvl1pPr>
            <a:lvl2pPr indent="0" lvl="1" marL="0" marR="0" rtl="0" algn="l">
              <a:spcBef>
                <a:spcPts val="0"/>
              </a:spcBef>
              <a:buNone/>
              <a:defRPr sz="1350">
                <a:solidFill>
                  <a:schemeClr val="dk1"/>
                </a:solidFill>
                <a:latin typeface="Calibri"/>
                <a:ea typeface="Calibri"/>
                <a:cs typeface="Calibri"/>
                <a:sym typeface="Calibri"/>
              </a:defRPr>
            </a:lvl2pPr>
            <a:lvl3pPr indent="0" lvl="2" marL="0" marR="0" rtl="0" algn="l">
              <a:spcBef>
                <a:spcPts val="0"/>
              </a:spcBef>
              <a:buNone/>
              <a:defRPr sz="1350">
                <a:solidFill>
                  <a:schemeClr val="dk1"/>
                </a:solidFill>
                <a:latin typeface="Calibri"/>
                <a:ea typeface="Calibri"/>
                <a:cs typeface="Calibri"/>
                <a:sym typeface="Calibri"/>
              </a:defRPr>
            </a:lvl3pPr>
            <a:lvl4pPr indent="0" lvl="3" marL="0" marR="0" rtl="0" algn="l">
              <a:spcBef>
                <a:spcPts val="0"/>
              </a:spcBef>
              <a:buNone/>
              <a:defRPr sz="1350">
                <a:solidFill>
                  <a:schemeClr val="dk1"/>
                </a:solidFill>
                <a:latin typeface="Calibri"/>
                <a:ea typeface="Calibri"/>
                <a:cs typeface="Calibri"/>
                <a:sym typeface="Calibri"/>
              </a:defRPr>
            </a:lvl4pPr>
            <a:lvl5pPr indent="0" lvl="4" marL="0" marR="0" rtl="0" algn="l">
              <a:spcBef>
                <a:spcPts val="0"/>
              </a:spcBef>
              <a:buNone/>
              <a:defRPr sz="1350">
                <a:solidFill>
                  <a:schemeClr val="dk1"/>
                </a:solidFill>
                <a:latin typeface="Calibri"/>
                <a:ea typeface="Calibri"/>
                <a:cs typeface="Calibri"/>
                <a:sym typeface="Calibri"/>
              </a:defRPr>
            </a:lvl5pPr>
            <a:lvl6pPr indent="0" lvl="5" marL="0" marR="0" rtl="0" algn="l">
              <a:spcBef>
                <a:spcPts val="0"/>
              </a:spcBef>
              <a:buNone/>
              <a:defRPr sz="1350">
                <a:solidFill>
                  <a:schemeClr val="dk1"/>
                </a:solidFill>
                <a:latin typeface="Calibri"/>
                <a:ea typeface="Calibri"/>
                <a:cs typeface="Calibri"/>
                <a:sym typeface="Calibri"/>
              </a:defRPr>
            </a:lvl6pPr>
            <a:lvl7pPr indent="0" lvl="6" marL="0" marR="0" rtl="0" algn="l">
              <a:spcBef>
                <a:spcPts val="0"/>
              </a:spcBef>
              <a:buNone/>
              <a:defRPr sz="1350">
                <a:solidFill>
                  <a:schemeClr val="dk1"/>
                </a:solidFill>
                <a:latin typeface="Calibri"/>
                <a:ea typeface="Calibri"/>
                <a:cs typeface="Calibri"/>
                <a:sym typeface="Calibri"/>
              </a:defRPr>
            </a:lvl7pPr>
            <a:lvl8pPr indent="0" lvl="7" marL="0" marR="0" rtl="0" algn="l">
              <a:spcBef>
                <a:spcPts val="0"/>
              </a:spcBef>
              <a:buNone/>
              <a:defRPr sz="1350">
                <a:solidFill>
                  <a:schemeClr val="dk1"/>
                </a:solidFill>
                <a:latin typeface="Calibri"/>
                <a:ea typeface="Calibri"/>
                <a:cs typeface="Calibri"/>
                <a:sym typeface="Calibri"/>
              </a:defRPr>
            </a:lvl8pPr>
            <a:lvl9pPr indent="0" lvl="8" marL="0" marR="0" rtl="0" algn="l">
              <a:spcBef>
                <a:spcPts val="0"/>
              </a:spcBef>
              <a:buNone/>
              <a:defRPr sz="135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pic>
        <p:nvPicPr>
          <p:cNvPr id="12" name="Google Shape;12;p20"/>
          <p:cNvPicPr preferRelativeResize="0"/>
          <p:nvPr/>
        </p:nvPicPr>
        <p:blipFill rotWithShape="1">
          <a:blip r:embed="rId1">
            <a:alphaModFix/>
          </a:blip>
          <a:srcRect b="0" l="0" r="0" t="0"/>
          <a:stretch/>
        </p:blipFill>
        <p:spPr>
          <a:xfrm>
            <a:off x="541198" y="4715771"/>
            <a:ext cx="1659434" cy="1078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5.jpg"/><Relationship Id="rId7"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96AA"/>
        </a:solidFill>
      </p:bgPr>
    </p:bg>
    <p:spTree>
      <p:nvGrpSpPr>
        <p:cNvPr id="75" name="Shape 75"/>
        <p:cNvGrpSpPr/>
        <p:nvPr/>
      </p:nvGrpSpPr>
      <p:grpSpPr>
        <a:xfrm>
          <a:off x="0" y="0"/>
          <a:ext cx="0" cy="0"/>
          <a:chOff x="0" y="0"/>
          <a:chExt cx="0" cy="0"/>
        </a:xfrm>
      </p:grpSpPr>
      <p:sp>
        <p:nvSpPr>
          <p:cNvPr id="76" name="Google Shape;76;gf50e0139a0_0_6"/>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FFFF"/>
                </a:solidFill>
                <a:latin typeface="Georgia"/>
                <a:ea typeface="Georgia"/>
                <a:cs typeface="Georgia"/>
                <a:sym typeface="Georgia"/>
              </a:rPr>
              <a:t>Senate Education Committee, 10.06.21</a:t>
            </a:r>
            <a:r>
              <a:rPr lang="en-US">
                <a:solidFill>
                  <a:srgbClr val="FFFFFF"/>
                </a:solidFill>
                <a:latin typeface="Georgia"/>
                <a:ea typeface="Georgia"/>
                <a:cs typeface="Georgia"/>
                <a:sym typeface="Georgia"/>
              </a:rPr>
              <a:t> </a:t>
            </a:r>
            <a:endParaRPr>
              <a:solidFill>
                <a:srgbClr val="FFFFFF"/>
              </a:solidFill>
              <a:latin typeface="Georgia"/>
              <a:ea typeface="Georgia"/>
              <a:cs typeface="Georgia"/>
              <a:sym typeface="Georgia"/>
            </a:endParaRPr>
          </a:p>
        </p:txBody>
      </p:sp>
      <p:pic>
        <p:nvPicPr>
          <p:cNvPr id="77" name="Google Shape;77;gf50e0139a0_0_6"/>
          <p:cNvPicPr preferRelativeResize="0"/>
          <p:nvPr/>
        </p:nvPicPr>
        <p:blipFill>
          <a:blip r:embed="rId3">
            <a:alphaModFix/>
          </a:blip>
          <a:stretch>
            <a:fillRect/>
          </a:stretch>
        </p:blipFill>
        <p:spPr>
          <a:xfrm>
            <a:off x="0" y="1661625"/>
            <a:ext cx="9151103" cy="3481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f50e0139a0_0_134"/>
          <p:cNvSpPr/>
          <p:nvPr/>
        </p:nvSpPr>
        <p:spPr>
          <a:xfrm>
            <a:off x="347575" y="2894100"/>
            <a:ext cx="8422500" cy="1427400"/>
          </a:xfrm>
          <a:prstGeom prst="rect">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f50e0139a0_0_134"/>
          <p:cNvSpPr txBox="1"/>
          <p:nvPr>
            <p:ph type="title"/>
          </p:nvPr>
        </p:nvSpPr>
        <p:spPr>
          <a:xfrm>
            <a:off x="347575" y="3520650"/>
            <a:ext cx="8189400" cy="994200"/>
          </a:xfrm>
          <a:prstGeom prst="rect">
            <a:avLst/>
          </a:prstGeom>
        </p:spPr>
        <p:txBody>
          <a:bodyPr anchorCtr="0" anchor="ctr" bIns="45700" lIns="91425" spcFirstLastPara="1" rIns="91425" wrap="square" tIns="45700">
            <a:normAutofit fontScale="90000"/>
          </a:bodyPr>
          <a:lstStyle/>
          <a:p>
            <a:pPr indent="0" lvl="0" marL="0" rtl="0" algn="ctr">
              <a:spcBef>
                <a:spcPts val="750"/>
              </a:spcBef>
              <a:spcAft>
                <a:spcPts val="0"/>
              </a:spcAft>
              <a:buNone/>
            </a:pPr>
            <a:r>
              <a:rPr lang="en-US" sz="1550">
                <a:solidFill>
                  <a:schemeClr val="lt1"/>
                </a:solidFill>
              </a:rPr>
              <a:t>“Teach For America Appalachia has been an incredible partner over the years and a key player in helping Eastern Kentucky schools fill the teacher shortage gap. Their commitment to providing high quality support for teachers and recruiting talented members is at the heart of their success. They [TFA teachers] have been able to positively impact our students, families, and communities by building life-changing relationships. Our communities are better because of their work.” </a:t>
            </a:r>
            <a:endParaRPr sz="1550">
              <a:solidFill>
                <a:schemeClr val="lt1"/>
              </a:solidFill>
            </a:endParaRPr>
          </a:p>
          <a:p>
            <a:pPr indent="457200" lvl="0" marL="457200" rtl="0" algn="ctr">
              <a:spcBef>
                <a:spcPts val="750"/>
              </a:spcBef>
              <a:spcAft>
                <a:spcPts val="0"/>
              </a:spcAft>
              <a:buNone/>
            </a:pPr>
            <a:r>
              <a:rPr i="1" lang="en-US" sz="1550">
                <a:solidFill>
                  <a:schemeClr val="lt1"/>
                </a:solidFill>
              </a:rPr>
              <a:t>-Harlan Independent School District Superintendent C.D. Morton</a:t>
            </a:r>
            <a:endParaRPr i="1" sz="1550">
              <a:solidFill>
                <a:schemeClr val="lt1"/>
              </a:solidFill>
            </a:endParaRPr>
          </a:p>
          <a:p>
            <a:pPr indent="0" lvl="0" marL="0" rtl="0" algn="l">
              <a:spcBef>
                <a:spcPts val="750"/>
              </a:spcBef>
              <a:spcAft>
                <a:spcPts val="0"/>
              </a:spcAft>
              <a:buNone/>
            </a:pPr>
            <a:r>
              <a:t/>
            </a:r>
            <a:endParaRPr sz="2100"/>
          </a:p>
          <a:p>
            <a:pPr indent="0" lvl="0" marL="0" rtl="0" algn="l">
              <a:spcBef>
                <a:spcPts val="750"/>
              </a:spcBef>
              <a:spcAft>
                <a:spcPts val="0"/>
              </a:spcAft>
              <a:buNone/>
            </a:pPr>
            <a:r>
              <a:t/>
            </a:r>
            <a:endParaRPr sz="2100"/>
          </a:p>
        </p:txBody>
      </p:sp>
      <p:sp>
        <p:nvSpPr>
          <p:cNvPr id="186" name="Google Shape;186;gf50e0139a0_0_134"/>
          <p:cNvSpPr txBox="1"/>
          <p:nvPr/>
        </p:nvSpPr>
        <p:spPr>
          <a:xfrm>
            <a:off x="100" y="-28875"/>
            <a:ext cx="91440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rPr>
              <a:t>HEARING FROM THE FIELD</a:t>
            </a:r>
            <a:endParaRPr b="1" sz="1800">
              <a:solidFill>
                <a:schemeClr val="lt1"/>
              </a:solidFill>
              <a:latin typeface="Proxima Nova"/>
              <a:ea typeface="Proxima Nova"/>
              <a:cs typeface="Proxima Nova"/>
              <a:sym typeface="Proxima Nova"/>
            </a:endParaRPr>
          </a:p>
        </p:txBody>
      </p:sp>
      <p:pic>
        <p:nvPicPr>
          <p:cNvPr id="187" name="Google Shape;187;gf50e0139a0_0_134"/>
          <p:cNvPicPr preferRelativeResize="0"/>
          <p:nvPr/>
        </p:nvPicPr>
        <p:blipFill rotWithShape="1">
          <a:blip r:embed="rId3">
            <a:alphaModFix/>
          </a:blip>
          <a:srcRect b="0" l="-7689" r="7690" t="0"/>
          <a:stretch/>
        </p:blipFill>
        <p:spPr>
          <a:xfrm>
            <a:off x="120750" y="509050"/>
            <a:ext cx="1943763" cy="1943763"/>
          </a:xfrm>
          <a:prstGeom prst="rect">
            <a:avLst/>
          </a:prstGeom>
          <a:noFill/>
          <a:ln>
            <a:noFill/>
          </a:ln>
        </p:spPr>
      </p:pic>
      <p:sp>
        <p:nvSpPr>
          <p:cNvPr id="188" name="Google Shape;188;gf50e0139a0_0_134"/>
          <p:cNvSpPr txBox="1"/>
          <p:nvPr/>
        </p:nvSpPr>
        <p:spPr>
          <a:xfrm>
            <a:off x="2224475" y="1013100"/>
            <a:ext cx="428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Jason Wheeler</a:t>
            </a:r>
            <a:endParaRPr b="1">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Managing Director, Appalachian Education Initiatives</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TFA Appalachia </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f50e0139a0_0_140"/>
          <p:cNvSpPr/>
          <p:nvPr/>
        </p:nvSpPr>
        <p:spPr>
          <a:xfrm>
            <a:off x="0" y="395975"/>
            <a:ext cx="9144000" cy="605100"/>
          </a:xfrm>
          <a:prstGeom prst="rect">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95" name="Google Shape;195;gf50e0139a0_0_140"/>
          <p:cNvGraphicFramePr/>
          <p:nvPr/>
        </p:nvGraphicFramePr>
        <p:xfrm>
          <a:off x="52375" y="1056850"/>
          <a:ext cx="3000000" cy="3000000"/>
        </p:xfrm>
        <a:graphic>
          <a:graphicData uri="http://schemas.openxmlformats.org/drawingml/2006/table">
            <a:tbl>
              <a:tblPr>
                <a:noFill/>
                <a:tableStyleId>{88ADB1F5-4A72-4512-9F68-832B91F6BFDB}</a:tableStyleId>
              </a:tblPr>
              <a:tblGrid>
                <a:gridCol w="4156675"/>
                <a:gridCol w="4866500"/>
              </a:tblGrid>
              <a:tr h="396200">
                <a:tc>
                  <a:txBody>
                    <a:bodyPr/>
                    <a:lstStyle/>
                    <a:p>
                      <a:pPr indent="0" lvl="0" marL="0" rtl="0" algn="ctr">
                        <a:spcBef>
                          <a:spcPts val="0"/>
                        </a:spcBef>
                        <a:spcAft>
                          <a:spcPts val="0"/>
                        </a:spcAft>
                        <a:buNone/>
                      </a:pPr>
                      <a:r>
                        <a:rPr b="1" lang="en-US">
                          <a:solidFill>
                            <a:schemeClr val="lt1"/>
                          </a:solidFill>
                          <a:latin typeface="Proxima Nova"/>
                          <a:ea typeface="Proxima Nova"/>
                          <a:cs typeface="Proxima Nova"/>
                          <a:sym typeface="Proxima Nova"/>
                        </a:rPr>
                        <a:t>Made Possible by 2019-2020 Appropriation</a:t>
                      </a:r>
                      <a:endParaRPr b="1">
                        <a:solidFill>
                          <a:schemeClr val="lt1"/>
                        </a:solidFill>
                        <a:latin typeface="Proxima Nova"/>
                        <a:ea typeface="Proxima Nova"/>
                        <a:cs typeface="Proxima Nova"/>
                        <a:sym typeface="Proxima Nova"/>
                      </a:endParaRPr>
                    </a:p>
                  </a:txBody>
                  <a:tcPr marT="91425" marB="91425" marR="91425" marL="91425">
                    <a:solidFill>
                      <a:srgbClr val="081E32"/>
                    </a:solidFill>
                  </a:tcPr>
                </a:tc>
                <a:tc>
                  <a:txBody>
                    <a:bodyPr/>
                    <a:lstStyle/>
                    <a:p>
                      <a:pPr indent="0" lvl="0" marL="0" rtl="0" algn="ctr">
                        <a:spcBef>
                          <a:spcPts val="0"/>
                        </a:spcBef>
                        <a:spcAft>
                          <a:spcPts val="0"/>
                        </a:spcAft>
                        <a:buNone/>
                      </a:pPr>
                      <a:r>
                        <a:rPr b="1" lang="en-US">
                          <a:solidFill>
                            <a:schemeClr val="lt1"/>
                          </a:solidFill>
                          <a:latin typeface="Proxima Nova"/>
                          <a:ea typeface="Proxima Nova"/>
                          <a:cs typeface="Proxima Nova"/>
                          <a:sym typeface="Proxima Nova"/>
                        </a:rPr>
                        <a:t>Potential Impact of </a:t>
                      </a:r>
                      <a:r>
                        <a:rPr b="1" lang="en-US">
                          <a:solidFill>
                            <a:schemeClr val="lt1"/>
                          </a:solidFill>
                          <a:latin typeface="Proxima Nova"/>
                          <a:ea typeface="Proxima Nova"/>
                          <a:cs typeface="Proxima Nova"/>
                          <a:sym typeface="Proxima Nova"/>
                          <a:extLst>
                            <a:ext uri="http://customooxmlschemas.google.com/">
                              <go:slidesCustomData xmlns:go="http://customooxmlschemas.google.com/" textRoundtripDataId="43"/>
                            </a:ext>
                          </a:extLst>
                        </a:rPr>
                        <a:t>Increased Allocation</a:t>
                      </a:r>
                      <a:endParaRPr b="1">
                        <a:solidFill>
                          <a:schemeClr val="lt1"/>
                        </a:solidFill>
                        <a:latin typeface="Proxima Nova"/>
                        <a:ea typeface="Proxima Nova"/>
                        <a:cs typeface="Proxima Nova"/>
                        <a:sym typeface="Proxima Nova"/>
                      </a:endParaRPr>
                    </a:p>
                  </a:txBody>
                  <a:tcPr marT="91425" marB="91425" marR="91425" marL="91425">
                    <a:solidFill>
                      <a:srgbClr val="081E32"/>
                    </a:solidFill>
                  </a:tcPr>
                </a:tc>
              </a:tr>
              <a:tr h="3643625">
                <a:tc>
                  <a:txBody>
                    <a:bodyPr/>
                    <a:lstStyle/>
                    <a:p>
                      <a:pPr indent="-311150" lvl="0" marL="457200" rtl="0" algn="l">
                        <a:spcBef>
                          <a:spcPts val="0"/>
                        </a:spcBef>
                        <a:spcAft>
                          <a:spcPts val="0"/>
                        </a:spcAft>
                        <a:buSzPts val="1300"/>
                        <a:buFont typeface="Proxima Nova"/>
                        <a:buChar char="●"/>
                      </a:pPr>
                      <a:r>
                        <a:rPr lang="en-US" sz="1300">
                          <a:latin typeface="Proxima Nova"/>
                          <a:ea typeface="Proxima Nova"/>
                          <a:cs typeface="Proxima Nova"/>
                          <a:sym typeface="Proxima Nova"/>
                        </a:rPr>
                        <a:t>In partnership with PFE and SESC, we launched an entirely new body of work - our College Success Coach program - which </a:t>
                      </a:r>
                      <a:r>
                        <a:rPr b="1" lang="en-US" sz="1300">
                          <a:latin typeface="Proxima Nova"/>
                          <a:ea typeface="Proxima Nova"/>
                          <a:cs typeface="Proxima Nova"/>
                          <a:sym typeface="Proxima Nova"/>
                        </a:rPr>
                        <a:t>serves high school seniors and first year postsecondary students in 17 EKY high schools</a:t>
                      </a:r>
                      <a:r>
                        <a:rPr lang="en-US" sz="1300">
                          <a:latin typeface="Proxima Nova"/>
                          <a:ea typeface="Proxima Nova"/>
                          <a:cs typeface="Proxima Nova"/>
                          <a:sym typeface="Proxima Nova"/>
                        </a:rPr>
                        <a:t>. Each coach serves a cohort of 25 seniors to and through their first year of postsecondary,</a:t>
                      </a:r>
                      <a:r>
                        <a:rPr b="1" lang="en-US" sz="1300">
                          <a:latin typeface="Proxima Nova"/>
                          <a:ea typeface="Proxima Nova"/>
                          <a:cs typeface="Proxima Nova"/>
                          <a:sym typeface="Proxima Nova"/>
                        </a:rPr>
                        <a:t> </a:t>
                      </a:r>
                      <a:r>
                        <a:rPr lang="en-US" sz="1300">
                          <a:latin typeface="Proxima Nova"/>
                          <a:ea typeface="Proxima Nova"/>
                          <a:cs typeface="Proxima Nova"/>
                          <a:sym typeface="Proxima Nova"/>
                        </a:rPr>
                        <a:t>with a</a:t>
                      </a:r>
                      <a:r>
                        <a:rPr b="1" lang="en-US" sz="1300">
                          <a:latin typeface="Proxima Nova"/>
                          <a:ea typeface="Proxima Nova"/>
                          <a:cs typeface="Proxima Nova"/>
                          <a:sym typeface="Proxima Nova"/>
                        </a:rPr>
                        <a:t> </a:t>
                      </a:r>
                      <a:r>
                        <a:rPr b="1" lang="en-US" sz="1300">
                          <a:latin typeface="Proxima Nova"/>
                          <a:ea typeface="Proxima Nova"/>
                          <a:cs typeface="Proxima Nova"/>
                          <a:sym typeface="Proxima Nova"/>
                          <a:extLst>
                            <a:ext uri="http://customooxmlschemas.google.com/">
                              <go:slidesCustomData xmlns:go="http://customooxmlschemas.google.com/" textRoundtripDataId="44"/>
                            </a:ext>
                          </a:extLst>
                        </a:rPr>
                        <a:t>focus on first generation students, students with incarcerated parents, and students with minority status</a:t>
                      </a:r>
                      <a:r>
                        <a:rPr b="1" lang="en-US" sz="1300">
                          <a:latin typeface="Proxima Nova"/>
                          <a:ea typeface="Proxima Nova"/>
                          <a:cs typeface="Proxima Nova"/>
                          <a:sym typeface="Proxima Nova"/>
                        </a:rPr>
                        <a:t>.</a:t>
                      </a:r>
                      <a:endParaRPr b="1" sz="1300">
                        <a:latin typeface="Proxima Nova"/>
                        <a:ea typeface="Proxima Nova"/>
                        <a:cs typeface="Proxima Nova"/>
                        <a:sym typeface="Proxima Nova"/>
                      </a:endParaRPr>
                    </a:p>
                    <a:p>
                      <a:pPr indent="0" lvl="0" marL="0" rtl="0" algn="l">
                        <a:spcBef>
                          <a:spcPts val="0"/>
                        </a:spcBef>
                        <a:spcAft>
                          <a:spcPts val="0"/>
                        </a:spcAft>
                        <a:buNone/>
                      </a:pPr>
                      <a:r>
                        <a:t/>
                      </a:r>
                      <a:endParaRPr sz="1300">
                        <a:latin typeface="Proxima Nova"/>
                        <a:ea typeface="Proxima Nova"/>
                        <a:cs typeface="Proxima Nova"/>
                        <a:sym typeface="Proxima Nova"/>
                        <a:extLst>
                          <a:ext uri="http://customooxmlschemas.google.com/">
                            <go:slidesCustomData xmlns:go="http://customooxmlschemas.google.com/" textRoundtripDataId="45"/>
                          </a:ext>
                        </a:extLst>
                      </a:endParaRPr>
                    </a:p>
                    <a:p>
                      <a:pPr indent="-311150" lvl="0" marL="457200" rtl="0" algn="l">
                        <a:spcBef>
                          <a:spcPts val="0"/>
                        </a:spcBef>
                        <a:spcAft>
                          <a:spcPts val="0"/>
                        </a:spcAft>
                        <a:buSzPts val="1300"/>
                        <a:buFont typeface="Proxima Nova"/>
                        <a:buChar char="●"/>
                      </a:pPr>
                      <a:r>
                        <a:rPr lang="en-US" sz="1300">
                          <a:latin typeface="Proxima Nova"/>
                          <a:ea typeface="Proxima Nova"/>
                          <a:cs typeface="Proxima Nova"/>
                          <a:sym typeface="Proxima Nova"/>
                          <a:extLst>
                            <a:ext uri="http://customooxmlschemas.google.com/">
                              <go:slidesCustomData xmlns:go="http://customooxmlschemas.google.com/" textRoundtripDataId="46"/>
                            </a:ext>
                          </a:extLst>
                        </a:rPr>
                        <a:t>To date, CSCs have served/are serving </a:t>
                      </a:r>
                      <a:r>
                        <a:rPr b="1" lang="en-US" sz="1300">
                          <a:latin typeface="Proxima Nova"/>
                          <a:ea typeface="Proxima Nova"/>
                          <a:cs typeface="Proxima Nova"/>
                          <a:sym typeface="Proxima Nova"/>
                          <a:extLst>
                            <a:ext uri="http://customooxmlschemas.google.com/">
                              <go:slidesCustomData xmlns:go="http://customooxmlschemas.google.com/" textRoundtripDataId="47"/>
                            </a:ext>
                          </a:extLst>
                        </a:rPr>
                        <a:t>850 students</a:t>
                      </a:r>
                      <a:r>
                        <a:rPr lang="en-US" sz="1300">
                          <a:latin typeface="Proxima Nova"/>
                          <a:ea typeface="Proxima Nova"/>
                          <a:cs typeface="Proxima Nova"/>
                          <a:sym typeface="Proxima Nova"/>
                          <a:extLst>
                            <a:ext uri="http://customooxmlschemas.google.com/">
                              <go:slidesCustomData xmlns:go="http://customooxmlschemas.google.com/" textRoundtripDataId="48"/>
                            </a:ext>
                          </a:extLst>
                        </a:rPr>
                        <a:t>,</a:t>
                      </a:r>
                      <a:r>
                        <a:rPr lang="en-US" sz="1300">
                          <a:latin typeface="Proxima Nova"/>
                          <a:ea typeface="Proxima Nova"/>
                          <a:cs typeface="Proxima Nova"/>
                          <a:sym typeface="Proxima Nova"/>
                          <a:extLst>
                            <a:ext uri="http://customooxmlschemas.google.com/">
                              <go:slidesCustomData xmlns:go="http://customooxmlschemas.google.com/" textRoundtripDataId="49"/>
                            </a:ext>
                          </a:extLst>
                        </a:rPr>
                        <a:t> supporting them to earn </a:t>
                      </a:r>
                      <a:r>
                        <a:rPr b="1" lang="en-US" sz="1300">
                          <a:latin typeface="Proxima Nova"/>
                          <a:ea typeface="Proxima Nova"/>
                          <a:cs typeface="Proxima Nova"/>
                          <a:sym typeface="Proxima Nova"/>
                          <a:extLst>
                            <a:ext uri="http://customooxmlschemas.google.com/">
                              <go:slidesCustomData xmlns:go="http://customooxmlschemas.google.com/" textRoundtripDataId="50"/>
                            </a:ext>
                          </a:extLst>
                        </a:rPr>
                        <a:t>$719,351 in scholarships</a:t>
                      </a:r>
                      <a:r>
                        <a:rPr b="1" lang="en-US" sz="1300">
                          <a:latin typeface="Proxima Nova"/>
                          <a:ea typeface="Proxima Nova"/>
                          <a:cs typeface="Proxima Nova"/>
                          <a:sym typeface="Proxima Nova"/>
                          <a:extLst>
                            <a:ext uri="http://customooxmlschemas.google.com/">
                              <go:slidesCustomData xmlns:go="http://customooxmlschemas.google.com/" textRoundtripDataId="51"/>
                            </a:ext>
                          </a:extLst>
                        </a:rPr>
                        <a:t> </a:t>
                      </a:r>
                      <a:r>
                        <a:rPr lang="en-US" sz="1300">
                          <a:latin typeface="Proxima Nova"/>
                          <a:ea typeface="Proxima Nova"/>
                          <a:cs typeface="Proxima Nova"/>
                          <a:sym typeface="Proxima Nova"/>
                          <a:extLst>
                            <a:ext uri="http://customooxmlschemas.google.com/">
                              <go:slidesCustomData xmlns:go="http://customooxmlschemas.google.com/" textRoundtripDataId="52"/>
                            </a:ext>
                          </a:extLst>
                        </a:rPr>
                        <a:t>and achieve </a:t>
                      </a:r>
                      <a:r>
                        <a:rPr b="1" lang="en-US" sz="1300">
                          <a:latin typeface="Proxima Nova"/>
                          <a:ea typeface="Proxima Nova"/>
                          <a:cs typeface="Proxima Nova"/>
                          <a:sym typeface="Proxima Nova"/>
                          <a:extLst>
                            <a:ext uri="http://customooxmlschemas.google.com/">
                              <go:slidesCustomData xmlns:go="http://customooxmlschemas.google.com/" textRoundtripDataId="53"/>
                            </a:ext>
                          </a:extLst>
                        </a:rPr>
                        <a:t>62% postsecondary enrollment</a:t>
                      </a:r>
                      <a:r>
                        <a:rPr b="1" lang="en-US" sz="1300">
                          <a:latin typeface="Proxima Nova"/>
                          <a:ea typeface="Proxima Nova"/>
                          <a:cs typeface="Proxima Nova"/>
                          <a:sym typeface="Proxima Nova"/>
                        </a:rPr>
                        <a:t> in just 6 months.</a:t>
                      </a:r>
                      <a:endParaRPr b="1" sz="1300">
                        <a:latin typeface="Proxima Nova"/>
                        <a:ea typeface="Proxima Nova"/>
                        <a:cs typeface="Proxima Nova"/>
                        <a:sym typeface="Proxima Nova"/>
                      </a:endParaRPr>
                    </a:p>
                  </a:txBody>
                  <a:tcPr marT="91425" marB="91425" marR="91425" marL="91425"/>
                </a:tc>
                <a:tc>
                  <a:txBody>
                    <a:bodyPr/>
                    <a:lstStyle/>
                    <a:p>
                      <a:pPr indent="-311150" lvl="0" marL="457200" rtl="0" algn="l">
                        <a:spcBef>
                          <a:spcPts val="0"/>
                        </a:spcBef>
                        <a:spcAft>
                          <a:spcPts val="0"/>
                        </a:spcAft>
                        <a:buSzPts val="1300"/>
                        <a:buFont typeface="Proxima Nova"/>
                        <a:buChar char="●"/>
                      </a:pPr>
                      <a:r>
                        <a:rPr lang="en-US" sz="1300">
                          <a:latin typeface="Proxima Nova"/>
                          <a:ea typeface="Proxima Nova"/>
                          <a:cs typeface="Proxima Nova"/>
                          <a:sym typeface="Proxima Nova"/>
                        </a:rPr>
                        <a:t>Opportunity</a:t>
                      </a:r>
                      <a:r>
                        <a:rPr lang="en-US" sz="1300">
                          <a:latin typeface="Proxima Nova"/>
                          <a:ea typeface="Proxima Nova"/>
                          <a:cs typeface="Proxima Nova"/>
                          <a:sym typeface="Proxima Nova"/>
                        </a:rPr>
                        <a:t> to </a:t>
                      </a:r>
                      <a:r>
                        <a:rPr b="1" lang="en-US" sz="1300">
                          <a:latin typeface="Proxima Nova"/>
                          <a:ea typeface="Proxima Nova"/>
                          <a:cs typeface="Proxima Nova"/>
                          <a:sym typeface="Proxima Nova"/>
                          <a:extLst>
                            <a:ext uri="http://customooxmlschemas.google.com/">
                              <go:slidesCustomData xmlns:go="http://customooxmlschemas.google.com/" textRoundtripDataId="54"/>
                            </a:ext>
                          </a:extLst>
                        </a:rPr>
                        <a:t>double the size of our program </a:t>
                      </a:r>
                      <a:r>
                        <a:rPr b="1" lang="en-US" sz="1300">
                          <a:latin typeface="Proxima Nova"/>
                          <a:ea typeface="Proxima Nova"/>
                          <a:cs typeface="Proxima Nova"/>
                          <a:sym typeface="Proxima Nova"/>
                        </a:rPr>
                        <a:t>t</a:t>
                      </a:r>
                      <a:r>
                        <a:rPr lang="en-US" sz="1300">
                          <a:latin typeface="Proxima Nova"/>
                          <a:ea typeface="Proxima Nova"/>
                          <a:cs typeface="Proxima Nova"/>
                          <a:sym typeface="Proxima Nova"/>
                        </a:rPr>
                        <a:t>o two coaches per high school, thus impacting twice as many students per year</a:t>
                      </a:r>
                      <a:endParaRPr sz="1300">
                        <a:latin typeface="Proxima Nova"/>
                        <a:ea typeface="Proxima Nova"/>
                        <a:cs typeface="Proxima Nova"/>
                        <a:sym typeface="Proxima Nova"/>
                      </a:endParaRPr>
                    </a:p>
                    <a:p>
                      <a:pPr indent="0" lvl="0" marL="457200" rtl="0" algn="l">
                        <a:spcBef>
                          <a:spcPts val="0"/>
                        </a:spcBef>
                        <a:spcAft>
                          <a:spcPts val="0"/>
                        </a:spcAft>
                        <a:buNone/>
                      </a:pPr>
                      <a:r>
                        <a:t/>
                      </a:r>
                      <a:endParaRPr sz="1300">
                        <a:latin typeface="Proxima Nova"/>
                        <a:ea typeface="Proxima Nova"/>
                        <a:cs typeface="Proxima Nova"/>
                        <a:sym typeface="Proxima Nova"/>
                      </a:endParaRPr>
                    </a:p>
                    <a:p>
                      <a:pPr indent="-311150" lvl="0" marL="457200" rtl="0" algn="l">
                        <a:spcBef>
                          <a:spcPts val="0"/>
                        </a:spcBef>
                        <a:spcAft>
                          <a:spcPts val="0"/>
                        </a:spcAft>
                        <a:buSzPts val="1300"/>
                        <a:buFont typeface="Proxima Nova"/>
                        <a:buChar char="●"/>
                      </a:pPr>
                      <a:r>
                        <a:rPr lang="en-US" sz="1300">
                          <a:latin typeface="Proxima Nova"/>
                          <a:ea typeface="Proxima Nova"/>
                          <a:cs typeface="Proxima Nova"/>
                          <a:sym typeface="Proxima Nova"/>
                        </a:rPr>
                        <a:t>Launch and integrate a Peer Forward mentoring model into EKY high schools, adding </a:t>
                      </a:r>
                      <a:r>
                        <a:rPr b="1" lang="en-US" sz="1300">
                          <a:latin typeface="Proxima Nova"/>
                          <a:ea typeface="Proxima Nova"/>
                          <a:cs typeface="Proxima Nova"/>
                          <a:sym typeface="Proxima Nova"/>
                          <a:extLst>
                            <a:ext uri="http://customooxmlschemas.google.com/">
                              <go:slidesCustomData xmlns:go="http://customooxmlschemas.google.com/" textRoundtripDataId="55"/>
                            </a:ext>
                          </a:extLst>
                        </a:rPr>
                        <a:t>3 layers of pre-postsecondary support for students</a:t>
                      </a:r>
                      <a:r>
                        <a:rPr lang="en-US" sz="1300">
                          <a:latin typeface="Proxima Nova"/>
                          <a:ea typeface="Proxima Nova"/>
                          <a:cs typeface="Proxima Nova"/>
                          <a:sym typeface="Proxima Nova"/>
                        </a:rPr>
                        <a:t> in grades 9-11 as they matriculate into a CSC cohort </a:t>
                      </a:r>
                      <a:endParaRPr sz="1300">
                        <a:latin typeface="Proxima Nova"/>
                        <a:ea typeface="Proxima Nova"/>
                        <a:cs typeface="Proxima Nova"/>
                        <a:sym typeface="Proxima Nova"/>
                      </a:endParaRPr>
                    </a:p>
                    <a:p>
                      <a:pPr indent="0" lvl="0" marL="457200" rtl="0" algn="l">
                        <a:spcBef>
                          <a:spcPts val="0"/>
                        </a:spcBef>
                        <a:spcAft>
                          <a:spcPts val="0"/>
                        </a:spcAft>
                        <a:buNone/>
                      </a:pPr>
                      <a:r>
                        <a:t/>
                      </a:r>
                      <a:endParaRPr sz="1300">
                        <a:latin typeface="Proxima Nova"/>
                        <a:ea typeface="Proxima Nova"/>
                        <a:cs typeface="Proxima Nova"/>
                        <a:sym typeface="Proxima Nova"/>
                      </a:endParaRPr>
                    </a:p>
                    <a:p>
                      <a:pPr indent="-311150" lvl="0" marL="457200" rtl="0" algn="l">
                        <a:spcBef>
                          <a:spcPts val="0"/>
                        </a:spcBef>
                        <a:spcAft>
                          <a:spcPts val="0"/>
                        </a:spcAft>
                        <a:buSzPts val="1300"/>
                        <a:buFont typeface="Proxima Nova"/>
                        <a:buChar char="●"/>
                      </a:pPr>
                      <a:r>
                        <a:rPr lang="en-US" sz="1300">
                          <a:latin typeface="Proxima Nova"/>
                          <a:ea typeface="Proxima Nova"/>
                          <a:cs typeface="Proxima Nova"/>
                          <a:sym typeface="Proxima Nova"/>
                        </a:rPr>
                        <a:t>Create and present white papers positioning EKY as a</a:t>
                      </a:r>
                      <a:r>
                        <a:rPr b="1" lang="en-US" sz="1300">
                          <a:latin typeface="Proxima Nova"/>
                          <a:ea typeface="Proxima Nova"/>
                          <a:cs typeface="Proxima Nova"/>
                          <a:sym typeface="Proxima Nova"/>
                        </a:rPr>
                        <a:t> </a:t>
                      </a:r>
                      <a:r>
                        <a:rPr b="1" lang="en-US" sz="1300">
                          <a:latin typeface="Proxima Nova"/>
                          <a:ea typeface="Proxima Nova"/>
                          <a:cs typeface="Proxima Nova"/>
                          <a:sym typeface="Proxima Nova"/>
                          <a:extLst>
                            <a:ext uri="http://customooxmlschemas.google.com/">
                              <go:slidesCustomData xmlns:go="http://customooxmlschemas.google.com/" textRoundtripDataId="56"/>
                            </a:ext>
                          </a:extLst>
                        </a:rPr>
                        <a:t>national proof point of rapid improvement</a:t>
                      </a:r>
                      <a:r>
                        <a:rPr b="1" lang="en-US" sz="1300">
                          <a:latin typeface="Proxima Nova"/>
                          <a:ea typeface="Proxima Nova"/>
                          <a:cs typeface="Proxima Nova"/>
                          <a:sym typeface="Proxima Nova"/>
                        </a:rPr>
                        <a:t> </a:t>
                      </a:r>
                      <a:r>
                        <a:rPr lang="en-US" sz="1300">
                          <a:latin typeface="Proxima Nova"/>
                          <a:ea typeface="Proxima Nova"/>
                          <a:cs typeface="Proxima Nova"/>
                          <a:sym typeface="Proxima Nova"/>
                        </a:rPr>
                        <a:t>in postsecondary readiness and attainment</a:t>
                      </a:r>
                      <a:endParaRPr sz="1300">
                        <a:latin typeface="Proxima Nova"/>
                        <a:ea typeface="Proxima Nova"/>
                        <a:cs typeface="Proxima Nova"/>
                        <a:sym typeface="Proxima Nova"/>
                      </a:endParaRPr>
                    </a:p>
                    <a:p>
                      <a:pPr indent="0" lvl="0" marL="457200" rtl="0" algn="l">
                        <a:spcBef>
                          <a:spcPts val="0"/>
                        </a:spcBef>
                        <a:spcAft>
                          <a:spcPts val="0"/>
                        </a:spcAft>
                        <a:buNone/>
                      </a:pPr>
                      <a:r>
                        <a:t/>
                      </a:r>
                      <a:endParaRPr sz="1300">
                        <a:latin typeface="Proxima Nova"/>
                        <a:ea typeface="Proxima Nova"/>
                        <a:cs typeface="Proxima Nova"/>
                        <a:sym typeface="Proxima Nova"/>
                      </a:endParaRPr>
                    </a:p>
                    <a:p>
                      <a:pPr indent="-311150" lvl="0" marL="457200" rtl="0" algn="l">
                        <a:spcBef>
                          <a:spcPts val="0"/>
                        </a:spcBef>
                        <a:spcAft>
                          <a:spcPts val="0"/>
                        </a:spcAft>
                        <a:buSzPts val="1300"/>
                        <a:buFont typeface="Proxima Nova"/>
                        <a:buChar char="●"/>
                      </a:pPr>
                      <a:r>
                        <a:rPr lang="en-US" sz="1300">
                          <a:latin typeface="Proxima Nova"/>
                          <a:ea typeface="Proxima Nova"/>
                          <a:cs typeface="Proxima Nova"/>
                          <a:sym typeface="Proxima Nova"/>
                        </a:rPr>
                        <a:t>Notably, siblings of first generation college students are 40% more likely to complete a </a:t>
                      </a:r>
                      <a:r>
                        <a:rPr lang="en-US" sz="1300">
                          <a:latin typeface="Proxima Nova"/>
                          <a:ea typeface="Proxima Nova"/>
                          <a:cs typeface="Proxima Nova"/>
                          <a:sym typeface="Proxima Nova"/>
                        </a:rPr>
                        <a:t>postsecondary</a:t>
                      </a:r>
                      <a:r>
                        <a:rPr lang="en-US" sz="1300">
                          <a:latin typeface="Proxima Nova"/>
                          <a:ea typeface="Proxima Nova"/>
                          <a:cs typeface="Proxima Nova"/>
                          <a:sym typeface="Proxima Nova"/>
                        </a:rPr>
                        <a:t> degree; the CSC program has the potential to</a:t>
                      </a:r>
                      <a:r>
                        <a:rPr b="1" lang="en-US" sz="1300">
                          <a:latin typeface="Proxima Nova"/>
                          <a:ea typeface="Proxima Nova"/>
                          <a:cs typeface="Proxima Nova"/>
                          <a:sym typeface="Proxima Nova"/>
                        </a:rPr>
                        <a:t> </a:t>
                      </a:r>
                      <a:r>
                        <a:rPr b="1" lang="en-US" sz="1300">
                          <a:latin typeface="Proxima Nova"/>
                          <a:ea typeface="Proxima Nova"/>
                          <a:cs typeface="Proxima Nova"/>
                          <a:sym typeface="Proxima Nova"/>
                          <a:extLst>
                            <a:ext uri="http://customooxmlschemas.google.com/">
                              <go:slidesCustomData xmlns:go="http://customooxmlschemas.google.com/" textRoundtripDataId="57"/>
                            </a:ext>
                          </a:extLst>
                        </a:rPr>
                        <a:t>create generational impact</a:t>
                      </a:r>
                      <a:r>
                        <a:rPr b="1" lang="en-US" sz="1300">
                          <a:latin typeface="Proxima Nova"/>
                          <a:ea typeface="Proxima Nova"/>
                          <a:cs typeface="Proxima Nova"/>
                          <a:sym typeface="Proxima Nova"/>
                        </a:rPr>
                        <a:t> </a:t>
                      </a:r>
                      <a:r>
                        <a:rPr lang="en-US" sz="1300">
                          <a:latin typeface="Proxima Nova"/>
                          <a:ea typeface="Proxima Nova"/>
                          <a:cs typeface="Proxima Nova"/>
                          <a:sym typeface="Proxima Nova"/>
                        </a:rPr>
                        <a:t>as it sustains and grows.</a:t>
                      </a:r>
                      <a:endParaRPr sz="1300">
                        <a:latin typeface="Proxima Nova"/>
                        <a:ea typeface="Proxima Nova"/>
                        <a:cs typeface="Proxima Nova"/>
                        <a:sym typeface="Proxima Nova"/>
                      </a:endParaRPr>
                    </a:p>
                  </a:txBody>
                  <a:tcPr marT="91425" marB="91425" marR="91425" marL="91425"/>
                </a:tc>
              </a:tr>
            </a:tbl>
          </a:graphicData>
        </a:graphic>
      </p:graphicFrame>
      <p:sp>
        <p:nvSpPr>
          <p:cNvPr id="196" name="Google Shape;196;gf50e0139a0_0_140"/>
          <p:cNvSpPr txBox="1"/>
          <p:nvPr/>
        </p:nvSpPr>
        <p:spPr>
          <a:xfrm>
            <a:off x="100" y="-28875"/>
            <a:ext cx="91440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rPr>
              <a:t>CATALYZING POSTSECONDARY SUCCESS</a:t>
            </a:r>
            <a:endParaRPr b="1" sz="1800">
              <a:solidFill>
                <a:schemeClr val="lt1"/>
              </a:solidFill>
              <a:latin typeface="Proxima Nova"/>
              <a:ea typeface="Proxima Nova"/>
              <a:cs typeface="Proxima Nova"/>
              <a:sym typeface="Proxima Nova"/>
            </a:endParaRPr>
          </a:p>
        </p:txBody>
      </p:sp>
      <p:sp>
        <p:nvSpPr>
          <p:cNvPr id="197" name="Google Shape;197;gf50e0139a0_0_140"/>
          <p:cNvSpPr txBox="1"/>
          <p:nvPr>
            <p:ph type="title"/>
          </p:nvPr>
        </p:nvSpPr>
        <p:spPr>
          <a:xfrm>
            <a:off x="100" y="346775"/>
            <a:ext cx="9144000" cy="703500"/>
          </a:xfrm>
          <a:prstGeom prst="rect">
            <a:avLst/>
          </a:prstGeom>
        </p:spPr>
        <p:txBody>
          <a:bodyPr anchorCtr="0" anchor="ctr" bIns="45700" lIns="91425" spcFirstLastPara="1" rIns="91425" wrap="square" tIns="45700">
            <a:normAutofit/>
          </a:bodyPr>
          <a:lstStyle/>
          <a:p>
            <a:pPr indent="0" lvl="0" marL="0" rtl="0" algn="ctr">
              <a:spcBef>
                <a:spcPts val="750"/>
              </a:spcBef>
              <a:spcAft>
                <a:spcPts val="0"/>
              </a:spcAft>
              <a:buSzPts val="990"/>
              <a:buNone/>
            </a:pPr>
            <a:r>
              <a:rPr b="1" lang="en-US" sz="1700">
                <a:solidFill>
                  <a:schemeClr val="lt1"/>
                </a:solidFill>
              </a:rPr>
              <a:t>TFAA’s Role: </a:t>
            </a:r>
            <a:r>
              <a:rPr lang="en-US" sz="1700">
                <a:solidFill>
                  <a:schemeClr val="lt1"/>
                </a:solidFill>
              </a:rPr>
              <a:t>Expand our new College Success Coach program, catalyzing generational increases in postsecondary readiness and success while creating ecosystems of support in local schools.</a:t>
            </a:r>
            <a:endParaRPr sz="17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f50e0139a0_0_146"/>
          <p:cNvSpPr/>
          <p:nvPr/>
        </p:nvSpPr>
        <p:spPr>
          <a:xfrm>
            <a:off x="4647825" y="2150725"/>
            <a:ext cx="4198500" cy="2706900"/>
          </a:xfrm>
          <a:prstGeom prst="rect">
            <a:avLst/>
          </a:prstGeom>
          <a:solidFill>
            <a:srgbClr val="081E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f50e0139a0_0_146"/>
          <p:cNvSpPr txBox="1"/>
          <p:nvPr/>
        </p:nvSpPr>
        <p:spPr>
          <a:xfrm>
            <a:off x="100" y="-28875"/>
            <a:ext cx="91440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extLst>
                  <a:ext uri="http://customooxmlschemas.google.com/">
                    <go:slidesCustomData xmlns:go="http://customooxmlschemas.google.com/" textRoundtripDataId="58"/>
                  </a:ext>
                </a:extLst>
              </a:rPr>
              <a:t>HEARING FROM THE FIELD</a:t>
            </a:r>
            <a:endParaRPr b="1" sz="1800">
              <a:solidFill>
                <a:schemeClr val="lt1"/>
              </a:solidFill>
              <a:latin typeface="Proxima Nova"/>
              <a:ea typeface="Proxima Nova"/>
              <a:cs typeface="Proxima Nova"/>
              <a:sym typeface="Proxima Nova"/>
            </a:endParaRPr>
          </a:p>
        </p:txBody>
      </p:sp>
      <p:sp>
        <p:nvSpPr>
          <p:cNvPr id="205" name="Google Shape;205;gf50e0139a0_0_146"/>
          <p:cNvSpPr txBox="1"/>
          <p:nvPr/>
        </p:nvSpPr>
        <p:spPr>
          <a:xfrm>
            <a:off x="2406725" y="1408375"/>
            <a:ext cx="2671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extLst>
                  <a:ext uri="http://customooxmlschemas.google.com/">
                    <go:slidesCustomData xmlns:go="http://customooxmlschemas.google.com/" textRoundtripDataId="59"/>
                  </a:ext>
                </a:extLst>
              </a:rPr>
              <a:t>Ashley Morrow</a:t>
            </a:r>
            <a:endParaRPr b="1">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College Success Coach</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Knox Central High School</a:t>
            </a:r>
            <a:endParaRPr>
              <a:latin typeface="Calibri"/>
              <a:ea typeface="Calibri"/>
              <a:cs typeface="Calibri"/>
              <a:sym typeface="Calibri"/>
            </a:endParaRPr>
          </a:p>
        </p:txBody>
      </p:sp>
      <p:pic>
        <p:nvPicPr>
          <p:cNvPr id="206" name="Google Shape;206;gf50e0139a0_0_146"/>
          <p:cNvPicPr preferRelativeResize="0"/>
          <p:nvPr/>
        </p:nvPicPr>
        <p:blipFill>
          <a:blip r:embed="rId3">
            <a:alphaModFix/>
          </a:blip>
          <a:stretch>
            <a:fillRect/>
          </a:stretch>
        </p:blipFill>
        <p:spPr>
          <a:xfrm>
            <a:off x="4686299" y="2199200"/>
            <a:ext cx="4104293" cy="2599025"/>
          </a:xfrm>
          <a:prstGeom prst="rect">
            <a:avLst/>
          </a:prstGeom>
          <a:noFill/>
          <a:ln>
            <a:noFill/>
          </a:ln>
        </p:spPr>
      </p:pic>
      <p:sp>
        <p:nvSpPr>
          <p:cNvPr id="207" name="Google Shape;207;gf50e0139a0_0_146"/>
          <p:cNvSpPr txBox="1"/>
          <p:nvPr/>
        </p:nvSpPr>
        <p:spPr>
          <a:xfrm>
            <a:off x="4731450" y="1786425"/>
            <a:ext cx="405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WHERE COLLEGE SUCCESS COACHES WORK</a:t>
            </a:r>
            <a:endParaRPr b="1">
              <a:latin typeface="Calibri"/>
              <a:ea typeface="Calibri"/>
              <a:cs typeface="Calibri"/>
              <a:sym typeface="Calibri"/>
            </a:endParaRPr>
          </a:p>
        </p:txBody>
      </p:sp>
      <p:pic>
        <p:nvPicPr>
          <p:cNvPr id="208" name="Google Shape;208;gf50e0139a0_0_146"/>
          <p:cNvPicPr preferRelativeResize="0"/>
          <p:nvPr/>
        </p:nvPicPr>
        <p:blipFill rotWithShape="1">
          <a:blip r:embed="rId4">
            <a:alphaModFix/>
          </a:blip>
          <a:srcRect b="32646" l="0" r="0" t="0"/>
          <a:stretch/>
        </p:blipFill>
        <p:spPr>
          <a:xfrm>
            <a:off x="340300" y="773275"/>
            <a:ext cx="1786901" cy="1805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f50e0139a0_0_151"/>
          <p:cNvSpPr txBox="1"/>
          <p:nvPr>
            <p:ph type="title"/>
          </p:nvPr>
        </p:nvSpPr>
        <p:spPr>
          <a:xfrm>
            <a:off x="521475" y="2157400"/>
            <a:ext cx="8536800" cy="994200"/>
          </a:xfrm>
          <a:prstGeom prst="rect">
            <a:avLst/>
          </a:prstGeom>
        </p:spPr>
        <p:txBody>
          <a:bodyPr anchorCtr="0" anchor="ctr" bIns="45700" lIns="91425" spcFirstLastPara="1" rIns="91425" wrap="square" tIns="45700">
            <a:normAutofit fontScale="90000"/>
          </a:bodyPr>
          <a:lstStyle/>
          <a:p>
            <a:pPr indent="0" lvl="0" marL="0" rtl="0" algn="l">
              <a:spcBef>
                <a:spcPts val="750"/>
              </a:spcBef>
              <a:spcAft>
                <a:spcPts val="0"/>
              </a:spcAft>
              <a:buNone/>
            </a:pPr>
            <a:r>
              <a:t/>
            </a:r>
            <a:endParaRPr sz="2100"/>
          </a:p>
          <a:p>
            <a:pPr indent="0" lvl="0" marL="0" rtl="0" algn="l">
              <a:spcBef>
                <a:spcPts val="750"/>
              </a:spcBef>
              <a:spcAft>
                <a:spcPts val="0"/>
              </a:spcAft>
              <a:buNone/>
            </a:pPr>
            <a:r>
              <a:t/>
            </a:r>
            <a:endParaRPr sz="2100"/>
          </a:p>
          <a:p>
            <a:pPr indent="0" lvl="0" marL="0" rtl="0" algn="l">
              <a:spcBef>
                <a:spcPts val="750"/>
              </a:spcBef>
              <a:spcAft>
                <a:spcPts val="0"/>
              </a:spcAft>
              <a:buNone/>
            </a:pPr>
            <a:r>
              <a:t/>
            </a:r>
            <a:endParaRPr sz="2100"/>
          </a:p>
          <a:p>
            <a:pPr indent="0" lvl="0" marL="0" rtl="0" algn="l">
              <a:spcBef>
                <a:spcPts val="750"/>
              </a:spcBef>
              <a:spcAft>
                <a:spcPts val="0"/>
              </a:spcAft>
              <a:buNone/>
            </a:pPr>
            <a:r>
              <a:t/>
            </a:r>
            <a:endParaRPr sz="2100"/>
          </a:p>
          <a:p>
            <a:pPr indent="-348615" lvl="0" marL="457200" rtl="0" algn="l">
              <a:spcBef>
                <a:spcPts val="750"/>
              </a:spcBef>
              <a:spcAft>
                <a:spcPts val="0"/>
              </a:spcAft>
              <a:buSzPct val="100000"/>
              <a:buChar char="●"/>
            </a:pPr>
            <a:r>
              <a:rPr b="1" lang="en-US" sz="2100"/>
              <a:t>Grow our teaching force by 25</a:t>
            </a:r>
            <a:r>
              <a:rPr b="1" lang="en-US" sz="2100">
                <a:extLst>
                  <a:ext uri="http://customooxmlschemas.google.com/">
                    <go:slidesCustomData xmlns:go="http://customooxmlschemas.google.com/" textRoundtripDataId="60"/>
                  </a:ext>
                </a:extLst>
              </a:rPr>
              <a:t>%</a:t>
            </a:r>
            <a:r>
              <a:rPr lang="en-US" sz="2100"/>
              <a:t> adding both homegrown talent and </a:t>
            </a:r>
            <a:r>
              <a:rPr lang="en-US" sz="2100"/>
              <a:t>diverse</a:t>
            </a:r>
            <a:r>
              <a:rPr lang="en-US" sz="2100"/>
              <a:t> </a:t>
            </a:r>
            <a:r>
              <a:rPr lang="en-US" sz="2100"/>
              <a:t>perspectives</a:t>
            </a:r>
            <a:r>
              <a:rPr lang="en-US" sz="2100"/>
              <a:t> to school systems across EKY.</a:t>
            </a:r>
            <a:endParaRPr sz="2100"/>
          </a:p>
          <a:p>
            <a:pPr indent="-348615" lvl="0" marL="457200" rtl="0" algn="l">
              <a:spcBef>
                <a:spcPts val="1000"/>
              </a:spcBef>
              <a:spcAft>
                <a:spcPts val="0"/>
              </a:spcAft>
              <a:buSzPct val="100000"/>
              <a:buChar char="●"/>
            </a:pPr>
            <a:r>
              <a:rPr lang="en-US" sz="2100"/>
              <a:t>Increase our contributions to communities by supporting non-TFAA teachers and districts through</a:t>
            </a:r>
            <a:r>
              <a:rPr b="1" lang="en-US" sz="2100"/>
              <a:t> free, world class professional </a:t>
            </a:r>
            <a:r>
              <a:rPr b="1" lang="en-US" sz="2100"/>
              <a:t>development</a:t>
            </a:r>
            <a:r>
              <a:rPr b="1" lang="en-US" sz="2100"/>
              <a:t> and coaching</a:t>
            </a:r>
            <a:endParaRPr b="1" sz="2100"/>
          </a:p>
          <a:p>
            <a:pPr indent="-348615" lvl="0" marL="457200" rtl="0" algn="l">
              <a:spcBef>
                <a:spcPts val="1000"/>
              </a:spcBef>
              <a:spcAft>
                <a:spcPts val="0"/>
              </a:spcAft>
              <a:buSzPct val="100000"/>
              <a:buChar char="●"/>
            </a:pPr>
            <a:r>
              <a:rPr lang="en-US" sz="2100"/>
              <a:t>Launch a</a:t>
            </a:r>
            <a:r>
              <a:rPr b="1" lang="en-US" sz="2100"/>
              <a:t> College Success Coach program that reaches 850 academically-ready and at-risk </a:t>
            </a:r>
            <a:r>
              <a:rPr b="1" lang="en-US" sz="2100">
                <a:extLst>
                  <a:ext uri="http://customooxmlschemas.google.com/">
                    <go:slidesCustomData xmlns:go="http://customooxmlschemas.google.com/" textRoundtripDataId="61"/>
                  </a:ext>
                </a:extLst>
              </a:rPr>
              <a:t>students</a:t>
            </a:r>
            <a:r>
              <a:rPr b="1" lang="en-US" sz="2100"/>
              <a:t> </a:t>
            </a:r>
            <a:r>
              <a:rPr lang="en-US" sz="2100"/>
              <a:t>as they work to enroll and persist in postsecondary programs, ranging </a:t>
            </a:r>
            <a:r>
              <a:rPr lang="en-US" sz="2100">
                <a:extLst>
                  <a:ext uri="http://customooxmlschemas.google.com/">
                    <go:slidesCustomData xmlns:go="http://customooxmlschemas.google.com/" textRoundtripDataId="62"/>
                  </a:ext>
                </a:extLst>
              </a:rPr>
              <a:t>from certificate to four-year degree-bearing. </a:t>
            </a:r>
            <a:endParaRPr sz="2100"/>
          </a:p>
          <a:p>
            <a:pPr indent="0" lvl="0" marL="0" rtl="0" algn="l">
              <a:spcBef>
                <a:spcPts val="1000"/>
              </a:spcBef>
              <a:spcAft>
                <a:spcPts val="0"/>
              </a:spcAft>
              <a:buNone/>
            </a:pPr>
            <a:r>
              <a:t/>
            </a:r>
            <a:endParaRPr sz="2100"/>
          </a:p>
          <a:p>
            <a:pPr indent="0" lvl="0" marL="0" rtl="0" algn="l">
              <a:spcBef>
                <a:spcPts val="750"/>
              </a:spcBef>
              <a:spcAft>
                <a:spcPts val="0"/>
              </a:spcAft>
              <a:buNone/>
            </a:pPr>
            <a:r>
              <a:t/>
            </a:r>
            <a:endParaRPr sz="2100"/>
          </a:p>
          <a:p>
            <a:pPr indent="0" lvl="0" marL="0" rtl="0" algn="l">
              <a:spcBef>
                <a:spcPts val="750"/>
              </a:spcBef>
              <a:spcAft>
                <a:spcPts val="0"/>
              </a:spcAft>
              <a:buNone/>
            </a:pPr>
            <a:r>
              <a:t/>
            </a:r>
            <a:endParaRPr sz="2100"/>
          </a:p>
        </p:txBody>
      </p:sp>
      <p:sp>
        <p:nvSpPr>
          <p:cNvPr id="215" name="Google Shape;215;gf50e0139a0_0_151"/>
          <p:cNvSpPr txBox="1"/>
          <p:nvPr/>
        </p:nvSpPr>
        <p:spPr>
          <a:xfrm>
            <a:off x="100" y="-28875"/>
            <a:ext cx="91440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rPr>
              <a:t>EXECUTIVE SUMMARY: IMPACT IN 2020</a:t>
            </a:r>
            <a:endParaRPr b="1" sz="1800">
              <a:solidFill>
                <a:schemeClr val="lt1"/>
              </a:solidFill>
              <a:latin typeface="Proxima Nova"/>
              <a:ea typeface="Proxima Nova"/>
              <a:cs typeface="Proxima Nova"/>
              <a:sym typeface="Proxima Nova"/>
            </a:endParaRPr>
          </a:p>
        </p:txBody>
      </p:sp>
      <p:sp>
        <p:nvSpPr>
          <p:cNvPr id="216" name="Google Shape;216;gf50e0139a0_0_151"/>
          <p:cNvSpPr txBox="1"/>
          <p:nvPr/>
        </p:nvSpPr>
        <p:spPr>
          <a:xfrm>
            <a:off x="591675" y="627750"/>
            <a:ext cx="7827900" cy="766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750"/>
              </a:spcBef>
              <a:spcAft>
                <a:spcPts val="0"/>
              </a:spcAft>
              <a:buClr>
                <a:schemeClr val="dk1"/>
              </a:buClr>
              <a:buSzPts val="1100"/>
              <a:buFont typeface="Arial"/>
              <a:buNone/>
            </a:pPr>
            <a:r>
              <a:rPr b="1" lang="en-US" sz="2100">
                <a:solidFill>
                  <a:srgbClr val="0096AA"/>
                </a:solidFill>
                <a:latin typeface="Calibri"/>
                <a:ea typeface="Calibri"/>
                <a:cs typeface="Calibri"/>
                <a:sym typeface="Calibri"/>
              </a:rPr>
              <a:t>Thanks to the Legislature’s generous allocation of $500,000 in 2020, TFAA was able to:</a:t>
            </a:r>
            <a:endParaRPr b="1">
              <a:solidFill>
                <a:srgbClr val="0096AA"/>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f50e0139a0_0_156"/>
          <p:cNvSpPr txBox="1"/>
          <p:nvPr>
            <p:ph type="title"/>
          </p:nvPr>
        </p:nvSpPr>
        <p:spPr>
          <a:xfrm>
            <a:off x="303600" y="2371750"/>
            <a:ext cx="8536800" cy="994200"/>
          </a:xfrm>
          <a:prstGeom prst="rect">
            <a:avLst/>
          </a:prstGeom>
        </p:spPr>
        <p:txBody>
          <a:bodyPr anchorCtr="0" anchor="ctr" bIns="45700" lIns="91425" spcFirstLastPara="1" rIns="91425" wrap="square" tIns="45700">
            <a:normAutofit fontScale="90000"/>
          </a:bodyPr>
          <a:lstStyle/>
          <a:p>
            <a:pPr indent="0" lvl="0" marL="0" rtl="0" algn="l">
              <a:spcBef>
                <a:spcPts val="750"/>
              </a:spcBef>
              <a:spcAft>
                <a:spcPts val="0"/>
              </a:spcAft>
              <a:buNone/>
            </a:pPr>
            <a:r>
              <a:t/>
            </a:r>
            <a:endParaRPr sz="2100"/>
          </a:p>
          <a:p>
            <a:pPr indent="0" lvl="0" marL="0" rtl="0" algn="ctr">
              <a:lnSpc>
                <a:spcPct val="100000"/>
              </a:lnSpc>
              <a:spcBef>
                <a:spcPts val="0"/>
              </a:spcBef>
              <a:spcAft>
                <a:spcPts val="0"/>
              </a:spcAft>
              <a:buNone/>
            </a:pPr>
            <a:r>
              <a:rPr b="1" lang="en-US" sz="1988">
                <a:solidFill>
                  <a:srgbClr val="0096AA"/>
                </a:solidFill>
              </a:rPr>
              <a:t>By deepening our partnership with the KDE and the L</a:t>
            </a:r>
            <a:r>
              <a:rPr b="1" lang="en-US" sz="1988">
                <a:solidFill>
                  <a:srgbClr val="0096AA"/>
                </a:solidFill>
                <a:extLst>
                  <a:ext uri="http://customooxmlschemas.google.com/">
                    <go:slidesCustomData xmlns:go="http://customooxmlschemas.google.com/" textRoundtripDataId="63"/>
                  </a:ext>
                </a:extLst>
              </a:rPr>
              <a:t>egislature</a:t>
            </a:r>
            <a:r>
              <a:rPr b="1" lang="en-US" sz="1988">
                <a:solidFill>
                  <a:srgbClr val="0096AA"/>
                </a:solidFill>
              </a:rPr>
              <a:t> through an </a:t>
            </a:r>
            <a:endParaRPr b="1" sz="1988">
              <a:solidFill>
                <a:srgbClr val="0096AA"/>
              </a:solidFill>
            </a:endParaRPr>
          </a:p>
          <a:p>
            <a:pPr indent="0" lvl="0" marL="0" rtl="0" algn="ctr">
              <a:lnSpc>
                <a:spcPct val="100000"/>
              </a:lnSpc>
              <a:spcBef>
                <a:spcPts val="0"/>
              </a:spcBef>
              <a:spcAft>
                <a:spcPts val="0"/>
              </a:spcAft>
              <a:buNone/>
            </a:pPr>
            <a:r>
              <a:rPr b="1" lang="en-US" sz="1988">
                <a:solidFill>
                  <a:srgbClr val="0096AA"/>
                </a:solidFill>
              </a:rPr>
              <a:t>annual allocation of $1,000,000, TFAA stands ready to:  </a:t>
            </a:r>
            <a:endParaRPr b="1" sz="1988">
              <a:solidFill>
                <a:srgbClr val="0096AA"/>
              </a:solidFill>
            </a:endParaRPr>
          </a:p>
          <a:p>
            <a:pPr indent="-342582" lvl="0" marL="457200" rtl="0" algn="l">
              <a:spcBef>
                <a:spcPts val="750"/>
              </a:spcBef>
              <a:spcAft>
                <a:spcPts val="0"/>
              </a:spcAft>
              <a:buSzPct val="100000"/>
              <a:buChar char="●"/>
            </a:pPr>
            <a:r>
              <a:rPr lang="en-US" sz="1994"/>
              <a:t>Commit to an </a:t>
            </a:r>
            <a:r>
              <a:rPr b="1" lang="en-US" sz="1994"/>
              <a:t>ongoing increase in our teaching </a:t>
            </a:r>
            <a:r>
              <a:rPr b="1" lang="en-US" sz="1994"/>
              <a:t>workforce</a:t>
            </a:r>
            <a:r>
              <a:rPr lang="en-US" sz="1994"/>
              <a:t>, including geographic expansion of placement, higher percentage of homegrown candidates, and added pathways to </a:t>
            </a:r>
            <a:r>
              <a:rPr b="1" lang="en-US" sz="1994"/>
              <a:t>certify candidates in special educatio</a:t>
            </a:r>
            <a:r>
              <a:rPr lang="en-US" sz="1994"/>
              <a:t>n given significant demand</a:t>
            </a:r>
            <a:endParaRPr sz="1994"/>
          </a:p>
          <a:p>
            <a:pPr indent="-342582" lvl="0" marL="457200" rtl="0" algn="l">
              <a:spcBef>
                <a:spcPts val="0"/>
              </a:spcBef>
              <a:spcAft>
                <a:spcPts val="0"/>
              </a:spcAft>
              <a:buSzPct val="100000"/>
              <a:buChar char="●"/>
            </a:pPr>
            <a:r>
              <a:rPr lang="en-US" sz="1994"/>
              <a:t>Radically</a:t>
            </a:r>
            <a:r>
              <a:rPr b="1" lang="en-US" sz="1994"/>
              <a:t> increase year-over-year retention</a:t>
            </a:r>
            <a:r>
              <a:rPr lang="en-US" sz="1994"/>
              <a:t> of our top teaching talent through the Mountain Teacher Fellowship, both decreasing vacancies and enriching the quality of our regional teaching force </a:t>
            </a:r>
            <a:endParaRPr sz="1994"/>
          </a:p>
          <a:p>
            <a:pPr indent="-342582" lvl="0" marL="457200" rtl="0" algn="l">
              <a:spcBef>
                <a:spcPts val="0"/>
              </a:spcBef>
              <a:spcAft>
                <a:spcPts val="0"/>
              </a:spcAft>
              <a:buSzPct val="100000"/>
              <a:buChar char="●"/>
            </a:pPr>
            <a:r>
              <a:rPr lang="en-US" sz="1994"/>
              <a:t>Provide customized </a:t>
            </a:r>
            <a:r>
              <a:rPr b="1" lang="en-US" sz="1994"/>
              <a:t>professional development and coaching to non-TFAA teachers at absolutely no cost to districts </a:t>
            </a:r>
            <a:endParaRPr b="1" sz="1994"/>
          </a:p>
          <a:p>
            <a:pPr indent="-342582" lvl="0" marL="457200" rtl="0" algn="l">
              <a:spcBef>
                <a:spcPts val="0"/>
              </a:spcBef>
              <a:spcAft>
                <a:spcPts val="0"/>
              </a:spcAft>
              <a:buSzPct val="100000"/>
              <a:buChar char="●"/>
            </a:pPr>
            <a:r>
              <a:rPr lang="en-US" sz="1994"/>
              <a:t>Scale our </a:t>
            </a:r>
            <a:r>
              <a:rPr b="1" lang="en-US" sz="1994"/>
              <a:t>free to student and district summer programming, </a:t>
            </a:r>
            <a:r>
              <a:rPr lang="en-US" sz="1994"/>
              <a:t>providing rigorous on-site and virtual programming to students, both remedial and enrichment focused</a:t>
            </a:r>
            <a:endParaRPr sz="1994"/>
          </a:p>
          <a:p>
            <a:pPr indent="-342582" lvl="0" marL="457200" rtl="0" algn="l">
              <a:spcBef>
                <a:spcPts val="0"/>
              </a:spcBef>
              <a:spcAft>
                <a:spcPts val="0"/>
              </a:spcAft>
              <a:buSzPct val="100000"/>
              <a:buChar char="●"/>
            </a:pPr>
            <a:r>
              <a:rPr lang="en-US" sz="1994"/>
              <a:t>Sustain and grow our proven </a:t>
            </a:r>
            <a:r>
              <a:rPr b="1" lang="en-US" sz="1994"/>
              <a:t>College Success Coach model</a:t>
            </a:r>
            <a:endParaRPr b="1" sz="1994"/>
          </a:p>
          <a:p>
            <a:pPr indent="-342582" lvl="0" marL="457200" rtl="0" algn="l">
              <a:spcBef>
                <a:spcPts val="0"/>
              </a:spcBef>
              <a:spcAft>
                <a:spcPts val="0"/>
              </a:spcAft>
              <a:buSzPct val="100000"/>
              <a:buChar char="●"/>
            </a:pPr>
            <a:r>
              <a:rPr lang="en-US" sz="1994"/>
              <a:t>Draw national attention to Eastern Kentucky as a </a:t>
            </a:r>
            <a:r>
              <a:rPr b="1" lang="en-US" sz="1994"/>
              <a:t>proof point of rapid improvement in postsecondary readiness and success </a:t>
            </a:r>
            <a:endParaRPr b="1" sz="1994"/>
          </a:p>
          <a:p>
            <a:pPr indent="0" lvl="0" marL="0" rtl="0" algn="l">
              <a:spcBef>
                <a:spcPts val="750"/>
              </a:spcBef>
              <a:spcAft>
                <a:spcPts val="0"/>
              </a:spcAft>
              <a:buNone/>
            </a:pPr>
            <a:r>
              <a:t/>
            </a:r>
            <a:endParaRPr sz="2100"/>
          </a:p>
          <a:p>
            <a:pPr indent="0" lvl="0" marL="0" rtl="0" algn="l">
              <a:spcBef>
                <a:spcPts val="750"/>
              </a:spcBef>
              <a:spcAft>
                <a:spcPts val="0"/>
              </a:spcAft>
              <a:buNone/>
            </a:pPr>
            <a:r>
              <a:t/>
            </a:r>
            <a:endParaRPr sz="2100"/>
          </a:p>
          <a:p>
            <a:pPr indent="0" lvl="0" marL="0" rtl="0" algn="l">
              <a:spcBef>
                <a:spcPts val="750"/>
              </a:spcBef>
              <a:spcAft>
                <a:spcPts val="0"/>
              </a:spcAft>
              <a:buNone/>
            </a:pPr>
            <a:r>
              <a:t/>
            </a:r>
            <a:endParaRPr sz="2100"/>
          </a:p>
        </p:txBody>
      </p:sp>
      <p:sp>
        <p:nvSpPr>
          <p:cNvPr id="223" name="Google Shape;223;gf50e0139a0_0_156"/>
          <p:cNvSpPr txBox="1"/>
          <p:nvPr/>
        </p:nvSpPr>
        <p:spPr>
          <a:xfrm>
            <a:off x="0" y="0"/>
            <a:ext cx="91440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extLst>
                  <a:ext uri="http://customooxmlschemas.google.com/">
                    <go:slidesCustomData xmlns:go="http://customooxmlschemas.google.com/" textRoundtripDataId="64"/>
                  </a:ext>
                </a:extLst>
              </a:rPr>
              <a:t>EXECUTIVE</a:t>
            </a:r>
            <a:r>
              <a:rPr b="1" lang="en-US" sz="1800">
                <a:solidFill>
                  <a:schemeClr val="lt1"/>
                </a:solidFill>
                <a:latin typeface="Proxima Nova"/>
                <a:ea typeface="Proxima Nova"/>
                <a:cs typeface="Proxima Nova"/>
                <a:sym typeface="Proxima Nova"/>
              </a:rPr>
              <a:t> SUMMARY: POTENTIAL IMPACT IN 2021 AND BEYOND</a:t>
            </a:r>
            <a:endParaRPr b="1" sz="1800">
              <a:solidFill>
                <a:schemeClr val="lt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f50e0139a0_0_69"/>
          <p:cNvSpPr/>
          <p:nvPr/>
        </p:nvSpPr>
        <p:spPr>
          <a:xfrm>
            <a:off x="3821613" y="1695125"/>
            <a:ext cx="1361100" cy="1398600"/>
          </a:xfrm>
          <a:prstGeom prst="rect">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f50e0139a0_0_69"/>
          <p:cNvSpPr/>
          <p:nvPr/>
        </p:nvSpPr>
        <p:spPr>
          <a:xfrm>
            <a:off x="7226750" y="526200"/>
            <a:ext cx="1398300" cy="1398600"/>
          </a:xfrm>
          <a:prstGeom prst="rect">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f50e0139a0_0_69"/>
          <p:cNvSpPr/>
          <p:nvPr/>
        </p:nvSpPr>
        <p:spPr>
          <a:xfrm>
            <a:off x="427100" y="3141375"/>
            <a:ext cx="1261800" cy="1398600"/>
          </a:xfrm>
          <a:prstGeom prst="rect">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f50e0139a0_0_69"/>
          <p:cNvSpPr/>
          <p:nvPr/>
        </p:nvSpPr>
        <p:spPr>
          <a:xfrm>
            <a:off x="457200" y="539200"/>
            <a:ext cx="1261800" cy="1429200"/>
          </a:xfrm>
          <a:prstGeom prst="rect">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f50e0139a0_0_69"/>
          <p:cNvSpPr txBox="1"/>
          <p:nvPr/>
        </p:nvSpPr>
        <p:spPr>
          <a:xfrm>
            <a:off x="-58500" y="-28875"/>
            <a:ext cx="93279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rPr>
              <a:t>PRESENTERS</a:t>
            </a:r>
            <a:endParaRPr b="1" sz="1800">
              <a:solidFill>
                <a:schemeClr val="lt1"/>
              </a:solidFill>
              <a:latin typeface="Proxima Nova"/>
              <a:ea typeface="Proxima Nova"/>
              <a:cs typeface="Proxima Nova"/>
              <a:sym typeface="Proxima Nova"/>
            </a:endParaRPr>
          </a:p>
        </p:txBody>
      </p:sp>
      <p:pic>
        <p:nvPicPr>
          <p:cNvPr id="88" name="Google Shape;88;gf50e0139a0_0_69"/>
          <p:cNvPicPr preferRelativeResize="0"/>
          <p:nvPr/>
        </p:nvPicPr>
        <p:blipFill rotWithShape="1">
          <a:blip r:embed="rId3">
            <a:alphaModFix/>
          </a:blip>
          <a:srcRect b="25189" l="0" r="12838" t="12520"/>
          <a:stretch/>
        </p:blipFill>
        <p:spPr>
          <a:xfrm>
            <a:off x="3893838" y="1808825"/>
            <a:ext cx="1398451" cy="1332552"/>
          </a:xfrm>
          <a:prstGeom prst="rect">
            <a:avLst/>
          </a:prstGeom>
          <a:noFill/>
          <a:ln>
            <a:noFill/>
          </a:ln>
        </p:spPr>
      </p:pic>
      <p:pic>
        <p:nvPicPr>
          <p:cNvPr id="89" name="Google Shape;89;gf50e0139a0_0_69"/>
          <p:cNvPicPr preferRelativeResize="0"/>
          <p:nvPr/>
        </p:nvPicPr>
        <p:blipFill rotWithShape="1">
          <a:blip r:embed="rId4">
            <a:alphaModFix/>
          </a:blip>
          <a:srcRect b="0" l="-7689" r="7690" t="0"/>
          <a:stretch/>
        </p:blipFill>
        <p:spPr>
          <a:xfrm>
            <a:off x="401350" y="611225"/>
            <a:ext cx="1398450" cy="1398450"/>
          </a:xfrm>
          <a:prstGeom prst="rect">
            <a:avLst/>
          </a:prstGeom>
          <a:noFill/>
          <a:ln>
            <a:noFill/>
          </a:ln>
        </p:spPr>
      </p:pic>
      <p:pic>
        <p:nvPicPr>
          <p:cNvPr id="90" name="Google Shape;90;gf50e0139a0_0_69"/>
          <p:cNvPicPr preferRelativeResize="0"/>
          <p:nvPr/>
        </p:nvPicPr>
        <p:blipFill rotWithShape="1">
          <a:blip r:embed="rId5">
            <a:alphaModFix/>
          </a:blip>
          <a:srcRect b="28535" l="0" r="7218" t="0"/>
          <a:stretch/>
        </p:blipFill>
        <p:spPr>
          <a:xfrm>
            <a:off x="502250" y="3238025"/>
            <a:ext cx="1297550" cy="1332550"/>
          </a:xfrm>
          <a:prstGeom prst="rect">
            <a:avLst/>
          </a:prstGeom>
          <a:noFill/>
          <a:ln>
            <a:noFill/>
          </a:ln>
        </p:spPr>
      </p:pic>
      <p:pic>
        <p:nvPicPr>
          <p:cNvPr id="91" name="Google Shape;91;gf50e0139a0_0_69"/>
          <p:cNvPicPr preferRelativeResize="0"/>
          <p:nvPr/>
        </p:nvPicPr>
        <p:blipFill>
          <a:blip r:embed="rId6">
            <a:alphaModFix/>
          </a:blip>
          <a:stretch>
            <a:fillRect/>
          </a:stretch>
        </p:blipFill>
        <p:spPr>
          <a:xfrm>
            <a:off x="7314100" y="582926"/>
            <a:ext cx="1398449" cy="1398449"/>
          </a:xfrm>
          <a:prstGeom prst="rect">
            <a:avLst/>
          </a:prstGeom>
          <a:noFill/>
          <a:ln>
            <a:noFill/>
          </a:ln>
        </p:spPr>
      </p:pic>
      <p:sp>
        <p:nvSpPr>
          <p:cNvPr id="92" name="Google Shape;92;gf50e0139a0_0_69"/>
          <p:cNvSpPr txBox="1"/>
          <p:nvPr/>
        </p:nvSpPr>
        <p:spPr>
          <a:xfrm>
            <a:off x="3822000" y="3209150"/>
            <a:ext cx="15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latin typeface="Calibri"/>
                <a:ea typeface="Calibri"/>
                <a:cs typeface="Calibri"/>
                <a:sym typeface="Calibri"/>
              </a:rPr>
              <a:t>Stephanie Devine</a:t>
            </a:r>
            <a:endParaRPr b="1" sz="1200">
              <a:latin typeface="Calibri"/>
              <a:ea typeface="Calibri"/>
              <a:cs typeface="Calibri"/>
              <a:sym typeface="Calibri"/>
            </a:endParaRPr>
          </a:p>
          <a:p>
            <a:pPr indent="0" lvl="0" marL="0" rtl="0" algn="ctr">
              <a:spcBef>
                <a:spcPts val="0"/>
              </a:spcBef>
              <a:spcAft>
                <a:spcPts val="0"/>
              </a:spcAft>
              <a:buNone/>
            </a:pPr>
            <a:r>
              <a:rPr lang="en-US" sz="1100">
                <a:latin typeface="Calibri"/>
                <a:ea typeface="Calibri"/>
                <a:cs typeface="Calibri"/>
                <a:sym typeface="Calibri"/>
              </a:rPr>
              <a:t>Executive Director</a:t>
            </a:r>
            <a:endParaRPr sz="1100">
              <a:latin typeface="Calibri"/>
              <a:ea typeface="Calibri"/>
              <a:cs typeface="Calibri"/>
              <a:sym typeface="Calibri"/>
            </a:endParaRPr>
          </a:p>
          <a:p>
            <a:pPr indent="0" lvl="0" marL="0" rtl="0" algn="ctr">
              <a:spcBef>
                <a:spcPts val="0"/>
              </a:spcBef>
              <a:spcAft>
                <a:spcPts val="0"/>
              </a:spcAft>
              <a:buNone/>
            </a:pPr>
            <a:r>
              <a:rPr i="1" lang="en-US" sz="1100">
                <a:latin typeface="Calibri"/>
                <a:ea typeface="Calibri"/>
                <a:cs typeface="Calibri"/>
                <a:sym typeface="Calibri"/>
              </a:rPr>
              <a:t>TFA Appalachia</a:t>
            </a:r>
            <a:endParaRPr i="1" sz="1100">
              <a:latin typeface="Calibri"/>
              <a:ea typeface="Calibri"/>
              <a:cs typeface="Calibri"/>
              <a:sym typeface="Calibri"/>
            </a:endParaRPr>
          </a:p>
        </p:txBody>
      </p:sp>
      <p:sp>
        <p:nvSpPr>
          <p:cNvPr id="93" name="Google Shape;93;gf50e0139a0_0_69"/>
          <p:cNvSpPr txBox="1"/>
          <p:nvPr/>
        </p:nvSpPr>
        <p:spPr>
          <a:xfrm>
            <a:off x="1907700" y="871850"/>
            <a:ext cx="15000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latin typeface="Calibri"/>
                <a:ea typeface="Calibri"/>
                <a:cs typeface="Calibri"/>
                <a:sym typeface="Calibri"/>
              </a:rPr>
              <a:t>Jason Wheeler</a:t>
            </a:r>
            <a:endParaRPr b="1" sz="1200">
              <a:latin typeface="Calibri"/>
              <a:ea typeface="Calibri"/>
              <a:cs typeface="Calibri"/>
              <a:sym typeface="Calibri"/>
            </a:endParaRPr>
          </a:p>
          <a:p>
            <a:pPr indent="0" lvl="0" marL="0" rtl="0" algn="ctr">
              <a:spcBef>
                <a:spcPts val="0"/>
              </a:spcBef>
              <a:spcAft>
                <a:spcPts val="0"/>
              </a:spcAft>
              <a:buNone/>
            </a:pPr>
            <a:r>
              <a:rPr lang="en-US" sz="1100">
                <a:latin typeface="Calibri"/>
                <a:ea typeface="Calibri"/>
                <a:cs typeface="Calibri"/>
                <a:sym typeface="Calibri"/>
              </a:rPr>
              <a:t>MD, Appalachian Education Initiatives</a:t>
            </a:r>
            <a:endParaRPr sz="1100">
              <a:latin typeface="Calibri"/>
              <a:ea typeface="Calibri"/>
              <a:cs typeface="Calibri"/>
              <a:sym typeface="Calibri"/>
            </a:endParaRPr>
          </a:p>
          <a:p>
            <a:pPr indent="0" lvl="0" marL="0" rtl="0" algn="ctr">
              <a:spcBef>
                <a:spcPts val="0"/>
              </a:spcBef>
              <a:spcAft>
                <a:spcPts val="0"/>
              </a:spcAft>
              <a:buNone/>
            </a:pPr>
            <a:r>
              <a:rPr i="1" lang="en-US" sz="1100">
                <a:latin typeface="Calibri"/>
                <a:ea typeface="Calibri"/>
                <a:cs typeface="Calibri"/>
                <a:sym typeface="Calibri"/>
              </a:rPr>
              <a:t>TFA Appalachia</a:t>
            </a:r>
            <a:endParaRPr i="1" sz="1100">
              <a:latin typeface="Calibri"/>
              <a:ea typeface="Calibri"/>
              <a:cs typeface="Calibri"/>
              <a:sym typeface="Calibri"/>
            </a:endParaRPr>
          </a:p>
        </p:txBody>
      </p:sp>
      <p:sp>
        <p:nvSpPr>
          <p:cNvPr id="94" name="Google Shape;94;gf50e0139a0_0_69"/>
          <p:cNvSpPr txBox="1"/>
          <p:nvPr/>
        </p:nvSpPr>
        <p:spPr>
          <a:xfrm>
            <a:off x="1907700" y="3465700"/>
            <a:ext cx="15000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latin typeface="Calibri"/>
                <a:ea typeface="Calibri"/>
                <a:cs typeface="Calibri"/>
                <a:sym typeface="Calibri"/>
              </a:rPr>
              <a:t>Brittany Curry</a:t>
            </a:r>
            <a:endParaRPr b="1" sz="1200">
              <a:latin typeface="Calibri"/>
              <a:ea typeface="Calibri"/>
              <a:cs typeface="Calibri"/>
              <a:sym typeface="Calibri"/>
            </a:endParaRPr>
          </a:p>
          <a:p>
            <a:pPr indent="0" lvl="0" marL="0" rtl="0" algn="ctr">
              <a:spcBef>
                <a:spcPts val="0"/>
              </a:spcBef>
              <a:spcAft>
                <a:spcPts val="0"/>
              </a:spcAft>
              <a:buNone/>
            </a:pPr>
            <a:r>
              <a:rPr lang="en-US" sz="1100">
                <a:latin typeface="Calibri"/>
                <a:ea typeface="Calibri"/>
                <a:cs typeface="Calibri"/>
                <a:sym typeface="Calibri"/>
              </a:rPr>
              <a:t>Mathematics Teacher</a:t>
            </a:r>
            <a:endParaRPr sz="1100">
              <a:latin typeface="Calibri"/>
              <a:ea typeface="Calibri"/>
              <a:cs typeface="Calibri"/>
              <a:sym typeface="Calibri"/>
            </a:endParaRPr>
          </a:p>
          <a:p>
            <a:pPr indent="0" lvl="0" marL="0" rtl="0" algn="ctr">
              <a:spcBef>
                <a:spcPts val="0"/>
              </a:spcBef>
              <a:spcAft>
                <a:spcPts val="0"/>
              </a:spcAft>
              <a:buNone/>
            </a:pPr>
            <a:r>
              <a:rPr i="1" lang="en-US" sz="1100">
                <a:latin typeface="Calibri"/>
                <a:ea typeface="Calibri"/>
                <a:cs typeface="Calibri"/>
                <a:sym typeface="Calibri"/>
              </a:rPr>
              <a:t>Letcher County Central High School</a:t>
            </a:r>
            <a:endParaRPr i="1" sz="1100">
              <a:latin typeface="Calibri"/>
              <a:ea typeface="Calibri"/>
              <a:cs typeface="Calibri"/>
              <a:sym typeface="Calibri"/>
            </a:endParaRPr>
          </a:p>
        </p:txBody>
      </p:sp>
      <p:sp>
        <p:nvSpPr>
          <p:cNvPr id="95" name="Google Shape;95;gf50e0139a0_0_69"/>
          <p:cNvSpPr txBox="1"/>
          <p:nvPr/>
        </p:nvSpPr>
        <p:spPr>
          <a:xfrm>
            <a:off x="5525375" y="843538"/>
            <a:ext cx="15000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latin typeface="Calibri"/>
                <a:ea typeface="Calibri"/>
                <a:cs typeface="Calibri"/>
                <a:sym typeface="Calibri"/>
              </a:rPr>
              <a:t>Gavin Pielow</a:t>
            </a:r>
            <a:endParaRPr b="1" sz="1200">
              <a:latin typeface="Calibri"/>
              <a:ea typeface="Calibri"/>
              <a:cs typeface="Calibri"/>
              <a:sym typeface="Calibri"/>
            </a:endParaRPr>
          </a:p>
          <a:p>
            <a:pPr indent="0" lvl="0" marL="0" rtl="0" algn="ctr">
              <a:spcBef>
                <a:spcPts val="0"/>
              </a:spcBef>
              <a:spcAft>
                <a:spcPts val="0"/>
              </a:spcAft>
              <a:buNone/>
            </a:pPr>
            <a:r>
              <a:rPr lang="en-US" sz="1100">
                <a:latin typeface="Calibri"/>
                <a:ea typeface="Calibri"/>
                <a:cs typeface="Calibri"/>
                <a:sym typeface="Calibri"/>
              </a:rPr>
              <a:t>Law &amp; Justice Teacher</a:t>
            </a:r>
            <a:endParaRPr sz="1100">
              <a:latin typeface="Calibri"/>
              <a:ea typeface="Calibri"/>
              <a:cs typeface="Calibri"/>
              <a:sym typeface="Calibri"/>
            </a:endParaRPr>
          </a:p>
          <a:p>
            <a:pPr indent="0" lvl="0" marL="0" rtl="0" algn="ctr">
              <a:spcBef>
                <a:spcPts val="0"/>
              </a:spcBef>
              <a:spcAft>
                <a:spcPts val="0"/>
              </a:spcAft>
              <a:buNone/>
            </a:pPr>
            <a:r>
              <a:rPr i="1" lang="en-US" sz="1100">
                <a:latin typeface="Calibri"/>
                <a:ea typeface="Calibri"/>
                <a:cs typeface="Calibri"/>
                <a:sym typeface="Calibri"/>
              </a:rPr>
              <a:t>Knott County Central High School</a:t>
            </a:r>
            <a:endParaRPr i="1" sz="1100">
              <a:latin typeface="Calibri"/>
              <a:ea typeface="Calibri"/>
              <a:cs typeface="Calibri"/>
              <a:sym typeface="Calibri"/>
            </a:endParaRPr>
          </a:p>
        </p:txBody>
      </p:sp>
      <p:sp>
        <p:nvSpPr>
          <p:cNvPr id="96" name="Google Shape;96;gf50e0139a0_0_69"/>
          <p:cNvSpPr/>
          <p:nvPr/>
        </p:nvSpPr>
        <p:spPr>
          <a:xfrm>
            <a:off x="7245350" y="3141375"/>
            <a:ext cx="1361100" cy="1398600"/>
          </a:xfrm>
          <a:prstGeom prst="rect">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f50e0139a0_0_69"/>
          <p:cNvSpPr txBox="1"/>
          <p:nvPr/>
        </p:nvSpPr>
        <p:spPr>
          <a:xfrm>
            <a:off x="5622375" y="3465700"/>
            <a:ext cx="15000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latin typeface="Calibri"/>
                <a:ea typeface="Calibri"/>
                <a:cs typeface="Calibri"/>
                <a:sym typeface="Calibri"/>
              </a:rPr>
              <a:t>Ashley Morrow</a:t>
            </a:r>
            <a:endParaRPr b="1" sz="1200">
              <a:latin typeface="Calibri"/>
              <a:ea typeface="Calibri"/>
              <a:cs typeface="Calibri"/>
              <a:sym typeface="Calibri"/>
            </a:endParaRPr>
          </a:p>
          <a:p>
            <a:pPr indent="0" lvl="0" marL="0" rtl="0" algn="ctr">
              <a:spcBef>
                <a:spcPts val="0"/>
              </a:spcBef>
              <a:spcAft>
                <a:spcPts val="0"/>
              </a:spcAft>
              <a:buNone/>
            </a:pPr>
            <a:r>
              <a:rPr lang="en-US" sz="1100">
                <a:latin typeface="Calibri"/>
                <a:ea typeface="Calibri"/>
                <a:cs typeface="Calibri"/>
                <a:sym typeface="Calibri"/>
              </a:rPr>
              <a:t>College Success Coach</a:t>
            </a:r>
            <a:endParaRPr sz="1100">
              <a:latin typeface="Calibri"/>
              <a:ea typeface="Calibri"/>
              <a:cs typeface="Calibri"/>
              <a:sym typeface="Calibri"/>
            </a:endParaRPr>
          </a:p>
          <a:p>
            <a:pPr indent="0" lvl="0" marL="0" rtl="0" algn="ctr">
              <a:spcBef>
                <a:spcPts val="0"/>
              </a:spcBef>
              <a:spcAft>
                <a:spcPts val="0"/>
              </a:spcAft>
              <a:buNone/>
            </a:pPr>
            <a:r>
              <a:rPr i="1" lang="en-US" sz="1100">
                <a:latin typeface="Calibri"/>
                <a:ea typeface="Calibri"/>
                <a:cs typeface="Calibri"/>
                <a:sym typeface="Calibri"/>
              </a:rPr>
              <a:t>Knox Central High School</a:t>
            </a:r>
            <a:endParaRPr i="1" sz="1100">
              <a:latin typeface="Calibri"/>
              <a:ea typeface="Calibri"/>
              <a:cs typeface="Calibri"/>
              <a:sym typeface="Calibri"/>
            </a:endParaRPr>
          </a:p>
        </p:txBody>
      </p:sp>
      <p:pic>
        <p:nvPicPr>
          <p:cNvPr id="98" name="Google Shape;98;gf50e0139a0_0_69"/>
          <p:cNvPicPr preferRelativeResize="0"/>
          <p:nvPr/>
        </p:nvPicPr>
        <p:blipFill rotWithShape="1">
          <a:blip r:embed="rId7">
            <a:alphaModFix/>
          </a:blip>
          <a:srcRect b="32646" l="0" r="0" t="0"/>
          <a:stretch/>
        </p:blipFill>
        <p:spPr>
          <a:xfrm>
            <a:off x="7344200" y="3248825"/>
            <a:ext cx="1297550" cy="13109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f50e0139a0_0_75"/>
          <p:cNvSpPr txBox="1"/>
          <p:nvPr>
            <p:ph idx="1" type="body"/>
          </p:nvPr>
        </p:nvSpPr>
        <p:spPr>
          <a:xfrm>
            <a:off x="157150" y="865600"/>
            <a:ext cx="8886900" cy="3785100"/>
          </a:xfrm>
          <a:prstGeom prst="rect">
            <a:avLst/>
          </a:prstGeom>
        </p:spPr>
        <p:txBody>
          <a:bodyPr anchorCtr="0" anchor="t" bIns="45700" lIns="91425" spcFirstLastPara="1" rIns="91425" wrap="square" tIns="45700">
            <a:normAutofit fontScale="92500" lnSpcReduction="20000"/>
          </a:bodyPr>
          <a:lstStyle/>
          <a:p>
            <a:pPr indent="-334327" lvl="0" marL="457200" rtl="0" algn="l">
              <a:spcBef>
                <a:spcPts val="750"/>
              </a:spcBef>
              <a:spcAft>
                <a:spcPts val="0"/>
              </a:spcAft>
              <a:buSzPct val="85714"/>
              <a:buChar char="•"/>
            </a:pPr>
            <a:r>
              <a:rPr lang="en-US"/>
              <a:t>To date, TFAA has recruited and supported more than </a:t>
            </a:r>
            <a:r>
              <a:rPr b="1" lang="en-US">
                <a:solidFill>
                  <a:srgbClr val="0096AA"/>
                </a:solidFill>
              </a:rPr>
              <a:t>175</a:t>
            </a:r>
            <a:r>
              <a:rPr lang="en-US"/>
              <a:t> of our nation’s brightest leaders to teach, lead and live in Eastern Kentucky. </a:t>
            </a:r>
            <a:endParaRPr/>
          </a:p>
          <a:p>
            <a:pPr indent="0" lvl="0" marL="0" rtl="0" algn="l">
              <a:spcBef>
                <a:spcPts val="750"/>
              </a:spcBef>
              <a:spcAft>
                <a:spcPts val="0"/>
              </a:spcAft>
              <a:buNone/>
            </a:pPr>
            <a:r>
              <a:t/>
            </a:r>
            <a:endParaRPr/>
          </a:p>
          <a:p>
            <a:pPr indent="-334327" lvl="0" marL="457200" rtl="0" algn="l">
              <a:spcBef>
                <a:spcPts val="750"/>
              </a:spcBef>
              <a:spcAft>
                <a:spcPts val="0"/>
              </a:spcAft>
              <a:buSzPct val="85714"/>
              <a:buChar char="•"/>
            </a:pPr>
            <a:r>
              <a:rPr lang="en-US"/>
              <a:t>In counties </a:t>
            </a:r>
            <a:r>
              <a:rPr lang="en-US"/>
              <a:t>with</a:t>
            </a:r>
            <a:r>
              <a:rPr lang="en-US"/>
              <a:t> TFAA placement, College and Career Readiness (CCR) rates have grown at </a:t>
            </a:r>
            <a:r>
              <a:rPr b="1" lang="en-US">
                <a:solidFill>
                  <a:srgbClr val="0096AA"/>
                </a:solidFill>
              </a:rPr>
              <a:t>double</a:t>
            </a:r>
            <a:r>
              <a:rPr lang="en-US"/>
              <a:t> the rate of counties without a TFAA placement.</a:t>
            </a:r>
            <a:endParaRPr/>
          </a:p>
          <a:p>
            <a:pPr indent="0" lvl="0" marL="0" rtl="0" algn="l">
              <a:spcBef>
                <a:spcPts val="750"/>
              </a:spcBef>
              <a:spcAft>
                <a:spcPts val="0"/>
              </a:spcAft>
              <a:buNone/>
            </a:pPr>
            <a:r>
              <a:t/>
            </a:r>
            <a:endParaRPr/>
          </a:p>
          <a:p>
            <a:pPr indent="-334327" lvl="0" marL="457200" rtl="0" algn="l">
              <a:spcBef>
                <a:spcPts val="750"/>
              </a:spcBef>
              <a:spcAft>
                <a:spcPts val="0"/>
              </a:spcAft>
              <a:buSzPct val="85714"/>
              <a:buChar char="•"/>
            </a:pPr>
            <a:r>
              <a:rPr lang="en-US"/>
              <a:t>TFAA teachers have established </a:t>
            </a:r>
            <a:r>
              <a:rPr b="1" lang="en-US">
                <a:solidFill>
                  <a:srgbClr val="0096AA"/>
                </a:solidFill>
              </a:rPr>
              <a:t>8</a:t>
            </a:r>
            <a:r>
              <a:rPr b="1" lang="en-US">
                <a:solidFill>
                  <a:srgbClr val="0096AA"/>
                </a:solidFill>
              </a:rPr>
              <a:t> Advanced Placement (AP) programs</a:t>
            </a:r>
            <a:r>
              <a:rPr lang="en-US"/>
              <a:t>, as well as global service corps, student internship programs, coding clubs, aerospace courses and more. Compared to their TFA peers across the nation, our teachers rank at the top when measuring for </a:t>
            </a:r>
            <a:r>
              <a:rPr lang="en-US"/>
              <a:t>satisfaction</a:t>
            </a:r>
            <a:r>
              <a:rPr lang="en-US"/>
              <a:t> and learning.</a:t>
            </a:r>
            <a:endParaRPr/>
          </a:p>
          <a:p>
            <a:pPr indent="0" lvl="0" marL="457200" rtl="0" algn="l">
              <a:spcBef>
                <a:spcPts val="750"/>
              </a:spcBef>
              <a:spcAft>
                <a:spcPts val="0"/>
              </a:spcAft>
              <a:buNone/>
            </a:pPr>
            <a:r>
              <a:t/>
            </a:r>
            <a:endParaRPr/>
          </a:p>
          <a:p>
            <a:pPr indent="-334327" lvl="0" marL="457200" rtl="0" algn="l">
              <a:spcBef>
                <a:spcPts val="750"/>
              </a:spcBef>
              <a:spcAft>
                <a:spcPts val="0"/>
              </a:spcAft>
              <a:buSzPct val="85714"/>
              <a:buChar char="•"/>
            </a:pPr>
            <a:r>
              <a:rPr b="1" lang="en-US">
                <a:solidFill>
                  <a:srgbClr val="0096AA"/>
                </a:solidFill>
              </a:rPr>
              <a:t>100%</a:t>
            </a:r>
            <a:r>
              <a:rPr lang="en-US"/>
              <a:t> of principals with TFA teachers in their building report they would recommend hiring a TFAA teacher to a fellow school </a:t>
            </a:r>
            <a:r>
              <a:rPr lang="en-US">
                <a:extLst>
                  <a:ext uri="http://customooxmlschemas.google.com/">
                    <go:slidesCustomData xmlns:go="http://customooxmlschemas.google.com/" textRoundtripDataId="0"/>
                  </a:ext>
                </a:extLst>
              </a:rPr>
              <a:t>leader</a:t>
            </a:r>
            <a:r>
              <a:rPr lang="en-US"/>
              <a:t>.  </a:t>
            </a:r>
            <a:endParaRPr/>
          </a:p>
          <a:p>
            <a:pPr indent="0" lvl="0" marL="0" rtl="0" algn="l">
              <a:spcBef>
                <a:spcPts val="750"/>
              </a:spcBef>
              <a:spcAft>
                <a:spcPts val="0"/>
              </a:spcAft>
              <a:buNone/>
            </a:pPr>
            <a:r>
              <a:t/>
            </a:r>
            <a:endParaRPr/>
          </a:p>
        </p:txBody>
      </p:sp>
      <p:sp>
        <p:nvSpPr>
          <p:cNvPr id="105" name="Google Shape;105;gf50e0139a0_0_75"/>
          <p:cNvSpPr txBox="1"/>
          <p:nvPr/>
        </p:nvSpPr>
        <p:spPr>
          <a:xfrm>
            <a:off x="-58500" y="-28875"/>
            <a:ext cx="93279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extLst>
                  <a:ext uri="http://customooxmlschemas.google.com/">
                    <go:slidesCustomData xmlns:go="http://customooxmlschemas.google.com/" textRoundtripDataId="1"/>
                  </a:ext>
                </a:extLst>
              </a:rPr>
              <a:t>OUR IMPACT: </a:t>
            </a:r>
            <a:r>
              <a:rPr b="1" lang="en-US" sz="1800">
                <a:solidFill>
                  <a:schemeClr val="lt1"/>
                </a:solidFill>
                <a:latin typeface="Proxima Nova"/>
                <a:ea typeface="Proxima Nova"/>
                <a:cs typeface="Proxima Nova"/>
                <a:sym typeface="Proxima Nova"/>
              </a:rPr>
              <a:t>2011-2021</a:t>
            </a:r>
            <a:endParaRPr b="1" sz="1800">
              <a:solidFill>
                <a:schemeClr val="lt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gf50e0139a0_0_81"/>
          <p:cNvPicPr preferRelativeResize="0"/>
          <p:nvPr/>
        </p:nvPicPr>
        <p:blipFill>
          <a:blip r:embed="rId3">
            <a:alphaModFix/>
          </a:blip>
          <a:stretch>
            <a:fillRect/>
          </a:stretch>
        </p:blipFill>
        <p:spPr>
          <a:xfrm>
            <a:off x="3952552" y="699425"/>
            <a:ext cx="4918474" cy="2769893"/>
          </a:xfrm>
          <a:prstGeom prst="rect">
            <a:avLst/>
          </a:prstGeom>
          <a:noFill/>
          <a:ln>
            <a:noFill/>
          </a:ln>
        </p:spPr>
      </p:pic>
      <p:sp>
        <p:nvSpPr>
          <p:cNvPr id="112" name="Google Shape;112;gf50e0139a0_0_81"/>
          <p:cNvSpPr/>
          <p:nvPr/>
        </p:nvSpPr>
        <p:spPr>
          <a:xfrm>
            <a:off x="96775" y="2455225"/>
            <a:ext cx="3877800" cy="1362900"/>
          </a:xfrm>
          <a:prstGeom prst="rect">
            <a:avLst/>
          </a:prstGeom>
          <a:solidFill>
            <a:srgbClr val="FFE000">
              <a:alpha val="424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f50e0139a0_0_81"/>
          <p:cNvSpPr/>
          <p:nvPr/>
        </p:nvSpPr>
        <p:spPr>
          <a:xfrm>
            <a:off x="96775" y="3802150"/>
            <a:ext cx="3877800" cy="606300"/>
          </a:xfrm>
          <a:prstGeom prst="rect">
            <a:avLst/>
          </a:prstGeom>
          <a:solidFill>
            <a:srgbClr val="FFE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f50e0139a0_0_81"/>
          <p:cNvSpPr/>
          <p:nvPr/>
        </p:nvSpPr>
        <p:spPr>
          <a:xfrm>
            <a:off x="4050900" y="4286700"/>
            <a:ext cx="5021100" cy="687900"/>
          </a:xfrm>
          <a:prstGeom prst="rect">
            <a:avLst/>
          </a:prstGeom>
          <a:solidFill>
            <a:srgbClr val="081E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f50e0139a0_0_81"/>
          <p:cNvSpPr txBox="1"/>
          <p:nvPr/>
        </p:nvSpPr>
        <p:spPr>
          <a:xfrm>
            <a:off x="-58500" y="-28875"/>
            <a:ext cx="93279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rPr>
              <a:t>OUR IMPACT: 2011 - 2021</a:t>
            </a:r>
            <a:endParaRPr b="1" sz="1800">
              <a:solidFill>
                <a:schemeClr val="lt1"/>
              </a:solidFill>
              <a:latin typeface="Proxima Nova"/>
              <a:ea typeface="Proxima Nova"/>
              <a:cs typeface="Proxima Nova"/>
              <a:sym typeface="Proxima Nova"/>
            </a:endParaRPr>
          </a:p>
        </p:txBody>
      </p:sp>
      <p:sp>
        <p:nvSpPr>
          <p:cNvPr id="116" name="Google Shape;116;gf50e0139a0_0_81"/>
          <p:cNvSpPr/>
          <p:nvPr/>
        </p:nvSpPr>
        <p:spPr>
          <a:xfrm>
            <a:off x="203150" y="2813750"/>
            <a:ext cx="869100" cy="856200"/>
          </a:xfrm>
          <a:prstGeom prst="ellipse">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f50e0139a0_0_81"/>
          <p:cNvSpPr txBox="1"/>
          <p:nvPr/>
        </p:nvSpPr>
        <p:spPr>
          <a:xfrm>
            <a:off x="315800" y="2895500"/>
            <a:ext cx="643800" cy="692700"/>
          </a:xfrm>
          <a:prstGeom prst="rect">
            <a:avLst/>
          </a:prstGeom>
          <a:noFill/>
          <a:ln>
            <a:noFill/>
          </a:ln>
        </p:spPr>
        <p:txBody>
          <a:bodyPr anchorCtr="0" anchor="t" bIns="91425" lIns="91425" spcFirstLastPara="1" rIns="91425" wrap="square" tIns="91425">
            <a:spAutoFit/>
          </a:bodyPr>
          <a:lstStyle/>
          <a:p>
            <a:pPr indent="0" lvl="0" marL="0" rtl="0" algn="ctr">
              <a:lnSpc>
                <a:spcPct val="75000"/>
              </a:lnSpc>
              <a:spcBef>
                <a:spcPts val="0"/>
              </a:spcBef>
              <a:spcAft>
                <a:spcPts val="0"/>
              </a:spcAft>
              <a:buNone/>
            </a:pPr>
            <a:r>
              <a:rPr b="1" lang="en-US" sz="2200">
                <a:solidFill>
                  <a:schemeClr val="lt1"/>
                </a:solidFill>
                <a:latin typeface="Calibri"/>
                <a:ea typeface="Calibri"/>
                <a:cs typeface="Calibri"/>
                <a:sym typeface="Calibri"/>
              </a:rPr>
              <a:t>90 - 150</a:t>
            </a:r>
            <a:endParaRPr b="1" sz="2200">
              <a:solidFill>
                <a:schemeClr val="lt1"/>
              </a:solidFill>
              <a:latin typeface="Calibri"/>
              <a:ea typeface="Calibri"/>
              <a:cs typeface="Calibri"/>
              <a:sym typeface="Calibri"/>
            </a:endParaRPr>
          </a:p>
        </p:txBody>
      </p:sp>
      <p:sp>
        <p:nvSpPr>
          <p:cNvPr id="118" name="Google Shape;118;gf50e0139a0_0_81"/>
          <p:cNvSpPr/>
          <p:nvPr/>
        </p:nvSpPr>
        <p:spPr>
          <a:xfrm>
            <a:off x="1424650" y="2813750"/>
            <a:ext cx="869100" cy="856200"/>
          </a:xfrm>
          <a:prstGeom prst="ellipse">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f50e0139a0_0_81"/>
          <p:cNvSpPr txBox="1"/>
          <p:nvPr/>
        </p:nvSpPr>
        <p:spPr>
          <a:xfrm>
            <a:off x="1537300" y="2895500"/>
            <a:ext cx="643800" cy="692700"/>
          </a:xfrm>
          <a:prstGeom prst="rect">
            <a:avLst/>
          </a:prstGeom>
          <a:noFill/>
          <a:ln>
            <a:noFill/>
          </a:ln>
        </p:spPr>
        <p:txBody>
          <a:bodyPr anchorCtr="0" anchor="t" bIns="91425" lIns="91425" spcFirstLastPara="1" rIns="91425" wrap="square" tIns="91425">
            <a:spAutoFit/>
          </a:bodyPr>
          <a:lstStyle/>
          <a:p>
            <a:pPr indent="0" lvl="0" marL="0" rtl="0" algn="ctr">
              <a:lnSpc>
                <a:spcPct val="75000"/>
              </a:lnSpc>
              <a:spcBef>
                <a:spcPts val="0"/>
              </a:spcBef>
              <a:spcAft>
                <a:spcPts val="0"/>
              </a:spcAft>
              <a:buNone/>
            </a:pPr>
            <a:r>
              <a:rPr b="1" lang="en-US" sz="2200">
                <a:solidFill>
                  <a:schemeClr val="lt1"/>
                </a:solidFill>
                <a:latin typeface="Calibri"/>
                <a:ea typeface="Calibri"/>
                <a:cs typeface="Calibri"/>
                <a:sym typeface="Calibri"/>
              </a:rPr>
              <a:t>30</a:t>
            </a:r>
            <a:r>
              <a:rPr b="1" lang="en-US" sz="2200">
                <a:solidFill>
                  <a:schemeClr val="lt1"/>
                </a:solidFill>
                <a:latin typeface="Calibri"/>
                <a:ea typeface="Calibri"/>
                <a:cs typeface="Calibri"/>
                <a:sym typeface="Calibri"/>
              </a:rPr>
              <a:t> - 90</a:t>
            </a:r>
            <a:endParaRPr b="1" sz="2200">
              <a:solidFill>
                <a:schemeClr val="lt1"/>
              </a:solidFill>
              <a:latin typeface="Calibri"/>
              <a:ea typeface="Calibri"/>
              <a:cs typeface="Calibri"/>
              <a:sym typeface="Calibri"/>
            </a:endParaRPr>
          </a:p>
        </p:txBody>
      </p:sp>
      <p:sp>
        <p:nvSpPr>
          <p:cNvPr id="120" name="Google Shape;120;gf50e0139a0_0_81"/>
          <p:cNvSpPr txBox="1"/>
          <p:nvPr/>
        </p:nvSpPr>
        <p:spPr>
          <a:xfrm>
            <a:off x="100250" y="2455225"/>
            <a:ext cx="107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High School</a:t>
            </a:r>
            <a:endParaRPr>
              <a:latin typeface="Calibri"/>
              <a:ea typeface="Calibri"/>
              <a:cs typeface="Calibri"/>
              <a:sym typeface="Calibri"/>
            </a:endParaRPr>
          </a:p>
        </p:txBody>
      </p:sp>
      <p:sp>
        <p:nvSpPr>
          <p:cNvPr id="121" name="Google Shape;121;gf50e0139a0_0_81"/>
          <p:cNvSpPr txBox="1"/>
          <p:nvPr/>
        </p:nvSpPr>
        <p:spPr>
          <a:xfrm>
            <a:off x="1208050" y="2455225"/>
            <a:ext cx="130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Calibri"/>
                <a:ea typeface="Calibri"/>
                <a:cs typeface="Calibri"/>
                <a:sym typeface="Calibri"/>
              </a:rPr>
              <a:t>Middle </a:t>
            </a:r>
            <a:r>
              <a:rPr lang="en-US">
                <a:latin typeface="Calibri"/>
                <a:ea typeface="Calibri"/>
                <a:cs typeface="Calibri"/>
                <a:sym typeface="Calibri"/>
              </a:rPr>
              <a:t>School</a:t>
            </a:r>
            <a:endParaRPr>
              <a:latin typeface="Calibri"/>
              <a:ea typeface="Calibri"/>
              <a:cs typeface="Calibri"/>
              <a:sym typeface="Calibri"/>
            </a:endParaRPr>
          </a:p>
        </p:txBody>
      </p:sp>
      <p:sp>
        <p:nvSpPr>
          <p:cNvPr id="122" name="Google Shape;122;gf50e0139a0_0_81"/>
          <p:cNvSpPr txBox="1"/>
          <p:nvPr/>
        </p:nvSpPr>
        <p:spPr>
          <a:xfrm>
            <a:off x="51775" y="3812800"/>
            <a:ext cx="3877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latin typeface="Calibri"/>
                <a:ea typeface="Calibri"/>
                <a:cs typeface="Calibri"/>
                <a:sym typeface="Calibri"/>
                <a:extLst>
                  <a:ext uri="http://customooxmlschemas.google.com/">
                    <go:slidesCustomData xmlns:go="http://customooxmlschemas.google.com/" textRoundtripDataId="2"/>
                  </a:ext>
                </a:extLst>
              </a:rPr>
              <a:t>Average n</a:t>
            </a:r>
            <a:r>
              <a:rPr b="1" lang="en-US" sz="1300">
                <a:latin typeface="Calibri"/>
                <a:ea typeface="Calibri"/>
                <a:cs typeface="Calibri"/>
                <a:sym typeface="Calibri"/>
                <a:extLst>
                  <a:ext uri="http://customooxmlschemas.google.com/">
                    <go:slidesCustomData xmlns:go="http://customooxmlschemas.google.com/" textRoundtripDataId="3"/>
                  </a:ext>
                </a:extLst>
              </a:rPr>
              <a:t>umber</a:t>
            </a:r>
            <a:r>
              <a:rPr b="1" lang="en-US" sz="1300">
                <a:latin typeface="Calibri"/>
                <a:ea typeface="Calibri"/>
                <a:cs typeface="Calibri"/>
                <a:sym typeface="Calibri"/>
                <a:extLst>
                  <a:ext uri="http://customooxmlschemas.google.com/">
                    <go:slidesCustomData xmlns:go="http://customooxmlschemas.google.com/" textRoundtripDataId="4"/>
                  </a:ext>
                </a:extLst>
              </a:rPr>
              <a:t> of students impacted by a single TFAA teacher</a:t>
            </a:r>
            <a:r>
              <a:rPr b="1" lang="en-US" sz="1300">
                <a:latin typeface="Calibri"/>
                <a:ea typeface="Calibri"/>
                <a:cs typeface="Calibri"/>
                <a:sym typeface="Calibri"/>
                <a:extLst>
                  <a:ext uri="http://customooxmlschemas.google.com/">
                    <go:slidesCustomData xmlns:go="http://customooxmlschemas.google.com/" textRoundtripDataId="5"/>
                  </a:ext>
                </a:extLst>
              </a:rPr>
              <a:t> each yea</a:t>
            </a:r>
            <a:r>
              <a:rPr b="1" lang="en-US" sz="1300">
                <a:latin typeface="Calibri"/>
                <a:ea typeface="Calibri"/>
                <a:cs typeface="Calibri"/>
                <a:sym typeface="Calibri"/>
              </a:rPr>
              <a:t>r</a:t>
            </a:r>
            <a:endParaRPr b="1" sz="1300">
              <a:latin typeface="Calibri"/>
              <a:ea typeface="Calibri"/>
              <a:cs typeface="Calibri"/>
              <a:sym typeface="Calibri"/>
            </a:endParaRPr>
          </a:p>
        </p:txBody>
      </p:sp>
      <p:sp>
        <p:nvSpPr>
          <p:cNvPr id="123" name="Google Shape;123;gf50e0139a0_0_81"/>
          <p:cNvSpPr txBox="1"/>
          <p:nvPr/>
        </p:nvSpPr>
        <p:spPr>
          <a:xfrm>
            <a:off x="4050900" y="4297075"/>
            <a:ext cx="49938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750"/>
              </a:spcBef>
              <a:spcAft>
                <a:spcPts val="0"/>
              </a:spcAft>
              <a:buClr>
                <a:schemeClr val="dk1"/>
              </a:buClr>
              <a:buSzPts val="1100"/>
              <a:buFont typeface="Arial"/>
              <a:buNone/>
            </a:pPr>
            <a:r>
              <a:rPr lang="en-US" sz="1600">
                <a:solidFill>
                  <a:schemeClr val="lt1"/>
                </a:solidFill>
                <a:latin typeface="Calibri"/>
                <a:ea typeface="Calibri"/>
                <a:cs typeface="Calibri"/>
                <a:sym typeface="Calibri"/>
              </a:rPr>
              <a:t>As research demonstrates time and again, teacher quality is the #1 predictor of student achievement in a classroom.</a:t>
            </a:r>
            <a:endParaRPr sz="1600">
              <a:solidFill>
                <a:schemeClr val="lt1"/>
              </a:solidFill>
              <a:latin typeface="Calibri"/>
              <a:ea typeface="Calibri"/>
              <a:cs typeface="Calibri"/>
              <a:sym typeface="Calibri"/>
            </a:endParaRPr>
          </a:p>
        </p:txBody>
      </p:sp>
      <p:pic>
        <p:nvPicPr>
          <p:cNvPr id="124" name="Google Shape;124;gf50e0139a0_0_81"/>
          <p:cNvPicPr preferRelativeResize="0"/>
          <p:nvPr/>
        </p:nvPicPr>
        <p:blipFill>
          <a:blip r:embed="rId4">
            <a:alphaModFix/>
          </a:blip>
          <a:stretch>
            <a:fillRect/>
          </a:stretch>
        </p:blipFill>
        <p:spPr>
          <a:xfrm>
            <a:off x="5347824" y="905163"/>
            <a:ext cx="964075" cy="946325"/>
          </a:xfrm>
          <a:prstGeom prst="rect">
            <a:avLst/>
          </a:prstGeom>
          <a:noFill/>
          <a:ln>
            <a:noFill/>
          </a:ln>
        </p:spPr>
      </p:pic>
      <p:cxnSp>
        <p:nvCxnSpPr>
          <p:cNvPr id="125" name="Google Shape;125;gf50e0139a0_0_81"/>
          <p:cNvCxnSpPr/>
          <p:nvPr/>
        </p:nvCxnSpPr>
        <p:spPr>
          <a:xfrm rot="10800000">
            <a:off x="6197175" y="1658575"/>
            <a:ext cx="231600" cy="192900"/>
          </a:xfrm>
          <a:prstGeom prst="straightConnector1">
            <a:avLst/>
          </a:prstGeom>
          <a:noFill/>
          <a:ln cap="flat" cmpd="sng" w="28575">
            <a:solidFill>
              <a:schemeClr val="dk2"/>
            </a:solidFill>
            <a:prstDash val="solid"/>
            <a:round/>
            <a:headEnd len="med" w="med" type="none"/>
            <a:tailEnd len="med" w="med" type="none"/>
          </a:ln>
        </p:spPr>
      </p:cxnSp>
      <p:pic>
        <p:nvPicPr>
          <p:cNvPr id="126" name="Google Shape;126;gf50e0139a0_0_81"/>
          <p:cNvPicPr preferRelativeResize="0"/>
          <p:nvPr/>
        </p:nvPicPr>
        <p:blipFill>
          <a:blip r:embed="rId5">
            <a:alphaModFix/>
          </a:blip>
          <a:stretch>
            <a:fillRect/>
          </a:stretch>
        </p:blipFill>
        <p:spPr>
          <a:xfrm>
            <a:off x="8287498" y="1044723"/>
            <a:ext cx="798600" cy="798600"/>
          </a:xfrm>
          <a:prstGeom prst="ellipse">
            <a:avLst/>
          </a:prstGeom>
          <a:noFill/>
          <a:ln>
            <a:noFill/>
          </a:ln>
        </p:spPr>
      </p:pic>
      <p:cxnSp>
        <p:nvCxnSpPr>
          <p:cNvPr id="127" name="Google Shape;127;gf50e0139a0_0_81"/>
          <p:cNvCxnSpPr/>
          <p:nvPr/>
        </p:nvCxnSpPr>
        <p:spPr>
          <a:xfrm flipH="1" rot="10800000">
            <a:off x="8144126" y="1851471"/>
            <a:ext cx="450900" cy="282900"/>
          </a:xfrm>
          <a:prstGeom prst="straightConnector1">
            <a:avLst/>
          </a:prstGeom>
          <a:noFill/>
          <a:ln cap="flat" cmpd="sng" w="28575">
            <a:solidFill>
              <a:schemeClr val="dk2"/>
            </a:solidFill>
            <a:prstDash val="solid"/>
            <a:round/>
            <a:headEnd len="med" w="med" type="none"/>
            <a:tailEnd len="med" w="med" type="none"/>
          </a:ln>
        </p:spPr>
      </p:cxnSp>
      <p:pic>
        <p:nvPicPr>
          <p:cNvPr id="128" name="Google Shape;128;gf50e0139a0_0_81"/>
          <p:cNvPicPr preferRelativeResize="0"/>
          <p:nvPr/>
        </p:nvPicPr>
        <p:blipFill>
          <a:blip r:embed="rId6">
            <a:alphaModFix/>
          </a:blip>
          <a:stretch>
            <a:fillRect/>
          </a:stretch>
        </p:blipFill>
        <p:spPr>
          <a:xfrm>
            <a:off x="6768200" y="3158500"/>
            <a:ext cx="916458" cy="946299"/>
          </a:xfrm>
          <a:prstGeom prst="rect">
            <a:avLst/>
          </a:prstGeom>
          <a:noFill/>
          <a:ln>
            <a:noFill/>
          </a:ln>
        </p:spPr>
      </p:pic>
      <p:cxnSp>
        <p:nvCxnSpPr>
          <p:cNvPr id="129" name="Google Shape;129;gf50e0139a0_0_81"/>
          <p:cNvCxnSpPr/>
          <p:nvPr/>
        </p:nvCxnSpPr>
        <p:spPr>
          <a:xfrm flipH="1">
            <a:off x="7401775" y="2895500"/>
            <a:ext cx="77100" cy="340800"/>
          </a:xfrm>
          <a:prstGeom prst="straightConnector1">
            <a:avLst/>
          </a:prstGeom>
          <a:noFill/>
          <a:ln cap="flat" cmpd="sng" w="28575">
            <a:solidFill>
              <a:schemeClr val="dk2"/>
            </a:solidFill>
            <a:prstDash val="solid"/>
            <a:round/>
            <a:headEnd len="med" w="med" type="none"/>
            <a:tailEnd len="med" w="med" type="none"/>
          </a:ln>
        </p:spPr>
      </p:cxnSp>
      <p:sp>
        <p:nvSpPr>
          <p:cNvPr id="130" name="Google Shape;130;gf50e0139a0_0_81"/>
          <p:cNvSpPr txBox="1"/>
          <p:nvPr/>
        </p:nvSpPr>
        <p:spPr>
          <a:xfrm>
            <a:off x="172975" y="620525"/>
            <a:ext cx="4076100" cy="164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900">
                <a:latin typeface="Calibri"/>
                <a:ea typeface="Calibri"/>
                <a:cs typeface="Calibri"/>
                <a:sym typeface="Calibri"/>
              </a:rPr>
              <a:t>Teach For America teachers and alumni continue to make significant contributions across the state in all sectors, ranging from education to entrepreneurship. </a:t>
            </a:r>
            <a:endParaRPr sz="1900">
              <a:latin typeface="Calibri"/>
              <a:ea typeface="Calibri"/>
              <a:cs typeface="Calibri"/>
              <a:sym typeface="Calibri"/>
            </a:endParaRPr>
          </a:p>
        </p:txBody>
      </p:sp>
      <p:sp>
        <p:nvSpPr>
          <p:cNvPr id="131" name="Google Shape;131;gf50e0139a0_0_81"/>
          <p:cNvSpPr txBox="1"/>
          <p:nvPr/>
        </p:nvSpPr>
        <p:spPr>
          <a:xfrm>
            <a:off x="2438400" y="2455225"/>
            <a:ext cx="1536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Calibri"/>
                <a:ea typeface="Calibri"/>
                <a:cs typeface="Calibri"/>
                <a:sym typeface="Calibri"/>
              </a:rPr>
              <a:t>Elementary</a:t>
            </a:r>
            <a:r>
              <a:rPr lang="en-US">
                <a:latin typeface="Calibri"/>
                <a:ea typeface="Calibri"/>
                <a:cs typeface="Calibri"/>
                <a:sym typeface="Calibri"/>
              </a:rPr>
              <a:t> School</a:t>
            </a:r>
            <a:endParaRPr>
              <a:latin typeface="Calibri"/>
              <a:ea typeface="Calibri"/>
              <a:cs typeface="Calibri"/>
              <a:sym typeface="Calibri"/>
            </a:endParaRPr>
          </a:p>
        </p:txBody>
      </p:sp>
      <p:sp>
        <p:nvSpPr>
          <p:cNvPr id="132" name="Google Shape;132;gf50e0139a0_0_81"/>
          <p:cNvSpPr/>
          <p:nvPr/>
        </p:nvSpPr>
        <p:spPr>
          <a:xfrm>
            <a:off x="2758800" y="2813750"/>
            <a:ext cx="869100" cy="856200"/>
          </a:xfrm>
          <a:prstGeom prst="ellipse">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f50e0139a0_0_81"/>
          <p:cNvSpPr txBox="1"/>
          <p:nvPr/>
        </p:nvSpPr>
        <p:spPr>
          <a:xfrm>
            <a:off x="2960850" y="2895500"/>
            <a:ext cx="643800" cy="692700"/>
          </a:xfrm>
          <a:prstGeom prst="rect">
            <a:avLst/>
          </a:prstGeom>
          <a:noFill/>
          <a:ln>
            <a:noFill/>
          </a:ln>
        </p:spPr>
        <p:txBody>
          <a:bodyPr anchorCtr="0" anchor="t" bIns="91425" lIns="91425" spcFirstLastPara="1" rIns="91425" wrap="square" tIns="91425">
            <a:spAutoFit/>
          </a:bodyPr>
          <a:lstStyle/>
          <a:p>
            <a:pPr indent="0" lvl="0" marL="0" rtl="0" algn="ctr">
              <a:lnSpc>
                <a:spcPct val="75000"/>
              </a:lnSpc>
              <a:spcBef>
                <a:spcPts val="0"/>
              </a:spcBef>
              <a:spcAft>
                <a:spcPts val="0"/>
              </a:spcAft>
              <a:buNone/>
            </a:pPr>
            <a:r>
              <a:rPr b="1" lang="en-US" sz="2200">
                <a:solidFill>
                  <a:schemeClr val="lt1"/>
                </a:solidFill>
                <a:latin typeface="Calibri"/>
                <a:ea typeface="Calibri"/>
                <a:cs typeface="Calibri"/>
                <a:sym typeface="Calibri"/>
              </a:rPr>
              <a:t>25</a:t>
            </a:r>
            <a:r>
              <a:rPr b="1" lang="en-US" sz="2200">
                <a:solidFill>
                  <a:schemeClr val="lt1"/>
                </a:solidFill>
                <a:latin typeface="Calibri"/>
                <a:ea typeface="Calibri"/>
                <a:cs typeface="Calibri"/>
                <a:sym typeface="Calibri"/>
              </a:rPr>
              <a:t> - 50</a:t>
            </a:r>
            <a:endParaRPr b="1" sz="22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f50e0139a0_0_87"/>
          <p:cNvSpPr txBox="1"/>
          <p:nvPr>
            <p:ph idx="1" type="body"/>
          </p:nvPr>
        </p:nvSpPr>
        <p:spPr>
          <a:xfrm>
            <a:off x="150000" y="586975"/>
            <a:ext cx="8844000" cy="3649200"/>
          </a:xfrm>
          <a:prstGeom prst="rect">
            <a:avLst/>
          </a:prstGeom>
        </p:spPr>
        <p:txBody>
          <a:bodyPr anchorCtr="0" anchor="t" bIns="45700" lIns="91425" spcFirstLastPara="1" rIns="91425" wrap="square" tIns="45700">
            <a:normAutofit/>
          </a:bodyPr>
          <a:lstStyle/>
          <a:p>
            <a:pPr indent="0" lvl="0" marL="0" rtl="0" algn="ctr">
              <a:spcBef>
                <a:spcPts val="750"/>
              </a:spcBef>
              <a:spcAft>
                <a:spcPts val="0"/>
              </a:spcAft>
              <a:buNone/>
            </a:pPr>
            <a:r>
              <a:rPr lang="en-US" sz="1900"/>
              <a:t>While dramatic progress has been made across the mountains of Eastern Kentucky, much is still needed to ensure our students are equipped to learn, lead and thrive. In particular, we know that a significant increase in Appalachian students ready for, enrolled in, and completing postsecondary programs -</a:t>
            </a:r>
            <a:r>
              <a:rPr lang="en-US" sz="1900">
                <a:extLst>
                  <a:ext uri="http://customooxmlschemas.google.com/">
                    <go:slidesCustomData xmlns:go="http://customooxmlschemas.google.com/" textRoundtripDataId="6"/>
                  </a:ext>
                </a:extLst>
              </a:rPr>
              <a:t> </a:t>
            </a:r>
            <a:r>
              <a:rPr lang="en-US" sz="1900">
                <a:extLst>
                  <a:ext uri="http://customooxmlschemas.google.com/">
                    <go:slidesCustomData xmlns:go="http://customooxmlschemas.google.com/" textRoundtripDataId="7"/>
                  </a:ext>
                </a:extLst>
              </a:rPr>
              <a:t>ranging from certificate to 4 year degree </a:t>
            </a:r>
            <a:r>
              <a:rPr lang="en-US" sz="1900">
                <a:extLst>
                  <a:ext uri="http://customooxmlschemas.google.com/">
                    <go:slidesCustomData xmlns:go="http://customooxmlschemas.google.com/" textRoundtripDataId="8"/>
                  </a:ext>
                </a:extLst>
              </a:rPr>
              <a:t>bearing </a:t>
            </a:r>
            <a:r>
              <a:rPr lang="en-US" sz="1900">
                <a:extLst>
                  <a:ext uri="http://customooxmlschemas.google.com/">
                    <go:slidesCustomData xmlns:go="http://customooxmlschemas.google.com/" textRoundtripDataId="9"/>
                  </a:ext>
                </a:extLst>
              </a:rPr>
              <a:t>- is </a:t>
            </a:r>
            <a:r>
              <a:rPr b="1" lang="en-US" sz="1900">
                <a:solidFill>
                  <a:srgbClr val="0096AA"/>
                </a:solidFill>
                <a:extLst>
                  <a:ext uri="http://customooxmlschemas.google.com/">
                    <go:slidesCustomData xmlns:go="http://customooxmlschemas.google.com/" textRoundtripDataId="10"/>
                  </a:ext>
                </a:extLst>
              </a:rPr>
              <a:t>vital for an educated workforce and regional economic mobility. </a:t>
            </a:r>
            <a:endParaRPr b="1" sz="1900">
              <a:solidFill>
                <a:srgbClr val="0096AA"/>
              </a:solidFill>
            </a:endParaRPr>
          </a:p>
          <a:p>
            <a:pPr indent="0" lvl="0" marL="0" rtl="0" algn="ctr">
              <a:spcBef>
                <a:spcPts val="750"/>
              </a:spcBef>
              <a:spcAft>
                <a:spcPts val="0"/>
              </a:spcAft>
              <a:buNone/>
            </a:pPr>
            <a:r>
              <a:t/>
            </a:r>
            <a:endParaRPr/>
          </a:p>
          <a:p>
            <a:pPr indent="0" lvl="0" marL="0" rtl="0" algn="ctr">
              <a:spcBef>
                <a:spcPts val="750"/>
              </a:spcBef>
              <a:spcAft>
                <a:spcPts val="0"/>
              </a:spcAft>
              <a:buNone/>
            </a:pPr>
            <a:r>
              <a:rPr lang="en-US"/>
              <a:t> </a:t>
            </a:r>
            <a:endParaRPr/>
          </a:p>
        </p:txBody>
      </p:sp>
      <p:pic>
        <p:nvPicPr>
          <p:cNvPr id="140" name="Google Shape;140;gf50e0139a0_0_87"/>
          <p:cNvPicPr preferRelativeResize="0"/>
          <p:nvPr/>
        </p:nvPicPr>
        <p:blipFill>
          <a:blip r:embed="rId3">
            <a:alphaModFix/>
          </a:blip>
          <a:stretch>
            <a:fillRect/>
          </a:stretch>
        </p:blipFill>
        <p:spPr>
          <a:xfrm>
            <a:off x="150000" y="2281400"/>
            <a:ext cx="4236249" cy="2363850"/>
          </a:xfrm>
          <a:prstGeom prst="rect">
            <a:avLst/>
          </a:prstGeom>
          <a:noFill/>
          <a:ln>
            <a:noFill/>
          </a:ln>
        </p:spPr>
      </p:pic>
      <p:sp>
        <p:nvSpPr>
          <p:cNvPr id="141" name="Google Shape;141;gf50e0139a0_0_87"/>
          <p:cNvSpPr txBox="1"/>
          <p:nvPr/>
        </p:nvSpPr>
        <p:spPr>
          <a:xfrm>
            <a:off x="-58500" y="-28875"/>
            <a:ext cx="93279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rPr>
              <a:t>OUR FUTURE: 2021 AND BEYOND</a:t>
            </a:r>
            <a:endParaRPr b="1" sz="1800">
              <a:solidFill>
                <a:schemeClr val="lt1"/>
              </a:solidFill>
              <a:latin typeface="Proxima Nova"/>
              <a:ea typeface="Proxima Nova"/>
              <a:cs typeface="Proxima Nova"/>
              <a:sym typeface="Proxima Nova"/>
            </a:endParaRPr>
          </a:p>
        </p:txBody>
      </p:sp>
      <p:pic>
        <p:nvPicPr>
          <p:cNvPr id="142" name="Google Shape;142;gf50e0139a0_0_87"/>
          <p:cNvPicPr preferRelativeResize="0"/>
          <p:nvPr/>
        </p:nvPicPr>
        <p:blipFill>
          <a:blip r:embed="rId4">
            <a:alphaModFix/>
          </a:blip>
          <a:stretch>
            <a:fillRect/>
          </a:stretch>
        </p:blipFill>
        <p:spPr>
          <a:xfrm>
            <a:off x="4848578" y="2560974"/>
            <a:ext cx="3838225" cy="2409050"/>
          </a:xfrm>
          <a:prstGeom prst="rect">
            <a:avLst/>
          </a:prstGeom>
          <a:noFill/>
          <a:ln>
            <a:noFill/>
          </a:ln>
        </p:spPr>
      </p:pic>
      <p:sp>
        <p:nvSpPr>
          <p:cNvPr id="143" name="Google Shape;143;gf50e0139a0_0_87"/>
          <p:cNvSpPr txBox="1"/>
          <p:nvPr/>
        </p:nvSpPr>
        <p:spPr>
          <a:xfrm>
            <a:off x="4686300" y="2281400"/>
            <a:ext cx="4307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Salary Earnings by Amount of Schooling Completed</a:t>
            </a:r>
            <a:endParaRPr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f50e0139a0_0_109"/>
          <p:cNvSpPr/>
          <p:nvPr/>
        </p:nvSpPr>
        <p:spPr>
          <a:xfrm>
            <a:off x="0" y="432825"/>
            <a:ext cx="9144000" cy="738000"/>
          </a:xfrm>
          <a:prstGeom prst="rect">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f50e0139a0_0_109"/>
          <p:cNvSpPr txBox="1"/>
          <p:nvPr>
            <p:ph idx="1" type="body"/>
          </p:nvPr>
        </p:nvSpPr>
        <p:spPr>
          <a:xfrm>
            <a:off x="150000" y="1065500"/>
            <a:ext cx="8844000" cy="3873600"/>
          </a:xfrm>
          <a:prstGeom prst="rect">
            <a:avLst/>
          </a:prstGeom>
        </p:spPr>
        <p:txBody>
          <a:bodyPr anchorCtr="0" anchor="t" bIns="45700" lIns="91425" spcFirstLastPara="1" rIns="91425" wrap="square" tIns="45700">
            <a:normAutofit lnSpcReduction="10000"/>
          </a:bodyPr>
          <a:lstStyle/>
          <a:p>
            <a:pPr indent="0" lvl="0" marL="0" rtl="0" algn="l">
              <a:lnSpc>
                <a:spcPct val="70000"/>
              </a:lnSpc>
              <a:spcBef>
                <a:spcPts val="750"/>
              </a:spcBef>
              <a:spcAft>
                <a:spcPts val="0"/>
              </a:spcAft>
              <a:buSzPts val="935"/>
              <a:buNone/>
            </a:pPr>
            <a:r>
              <a:t/>
            </a:r>
            <a:endParaRPr sz="1585"/>
          </a:p>
          <a:p>
            <a:pPr indent="0" lvl="0" marL="0" rtl="0" algn="ctr">
              <a:lnSpc>
                <a:spcPct val="70000"/>
              </a:lnSpc>
              <a:spcBef>
                <a:spcPts val="750"/>
              </a:spcBef>
              <a:spcAft>
                <a:spcPts val="0"/>
              </a:spcAft>
              <a:buSzPts val="935"/>
              <a:buNone/>
            </a:pPr>
            <a:r>
              <a:rPr b="1" i="1" lang="en-US" sz="1585"/>
              <a:t>What is TFAA’s role?</a:t>
            </a:r>
            <a:endParaRPr b="1" i="1" sz="1585"/>
          </a:p>
          <a:p>
            <a:pPr indent="-317500" lvl="0" marL="457200" rtl="0" algn="l">
              <a:lnSpc>
                <a:spcPct val="100000"/>
              </a:lnSpc>
              <a:spcBef>
                <a:spcPts val="750"/>
              </a:spcBef>
              <a:spcAft>
                <a:spcPts val="0"/>
              </a:spcAft>
              <a:buSzPts val="1400"/>
              <a:buAutoNum type="arabicPeriod"/>
            </a:pPr>
            <a:r>
              <a:rPr b="1" lang="en-US" sz="1400">
                <a:extLst>
                  <a:ext uri="http://customooxmlschemas.google.com/">
                    <go:slidesCustomData xmlns:go="http://customooxmlschemas.google.com/" textRoundtripDataId="11"/>
                  </a:ext>
                </a:extLst>
              </a:rPr>
              <a:t>Grow, recruit and retain </a:t>
            </a:r>
            <a:r>
              <a:rPr lang="en-US" sz="1400"/>
              <a:t>a work</a:t>
            </a:r>
            <a:r>
              <a:rPr lang="en-US" sz="1400">
                <a:extLst>
                  <a:ext uri="http://customooxmlschemas.google.com/">
                    <go:slidesCustomData xmlns:go="http://customooxmlschemas.google.com/" textRoundtripDataId="12"/>
                  </a:ext>
                </a:extLst>
              </a:rPr>
              <a:t>force</a:t>
            </a:r>
            <a:r>
              <a:rPr lang="en-US" sz="1400"/>
              <a:t> of high quality teachers-</a:t>
            </a:r>
            <a:r>
              <a:rPr lang="en-US" sz="1400">
                <a:extLst>
                  <a:ext uri="http://customooxmlschemas.google.com/">
                    <go:slidesCustomData xmlns:go="http://customooxmlschemas.google.com/" textRoundtripDataId="13"/>
                  </a:ext>
                </a:extLst>
              </a:rPr>
              <a:t>both</a:t>
            </a:r>
            <a:r>
              <a:rPr lang="en-US" sz="1400"/>
              <a:t> supporting </a:t>
            </a:r>
            <a:r>
              <a:rPr lang="en-US" sz="1400">
                <a:extLst>
                  <a:ext uri="http://customooxmlschemas.google.com/">
                    <go:slidesCustomData xmlns:go="http://customooxmlschemas.google.com/" textRoundtripDataId="14"/>
                  </a:ext>
                </a:extLst>
              </a:rPr>
              <a:t>exceptional leaders to come back home</a:t>
            </a:r>
            <a:r>
              <a:rPr lang="en-US" sz="1400"/>
              <a:t>, as well as a</a:t>
            </a:r>
            <a:r>
              <a:rPr lang="en-US" sz="1400">
                <a:extLst>
                  <a:ext uri="http://customooxmlschemas.google.com/">
                    <go:slidesCustomData xmlns:go="http://customooxmlschemas.google.com/" textRoundtripDataId="15"/>
                  </a:ext>
                </a:extLst>
              </a:rPr>
              <a:t>ttracting top talent</a:t>
            </a:r>
            <a:r>
              <a:rPr lang="en-US" sz="1400"/>
              <a:t> from across the globe to live and lead in Eastern Kentucky</a:t>
            </a:r>
            <a:endParaRPr sz="1400"/>
          </a:p>
          <a:p>
            <a:pPr indent="0" lvl="0" marL="0" rtl="0" algn="l">
              <a:lnSpc>
                <a:spcPct val="100000"/>
              </a:lnSpc>
              <a:spcBef>
                <a:spcPts val="750"/>
              </a:spcBef>
              <a:spcAft>
                <a:spcPts val="0"/>
              </a:spcAft>
              <a:buSzPts val="935"/>
              <a:buNone/>
            </a:pPr>
            <a:r>
              <a:t/>
            </a:r>
            <a:endParaRPr sz="1400"/>
          </a:p>
          <a:p>
            <a:pPr indent="-317500" lvl="0" marL="457200" rtl="0" algn="l">
              <a:lnSpc>
                <a:spcPct val="100000"/>
              </a:lnSpc>
              <a:spcBef>
                <a:spcPts val="750"/>
              </a:spcBef>
              <a:spcAft>
                <a:spcPts val="0"/>
              </a:spcAft>
              <a:buSzPts val="1400"/>
              <a:buAutoNum type="arabicPeriod"/>
            </a:pPr>
            <a:r>
              <a:rPr b="1" lang="en-US" sz="1400">
                <a:extLst>
                  <a:ext uri="http://customooxmlschemas.google.com/">
                    <go:slidesCustomData xmlns:go="http://customooxmlschemas.google.com/" textRoundtripDataId="16"/>
                  </a:ext>
                </a:extLst>
              </a:rPr>
              <a:t>Dramatically increase our value </a:t>
            </a:r>
            <a:r>
              <a:rPr b="1" lang="en-US" sz="1400"/>
              <a:t>to communities</a:t>
            </a:r>
            <a:r>
              <a:rPr lang="en-US" sz="1400"/>
              <a:t> through free coaching and PD to non-TFAA teachers, as well as free hybrid summer programming to maximize </a:t>
            </a:r>
            <a:r>
              <a:rPr lang="en-US" sz="1400">
                <a:extLst>
                  <a:ext uri="http://customooxmlschemas.google.com/">
                    <go:slidesCustomData xmlns:go="http://customooxmlschemas.google.com/" textRoundtripDataId="17"/>
                  </a:ext>
                </a:extLst>
              </a:rPr>
              <a:t>student growth across the region</a:t>
            </a:r>
            <a:endParaRPr sz="1400"/>
          </a:p>
          <a:p>
            <a:pPr indent="0" lvl="0" marL="0" rtl="0" algn="l">
              <a:lnSpc>
                <a:spcPct val="100000"/>
              </a:lnSpc>
              <a:spcBef>
                <a:spcPts val="750"/>
              </a:spcBef>
              <a:spcAft>
                <a:spcPts val="0"/>
              </a:spcAft>
              <a:buSzPts val="935"/>
              <a:buNone/>
            </a:pPr>
            <a:r>
              <a:t/>
            </a:r>
            <a:endParaRPr sz="1400"/>
          </a:p>
          <a:p>
            <a:pPr indent="-317500" lvl="0" marL="457200" rtl="0" algn="l">
              <a:lnSpc>
                <a:spcPct val="100000"/>
              </a:lnSpc>
              <a:spcBef>
                <a:spcPts val="750"/>
              </a:spcBef>
              <a:spcAft>
                <a:spcPts val="0"/>
              </a:spcAft>
              <a:buSzPts val="1400"/>
              <a:buAutoNum type="arabicPeriod"/>
            </a:pPr>
            <a:r>
              <a:rPr lang="en-US" sz="1400">
                <a:extLst>
                  <a:ext uri="http://customooxmlschemas.google.com/">
                    <go:slidesCustomData xmlns:go="http://customooxmlschemas.google.com/" textRoundtripDataId="18"/>
                  </a:ext>
                </a:extLst>
              </a:rPr>
              <a:t>Sustain and expand </a:t>
            </a:r>
            <a:r>
              <a:rPr lang="en-US" sz="1400"/>
              <a:t>our new</a:t>
            </a:r>
            <a:r>
              <a:rPr b="1" lang="en-US" sz="1400"/>
              <a:t> College Success Coach program</a:t>
            </a:r>
            <a:r>
              <a:rPr lang="en-US" sz="1400"/>
              <a:t>, catalyzing </a:t>
            </a:r>
            <a:r>
              <a:rPr lang="en-US" sz="1400">
                <a:extLst>
                  <a:ext uri="http://customooxmlschemas.google.com/">
                    <go:slidesCustomData xmlns:go="http://customooxmlschemas.google.com/" textRoundtripDataId="19"/>
                  </a:ext>
                </a:extLst>
              </a:rPr>
              <a:t>generational increases in postsecondary readiness and success</a:t>
            </a:r>
            <a:r>
              <a:rPr lang="en-US" sz="1400"/>
              <a:t> while creating </a:t>
            </a:r>
            <a:r>
              <a:rPr lang="en-US" sz="1400">
                <a:extLst>
                  <a:ext uri="http://customooxmlschemas.google.com/">
                    <go:slidesCustomData xmlns:go="http://customooxmlschemas.google.com/" textRoundtripDataId="20"/>
                  </a:ext>
                </a:extLst>
              </a:rPr>
              <a:t>ecosystems of support in local schools</a:t>
            </a:r>
            <a:endParaRPr sz="1400"/>
          </a:p>
          <a:p>
            <a:pPr indent="0" lvl="0" marL="0" rtl="0" algn="ctr">
              <a:lnSpc>
                <a:spcPct val="100000"/>
              </a:lnSpc>
              <a:spcBef>
                <a:spcPts val="750"/>
              </a:spcBef>
              <a:spcAft>
                <a:spcPts val="0"/>
              </a:spcAft>
              <a:buNone/>
            </a:pPr>
            <a:r>
              <a:t/>
            </a:r>
            <a:endParaRPr sz="1400">
              <a:extLst>
                <a:ext uri="http://customooxmlschemas.google.com/">
                  <go:slidesCustomData xmlns:go="http://customooxmlschemas.google.com/" textRoundtripDataId="21"/>
                </a:ext>
              </a:extLst>
            </a:endParaRPr>
          </a:p>
          <a:p>
            <a:pPr indent="0" lvl="0" marL="0" rtl="0" algn="ctr">
              <a:lnSpc>
                <a:spcPct val="100000"/>
              </a:lnSpc>
              <a:spcBef>
                <a:spcPts val="750"/>
              </a:spcBef>
              <a:spcAft>
                <a:spcPts val="0"/>
              </a:spcAft>
              <a:buNone/>
            </a:pPr>
            <a:r>
              <a:rPr b="1" lang="en-US" sz="1600">
                <a:solidFill>
                  <a:srgbClr val="0096AA"/>
                </a:solidFill>
                <a:extLst>
                  <a:ext uri="http://customooxmlschemas.google.com/">
                    <go:slidesCustomData xmlns:go="http://customooxmlschemas.google.com/" textRoundtripDataId="22"/>
                  </a:ext>
                </a:extLst>
              </a:rPr>
              <a:t>TFAA requests an increase of our biennial legislative appropriation from $1,000,000 ($500,000 per year) to $2,000,000 ($1,000,000 per year) to dramatically </a:t>
            </a:r>
            <a:r>
              <a:rPr b="1" lang="en-US" sz="1600">
                <a:solidFill>
                  <a:srgbClr val="0096AA"/>
                </a:solidFill>
                <a:extLst>
                  <a:ext uri="http://customooxmlschemas.google.com/">
                    <go:slidesCustomData xmlns:go="http://customooxmlschemas.google.com/" textRoundtripDataId="23"/>
                  </a:ext>
                </a:extLst>
              </a:rPr>
              <a:t>increase</a:t>
            </a:r>
            <a:r>
              <a:rPr b="1" lang="en-US" sz="1600">
                <a:solidFill>
                  <a:srgbClr val="0096AA"/>
                </a:solidFill>
                <a:extLst>
                  <a:ext uri="http://customooxmlschemas.google.com/">
                    <go:slidesCustomData xmlns:go="http://customooxmlschemas.google.com/" textRoundtripDataId="24"/>
                  </a:ext>
                </a:extLst>
              </a:rPr>
              <a:t> our impact in rural Eastern Kentucky, advancing K-12 student outcomes and increasing </a:t>
            </a:r>
            <a:r>
              <a:rPr b="1" lang="en-US" sz="1600">
                <a:solidFill>
                  <a:srgbClr val="0096AA"/>
                </a:solidFill>
                <a:extLst>
                  <a:ext uri="http://customooxmlschemas.google.com/">
                    <go:slidesCustomData xmlns:go="http://customooxmlschemas.google.com/" textRoundtripDataId="25"/>
                  </a:ext>
                </a:extLst>
              </a:rPr>
              <a:t>postsecondary</a:t>
            </a:r>
            <a:r>
              <a:rPr b="1" lang="en-US" sz="1600">
                <a:solidFill>
                  <a:srgbClr val="0096AA"/>
                </a:solidFill>
                <a:extLst>
                  <a:ext uri="http://customooxmlschemas.google.com/">
                    <go:slidesCustomData xmlns:go="http://customooxmlschemas.google.com/" textRoundtripDataId="26"/>
                  </a:ext>
                </a:extLst>
              </a:rPr>
              <a:t> readiness and success.</a:t>
            </a:r>
            <a:endParaRPr b="1" sz="1600">
              <a:solidFill>
                <a:srgbClr val="0096AA"/>
              </a:solidFill>
              <a:extLst>
                <a:ext uri="http://customooxmlschemas.google.com/">
                  <go:slidesCustomData xmlns:go="http://customooxmlschemas.google.com/" textRoundtripDataId="27"/>
                </a:ext>
              </a:extLst>
            </a:endParaRPr>
          </a:p>
          <a:p>
            <a:pPr indent="0" lvl="0" marL="0" rtl="0" algn="ctr">
              <a:lnSpc>
                <a:spcPct val="70000"/>
              </a:lnSpc>
              <a:spcBef>
                <a:spcPts val="750"/>
              </a:spcBef>
              <a:spcAft>
                <a:spcPts val="0"/>
              </a:spcAft>
              <a:buSzPts val="935"/>
              <a:buNone/>
            </a:pPr>
            <a:r>
              <a:rPr lang="en-US" sz="1585">
                <a:extLst>
                  <a:ext uri="http://customooxmlschemas.google.com/">
                    <go:slidesCustomData xmlns:go="http://customooxmlschemas.google.com/" textRoundtripDataId="28"/>
                  </a:ext>
                </a:extLst>
              </a:rPr>
              <a:t> </a:t>
            </a:r>
            <a:endParaRPr sz="1585"/>
          </a:p>
        </p:txBody>
      </p:sp>
      <p:sp>
        <p:nvSpPr>
          <p:cNvPr id="151" name="Google Shape;151;gf50e0139a0_0_109"/>
          <p:cNvSpPr txBox="1"/>
          <p:nvPr/>
        </p:nvSpPr>
        <p:spPr>
          <a:xfrm>
            <a:off x="100" y="-28875"/>
            <a:ext cx="9144000" cy="4155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500">
                <a:solidFill>
                  <a:schemeClr val="lt1"/>
                </a:solidFill>
                <a:latin typeface="Proxima Nova"/>
                <a:ea typeface="Proxima Nova"/>
                <a:cs typeface="Proxima Nova"/>
                <a:sym typeface="Proxima Nova"/>
              </a:rPr>
              <a:t>OUR FUTURE: 2021 AND BEYOND</a:t>
            </a:r>
            <a:endParaRPr b="1" sz="1500">
              <a:solidFill>
                <a:schemeClr val="lt1"/>
              </a:solidFill>
              <a:latin typeface="Proxima Nova"/>
              <a:ea typeface="Proxima Nova"/>
              <a:cs typeface="Proxima Nova"/>
              <a:sym typeface="Proxima Nova"/>
            </a:endParaRPr>
          </a:p>
        </p:txBody>
      </p:sp>
      <p:sp>
        <p:nvSpPr>
          <p:cNvPr id="152" name="Google Shape;152;gf50e0139a0_0_109"/>
          <p:cNvSpPr txBox="1"/>
          <p:nvPr/>
        </p:nvSpPr>
        <p:spPr>
          <a:xfrm>
            <a:off x="0" y="432825"/>
            <a:ext cx="9144000" cy="766500"/>
          </a:xfrm>
          <a:prstGeom prst="rect">
            <a:avLst/>
          </a:prstGeom>
          <a:noFill/>
          <a:ln>
            <a:noFill/>
          </a:ln>
        </p:spPr>
        <p:txBody>
          <a:bodyPr anchorCtr="0" anchor="t" bIns="91425" lIns="91425" spcFirstLastPara="1" rIns="91425" wrap="square" tIns="91425">
            <a:spAutoFit/>
          </a:bodyPr>
          <a:lstStyle/>
          <a:p>
            <a:pPr indent="0" lvl="0" marL="0" rtl="0" algn="ctr">
              <a:lnSpc>
                <a:spcPct val="70000"/>
              </a:lnSpc>
              <a:spcBef>
                <a:spcPts val="750"/>
              </a:spcBef>
              <a:spcAft>
                <a:spcPts val="0"/>
              </a:spcAft>
              <a:buNone/>
            </a:pPr>
            <a:r>
              <a:rPr b="1" lang="en-US" sz="1800">
                <a:solidFill>
                  <a:schemeClr val="lt1"/>
                </a:solidFill>
                <a:latin typeface="Calibri"/>
                <a:ea typeface="Calibri"/>
                <a:cs typeface="Calibri"/>
                <a:sym typeface="Calibri"/>
                <a:extLst>
                  <a:ext uri="http://customooxmlschemas.google.com/">
                    <go:slidesCustomData xmlns:go="http://customooxmlschemas.google.com/" textRoundtripDataId="29"/>
                  </a:ext>
                </a:extLst>
              </a:rPr>
              <a:t>TFAA’S 10-YEAR GOAL:</a:t>
            </a:r>
            <a:r>
              <a:rPr b="1" lang="en-US" sz="1800">
                <a:solidFill>
                  <a:schemeClr val="lt1"/>
                </a:solidFill>
                <a:latin typeface="Calibri"/>
                <a:ea typeface="Calibri"/>
                <a:cs typeface="Calibri"/>
                <a:sym typeface="Calibri"/>
              </a:rPr>
              <a:t> </a:t>
            </a:r>
            <a:r>
              <a:rPr lang="en-US" sz="1800">
                <a:solidFill>
                  <a:schemeClr val="lt1"/>
                </a:solidFill>
                <a:latin typeface="Calibri"/>
                <a:ea typeface="Calibri"/>
                <a:cs typeface="Calibri"/>
                <a:sym typeface="Calibri"/>
              </a:rPr>
              <a:t>By 2030, twice as many students in Central Appalachian communities</a:t>
            </a:r>
            <a:r>
              <a:rPr lang="en-US" sz="1800">
                <a:solidFill>
                  <a:schemeClr val="lt1"/>
                </a:solidFill>
                <a:latin typeface="Calibri"/>
                <a:ea typeface="Calibri"/>
                <a:cs typeface="Calibri"/>
                <a:sym typeface="Calibri"/>
                <a:extLst>
                  <a:ext uri="http://customooxmlschemas.google.com/">
                    <go:slidesCustomData xmlns:go="http://customooxmlschemas.google.com/" textRoundtripDataId="30"/>
                  </a:ext>
                </a:extLst>
              </a:rPr>
              <a:t> </a:t>
            </a:r>
            <a:r>
              <a:rPr lang="en-US" sz="1800">
                <a:solidFill>
                  <a:schemeClr val="lt1"/>
                </a:solidFill>
                <a:latin typeface="Calibri"/>
                <a:ea typeface="Calibri"/>
                <a:cs typeface="Calibri"/>
                <a:sym typeface="Calibri"/>
              </a:rPr>
              <a:t>will achieve postsecondary readiness and success, putting them on the path to </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economic mobility and a future filled with possibility.</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f50e0139a0_0_115"/>
          <p:cNvSpPr/>
          <p:nvPr/>
        </p:nvSpPr>
        <p:spPr>
          <a:xfrm>
            <a:off x="100" y="432825"/>
            <a:ext cx="9144000" cy="675900"/>
          </a:xfrm>
          <a:prstGeom prst="rect">
            <a:avLst/>
          </a:prstGeom>
          <a:solidFill>
            <a:srgbClr val="0096A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f50e0139a0_0_115"/>
          <p:cNvSpPr txBox="1"/>
          <p:nvPr>
            <p:ph type="title"/>
          </p:nvPr>
        </p:nvSpPr>
        <p:spPr>
          <a:xfrm>
            <a:off x="100" y="432825"/>
            <a:ext cx="9144000" cy="703500"/>
          </a:xfrm>
          <a:prstGeom prst="rect">
            <a:avLst/>
          </a:prstGeom>
        </p:spPr>
        <p:txBody>
          <a:bodyPr anchorCtr="0" anchor="ctr" bIns="45700" lIns="91425" spcFirstLastPara="1" rIns="91425" wrap="square" tIns="45700">
            <a:normAutofit/>
          </a:bodyPr>
          <a:lstStyle/>
          <a:p>
            <a:pPr indent="0" lvl="0" marL="0" rtl="0" algn="ctr">
              <a:spcBef>
                <a:spcPts val="750"/>
              </a:spcBef>
              <a:spcAft>
                <a:spcPts val="0"/>
              </a:spcAft>
              <a:buSzPts val="990"/>
              <a:buNone/>
            </a:pPr>
            <a:r>
              <a:rPr b="1" lang="en-US" sz="1800">
                <a:solidFill>
                  <a:schemeClr val="lt1"/>
                </a:solidFill>
              </a:rPr>
              <a:t>TFAA’s Role: </a:t>
            </a:r>
            <a:r>
              <a:rPr lang="en-US" sz="1800">
                <a:solidFill>
                  <a:schemeClr val="lt1"/>
                </a:solidFill>
                <a:extLst>
                  <a:ext uri="http://customooxmlschemas.google.com/">
                    <go:slidesCustomData xmlns:go="http://customooxmlschemas.google.com/" textRoundtripDataId="31"/>
                  </a:ext>
                </a:extLst>
              </a:rPr>
              <a:t>Grow and retain a workforce</a:t>
            </a:r>
            <a:r>
              <a:rPr lang="en-US" sz="1800">
                <a:solidFill>
                  <a:schemeClr val="lt1"/>
                </a:solidFill>
              </a:rPr>
              <a:t> of high quality teachers by both bringing exceptional leaders back home and attracting top talent to the region from across the globe.</a:t>
            </a:r>
            <a:endParaRPr sz="1800">
              <a:solidFill>
                <a:schemeClr val="lt1"/>
              </a:solidFill>
            </a:endParaRPr>
          </a:p>
        </p:txBody>
      </p:sp>
      <p:graphicFrame>
        <p:nvGraphicFramePr>
          <p:cNvPr id="160" name="Google Shape;160;gf50e0139a0_0_115"/>
          <p:cNvGraphicFramePr/>
          <p:nvPr/>
        </p:nvGraphicFramePr>
        <p:xfrm>
          <a:off x="112525" y="1270425"/>
          <a:ext cx="3000000" cy="3000000"/>
        </p:xfrm>
        <a:graphic>
          <a:graphicData uri="http://schemas.openxmlformats.org/drawingml/2006/table">
            <a:tbl>
              <a:tblPr>
                <a:noFill/>
                <a:tableStyleId>{88ADB1F5-4A72-4512-9F68-832B91F6BFDB}</a:tableStyleId>
              </a:tblPr>
              <a:tblGrid>
                <a:gridCol w="4431225"/>
                <a:gridCol w="4431225"/>
              </a:tblGrid>
              <a:tr h="448150">
                <a:tc>
                  <a:txBody>
                    <a:bodyPr/>
                    <a:lstStyle/>
                    <a:p>
                      <a:pPr indent="0" lvl="0" marL="0" rtl="0" algn="ctr">
                        <a:spcBef>
                          <a:spcPts val="0"/>
                        </a:spcBef>
                        <a:spcAft>
                          <a:spcPts val="0"/>
                        </a:spcAft>
                        <a:buNone/>
                      </a:pPr>
                      <a:r>
                        <a:rPr b="1" lang="en-US">
                          <a:solidFill>
                            <a:schemeClr val="lt1"/>
                          </a:solidFill>
                          <a:latin typeface="Proxima Nova"/>
                          <a:ea typeface="Proxima Nova"/>
                          <a:cs typeface="Proxima Nova"/>
                          <a:sym typeface="Proxima Nova"/>
                        </a:rPr>
                        <a:t>Made Possible by 2019-2020 Appropriation</a:t>
                      </a:r>
                      <a:endParaRPr b="1">
                        <a:solidFill>
                          <a:schemeClr val="lt1"/>
                        </a:solidFill>
                        <a:latin typeface="Proxima Nova"/>
                        <a:ea typeface="Proxima Nova"/>
                        <a:cs typeface="Proxima Nova"/>
                        <a:sym typeface="Proxima Nova"/>
                      </a:endParaRPr>
                    </a:p>
                  </a:txBody>
                  <a:tcPr marT="91425" marB="91425" marR="91425" marL="91425">
                    <a:solidFill>
                      <a:srgbClr val="081E32"/>
                    </a:solidFill>
                  </a:tcPr>
                </a:tc>
                <a:tc>
                  <a:txBody>
                    <a:bodyPr/>
                    <a:lstStyle/>
                    <a:p>
                      <a:pPr indent="0" lvl="0" marL="0" rtl="0" algn="ctr">
                        <a:spcBef>
                          <a:spcPts val="0"/>
                        </a:spcBef>
                        <a:spcAft>
                          <a:spcPts val="0"/>
                        </a:spcAft>
                        <a:buNone/>
                      </a:pPr>
                      <a:r>
                        <a:rPr b="1" lang="en-US">
                          <a:solidFill>
                            <a:schemeClr val="lt1"/>
                          </a:solidFill>
                          <a:latin typeface="Proxima Nova"/>
                          <a:ea typeface="Proxima Nova"/>
                          <a:cs typeface="Proxima Nova"/>
                          <a:sym typeface="Proxima Nova"/>
                        </a:rPr>
                        <a:t>Potential Impact of Increased Allocation</a:t>
                      </a:r>
                      <a:endParaRPr b="1">
                        <a:solidFill>
                          <a:schemeClr val="lt1"/>
                        </a:solidFill>
                        <a:latin typeface="Proxima Nova"/>
                        <a:ea typeface="Proxima Nova"/>
                        <a:cs typeface="Proxima Nova"/>
                        <a:sym typeface="Proxima Nova"/>
                      </a:endParaRPr>
                    </a:p>
                  </a:txBody>
                  <a:tcPr marT="91425" marB="91425" marR="91425" marL="91425">
                    <a:solidFill>
                      <a:srgbClr val="081E32"/>
                    </a:solidFill>
                  </a:tcPr>
                </a:tc>
              </a:tr>
              <a:tr h="2933400">
                <a:tc>
                  <a:txBody>
                    <a:bodyPr/>
                    <a:lstStyle/>
                    <a:p>
                      <a:pPr indent="-317500" lvl="0" marL="457200" rtl="0" algn="l">
                        <a:spcBef>
                          <a:spcPts val="0"/>
                        </a:spcBef>
                        <a:spcAft>
                          <a:spcPts val="0"/>
                        </a:spcAft>
                        <a:buSzPts val="1400"/>
                        <a:buFont typeface="Proxima Nova"/>
                        <a:buChar char="●"/>
                      </a:pPr>
                      <a:r>
                        <a:rPr b="1" lang="en-US">
                          <a:latin typeface="Proxima Nova"/>
                          <a:ea typeface="Proxima Nova"/>
                          <a:cs typeface="Proxima Nova"/>
                          <a:sym typeface="Proxima Nova"/>
                          <a:extLst>
                            <a:ext uri="http://customooxmlschemas.google.com/">
                              <go:slidesCustomData xmlns:go="http://customooxmlschemas.google.com/" textRoundtripDataId="32"/>
                            </a:ext>
                          </a:extLst>
                        </a:rPr>
                        <a:t>Increased our incoming teaching cohort size by 25</a:t>
                      </a:r>
                      <a:r>
                        <a:rPr b="1" lang="en-US">
                          <a:latin typeface="Proxima Nova"/>
                          <a:ea typeface="Proxima Nova"/>
                          <a:cs typeface="Proxima Nova"/>
                          <a:sym typeface="Proxima Nova"/>
                          <a:extLst>
                            <a:ext uri="http://customooxmlschemas.google.com/">
                              <go:slidesCustomData xmlns:go="http://customooxmlschemas.google.com/" textRoundtripDataId="33"/>
                            </a:ext>
                          </a:extLst>
                        </a:rPr>
                        <a:t>%</a:t>
                      </a:r>
                      <a:r>
                        <a:rPr lang="en-US">
                          <a:latin typeface="Proxima Nova"/>
                          <a:ea typeface="Proxima Nova"/>
                          <a:cs typeface="Proxima Nova"/>
                          <a:sym typeface="Proxima Nova"/>
                        </a:rPr>
                        <a:t> compared to the prior year, enabling us to meet persistent (HS STEM) and emerging (elementary, middle school, and social studies) placement needs in the region.</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US">
                          <a:latin typeface="Proxima Nova"/>
                          <a:ea typeface="Proxima Nova"/>
                          <a:cs typeface="Proxima Nova"/>
                          <a:sym typeface="Proxima Nova"/>
                        </a:rPr>
                        <a:t>Recruited a diverse teacher cohort,</a:t>
                      </a:r>
                      <a:r>
                        <a:rPr b="1" lang="en-US">
                          <a:latin typeface="Proxima Nova"/>
                          <a:ea typeface="Proxima Nova"/>
                          <a:cs typeface="Proxima Nova"/>
                          <a:sym typeface="Proxima Nova"/>
                        </a:rPr>
                        <a:t> </a:t>
                      </a:r>
                      <a:r>
                        <a:rPr b="1" lang="en-US">
                          <a:latin typeface="Proxima Nova"/>
                          <a:ea typeface="Proxima Nova"/>
                          <a:cs typeface="Proxima Nova"/>
                          <a:sym typeface="Proxima Nova"/>
                          <a:extLst>
                            <a:ext uri="http://customooxmlschemas.google.com/">
                              <go:slidesCustomData xmlns:go="http://customooxmlschemas.google.com/" textRoundtripDataId="34"/>
                            </a:ext>
                          </a:extLst>
                        </a:rPr>
                        <a:t>including 50% Pell grant recipients and 32% first generation college students</a:t>
                      </a:r>
                      <a:endParaRPr b="1">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US">
                          <a:latin typeface="Proxima Nova"/>
                          <a:ea typeface="Proxima Nova"/>
                          <a:cs typeface="Proxima Nova"/>
                          <a:sym typeface="Proxima Nova"/>
                        </a:rPr>
                        <a:t>In partnership with the KY ARC, launched the Mountain Teacher Fellowship, </a:t>
                      </a:r>
                      <a:r>
                        <a:rPr b="1" lang="en-US">
                          <a:latin typeface="Proxima Nova"/>
                          <a:ea typeface="Proxima Nova"/>
                          <a:cs typeface="Proxima Nova"/>
                          <a:sym typeface="Proxima Nova"/>
                          <a:extLst>
                            <a:ext uri="http://customooxmlschemas.google.com/">
                              <go:slidesCustomData xmlns:go="http://customooxmlschemas.google.com/" textRoundtripDataId="35"/>
                            </a:ext>
                          </a:extLst>
                        </a:rPr>
                        <a:t>retaining 11 TFAA teachers for an additional 2 years.</a:t>
                      </a:r>
                      <a:endParaRPr b="1">
                        <a:latin typeface="Proxima Nova"/>
                        <a:ea typeface="Proxima Nova"/>
                        <a:cs typeface="Proxima Nova"/>
                        <a:sym typeface="Proxima Nova"/>
                      </a:endParaRPr>
                    </a:p>
                  </a:txBody>
                  <a:tcPr marT="91425" marB="91425" marR="91425" marL="91425"/>
                </a:tc>
                <a:tc>
                  <a:txBody>
                    <a:bodyPr/>
                    <a:lstStyle/>
                    <a:p>
                      <a:pPr indent="-317500" lvl="0" marL="457200" rtl="0" algn="l">
                        <a:spcBef>
                          <a:spcPts val="0"/>
                        </a:spcBef>
                        <a:spcAft>
                          <a:spcPts val="0"/>
                        </a:spcAft>
                        <a:buSzPts val="1400"/>
                        <a:buFont typeface="Proxima Nova"/>
                        <a:buChar char="●"/>
                      </a:pPr>
                      <a:r>
                        <a:rPr lang="en-US">
                          <a:latin typeface="Proxima Nova"/>
                          <a:ea typeface="Proxima Nova"/>
                          <a:cs typeface="Proxima Nova"/>
                          <a:sym typeface="Proxima Nova"/>
                          <a:extLst>
                            <a:ext uri="http://customooxmlschemas.google.com/">
                              <go:slidesCustomData xmlns:go="http://customooxmlschemas.google.com/" textRoundtripDataId="36"/>
                            </a:ext>
                          </a:extLst>
                        </a:rPr>
                        <a:t>Grow our teacher </a:t>
                      </a:r>
                      <a:r>
                        <a:rPr lang="en-US">
                          <a:latin typeface="Proxima Nova"/>
                          <a:ea typeface="Proxima Nova"/>
                          <a:cs typeface="Proxima Nova"/>
                          <a:sym typeface="Proxima Nova"/>
                          <a:extLst>
                            <a:ext uri="http://customooxmlschemas.google.com/">
                              <go:slidesCustomData xmlns:go="http://customooxmlschemas.google.com/" textRoundtripDataId="37"/>
                            </a:ext>
                          </a:extLst>
                        </a:rPr>
                        <a:t>workforce</a:t>
                      </a:r>
                      <a:r>
                        <a:rPr lang="en-US">
                          <a:latin typeface="Proxima Nova"/>
                          <a:ea typeface="Proxima Nova"/>
                          <a:cs typeface="Proxima Nova"/>
                          <a:sym typeface="Proxima Nova"/>
                          <a:extLst>
                            <a:ext uri="http://customooxmlschemas.google.com/">
                              <go:slidesCustomData xmlns:go="http://customooxmlschemas.google.com/" textRoundtripDataId="38"/>
                            </a:ext>
                          </a:extLst>
                        </a:rPr>
                        <a:t> and placement geography, as well as </a:t>
                      </a:r>
                      <a:r>
                        <a:rPr b="1" lang="en-US">
                          <a:latin typeface="Proxima Nova"/>
                          <a:ea typeface="Proxima Nova"/>
                          <a:cs typeface="Proxima Nova"/>
                          <a:sym typeface="Proxima Nova"/>
                          <a:extLst>
                            <a:ext uri="http://customooxmlschemas.google.com/">
                              <go:slidesCustomData xmlns:go="http://customooxmlschemas.google.com/" textRoundtripDataId="39"/>
                            </a:ext>
                          </a:extLst>
                        </a:rPr>
                        <a:t>pursue a pathway to certifying teachers in special education</a:t>
                      </a:r>
                      <a:endParaRPr b="1">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US">
                          <a:latin typeface="Proxima Nova"/>
                          <a:ea typeface="Proxima Nova"/>
                          <a:cs typeface="Proxima Nova"/>
                          <a:sym typeface="Proxima Nova"/>
                        </a:rPr>
                        <a:t>Dramatically increase our local recruitment efforts, working with local campuses </a:t>
                      </a:r>
                      <a:r>
                        <a:rPr b="1" lang="en-US">
                          <a:latin typeface="Proxima Nova"/>
                          <a:ea typeface="Proxima Nova"/>
                          <a:cs typeface="Proxima Nova"/>
                          <a:sym typeface="Proxima Nova"/>
                        </a:rPr>
                        <a:t>to </a:t>
                      </a:r>
                      <a:r>
                        <a:rPr b="1" lang="en-US">
                          <a:latin typeface="Proxima Nova"/>
                          <a:ea typeface="Proxima Nova"/>
                          <a:cs typeface="Proxima Nova"/>
                          <a:sym typeface="Proxima Nova"/>
                          <a:extLst>
                            <a:ext uri="http://customooxmlschemas.google.com/">
                              <go:slidesCustomData xmlns:go="http://customooxmlschemas.google.com/" textRoundtripDataId="40"/>
                            </a:ext>
                          </a:extLst>
                        </a:rPr>
                        <a:t>get great Eastern Kentucky talent back home</a:t>
                      </a:r>
                      <a:endParaRPr b="1">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US">
                          <a:latin typeface="Proxima Nova"/>
                          <a:ea typeface="Proxima Nova"/>
                          <a:cs typeface="Proxima Nova"/>
                          <a:sym typeface="Proxima Nova"/>
                        </a:rPr>
                        <a:t>Sustain and grow our </a:t>
                      </a:r>
                      <a:r>
                        <a:rPr b="1" lang="en-US">
                          <a:latin typeface="Proxima Nova"/>
                          <a:ea typeface="Proxima Nova"/>
                          <a:cs typeface="Proxima Nova"/>
                          <a:sym typeface="Proxima Nova"/>
                        </a:rPr>
                        <a:t>Mountain Teacher Fellowship</a:t>
                      </a:r>
                      <a:r>
                        <a:rPr lang="en-US">
                          <a:latin typeface="Proxima Nova"/>
                          <a:ea typeface="Proxima Nova"/>
                          <a:cs typeface="Proxima Nova"/>
                          <a:sym typeface="Proxima Nova"/>
                        </a:rPr>
                        <a:t>, </a:t>
                      </a:r>
                      <a:r>
                        <a:rPr lang="en-US">
                          <a:latin typeface="Proxima Nova"/>
                          <a:ea typeface="Proxima Nova"/>
                          <a:cs typeface="Proxima Nova"/>
                          <a:sym typeface="Proxima Nova"/>
                          <a:extLst>
                            <a:ext uri="http://customooxmlschemas.google.com/">
                              <go:slidesCustomData xmlns:go="http://customooxmlschemas.google.com/" textRoundtripDataId="41"/>
                            </a:ext>
                          </a:extLst>
                        </a:rPr>
                        <a:t>aiming for 50% retention</a:t>
                      </a:r>
                      <a:r>
                        <a:rPr lang="en-US">
                          <a:latin typeface="Proxima Nova"/>
                          <a:ea typeface="Proxima Nova"/>
                          <a:cs typeface="Proxima Nova"/>
                          <a:sym typeface="Proxima Nova"/>
                        </a:rPr>
                        <a:t> of our teachers past their initial commitment </a:t>
                      </a:r>
                      <a:endParaRPr>
                        <a:latin typeface="Proxima Nova"/>
                        <a:ea typeface="Proxima Nova"/>
                        <a:cs typeface="Proxima Nova"/>
                        <a:sym typeface="Proxima Nova"/>
                      </a:endParaRPr>
                    </a:p>
                  </a:txBody>
                  <a:tcPr marT="91425" marB="91425" marR="91425" marL="91425"/>
                </a:tc>
              </a:tr>
            </a:tbl>
          </a:graphicData>
        </a:graphic>
      </p:graphicFrame>
      <p:sp>
        <p:nvSpPr>
          <p:cNvPr id="161" name="Google Shape;161;gf50e0139a0_0_115"/>
          <p:cNvSpPr txBox="1"/>
          <p:nvPr/>
        </p:nvSpPr>
        <p:spPr>
          <a:xfrm>
            <a:off x="100" y="-28875"/>
            <a:ext cx="91440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rPr>
              <a:t>PROVIDING WORLD CLASS TEACHER LEADERS</a:t>
            </a:r>
            <a:endParaRPr b="1" sz="1800">
              <a:solidFill>
                <a:schemeClr val="lt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f50e0139a0_0_103"/>
          <p:cNvSpPr txBox="1"/>
          <p:nvPr/>
        </p:nvSpPr>
        <p:spPr>
          <a:xfrm>
            <a:off x="100" y="-28875"/>
            <a:ext cx="91440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rPr>
              <a:t>HEARING FROM THE FIELD</a:t>
            </a:r>
            <a:endParaRPr b="1" sz="1800">
              <a:solidFill>
                <a:schemeClr val="lt1"/>
              </a:solidFill>
              <a:latin typeface="Proxima Nova"/>
              <a:ea typeface="Proxima Nova"/>
              <a:cs typeface="Proxima Nova"/>
              <a:sym typeface="Proxima Nova"/>
            </a:endParaRPr>
          </a:p>
        </p:txBody>
      </p:sp>
      <p:pic>
        <p:nvPicPr>
          <p:cNvPr id="168" name="Google Shape;168;gf50e0139a0_0_103"/>
          <p:cNvPicPr preferRelativeResize="0"/>
          <p:nvPr/>
        </p:nvPicPr>
        <p:blipFill>
          <a:blip r:embed="rId3">
            <a:alphaModFix/>
          </a:blip>
          <a:stretch>
            <a:fillRect/>
          </a:stretch>
        </p:blipFill>
        <p:spPr>
          <a:xfrm>
            <a:off x="1987175" y="1258850"/>
            <a:ext cx="2124100" cy="2124100"/>
          </a:xfrm>
          <a:prstGeom prst="rect">
            <a:avLst/>
          </a:prstGeom>
          <a:noFill/>
          <a:ln>
            <a:noFill/>
          </a:ln>
        </p:spPr>
      </p:pic>
      <p:sp>
        <p:nvSpPr>
          <p:cNvPr id="169" name="Google Shape;169;gf50e0139a0_0_103"/>
          <p:cNvSpPr txBox="1"/>
          <p:nvPr/>
        </p:nvSpPr>
        <p:spPr>
          <a:xfrm>
            <a:off x="4256725" y="1905250"/>
            <a:ext cx="2671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Gavin Pielow</a:t>
            </a:r>
            <a:endParaRPr b="1">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Law &amp; Justice teacher</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Knott County Central High School</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f50e0139a0_0_122"/>
          <p:cNvSpPr txBox="1"/>
          <p:nvPr/>
        </p:nvSpPr>
        <p:spPr>
          <a:xfrm>
            <a:off x="100" y="-28875"/>
            <a:ext cx="9144000" cy="461700"/>
          </a:xfrm>
          <a:prstGeom prst="rect">
            <a:avLst/>
          </a:prstGeom>
          <a:solidFill>
            <a:srgbClr val="081E3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lt1"/>
                </a:solidFill>
                <a:latin typeface="Proxima Nova"/>
                <a:ea typeface="Proxima Nova"/>
                <a:cs typeface="Proxima Nova"/>
                <a:sym typeface="Proxima Nova"/>
              </a:rPr>
              <a:t>HEARING FROM THE FIELD</a:t>
            </a:r>
            <a:endParaRPr b="1" sz="1800">
              <a:solidFill>
                <a:schemeClr val="lt1"/>
              </a:solidFill>
              <a:latin typeface="Proxima Nova"/>
              <a:ea typeface="Proxima Nova"/>
              <a:cs typeface="Proxima Nova"/>
              <a:sym typeface="Proxima Nova"/>
            </a:endParaRPr>
          </a:p>
        </p:txBody>
      </p:sp>
      <p:pic>
        <p:nvPicPr>
          <p:cNvPr id="176" name="Google Shape;176;gf50e0139a0_0_122"/>
          <p:cNvPicPr preferRelativeResize="0"/>
          <p:nvPr/>
        </p:nvPicPr>
        <p:blipFill rotWithShape="1">
          <a:blip r:embed="rId3">
            <a:alphaModFix/>
          </a:blip>
          <a:srcRect b="28535" l="0" r="7218" t="0"/>
          <a:stretch/>
        </p:blipFill>
        <p:spPr>
          <a:xfrm>
            <a:off x="2025300" y="1312900"/>
            <a:ext cx="2014225" cy="2068550"/>
          </a:xfrm>
          <a:prstGeom prst="rect">
            <a:avLst/>
          </a:prstGeom>
          <a:noFill/>
          <a:ln>
            <a:noFill/>
          </a:ln>
        </p:spPr>
      </p:pic>
      <p:sp>
        <p:nvSpPr>
          <p:cNvPr id="177" name="Google Shape;177;gf50e0139a0_0_122"/>
          <p:cNvSpPr txBox="1"/>
          <p:nvPr/>
        </p:nvSpPr>
        <p:spPr>
          <a:xfrm>
            <a:off x="4457700" y="1856025"/>
            <a:ext cx="2671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extLst>
                  <a:ext uri="http://customooxmlschemas.google.com/">
                    <go:slidesCustomData xmlns:go="http://customooxmlschemas.google.com/" textRoundtripDataId="42"/>
                  </a:ext>
                </a:extLst>
              </a:rPr>
              <a:t>Brittany Curry</a:t>
            </a:r>
            <a:endParaRPr b="1">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Mathematics </a:t>
            </a:r>
            <a:r>
              <a:rPr lang="en-US">
                <a:latin typeface="Calibri"/>
                <a:ea typeface="Calibri"/>
                <a:cs typeface="Calibri"/>
                <a:sym typeface="Calibri"/>
              </a:rPr>
              <a:t> teacher</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Letcher County Central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High School</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2021 Mountain Teacher Fellow</a:t>
            </a:r>
            <a:endParaRPr>
              <a:latin typeface="Calibri"/>
              <a:ea typeface="Calibri"/>
              <a:cs typeface="Calibri"/>
              <a:sym typeface="Calibri"/>
            </a:endParaRPr>
          </a:p>
        </p:txBody>
      </p:sp>
      <p:pic>
        <p:nvPicPr>
          <p:cNvPr id="178" name="Google Shape;178;gf50e0139a0_0_122"/>
          <p:cNvPicPr preferRelativeResize="0"/>
          <p:nvPr/>
        </p:nvPicPr>
        <p:blipFill>
          <a:blip r:embed="rId4">
            <a:alphaModFix/>
          </a:blip>
          <a:stretch>
            <a:fillRect/>
          </a:stretch>
        </p:blipFill>
        <p:spPr>
          <a:xfrm>
            <a:off x="7082550" y="1856025"/>
            <a:ext cx="1720575" cy="1720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2019-09-22T12:36:42Z</dcterms:created>
  <dc:creator>Devine, Stephanie</dc:creator>
</cp:coreProperties>
</file>