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37"/>
  </p:notesMasterIdLst>
  <p:handoutMasterIdLst>
    <p:handoutMasterId r:id="rId38"/>
  </p:handoutMasterIdLst>
  <p:sldIdLst>
    <p:sldId id="259" r:id="rId5"/>
    <p:sldId id="282" r:id="rId6"/>
    <p:sldId id="291" r:id="rId7"/>
    <p:sldId id="292" r:id="rId8"/>
    <p:sldId id="293" r:id="rId9"/>
    <p:sldId id="302" r:id="rId10"/>
    <p:sldId id="303" r:id="rId11"/>
    <p:sldId id="304" r:id="rId12"/>
    <p:sldId id="315" r:id="rId13"/>
    <p:sldId id="318" r:id="rId14"/>
    <p:sldId id="319" r:id="rId15"/>
    <p:sldId id="320" r:id="rId16"/>
    <p:sldId id="321" r:id="rId17"/>
    <p:sldId id="322" r:id="rId18"/>
    <p:sldId id="325" r:id="rId19"/>
    <p:sldId id="326" r:id="rId20"/>
    <p:sldId id="327" r:id="rId21"/>
    <p:sldId id="329" r:id="rId22"/>
    <p:sldId id="330" r:id="rId23"/>
    <p:sldId id="331" r:id="rId24"/>
    <p:sldId id="332" r:id="rId25"/>
    <p:sldId id="305" r:id="rId26"/>
    <p:sldId id="311" r:id="rId27"/>
    <p:sldId id="310" r:id="rId28"/>
    <p:sldId id="335" r:id="rId29"/>
    <p:sldId id="301" r:id="rId30"/>
    <p:sldId id="340" r:id="rId31"/>
    <p:sldId id="341" r:id="rId32"/>
    <p:sldId id="337" r:id="rId33"/>
    <p:sldId id="338" r:id="rId34"/>
    <p:sldId id="339" r:id="rId35"/>
    <p:sldId id="258" r:id="rId36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ker, Jennifer (CPE)" initials="FJ(" lastIdx="8" clrIdx="0">
    <p:extLst>
      <p:ext uri="{19B8F6BF-5375-455C-9EA6-DF929625EA0E}">
        <p15:presenceInfo xmlns:p15="http://schemas.microsoft.com/office/powerpoint/2012/main" userId="S-1-5-21-2576998868-616304950-80321686-876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75A4"/>
    <a:srgbClr val="F5F27A"/>
    <a:srgbClr val="F37021"/>
    <a:srgbClr val="C4122F"/>
    <a:srgbClr val="005495"/>
    <a:srgbClr val="0075CC"/>
    <a:srgbClr val="C95E28"/>
    <a:srgbClr val="0040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62" autoAdjust="0"/>
    <p:restoredTop sz="91532" autoAdjust="0"/>
  </p:normalViewPr>
  <p:slideViewPr>
    <p:cSldViewPr>
      <p:cViewPr varScale="1">
        <p:scale>
          <a:sx n="67" d="100"/>
          <a:sy n="67" d="100"/>
        </p:scale>
        <p:origin x="86" y="27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04"/>
    </p:cViewPr>
  </p:sorterViewPr>
  <p:notesViewPr>
    <p:cSldViewPr>
      <p:cViewPr>
        <p:scale>
          <a:sx n="110" d="100"/>
          <a:sy n="110" d="100"/>
        </p:scale>
        <p:origin x="2232" y="-26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600" b="1" i="0" u="none" strike="noStrike" kern="1200"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Liquidity Crisis Began in 2019</a:t>
            </a:r>
          </a:p>
          <a:p>
            <a:pPr algn="l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(Dollars 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Millions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</c:rich>
      </c:tx>
      <c:layout>
        <c:manualLayout>
          <c:xMode val="edge"/>
          <c:yMode val="edge"/>
          <c:x val="2.4613599081364828E-2"/>
          <c:y val="2.01864787062907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600" b="1" i="0" u="none" strike="noStrike" kern="1200" spc="0" baseline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'[Charts and analysis.xlsx]Oct 19 chart'!$A$7</c:f>
              <c:strCache>
                <c:ptCount val="1"/>
                <c:pt idx="0">
                  <c:v>Cash &amp; cash equivalents</c:v>
                </c:pt>
              </c:strCache>
            </c:strRef>
          </c:tx>
          <c:spPr>
            <a:solidFill>
              <a:srgbClr val="5A8B3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'[Charts and analysis.xlsx]Oct 19 chart'!$B$6:$F$6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'[Charts and analysis.xlsx]Oct 19 chart'!$B$7:$F$7</c:f>
              <c:numCache>
                <c:formatCode>_("$"* #,##0.0_);_("$"* \(#,##0.0\);_("$"* "-"??_);_(@_)</c:formatCode>
                <c:ptCount val="5"/>
                <c:pt idx="0">
                  <c:v>19.948892000000001</c:v>
                </c:pt>
                <c:pt idx="1">
                  <c:v>18.660457999999998</c:v>
                </c:pt>
                <c:pt idx="2">
                  <c:v>13.989186</c:v>
                </c:pt>
                <c:pt idx="3">
                  <c:v>2.0029520000000001</c:v>
                </c:pt>
                <c:pt idx="4">
                  <c:v>2.163494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93-4FDD-9717-481A4CD405D5}"/>
            </c:ext>
          </c:extLst>
        </c:ser>
        <c:ser>
          <c:idx val="1"/>
          <c:order val="1"/>
          <c:tx>
            <c:strRef>
              <c:f>'[Charts and analysis.xlsx]Oct 19 chart'!$A$8</c:f>
              <c:strCache>
                <c:ptCount val="1"/>
                <c:pt idx="0">
                  <c:v>Current liabilities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'[Charts and analysis.xlsx]Oct 19 chart'!$B$6:$F$6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'[Charts and analysis.xlsx]Oct 19 chart'!$B$8:$F$8</c:f>
              <c:numCache>
                <c:formatCode>_("$"* #,##0.0_);_("$"* \(#,##0.0\);_("$"* "-"??_);_(@_)</c:formatCode>
                <c:ptCount val="5"/>
                <c:pt idx="0">
                  <c:v>8.6106289999999994</c:v>
                </c:pt>
                <c:pt idx="1">
                  <c:v>7.4703780000000002</c:v>
                </c:pt>
                <c:pt idx="2">
                  <c:v>7.1073069999999996</c:v>
                </c:pt>
                <c:pt idx="3">
                  <c:v>12.346475999999999</c:v>
                </c:pt>
                <c:pt idx="4">
                  <c:v>18.278047000000001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93-4FDD-9717-481A4CD405D5}"/>
            </c:ext>
          </c:extLst>
        </c:ser>
        <c:ser>
          <c:idx val="2"/>
          <c:order val="2"/>
          <c:tx>
            <c:strRef>
              <c:f>'[Charts and analysis.xlsx]Oct 19 chart'!$A$9</c:f>
              <c:strCache>
                <c:ptCount val="1"/>
                <c:pt idx="0">
                  <c:v>Adjusted operating loss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'[Charts and analysis.xlsx]Oct 19 chart'!$B$6:$F$6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'[Charts and analysis.xlsx]Oct 19 chart'!$B$9:$F$9</c:f>
              <c:numCache>
                <c:formatCode>_("$"* #,##0.0_);_("$"* \(#,##0.0\);_("$"* "-"??_);_(@_)</c:formatCode>
                <c:ptCount val="5"/>
                <c:pt idx="0">
                  <c:v>-6.212237</c:v>
                </c:pt>
                <c:pt idx="1">
                  <c:v>-9.4336219999999997</c:v>
                </c:pt>
                <c:pt idx="2">
                  <c:v>-7.0941559999999999</c:v>
                </c:pt>
                <c:pt idx="3">
                  <c:v>-9.9953869999999991</c:v>
                </c:pt>
                <c:pt idx="4">
                  <c:v>-2.8331729999999999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93-4FDD-9717-481A4CD405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77009231"/>
        <c:axId val="1777005487"/>
      </c:barChart>
      <c:dateAx>
        <c:axId val="177700923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777005487"/>
        <c:crosses val="autoZero"/>
        <c:auto val="0"/>
        <c:lblOffset val="100"/>
        <c:baseTimeUnit val="days"/>
      </c:dateAx>
      <c:valAx>
        <c:axId val="1777005487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_);_(&quot;$&quot;* \(#,##0.0\);_(&quot;$&quot;* &quot;-&quot;??_);_(@_)" sourceLinked="1"/>
        <c:majorTickMark val="none"/>
        <c:minorTickMark val="none"/>
        <c:tickLblPos val="nextTo"/>
        <c:crossAx val="17770092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1.2500000000000001E-2"/>
          <c:y val="0.197250232833799"/>
          <c:w val="0.18141297572178477"/>
          <c:h val="0.1732550165100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4BB52C-8EEC-44F3-8415-FEA2B19E4EC7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9B5B6E-1EF7-4937-8D7B-AEE0C57ADF0A}">
      <dgm:prSet phldrT="[Text]"/>
      <dgm:spPr/>
      <dgm:t>
        <a:bodyPr/>
        <a:lstStyle/>
        <a:p>
          <a:pPr algn="r"/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Financially Healthy</a:t>
          </a:r>
        </a:p>
      </dgm:t>
    </dgm:pt>
    <dgm:pt modelId="{573CDD63-A0A7-474F-B494-9EA110C454E9}" type="parTrans" cxnId="{EEFE3F4F-3FE6-4D56-89EA-7B5EEB00558A}">
      <dgm:prSet/>
      <dgm:spPr/>
      <dgm:t>
        <a:bodyPr/>
        <a:lstStyle/>
        <a:p>
          <a:endParaRPr lang="en-US"/>
        </a:p>
      </dgm:t>
    </dgm:pt>
    <dgm:pt modelId="{3B23596C-56EF-4797-A6CE-5E1E15E86A79}" type="sibTrans" cxnId="{EEFE3F4F-3FE6-4D56-89EA-7B5EEB00558A}">
      <dgm:prSet/>
      <dgm:spPr/>
      <dgm:t>
        <a:bodyPr/>
        <a:lstStyle/>
        <a:p>
          <a:endParaRPr lang="en-US"/>
        </a:p>
      </dgm:t>
    </dgm:pt>
    <dgm:pt modelId="{70452BB9-84AE-4BDB-B70B-8FDFA60A21F4}">
      <dgm:prSet phldrT="[Text]"/>
      <dgm:spPr/>
      <dgm:t>
        <a:bodyPr/>
        <a:lstStyle/>
        <a:p>
          <a:pPr algn="r"/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Relatively Financially Healthy</a:t>
          </a:r>
        </a:p>
      </dgm:t>
    </dgm:pt>
    <dgm:pt modelId="{F3B7E0C9-5927-4EBE-B4A0-DDEA298F6136}" type="parTrans" cxnId="{9EA6300F-F295-4EEA-BD77-2AF42EC031F8}">
      <dgm:prSet/>
      <dgm:spPr/>
      <dgm:t>
        <a:bodyPr/>
        <a:lstStyle/>
        <a:p>
          <a:endParaRPr lang="en-US"/>
        </a:p>
      </dgm:t>
    </dgm:pt>
    <dgm:pt modelId="{F5EE6BF3-8236-4EA1-AEF8-8487A1A5CE1C}" type="sibTrans" cxnId="{9EA6300F-F295-4EEA-BD77-2AF42EC031F8}">
      <dgm:prSet/>
      <dgm:spPr/>
      <dgm:t>
        <a:bodyPr/>
        <a:lstStyle/>
        <a:p>
          <a:endParaRPr lang="en-US"/>
        </a:p>
      </dgm:t>
    </dgm:pt>
    <dgm:pt modelId="{BDB6B7A6-C317-4046-88C6-9496761C730D}">
      <dgm:prSet phldrT="[Text]"/>
      <dgm:spPr/>
      <dgm:t>
        <a:bodyPr/>
        <a:lstStyle/>
        <a:p>
          <a:pPr algn="r"/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Financially Stressed</a:t>
          </a:r>
        </a:p>
      </dgm:t>
    </dgm:pt>
    <dgm:pt modelId="{D0D423EA-C95E-4363-86B8-5A7DACA1A675}" type="parTrans" cxnId="{CC9B209F-BB68-43D3-8383-247A1B6F7C28}">
      <dgm:prSet/>
      <dgm:spPr/>
      <dgm:t>
        <a:bodyPr/>
        <a:lstStyle/>
        <a:p>
          <a:endParaRPr lang="en-US"/>
        </a:p>
      </dgm:t>
    </dgm:pt>
    <dgm:pt modelId="{744DE594-BFFA-426D-876E-759AF84C3B9A}" type="sibTrans" cxnId="{CC9B209F-BB68-43D3-8383-247A1B6F7C28}">
      <dgm:prSet/>
      <dgm:spPr/>
      <dgm:t>
        <a:bodyPr/>
        <a:lstStyle/>
        <a:p>
          <a:endParaRPr lang="en-US"/>
        </a:p>
      </dgm:t>
    </dgm:pt>
    <dgm:pt modelId="{A551FD12-84BC-4C1B-A41B-8A0CC76DF36F}">
      <dgm:prSet/>
      <dgm:spPr/>
      <dgm:t>
        <a:bodyPr/>
        <a:lstStyle/>
        <a:p>
          <a:pPr algn="r"/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Financially Unhealthy</a:t>
          </a:r>
        </a:p>
      </dgm:t>
    </dgm:pt>
    <dgm:pt modelId="{13283D17-3444-427F-A3E0-92EAC5679C29}" type="parTrans" cxnId="{291AAC7C-0BA6-452F-97E8-39C88AC9E706}">
      <dgm:prSet/>
      <dgm:spPr/>
      <dgm:t>
        <a:bodyPr/>
        <a:lstStyle/>
        <a:p>
          <a:endParaRPr lang="en-US"/>
        </a:p>
      </dgm:t>
    </dgm:pt>
    <dgm:pt modelId="{FBE4556D-5CD1-4708-8B1B-87A095FE67AC}" type="sibTrans" cxnId="{291AAC7C-0BA6-452F-97E8-39C88AC9E706}">
      <dgm:prSet/>
      <dgm:spPr/>
      <dgm:t>
        <a:bodyPr/>
        <a:lstStyle/>
        <a:p>
          <a:endParaRPr lang="en-US"/>
        </a:p>
      </dgm:t>
    </dgm:pt>
    <dgm:pt modelId="{C79256F1-8DE6-4ACB-A188-3AF6C69E64C1}" type="pres">
      <dgm:prSet presAssocID="{054BB52C-8EEC-44F3-8415-FEA2B19E4EC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3C1FC78-C2AD-42D5-9F3F-B2190619DF43}" type="pres">
      <dgm:prSet presAssocID="{FE9B5B6E-1EF7-4937-8D7B-AEE0C57ADF0A}" presName="composite" presStyleCnt="0"/>
      <dgm:spPr/>
    </dgm:pt>
    <dgm:pt modelId="{A020B87A-4B2F-43C8-A6E9-E789AFE8C7DF}" type="pres">
      <dgm:prSet presAssocID="{FE9B5B6E-1EF7-4937-8D7B-AEE0C57ADF0A}" presName="rect1" presStyleLbl="tr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C32775-CF9F-4624-A6A3-FB4FA7B0D045}" type="pres">
      <dgm:prSet presAssocID="{FE9B5B6E-1EF7-4937-8D7B-AEE0C57ADF0A}" presName="rect2" presStyleLbl="fgImgPlace1" presStyleIdx="0" presStyleCnt="4" custScaleX="119068"/>
      <dgm:spPr>
        <a:solidFill>
          <a:srgbClr val="00B050"/>
        </a:solidFill>
      </dgm:spPr>
    </dgm:pt>
    <dgm:pt modelId="{8FBE6AA9-03F7-4BA2-B356-B71562DFD1A3}" type="pres">
      <dgm:prSet presAssocID="{3B23596C-56EF-4797-A6CE-5E1E15E86A79}" presName="sibTrans" presStyleCnt="0"/>
      <dgm:spPr/>
    </dgm:pt>
    <dgm:pt modelId="{5B41AE03-BC76-4709-BE7A-34FAEF395E3B}" type="pres">
      <dgm:prSet presAssocID="{70452BB9-84AE-4BDB-B70B-8FDFA60A21F4}" presName="composite" presStyleCnt="0"/>
      <dgm:spPr/>
    </dgm:pt>
    <dgm:pt modelId="{EB2A9760-A33C-4533-A2B4-F1FDE15DA81B}" type="pres">
      <dgm:prSet presAssocID="{70452BB9-84AE-4BDB-B70B-8FDFA60A21F4}" presName="rect1" presStyleLbl="tr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FBE540-C6A4-4017-BEAF-CB30F5B308C2}" type="pres">
      <dgm:prSet presAssocID="{70452BB9-84AE-4BDB-B70B-8FDFA60A21F4}" presName="rect2" presStyleLbl="fgImgPlace1" presStyleIdx="1" presStyleCnt="4" custScaleX="121240"/>
      <dgm:spPr>
        <a:solidFill>
          <a:schemeClr val="accent3">
            <a:lumMod val="40000"/>
            <a:lumOff val="60000"/>
          </a:schemeClr>
        </a:solidFill>
      </dgm:spPr>
    </dgm:pt>
    <dgm:pt modelId="{E41C420A-26FC-4FB8-895F-135EB0D0EDB6}" type="pres">
      <dgm:prSet presAssocID="{F5EE6BF3-8236-4EA1-AEF8-8487A1A5CE1C}" presName="sibTrans" presStyleCnt="0"/>
      <dgm:spPr/>
    </dgm:pt>
    <dgm:pt modelId="{D6C69EF8-3FE2-4DFD-9258-D9BD52772EBF}" type="pres">
      <dgm:prSet presAssocID="{BDB6B7A6-C317-4046-88C6-9496761C730D}" presName="composite" presStyleCnt="0"/>
      <dgm:spPr/>
    </dgm:pt>
    <dgm:pt modelId="{58F5B62C-6883-4223-B38B-471646459EAB}" type="pres">
      <dgm:prSet presAssocID="{BDB6B7A6-C317-4046-88C6-9496761C730D}" presName="rect1" presStyleLbl="tr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9D090D-41E2-4E62-B40D-D310E1835EBE}" type="pres">
      <dgm:prSet presAssocID="{BDB6B7A6-C317-4046-88C6-9496761C730D}" presName="rect2" presStyleLbl="fgImgPlace1" presStyleIdx="2" presStyleCnt="4" custScaleX="119070"/>
      <dgm:spPr>
        <a:solidFill>
          <a:srgbClr val="F5F27A"/>
        </a:solidFill>
      </dgm:spPr>
    </dgm:pt>
    <dgm:pt modelId="{BB30DA7B-EB76-4A5B-8042-07F34404E67F}" type="pres">
      <dgm:prSet presAssocID="{744DE594-BFFA-426D-876E-759AF84C3B9A}" presName="sibTrans" presStyleCnt="0"/>
      <dgm:spPr/>
    </dgm:pt>
    <dgm:pt modelId="{73DDB331-CB96-456C-BCC8-33FF034800B8}" type="pres">
      <dgm:prSet presAssocID="{A551FD12-84BC-4C1B-A41B-8A0CC76DF36F}" presName="composite" presStyleCnt="0"/>
      <dgm:spPr/>
    </dgm:pt>
    <dgm:pt modelId="{C44829C0-CD0A-409D-9C32-0C8CF42B3256}" type="pres">
      <dgm:prSet presAssocID="{A551FD12-84BC-4C1B-A41B-8A0CC76DF36F}" presName="rect1" presStyleLbl="tr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D85C7F-054C-47F9-8882-7CFC06FB6936}" type="pres">
      <dgm:prSet presAssocID="{A551FD12-84BC-4C1B-A41B-8A0CC76DF36F}" presName="rect2" presStyleLbl="fgImgPlace1" presStyleIdx="3" presStyleCnt="4" custScaleX="118514"/>
      <dgm:spPr>
        <a:solidFill>
          <a:srgbClr val="FF0000"/>
        </a:solidFill>
      </dgm:spPr>
    </dgm:pt>
  </dgm:ptLst>
  <dgm:cxnLst>
    <dgm:cxn modelId="{DF794B23-4BB0-4B3E-8BC8-F595F368BF59}" type="presOf" srcId="{BDB6B7A6-C317-4046-88C6-9496761C730D}" destId="{58F5B62C-6883-4223-B38B-471646459EAB}" srcOrd="0" destOrd="0" presId="urn:microsoft.com/office/officeart/2008/layout/PictureStrips"/>
    <dgm:cxn modelId="{9EA6300F-F295-4EEA-BD77-2AF42EC031F8}" srcId="{054BB52C-8EEC-44F3-8415-FEA2B19E4EC7}" destId="{70452BB9-84AE-4BDB-B70B-8FDFA60A21F4}" srcOrd="1" destOrd="0" parTransId="{F3B7E0C9-5927-4EBE-B4A0-DDEA298F6136}" sibTransId="{F5EE6BF3-8236-4EA1-AEF8-8487A1A5CE1C}"/>
    <dgm:cxn modelId="{025DCFC5-E755-45EE-A03A-71279E58BE3F}" type="presOf" srcId="{70452BB9-84AE-4BDB-B70B-8FDFA60A21F4}" destId="{EB2A9760-A33C-4533-A2B4-F1FDE15DA81B}" srcOrd="0" destOrd="0" presId="urn:microsoft.com/office/officeart/2008/layout/PictureStrips"/>
    <dgm:cxn modelId="{EEFE3F4F-3FE6-4D56-89EA-7B5EEB00558A}" srcId="{054BB52C-8EEC-44F3-8415-FEA2B19E4EC7}" destId="{FE9B5B6E-1EF7-4937-8D7B-AEE0C57ADF0A}" srcOrd="0" destOrd="0" parTransId="{573CDD63-A0A7-474F-B494-9EA110C454E9}" sibTransId="{3B23596C-56EF-4797-A6CE-5E1E15E86A79}"/>
    <dgm:cxn modelId="{45584F74-FFC6-4108-9D01-EF7A84DA9BD8}" type="presOf" srcId="{FE9B5B6E-1EF7-4937-8D7B-AEE0C57ADF0A}" destId="{A020B87A-4B2F-43C8-A6E9-E789AFE8C7DF}" srcOrd="0" destOrd="0" presId="urn:microsoft.com/office/officeart/2008/layout/PictureStrips"/>
    <dgm:cxn modelId="{CC9B209F-BB68-43D3-8383-247A1B6F7C28}" srcId="{054BB52C-8EEC-44F3-8415-FEA2B19E4EC7}" destId="{BDB6B7A6-C317-4046-88C6-9496761C730D}" srcOrd="2" destOrd="0" parTransId="{D0D423EA-C95E-4363-86B8-5A7DACA1A675}" sibTransId="{744DE594-BFFA-426D-876E-759AF84C3B9A}"/>
    <dgm:cxn modelId="{291AAC7C-0BA6-452F-97E8-39C88AC9E706}" srcId="{054BB52C-8EEC-44F3-8415-FEA2B19E4EC7}" destId="{A551FD12-84BC-4C1B-A41B-8A0CC76DF36F}" srcOrd="3" destOrd="0" parTransId="{13283D17-3444-427F-A3E0-92EAC5679C29}" sibTransId="{FBE4556D-5CD1-4708-8B1B-87A095FE67AC}"/>
    <dgm:cxn modelId="{F5FAA042-4BD4-4171-971E-DD60E68B0F2C}" type="presOf" srcId="{054BB52C-8EEC-44F3-8415-FEA2B19E4EC7}" destId="{C79256F1-8DE6-4ACB-A188-3AF6C69E64C1}" srcOrd="0" destOrd="0" presId="urn:microsoft.com/office/officeart/2008/layout/PictureStrips"/>
    <dgm:cxn modelId="{94AA4CB0-520E-4090-95D9-4E8B08A57057}" type="presOf" srcId="{A551FD12-84BC-4C1B-A41B-8A0CC76DF36F}" destId="{C44829C0-CD0A-409D-9C32-0C8CF42B3256}" srcOrd="0" destOrd="0" presId="urn:microsoft.com/office/officeart/2008/layout/PictureStrips"/>
    <dgm:cxn modelId="{42065DD1-DC99-4127-B75A-64771DA0B17A}" type="presParOf" srcId="{C79256F1-8DE6-4ACB-A188-3AF6C69E64C1}" destId="{43C1FC78-C2AD-42D5-9F3F-B2190619DF43}" srcOrd="0" destOrd="0" presId="urn:microsoft.com/office/officeart/2008/layout/PictureStrips"/>
    <dgm:cxn modelId="{C648EC59-0D28-4A87-9F7E-112EE8285934}" type="presParOf" srcId="{43C1FC78-C2AD-42D5-9F3F-B2190619DF43}" destId="{A020B87A-4B2F-43C8-A6E9-E789AFE8C7DF}" srcOrd="0" destOrd="0" presId="urn:microsoft.com/office/officeart/2008/layout/PictureStrips"/>
    <dgm:cxn modelId="{0317EBBD-2928-45EE-95E9-82463E842D7E}" type="presParOf" srcId="{43C1FC78-C2AD-42D5-9F3F-B2190619DF43}" destId="{7AC32775-CF9F-4624-A6A3-FB4FA7B0D045}" srcOrd="1" destOrd="0" presId="urn:microsoft.com/office/officeart/2008/layout/PictureStrips"/>
    <dgm:cxn modelId="{B9FFAD89-251A-45DB-A9DB-9384565A9448}" type="presParOf" srcId="{C79256F1-8DE6-4ACB-A188-3AF6C69E64C1}" destId="{8FBE6AA9-03F7-4BA2-B356-B71562DFD1A3}" srcOrd="1" destOrd="0" presId="urn:microsoft.com/office/officeart/2008/layout/PictureStrips"/>
    <dgm:cxn modelId="{5C79ABCB-C05B-4EE4-850C-C3F2654A128D}" type="presParOf" srcId="{C79256F1-8DE6-4ACB-A188-3AF6C69E64C1}" destId="{5B41AE03-BC76-4709-BE7A-34FAEF395E3B}" srcOrd="2" destOrd="0" presId="urn:microsoft.com/office/officeart/2008/layout/PictureStrips"/>
    <dgm:cxn modelId="{D956B66B-BC8E-4706-B1DA-49E4AE40AE09}" type="presParOf" srcId="{5B41AE03-BC76-4709-BE7A-34FAEF395E3B}" destId="{EB2A9760-A33C-4533-A2B4-F1FDE15DA81B}" srcOrd="0" destOrd="0" presId="urn:microsoft.com/office/officeart/2008/layout/PictureStrips"/>
    <dgm:cxn modelId="{97C831E7-B371-4636-B5E0-1E595F30B880}" type="presParOf" srcId="{5B41AE03-BC76-4709-BE7A-34FAEF395E3B}" destId="{E6FBE540-C6A4-4017-BEAF-CB30F5B308C2}" srcOrd="1" destOrd="0" presId="urn:microsoft.com/office/officeart/2008/layout/PictureStrips"/>
    <dgm:cxn modelId="{86EB5559-7858-4F8B-BE86-F7E5D467EBD3}" type="presParOf" srcId="{C79256F1-8DE6-4ACB-A188-3AF6C69E64C1}" destId="{E41C420A-26FC-4FB8-895F-135EB0D0EDB6}" srcOrd="3" destOrd="0" presId="urn:microsoft.com/office/officeart/2008/layout/PictureStrips"/>
    <dgm:cxn modelId="{FCE96141-519E-421F-BFDA-B395524A15C4}" type="presParOf" srcId="{C79256F1-8DE6-4ACB-A188-3AF6C69E64C1}" destId="{D6C69EF8-3FE2-4DFD-9258-D9BD52772EBF}" srcOrd="4" destOrd="0" presId="urn:microsoft.com/office/officeart/2008/layout/PictureStrips"/>
    <dgm:cxn modelId="{B6895535-894E-403E-A325-A4A4E3DB09E9}" type="presParOf" srcId="{D6C69EF8-3FE2-4DFD-9258-D9BD52772EBF}" destId="{58F5B62C-6883-4223-B38B-471646459EAB}" srcOrd="0" destOrd="0" presId="urn:microsoft.com/office/officeart/2008/layout/PictureStrips"/>
    <dgm:cxn modelId="{EB085A0E-52C9-4212-B37F-E829F4F18F6D}" type="presParOf" srcId="{D6C69EF8-3FE2-4DFD-9258-D9BD52772EBF}" destId="{BD9D090D-41E2-4E62-B40D-D310E1835EBE}" srcOrd="1" destOrd="0" presId="urn:microsoft.com/office/officeart/2008/layout/PictureStrips"/>
    <dgm:cxn modelId="{07C5F393-6C27-44C2-94DE-1ADCC702861D}" type="presParOf" srcId="{C79256F1-8DE6-4ACB-A188-3AF6C69E64C1}" destId="{BB30DA7B-EB76-4A5B-8042-07F34404E67F}" srcOrd="5" destOrd="0" presId="urn:microsoft.com/office/officeart/2008/layout/PictureStrips"/>
    <dgm:cxn modelId="{81342E65-855C-4E21-BA8F-AAB795419D92}" type="presParOf" srcId="{C79256F1-8DE6-4ACB-A188-3AF6C69E64C1}" destId="{73DDB331-CB96-456C-BCC8-33FF034800B8}" srcOrd="6" destOrd="0" presId="urn:microsoft.com/office/officeart/2008/layout/PictureStrips"/>
    <dgm:cxn modelId="{2EAA3C3E-302D-45E0-B65D-219F8FE468FE}" type="presParOf" srcId="{73DDB331-CB96-456C-BCC8-33FF034800B8}" destId="{C44829C0-CD0A-409D-9C32-0C8CF42B3256}" srcOrd="0" destOrd="0" presId="urn:microsoft.com/office/officeart/2008/layout/PictureStrips"/>
    <dgm:cxn modelId="{57B4E8EB-5158-4AA8-A2D2-1552A93B9224}" type="presParOf" srcId="{73DDB331-CB96-456C-BCC8-33FF034800B8}" destId="{30D85C7F-054C-47F9-8882-7CFC06FB6936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20B87A-4B2F-43C8-A6E9-E789AFE8C7DF}">
      <dsp:nvSpPr>
        <dsp:cNvPr id="0" name=""/>
        <dsp:cNvSpPr/>
      </dsp:nvSpPr>
      <dsp:spPr>
        <a:xfrm>
          <a:off x="705707" y="247141"/>
          <a:ext cx="1691544" cy="52860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8044" tIns="45720" rIns="45720" bIns="457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Financially Healthy</a:t>
          </a:r>
        </a:p>
      </dsp:txBody>
      <dsp:txXfrm>
        <a:off x="705707" y="247141"/>
        <a:ext cx="1691544" cy="528607"/>
      </dsp:txXfrm>
    </dsp:sp>
    <dsp:sp modelId="{7AC32775-CF9F-4624-A6A3-FB4FA7B0D045}">
      <dsp:nvSpPr>
        <dsp:cNvPr id="0" name=""/>
        <dsp:cNvSpPr/>
      </dsp:nvSpPr>
      <dsp:spPr>
        <a:xfrm>
          <a:off x="599947" y="170786"/>
          <a:ext cx="440581" cy="555038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2A9760-A33C-4533-A2B4-F1FDE15DA81B}">
      <dsp:nvSpPr>
        <dsp:cNvPr id="0" name=""/>
        <dsp:cNvSpPr/>
      </dsp:nvSpPr>
      <dsp:spPr>
        <a:xfrm>
          <a:off x="707716" y="912599"/>
          <a:ext cx="1691544" cy="52860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8044" tIns="45720" rIns="45720" bIns="457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Relatively Financially Healthy</a:t>
          </a:r>
        </a:p>
      </dsp:txBody>
      <dsp:txXfrm>
        <a:off x="707716" y="912599"/>
        <a:ext cx="1691544" cy="528607"/>
      </dsp:txXfrm>
    </dsp:sp>
    <dsp:sp modelId="{E6FBE540-C6A4-4017-BEAF-CB30F5B308C2}">
      <dsp:nvSpPr>
        <dsp:cNvPr id="0" name=""/>
        <dsp:cNvSpPr/>
      </dsp:nvSpPr>
      <dsp:spPr>
        <a:xfrm>
          <a:off x="597938" y="836245"/>
          <a:ext cx="448618" cy="555038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F5B62C-6883-4223-B38B-471646459EAB}">
      <dsp:nvSpPr>
        <dsp:cNvPr id="0" name=""/>
        <dsp:cNvSpPr/>
      </dsp:nvSpPr>
      <dsp:spPr>
        <a:xfrm>
          <a:off x="705709" y="1578058"/>
          <a:ext cx="1691544" cy="52860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8044" tIns="45720" rIns="45720" bIns="457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Financially Stressed</a:t>
          </a:r>
        </a:p>
      </dsp:txBody>
      <dsp:txXfrm>
        <a:off x="705709" y="1578058"/>
        <a:ext cx="1691544" cy="528607"/>
      </dsp:txXfrm>
    </dsp:sp>
    <dsp:sp modelId="{BD9D090D-41E2-4E62-B40D-D310E1835EBE}">
      <dsp:nvSpPr>
        <dsp:cNvPr id="0" name=""/>
        <dsp:cNvSpPr/>
      </dsp:nvSpPr>
      <dsp:spPr>
        <a:xfrm>
          <a:off x="599946" y="1501703"/>
          <a:ext cx="440589" cy="555038"/>
        </a:xfrm>
        <a:prstGeom prst="rect">
          <a:avLst/>
        </a:prstGeom>
        <a:solidFill>
          <a:srgbClr val="F5F27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4829C0-CD0A-409D-9C32-0C8CF42B3256}">
      <dsp:nvSpPr>
        <dsp:cNvPr id="0" name=""/>
        <dsp:cNvSpPr/>
      </dsp:nvSpPr>
      <dsp:spPr>
        <a:xfrm>
          <a:off x="706199" y="2243516"/>
          <a:ext cx="1691544" cy="52860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8044" tIns="45720" rIns="45720" bIns="457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Financially Unhealthy</a:t>
          </a:r>
        </a:p>
      </dsp:txBody>
      <dsp:txXfrm>
        <a:off x="706199" y="2243516"/>
        <a:ext cx="1691544" cy="528607"/>
      </dsp:txXfrm>
    </dsp:sp>
    <dsp:sp modelId="{30D85C7F-054C-47F9-8882-7CFC06FB6936}">
      <dsp:nvSpPr>
        <dsp:cNvPr id="0" name=""/>
        <dsp:cNvSpPr/>
      </dsp:nvSpPr>
      <dsp:spPr>
        <a:xfrm>
          <a:off x="601465" y="2167162"/>
          <a:ext cx="438531" cy="555038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7F5DF-345B-4092-8DDD-64850094F38A}" type="datetimeFigureOut">
              <a:rPr lang="en-US" smtClean="0"/>
              <a:t>11/10/2021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0B84EC-A68D-47D9-8F59-D79A43BC43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8469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625B4C9-1643-4445-9CFD-68C1EBD8B800}" type="datetimeFigureOut">
              <a:rPr lang="en-US" smtClean="0"/>
              <a:t>11/10/2021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CF766C-C5DE-4036-99C8-C6E8D8C1E1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161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F766C-C5DE-4036-99C8-C6E8D8C1E12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4256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F766C-C5DE-4036-99C8-C6E8D8C1E12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6646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F766C-C5DE-4036-99C8-C6E8D8C1E12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4254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F766C-C5DE-4036-99C8-C6E8D8C1E12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2133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F766C-C5DE-4036-99C8-C6E8D8C1E12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2172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F766C-C5DE-4036-99C8-C6E8D8C1E120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3088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F766C-C5DE-4036-99C8-C6E8D8C1E120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2846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F766C-C5DE-4036-99C8-C6E8D8C1E120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7840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F766C-C5DE-4036-99C8-C6E8D8C1E120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8690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F766C-C5DE-4036-99C8-C6E8D8C1E120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2918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F766C-C5DE-4036-99C8-C6E8D8C1E120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19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F766C-C5DE-4036-99C8-C6E8D8C1E12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6279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F766C-C5DE-4036-99C8-C6E8D8C1E120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1757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F766C-C5DE-4036-99C8-C6E8D8C1E120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291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F766C-C5DE-4036-99C8-C6E8D8C1E120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233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F766C-C5DE-4036-99C8-C6E8D8C1E12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354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F766C-C5DE-4036-99C8-C6E8D8C1E12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537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F766C-C5DE-4036-99C8-C6E8D8C1E12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6646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KSU experienced a significant decline in cash reserves between 2016 and 2020 due to operating deficits totaling $35 million over the same period. KSU’s current liabilities have increased significantly over the five-year period and current liabilities have exceeded cash reserves since 2019. FY21 has not yet been audited, however we anticipate similar results.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CF766C-C5DE-4036-99C8-C6E8D8C1E12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9280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u="sng" dirty="0"/>
              <a:t>Prior Year Expenses Carried Forward into FY 2022: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Prior year invoices paid in FY 2022		 $  4.3 million</a:t>
            </a:r>
          </a:p>
          <a:p>
            <a:r>
              <a:rPr lang="en-US" sz="1200" dirty="0"/>
              <a:t>Deficit construction accounts with State		 $  5.2 million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July Repayment of prior year Revenue Anticipation Note	</a:t>
            </a:r>
            <a:r>
              <a:rPr lang="en-US" sz="1200" u="none" dirty="0"/>
              <a:t> $  5.0 million</a:t>
            </a:r>
          </a:p>
          <a:p>
            <a:r>
              <a:rPr lang="en-US" sz="1200" dirty="0"/>
              <a:t>Asset Preservation Fee Receipts Not Reserved (2019-21)	 $  1.2 million</a:t>
            </a:r>
          </a:p>
          <a:p>
            <a:r>
              <a:rPr lang="en-US" sz="1200" b="1" dirty="0"/>
              <a:t>FY 2022 Cash Shortfall due to prior year items	$15.7 million</a:t>
            </a:r>
          </a:p>
          <a:p>
            <a:endParaRPr lang="en-US" sz="1200" b="1" dirty="0"/>
          </a:p>
          <a:p>
            <a:r>
              <a:rPr lang="en-US" sz="1200" b="1" dirty="0"/>
              <a:t>NOTE: It is undetermined at this time if all or part of the Endowment withdrawals must be repaid.</a:t>
            </a:r>
          </a:p>
          <a:p>
            <a:r>
              <a:rPr lang="en-US" sz="1200" b="1" dirty="0"/>
              <a:t>Withdrawals as follows: 	June 2019 - $851K; March 2020 - $956K; December 2020 - $964K; TOTAL = $2,771K or $2.8 million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CF766C-C5DE-4036-99C8-C6E8D8C1E12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453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F766C-C5DE-4036-99C8-C6E8D8C1E12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5610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F766C-C5DE-4036-99C8-C6E8D8C1E12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716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imple Title Slide">
    <p:bg>
      <p:bgPr>
        <a:gradFill>
          <a:gsLst>
            <a:gs pos="0">
              <a:srgbClr val="005495"/>
            </a:gs>
            <a:gs pos="100000">
              <a:srgbClr val="0075CC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057400"/>
            <a:ext cx="10363200" cy="1905000"/>
          </a:xfrm>
        </p:spPr>
        <p:txBody>
          <a:bodyPr anchor="ctr" anchorCtr="0">
            <a:normAutofit/>
          </a:bodyPr>
          <a:lstStyle>
            <a:lvl1pPr algn="ctr">
              <a:defRPr sz="3600" b="1">
                <a:solidFill>
                  <a:schemeClr val="bg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8000" y="4186101"/>
            <a:ext cx="5892800" cy="1752600"/>
          </a:xfrm>
        </p:spPr>
        <p:txBody>
          <a:bodyPr anchor="ctr" anchorCtr="0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</a:t>
            </a:r>
          </a:p>
          <a:p>
            <a:r>
              <a:rPr lang="en-US" dirty="0"/>
              <a:t>Job Title</a:t>
            </a:r>
          </a:p>
          <a:p>
            <a:r>
              <a:rPr lang="en-US" dirty="0"/>
              <a:t>Date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0" r="5489"/>
          <a:stretch/>
        </p:blipFill>
        <p:spPr>
          <a:xfrm>
            <a:off x="0" y="304800"/>
            <a:ext cx="12161520" cy="14834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9735" y="6135508"/>
            <a:ext cx="1149329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88539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86348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for Data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45" y="6248401"/>
            <a:ext cx="1018546" cy="473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570821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Right Side Phot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45" y="6248401"/>
            <a:ext cx="1018546" cy="473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16886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Left Side Phot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1318" y="273050"/>
            <a:ext cx="4011084" cy="116205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273053"/>
            <a:ext cx="6815667" cy="58531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71318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45" y="6248401"/>
            <a:ext cx="1018546" cy="473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868431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g Phot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4800600"/>
            <a:ext cx="11785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3200" y="152403"/>
            <a:ext cx="11785600" cy="4575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200" y="5440363"/>
            <a:ext cx="11785600" cy="6556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45" y="6248401"/>
            <a:ext cx="1018546" cy="473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38855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-Slide Photo with Bottom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05400"/>
            <a:ext cx="12192000" cy="1114428"/>
          </a:xfrm>
          <a:solidFill>
            <a:schemeClr val="bg1">
              <a:alpha val="82000"/>
            </a:schemeClr>
          </a:solidFill>
        </p:spPr>
        <p:txBody>
          <a:bodyPr anchor="t" anchorCtr="0"/>
          <a:lstStyle>
            <a:lvl1pPr algn="l"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868002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-Slide Photo with Top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12192000" cy="6858000"/>
          </a:xfrm>
        </p:spPr>
        <p:txBody>
          <a:bodyPr anchor="b" anchorCtr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509"/>
            <a:ext cx="12192000" cy="1114428"/>
          </a:xfrm>
          <a:solidFill>
            <a:schemeClr val="bg1">
              <a:alpha val="82000"/>
            </a:schemeClr>
          </a:solidFill>
        </p:spPr>
        <p:txBody>
          <a:bodyPr anchor="t" anchorCtr="0"/>
          <a:lstStyle>
            <a:lvl1pPr algn="l"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495945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lain Divider">
    <p:bg>
      <p:bgPr>
        <a:gradFill>
          <a:gsLst>
            <a:gs pos="0">
              <a:srgbClr val="005495"/>
            </a:gs>
            <a:gs pos="100000">
              <a:srgbClr val="0075CC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1"/>
            <a:ext cx="10972800" cy="2170331"/>
          </a:xfrm>
        </p:spPr>
        <p:txBody>
          <a:bodyPr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324224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 Divider">
    <p:bg>
      <p:bgPr>
        <a:gradFill>
          <a:gsLst>
            <a:gs pos="0">
              <a:srgbClr val="005495"/>
            </a:gs>
            <a:gs pos="100000">
              <a:srgbClr val="0075CC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03200" y="152403"/>
            <a:ext cx="11785600" cy="6569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2169213"/>
            <a:ext cx="11785600" cy="2170331"/>
          </a:xfrm>
          <a:solidFill>
            <a:schemeClr val="bg1">
              <a:alpha val="82000"/>
            </a:schemeClr>
          </a:solidFill>
        </p:spPr>
        <p:txBody>
          <a:bodyPr anchor="ctr" anchorCtr="0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050613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gradFill>
          <a:gsLst>
            <a:gs pos="0">
              <a:srgbClr val="005495"/>
            </a:gs>
            <a:gs pos="100000">
              <a:srgbClr val="0075CC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8000" y="3200400"/>
            <a:ext cx="5892800" cy="1752600"/>
          </a:xfr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</a:t>
            </a:r>
            <a:br>
              <a:rPr lang="en-US" dirty="0"/>
            </a:br>
            <a:r>
              <a:rPr lang="en-US" dirty="0"/>
              <a:t>Email</a:t>
            </a:r>
            <a:br>
              <a:rPr lang="en-US" dirty="0"/>
            </a:br>
            <a:r>
              <a:rPr lang="en-US" dirty="0"/>
              <a:t>Phone Number</a:t>
            </a:r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894082" y="5040873"/>
            <a:ext cx="3779519" cy="548640"/>
            <a:chOff x="670561" y="5040872"/>
            <a:chExt cx="2834639" cy="548640"/>
          </a:xfrm>
        </p:grpSpPr>
        <p:sp>
          <p:nvSpPr>
            <p:cNvPr id="13" name="TextBox 12"/>
            <p:cNvSpPr txBox="1"/>
            <p:nvPr userDrawn="1"/>
          </p:nvSpPr>
          <p:spPr>
            <a:xfrm>
              <a:off x="1123488" y="5124675"/>
              <a:ext cx="238171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Twitter: CPENews</a:t>
              </a:r>
              <a:r>
                <a:rPr lang="en-US" sz="1400" baseline="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and CPEPres</a:t>
              </a:r>
              <a:endPara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4" name="Picture 13"/>
            <p:cNvPicPr>
              <a:picLocks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0561" y="5040872"/>
              <a:ext cx="411480" cy="548640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4970000" y="5049048"/>
            <a:ext cx="3146080" cy="548640"/>
            <a:chOff x="3894525" y="5056752"/>
            <a:chExt cx="2359560" cy="548640"/>
          </a:xfrm>
        </p:grpSpPr>
        <p:sp>
          <p:nvSpPr>
            <p:cNvPr id="17" name="TextBox 16"/>
            <p:cNvSpPr txBox="1"/>
            <p:nvPr userDrawn="1"/>
          </p:nvSpPr>
          <p:spPr>
            <a:xfrm>
              <a:off x="4339127" y="5140556"/>
              <a:ext cx="191495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Website: http://cpe.ky.gov</a:t>
              </a:r>
            </a:p>
          </p:txBody>
        </p:sp>
        <p:pic>
          <p:nvPicPr>
            <p:cNvPr id="19" name="Picture 18"/>
            <p:cNvPicPr>
              <a:picLocks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4525" y="5056752"/>
              <a:ext cx="411480" cy="548640"/>
            </a:xfrm>
            <a:prstGeom prst="rect">
              <a:avLst/>
            </a:prstGeom>
          </p:spPr>
        </p:pic>
      </p:grpSp>
      <p:grpSp>
        <p:nvGrpSpPr>
          <p:cNvPr id="26" name="Group 25"/>
          <p:cNvGrpSpPr/>
          <p:nvPr userDrawn="1"/>
        </p:nvGrpSpPr>
        <p:grpSpPr>
          <a:xfrm>
            <a:off x="8412480" y="5044960"/>
            <a:ext cx="2712725" cy="548640"/>
            <a:chOff x="6309360" y="5047487"/>
            <a:chExt cx="2034544" cy="548640"/>
          </a:xfrm>
        </p:grpSpPr>
        <p:sp>
          <p:nvSpPr>
            <p:cNvPr id="22" name="TextBox 21"/>
            <p:cNvSpPr txBox="1"/>
            <p:nvPr userDrawn="1"/>
          </p:nvSpPr>
          <p:spPr>
            <a:xfrm>
              <a:off x="6760615" y="5135663"/>
              <a:ext cx="1583289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Facebook: KYCPE</a:t>
              </a:r>
            </a:p>
          </p:txBody>
        </p:sp>
        <p:pic>
          <p:nvPicPr>
            <p:cNvPr id="24" name="Picture 23"/>
            <p:cNvPicPr>
              <a:picLocks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9360" y="5047487"/>
              <a:ext cx="411480" cy="548640"/>
            </a:xfrm>
            <a:prstGeom prst="rect">
              <a:avLst/>
            </a:prstGeom>
          </p:spPr>
        </p:pic>
      </p:grp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9735" y="6172200"/>
            <a:ext cx="1149329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03413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M Title Slide">
    <p:bg>
      <p:bgPr>
        <a:gradFill>
          <a:gsLst>
            <a:gs pos="0">
              <a:srgbClr val="005495"/>
            </a:gs>
            <a:gs pos="100000">
              <a:srgbClr val="0075CC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4267200" y="1963240"/>
            <a:ext cx="7315200" cy="2738301"/>
          </a:xfrm>
        </p:spPr>
        <p:txBody>
          <a:bodyPr anchor="ctr" anchorCtr="0">
            <a:normAutofit/>
          </a:bodyPr>
          <a:lstStyle>
            <a:lvl1pPr algn="l">
              <a:defRPr sz="3600" b="1">
                <a:solidFill>
                  <a:schemeClr val="bg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267200" y="4804410"/>
            <a:ext cx="7315200" cy="129159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</a:t>
            </a:r>
          </a:p>
          <a:p>
            <a:r>
              <a:rPr lang="en-US" dirty="0"/>
              <a:t>Job Title</a:t>
            </a:r>
          </a:p>
          <a:p>
            <a:r>
              <a:rPr lang="en-US" dirty="0"/>
              <a:t>Date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600" y="6198869"/>
            <a:ext cx="1149329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11343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75621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74311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 bwMode="auto">
          <a:xfrm>
            <a:off x="0" y="0"/>
            <a:ext cx="12192000" cy="1371600"/>
          </a:xfrm>
          <a:prstGeom prst="rect">
            <a:avLst/>
          </a:prstGeom>
          <a:gradFill>
            <a:gsLst>
              <a:gs pos="0">
                <a:srgbClr val="005495"/>
              </a:gs>
              <a:gs pos="100000">
                <a:srgbClr val="0075CC"/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2"/>
            <a:ext cx="10972800" cy="1219198"/>
          </a:xfrm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524002"/>
            <a:ext cx="10871200" cy="44957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5033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/HEM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 bwMode="auto">
          <a:xfrm>
            <a:off x="0" y="0"/>
            <a:ext cx="12192000" cy="1371600"/>
          </a:xfrm>
          <a:prstGeom prst="rect">
            <a:avLst/>
          </a:prstGeom>
          <a:gradFill>
            <a:gsLst>
              <a:gs pos="0">
                <a:srgbClr val="005495"/>
              </a:gs>
              <a:gs pos="100000">
                <a:srgbClr val="0075CC"/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2"/>
            <a:ext cx="9448800" cy="1219198"/>
          </a:xfrm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524002"/>
            <a:ext cx="10871200" cy="44957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8940" y="129540"/>
            <a:ext cx="1112520" cy="111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46118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5867400"/>
            <a:ext cx="10972800" cy="304800"/>
          </a:xfrm>
        </p:spPr>
        <p:txBody>
          <a:bodyPr/>
          <a:lstStyle>
            <a:lvl1pPr marL="0" indent="0">
              <a:buFontTx/>
              <a:buNone/>
              <a:defRPr sz="1000" i="1"/>
            </a:lvl1pPr>
          </a:lstStyle>
          <a:p>
            <a:pPr lvl="0"/>
            <a:r>
              <a:rPr lang="en-US" dirty="0"/>
              <a:t>Source: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609600" y="1447800"/>
            <a:ext cx="10972800" cy="44196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9713177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3"/>
            <a:ext cx="5384800" cy="4602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524003"/>
            <a:ext cx="5384800" cy="4602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94181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 userDrawn="1"/>
        </p:nvSpPr>
        <p:spPr bwMode="auto">
          <a:xfrm>
            <a:off x="0" y="0"/>
            <a:ext cx="12192000" cy="1371600"/>
          </a:xfrm>
          <a:prstGeom prst="rect">
            <a:avLst/>
          </a:prstGeom>
          <a:gradFill>
            <a:gsLst>
              <a:gs pos="0">
                <a:srgbClr val="005495"/>
              </a:gs>
              <a:gs pos="100000">
                <a:srgbClr val="0075CC"/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93838"/>
            <a:ext cx="5386917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33603"/>
            <a:ext cx="5386917" cy="39925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493838"/>
            <a:ext cx="5389033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33603"/>
            <a:ext cx="5389033" cy="39925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83555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3"/>
            <a:ext cx="10972800" cy="95113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0" y="1447800"/>
            <a:ext cx="10871200" cy="457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101600" y="1143000"/>
            <a:ext cx="512205" cy="228600"/>
          </a:xfrm>
          <a:prstGeom prst="rect">
            <a:avLst/>
          </a:prstGeom>
          <a:solidFill>
            <a:srgbClr val="F37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711200" y="1143000"/>
            <a:ext cx="11379200" cy="228600"/>
          </a:xfrm>
          <a:prstGeom prst="rect">
            <a:avLst/>
          </a:prstGeom>
          <a:solidFill>
            <a:srgbClr val="0054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74400" y="6356353"/>
            <a:ext cx="50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7A87C2B-C0D7-465F-A2C1-383D1D493A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28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50" r:id="rId3"/>
    <p:sldLayoutId id="2147483668" r:id="rId4"/>
    <p:sldLayoutId id="2147483663" r:id="rId5"/>
    <p:sldLayoutId id="2147483665" r:id="rId6"/>
    <p:sldLayoutId id="2147483660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67" r:id="rId13"/>
    <p:sldLayoutId id="2147483657" r:id="rId14"/>
    <p:sldLayoutId id="2147483669" r:id="rId15"/>
    <p:sldLayoutId id="2147483670" r:id="rId16"/>
    <p:sldLayoutId id="2147483671" r:id="rId17"/>
    <p:sldLayoutId id="2147483672" r:id="rId18"/>
    <p:sldLayoutId id="2147483673" r:id="rId19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>
                <a:lumMod val="85000"/>
                <a:lumOff val="15000"/>
              </a:schemeClr>
            </a:gs>
            <a:gs pos="100000">
              <a:schemeClr val="bg2">
                <a:lumMod val="9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096000"/>
          </a:xfrm>
          <a:prstGeom prst="rect">
            <a:avLst/>
          </a:prstGeom>
          <a:solidFill>
            <a:schemeClr val="tx2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1953802"/>
            <a:ext cx="7162800" cy="1594273"/>
          </a:xfrm>
        </p:spPr>
        <p:txBody>
          <a:bodyPr>
            <a:normAutofit/>
          </a:bodyPr>
          <a:lstStyle/>
          <a:p>
            <a:r>
              <a:rPr lang="en-US" sz="4000" spc="-110" dirty="0">
                <a:latin typeface="Arial" panose="020B0604020202020204" pitchFamily="34" charset="0"/>
                <a:cs typeface="Arial" panose="020B0604020202020204" pitchFamily="34" charset="0"/>
              </a:rPr>
              <a:t>Kentucky State University </a:t>
            </a:r>
            <a:r>
              <a:rPr lang="en-US" sz="4000" spc="-110" dirty="0" smtClean="0">
                <a:latin typeface="Arial" panose="020B0604020202020204" pitchFamily="34" charset="0"/>
                <a:cs typeface="Arial" panose="020B0604020202020204" pitchFamily="34" charset="0"/>
              </a:rPr>
              <a:t>Review Update</a:t>
            </a:r>
            <a:endParaRPr lang="en-US" sz="4000" spc="-1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00668" y="3509010"/>
            <a:ext cx="6781800" cy="1520190"/>
          </a:xfrm>
        </p:spPr>
        <p:txBody>
          <a:bodyPr/>
          <a:lstStyle/>
          <a:p>
            <a:r>
              <a:rPr lang="en-US" dirty="0"/>
              <a:t>Aaron Thompson, President</a:t>
            </a:r>
          </a:p>
          <a:p>
            <a:r>
              <a:rPr lang="en-US" dirty="0"/>
              <a:t>Travis Powell, Vice President and General Counsel</a:t>
            </a:r>
          </a:p>
          <a:p>
            <a:r>
              <a:rPr lang="en-US" dirty="0"/>
              <a:t>Kentucky Council on Postsecondary Education</a:t>
            </a:r>
          </a:p>
          <a:p>
            <a:r>
              <a:rPr lang="en-US" dirty="0" smtClean="0"/>
              <a:t>November 16, </a:t>
            </a:r>
            <a:r>
              <a:rPr lang="en-US" dirty="0"/>
              <a:t>2021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990600"/>
            <a:ext cx="44196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0028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8839200" y="1893334"/>
            <a:ext cx="2895600" cy="138326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10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2"/>
            <a:ext cx="8458199" cy="297179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600" dirty="0"/>
              <a:t>From 2015-16 to 2017-18 the ratio was relatively financially </a:t>
            </a:r>
            <a:r>
              <a:rPr lang="en-US" sz="1600" dirty="0" smtClean="0"/>
              <a:t>healthy.</a:t>
            </a:r>
            <a:endParaRPr lang="en-US" sz="16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600" dirty="0" smtClean="0"/>
              <a:t>In </a:t>
            </a:r>
            <a:r>
              <a:rPr lang="en-US" sz="1600" dirty="0"/>
              <a:t>2018-19, operating expenses increased significantly without a corresponding increase in </a:t>
            </a:r>
            <a:r>
              <a:rPr lang="en-US" sz="1600" dirty="0" smtClean="0"/>
              <a:t>revenues.</a:t>
            </a:r>
            <a:endParaRPr lang="en-US" sz="16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600" dirty="0" smtClean="0"/>
              <a:t>In </a:t>
            </a:r>
            <a:r>
              <a:rPr lang="en-US" sz="1600" dirty="0"/>
              <a:t>2019-20, despite a reduction, expenses exceeded revenues again and further exacerbated the ratio’s </a:t>
            </a:r>
            <a:r>
              <a:rPr lang="en-US" sz="1600" dirty="0" smtClean="0"/>
              <a:t>decline.</a:t>
            </a:r>
            <a:endParaRPr lang="en-US" sz="1600" dirty="0"/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b="1" dirty="0" smtClean="0"/>
              <a:t>Beginning </a:t>
            </a:r>
            <a:r>
              <a:rPr lang="en-US" sz="1600" b="1" dirty="0"/>
              <a:t>in 2018-19, operating expenses exceeded operating revenues. The structural deficit was financed using available reserves.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75874"/>
              </p:ext>
            </p:extLst>
          </p:nvPr>
        </p:nvGraphicFramePr>
        <p:xfrm>
          <a:off x="152400" y="4587240"/>
          <a:ext cx="11811001" cy="184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1601648624"/>
                    </a:ext>
                  </a:extLst>
                </a:gridCol>
                <a:gridCol w="1447801">
                  <a:extLst>
                    <a:ext uri="{9D8B030D-6E8A-4147-A177-3AD203B41FA5}">
                      <a16:colId xmlns:a16="http://schemas.microsoft.com/office/drawing/2014/main" val="2304752136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495184427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14396348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121415735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08713803"/>
                    </a:ext>
                  </a:extLst>
                </a:gridCol>
              </a:tblGrid>
              <a:tr h="48022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Fiscal Year</a:t>
                      </a:r>
                    </a:p>
                  </a:txBody>
                  <a:tcPr marL="45720" marR="4572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2015-16</a:t>
                      </a:r>
                    </a:p>
                  </a:txBody>
                  <a:tcPr marL="45720" marR="4572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2016-17</a:t>
                      </a:r>
                    </a:p>
                  </a:txBody>
                  <a:tcPr marL="45720" marR="4572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2017-18</a:t>
                      </a:r>
                    </a:p>
                  </a:txBody>
                  <a:tcPr marL="45720" marR="4572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2018-19</a:t>
                      </a:r>
                    </a:p>
                  </a:txBody>
                  <a:tcPr marL="45720" marR="4572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2019-20</a:t>
                      </a:r>
                    </a:p>
                  </a:txBody>
                  <a:tcPr marL="45720" marR="4572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314714"/>
                  </a:ext>
                </a:extLst>
              </a:tr>
              <a:tr h="357980">
                <a:tc>
                  <a:txBody>
                    <a:bodyPr/>
                    <a:lstStyle/>
                    <a:p>
                      <a:pPr lvl="1"/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Expendable Net Assets (Reserves)</a:t>
                      </a:r>
                    </a:p>
                  </a:txBody>
                  <a:tcPr marL="45720" marR="4572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$32,650,988 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$30,827,476 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$33,746,076 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$18,957,252 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$7,292,103 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51316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lvl="1"/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Expenses</a:t>
                      </a:r>
                    </a:p>
                  </a:txBody>
                  <a:tcPr marL="45720" marR="4572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$62,867,192 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$71,351,849 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$74,556,167 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$82,867,309 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$76,155,413 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986686"/>
                  </a:ext>
                </a:extLst>
              </a:tr>
              <a:tr h="32782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Ratio</a:t>
                      </a:r>
                    </a:p>
                  </a:txBody>
                  <a:tcPr marL="45720" marR="4572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0.52</a:t>
                      </a:r>
                    </a:p>
                  </a:txBody>
                  <a:tcPr marL="45720" marR="4572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0.43</a:t>
                      </a:r>
                    </a:p>
                  </a:txBody>
                  <a:tcPr marL="45720" marR="4572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0.45</a:t>
                      </a:r>
                    </a:p>
                  </a:txBody>
                  <a:tcPr marL="45720" marR="4572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0.23</a:t>
                      </a:r>
                    </a:p>
                  </a:txBody>
                  <a:tcPr marL="45720" marR="4572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0.10</a:t>
                      </a:r>
                    </a:p>
                  </a:txBody>
                  <a:tcPr marL="45720" marR="4572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584600"/>
                  </a:ext>
                </a:extLst>
              </a:tr>
              <a:tr h="281780">
                <a:tc>
                  <a:txBody>
                    <a:bodyPr/>
                    <a:lstStyle/>
                    <a:p>
                      <a:pPr lvl="1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Days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Expenses Covered By Reserves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 </a:t>
                      </a:r>
                    </a:p>
                  </a:txBody>
                  <a:tcPr marL="45720" marR="4572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158 </a:t>
                      </a:r>
                    </a:p>
                  </a:txBody>
                  <a:tcPr marL="45720" marR="4572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 </a:t>
                      </a:r>
                    </a:p>
                  </a:txBody>
                  <a:tcPr marL="45720" marR="4572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 </a:t>
                      </a:r>
                    </a:p>
                  </a:txBody>
                  <a:tcPr marL="45720" marR="4572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</a:t>
                      </a:r>
                    </a:p>
                  </a:txBody>
                  <a:tcPr marL="45720" marR="4572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771708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839200" y="2006025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 Black" panose="020B0A04020102020204" pitchFamily="34" charset="0"/>
              </a:rPr>
              <a:t>Expendable Net Assets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39200" y="2691825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 Black" panose="020B0A04020102020204" pitchFamily="34" charset="0"/>
              </a:rPr>
              <a:t>Total Expenses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8839200" y="2622904"/>
            <a:ext cx="16002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10567987" y="2547643"/>
            <a:ext cx="346075" cy="195557"/>
            <a:chOff x="10567987" y="2547643"/>
            <a:chExt cx="346075" cy="19555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10567987" y="2547643"/>
              <a:ext cx="346075" cy="10348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10567987" y="2656521"/>
              <a:ext cx="346075" cy="86679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11042649" y="2450068"/>
            <a:ext cx="920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0.40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839200" y="1524002"/>
            <a:ext cx="2895600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Industry Standard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609600" y="152402"/>
            <a:ext cx="10972800" cy="1219198"/>
          </a:xfrm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Financial Health Assessment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800" i="1" dirty="0" smtClean="0">
                <a:latin typeface="Tahoma" panose="020B0604030504040204" pitchFamily="34" charset="0"/>
                <a:cs typeface="Tahoma" panose="020B0604030504040204" pitchFamily="34" charset="0"/>
              </a:rPr>
              <a:t>Findings </a:t>
            </a:r>
            <a:r>
              <a:rPr lang="en-US" sz="2800" i="1" dirty="0">
                <a:latin typeface="Tahoma" panose="020B0604030504040204" pitchFamily="34" charset="0"/>
                <a:cs typeface="Tahoma" panose="020B0604030504040204" pitchFamily="34" charset="0"/>
              </a:rPr>
              <a:t>– Primary Reserve  Ratio</a:t>
            </a:r>
            <a:endParaRPr lang="en-US" i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4474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8839200" y="1893334"/>
            <a:ext cx="2895600" cy="138326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11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2"/>
            <a:ext cx="8686800" cy="320039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600" dirty="0"/>
              <a:t>From 2015-16 to 2018-19 the ratio was financially healthy due to: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1600" dirty="0"/>
              <a:t>Low levels of plant-related </a:t>
            </a:r>
            <a:r>
              <a:rPr lang="en-US" sz="1600" dirty="0" smtClean="0"/>
              <a:t>debt. </a:t>
            </a:r>
            <a:endParaRPr lang="en-US" sz="1600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1600" dirty="0"/>
              <a:t>High levels of </a:t>
            </a:r>
            <a:r>
              <a:rPr lang="en-US" sz="1600" dirty="0" smtClean="0"/>
              <a:t>reserves.</a:t>
            </a:r>
            <a:endParaRPr lang="en-US" sz="16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600" dirty="0" smtClean="0"/>
              <a:t>In </a:t>
            </a:r>
            <a:r>
              <a:rPr lang="en-US" sz="1600" dirty="0"/>
              <a:t>2019-20, the ratio declined to a financially stressed level due to: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1600" dirty="0"/>
              <a:t>An addition of $13.2 million of plant-related </a:t>
            </a:r>
            <a:r>
              <a:rPr lang="en-US" sz="1600" dirty="0" smtClean="0"/>
              <a:t>debt.</a:t>
            </a:r>
            <a:endParaRPr lang="en-US" sz="1600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1600" dirty="0"/>
              <a:t>A reduction of $11.7 million in expendable net assets (reserves) from </a:t>
            </a:r>
            <a:r>
              <a:rPr lang="en-US" sz="1600" dirty="0" smtClean="0"/>
              <a:t>2018-19.</a:t>
            </a:r>
            <a:endParaRPr lang="en-US" sz="1600" dirty="0"/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b="1" dirty="0" smtClean="0"/>
              <a:t>The </a:t>
            </a:r>
            <a:r>
              <a:rPr lang="en-US" sz="1600" b="1" dirty="0"/>
              <a:t>use of reserves to finance day-to-day operations of the university has limited resource flexibility and ability to meet debt obligations should there be adverse </a:t>
            </a:r>
            <a:r>
              <a:rPr lang="en-US" sz="1600" b="1" dirty="0" smtClean="0"/>
              <a:t>conditions.</a:t>
            </a:r>
            <a:endParaRPr lang="en-US" sz="1600" b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202841"/>
              </p:ext>
            </p:extLst>
          </p:nvPr>
        </p:nvGraphicFramePr>
        <p:xfrm>
          <a:off x="152400" y="4876800"/>
          <a:ext cx="11811001" cy="15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1601648624"/>
                    </a:ext>
                  </a:extLst>
                </a:gridCol>
                <a:gridCol w="1447801">
                  <a:extLst>
                    <a:ext uri="{9D8B030D-6E8A-4147-A177-3AD203B41FA5}">
                      <a16:colId xmlns:a16="http://schemas.microsoft.com/office/drawing/2014/main" val="2304752136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495184427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14396348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121415735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08713803"/>
                    </a:ext>
                  </a:extLst>
                </a:gridCol>
              </a:tblGrid>
              <a:tr h="48022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Fiscal Year</a:t>
                      </a:r>
                    </a:p>
                  </a:txBody>
                  <a:tcPr marL="45720" marR="4572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2015-16</a:t>
                      </a:r>
                    </a:p>
                  </a:txBody>
                  <a:tcPr marL="45720" marR="4572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2016-17</a:t>
                      </a:r>
                    </a:p>
                  </a:txBody>
                  <a:tcPr marL="45720" marR="4572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2017-18</a:t>
                      </a:r>
                    </a:p>
                  </a:txBody>
                  <a:tcPr marL="45720" marR="4572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2018-19</a:t>
                      </a:r>
                    </a:p>
                  </a:txBody>
                  <a:tcPr marL="45720" marR="4572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2019-20</a:t>
                      </a:r>
                    </a:p>
                  </a:txBody>
                  <a:tcPr marL="45720" marR="4572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314714"/>
                  </a:ext>
                </a:extLst>
              </a:tr>
              <a:tr h="357980">
                <a:tc>
                  <a:txBody>
                    <a:bodyPr/>
                    <a:lstStyle/>
                    <a:p>
                      <a:pPr lvl="1"/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Expendable Net Assets (Reserves)</a:t>
                      </a:r>
                    </a:p>
                  </a:txBody>
                  <a:tcPr marL="45720" marR="4572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$32,650,988 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$30,827,476 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$33,746,076 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$18,957,252 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$7,292,103 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51316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lvl="1"/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Plant-related Debt</a:t>
                      </a:r>
                    </a:p>
                  </a:txBody>
                  <a:tcPr marL="45720" marR="4572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$5,863,231 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$5,111,791 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$4,257,692 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$3,423,306 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$16,141,582 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986686"/>
                  </a:ext>
                </a:extLst>
              </a:tr>
              <a:tr h="32782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Ratio</a:t>
                      </a:r>
                    </a:p>
                  </a:txBody>
                  <a:tcPr marL="45720" marR="4572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5.57 </a:t>
                      </a:r>
                    </a:p>
                  </a:txBody>
                  <a:tcPr marL="45720" marR="4572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6.03 </a:t>
                      </a:r>
                    </a:p>
                  </a:txBody>
                  <a:tcPr marL="45720" marR="4572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7.93 </a:t>
                      </a:r>
                    </a:p>
                  </a:txBody>
                  <a:tcPr marL="45720" marR="4572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5.54 </a:t>
                      </a:r>
                    </a:p>
                  </a:txBody>
                  <a:tcPr marL="45720" marR="4572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0.45 </a:t>
                      </a:r>
                    </a:p>
                  </a:txBody>
                  <a:tcPr marL="45720" marR="4572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584600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839200" y="2006025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 Black" panose="020B0A04020102020204" pitchFamily="34" charset="0"/>
              </a:rPr>
              <a:t>Expendable Net Assets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39200" y="2691825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 Black" panose="020B0A04020102020204" pitchFamily="34" charset="0"/>
              </a:rPr>
              <a:t>Plant-related Debt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8839200" y="2622904"/>
            <a:ext cx="16002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10567987" y="2547643"/>
            <a:ext cx="346075" cy="195557"/>
            <a:chOff x="10567987" y="2547643"/>
            <a:chExt cx="346075" cy="19555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10567987" y="2547643"/>
              <a:ext cx="346075" cy="10348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10567987" y="2656521"/>
              <a:ext cx="346075" cy="86679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11042649" y="2450068"/>
            <a:ext cx="920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1.0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839200" y="1524002"/>
            <a:ext cx="2895600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Industry Standard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609600" y="152402"/>
            <a:ext cx="10972800" cy="1219198"/>
          </a:xfrm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Financial Health Assessment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800" i="1" dirty="0" smtClean="0">
                <a:latin typeface="Tahoma" panose="020B0604030504040204" pitchFamily="34" charset="0"/>
                <a:cs typeface="Tahoma" panose="020B0604030504040204" pitchFamily="34" charset="0"/>
              </a:rPr>
              <a:t>Findings </a:t>
            </a:r>
            <a:r>
              <a:rPr lang="en-US" sz="2800" i="1" dirty="0">
                <a:latin typeface="Tahoma" panose="020B0604030504040204" pitchFamily="34" charset="0"/>
                <a:cs typeface="Tahoma" panose="020B0604030504040204" pitchFamily="34" charset="0"/>
              </a:rPr>
              <a:t>– Viability Ratio</a:t>
            </a:r>
            <a:endParaRPr lang="en-US" i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2277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8839199" y="1893334"/>
            <a:ext cx="3124201" cy="138326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12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2"/>
            <a:ext cx="8229600" cy="320039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600" dirty="0"/>
              <a:t>From 2015-16 to 2017-18, there were normal variations in the ratio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600" dirty="0"/>
              <a:t>In 2018-19, there was a significant decline in net assets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1600" dirty="0"/>
              <a:t>Includes a reduction of $12,376,886 in unrestricted net assets of the institution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600" dirty="0"/>
              <a:t>In 2019-20, net assets declined substantially again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1600" dirty="0"/>
              <a:t>This would have been larger, but federal operating grants and contracts increased by $3,396,633 in the year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b="1" dirty="0" smtClean="0"/>
              <a:t>The </a:t>
            </a:r>
            <a:r>
              <a:rPr lang="en-US" sz="1600" b="1" dirty="0"/>
              <a:t>university’s repeated negative results indicate that investments made using net assets (reserves) were not obtaining the necessary </a:t>
            </a:r>
            <a:r>
              <a:rPr lang="en-US" sz="1600" b="1" dirty="0" smtClean="0"/>
              <a:t>return.</a:t>
            </a:r>
            <a:endParaRPr lang="en-US" sz="1600" b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14161"/>
              </p:ext>
            </p:extLst>
          </p:nvPr>
        </p:nvGraphicFramePr>
        <p:xfrm>
          <a:off x="152400" y="4876800"/>
          <a:ext cx="11811001" cy="15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1601648624"/>
                    </a:ext>
                  </a:extLst>
                </a:gridCol>
                <a:gridCol w="1447801">
                  <a:extLst>
                    <a:ext uri="{9D8B030D-6E8A-4147-A177-3AD203B41FA5}">
                      <a16:colId xmlns:a16="http://schemas.microsoft.com/office/drawing/2014/main" val="2304752136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495184427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14396348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121415735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08713803"/>
                    </a:ext>
                  </a:extLst>
                </a:gridCol>
              </a:tblGrid>
              <a:tr h="48022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Fiscal Year</a:t>
                      </a:r>
                    </a:p>
                  </a:txBody>
                  <a:tcPr marL="45720" marR="4572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2015-16</a:t>
                      </a:r>
                    </a:p>
                  </a:txBody>
                  <a:tcPr marL="45720" marR="4572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2016-17</a:t>
                      </a:r>
                    </a:p>
                  </a:txBody>
                  <a:tcPr marL="45720" marR="4572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2017-18</a:t>
                      </a:r>
                    </a:p>
                  </a:txBody>
                  <a:tcPr marL="45720" marR="4572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2018-19</a:t>
                      </a:r>
                    </a:p>
                  </a:txBody>
                  <a:tcPr marL="45720" marR="4572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2019-20</a:t>
                      </a:r>
                    </a:p>
                  </a:txBody>
                  <a:tcPr marL="45720" marR="4572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314714"/>
                  </a:ext>
                </a:extLst>
              </a:tr>
              <a:tr h="357980">
                <a:tc>
                  <a:txBody>
                    <a:bodyPr/>
                    <a:lstStyle/>
                    <a:p>
                      <a:pPr lvl="1"/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</a:t>
                      </a:r>
                      <a:r>
                        <a:rPr lang="en-US" sz="1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</a:t>
                      </a:r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Net Assets (Reserves)</a:t>
                      </a:r>
                    </a:p>
                  </a:txBody>
                  <a:tcPr marL="45720" marR="4572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$(3,010,998)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$1,739,491 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$(2,164,769)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$(15,358,611)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$(4,346,095)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51316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lvl="1"/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lang="en-US" sz="1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Net Assets (Beginning of the Year)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$117,220,814 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$114,209,816 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$115,949,307 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$113,784,538 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$98,425,927 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986686"/>
                  </a:ext>
                </a:extLst>
              </a:tr>
              <a:tr h="32782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Ratio</a:t>
                      </a:r>
                    </a:p>
                  </a:txBody>
                  <a:tcPr marL="45720" marR="4572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-2.57%</a:t>
                      </a:r>
                    </a:p>
                  </a:txBody>
                  <a:tcPr marL="45720" marR="4572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1.52%</a:t>
                      </a:r>
                    </a:p>
                  </a:txBody>
                  <a:tcPr marL="45720" marR="4572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-1.87%</a:t>
                      </a:r>
                    </a:p>
                  </a:txBody>
                  <a:tcPr marL="45720" marR="4572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-13.50%</a:t>
                      </a:r>
                    </a:p>
                  </a:txBody>
                  <a:tcPr marL="45720" marR="4572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-4.42%</a:t>
                      </a:r>
                    </a:p>
                  </a:txBody>
                  <a:tcPr marL="45720" marR="4572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584600"/>
                  </a:ext>
                </a:extLst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0896600" y="2438400"/>
            <a:ext cx="1143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 Black" panose="020B0A04020102020204" pitchFamily="34" charset="0"/>
              </a:rPr>
              <a:t>3% to 4%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839200" y="1524002"/>
            <a:ext cx="3124200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Industry Standard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839200" y="2006025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 Black" panose="020B0A04020102020204" pitchFamily="34" charset="0"/>
              </a:rPr>
              <a:t>Change in Net Assets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839200" y="2691825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 Black" panose="020B0A04020102020204" pitchFamily="34" charset="0"/>
              </a:rPr>
              <a:t>Total Net Assets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8839200" y="2622904"/>
            <a:ext cx="16002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" name="Equal 4"/>
          <p:cNvSpPr/>
          <p:nvPr/>
        </p:nvSpPr>
        <p:spPr>
          <a:xfrm>
            <a:off x="10467108" y="2470668"/>
            <a:ext cx="505691" cy="272532"/>
          </a:xfrm>
          <a:prstGeom prst="mathEqual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68446" y="2779068"/>
            <a:ext cx="13231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Real Rate of Return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09600" y="152402"/>
            <a:ext cx="10972800" cy="1219198"/>
          </a:xfrm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Financial Health Assessment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800" i="1" dirty="0" smtClean="0">
                <a:latin typeface="Tahoma" panose="020B0604030504040204" pitchFamily="34" charset="0"/>
                <a:cs typeface="Tahoma" panose="020B0604030504040204" pitchFamily="34" charset="0"/>
              </a:rPr>
              <a:t>Findings </a:t>
            </a:r>
            <a:r>
              <a:rPr lang="en-US" sz="2800" i="1" dirty="0">
                <a:latin typeface="Tahoma" panose="020B0604030504040204" pitchFamily="34" charset="0"/>
                <a:cs typeface="Tahoma" panose="020B0604030504040204" pitchFamily="34" charset="0"/>
              </a:rPr>
              <a:t>– Return on Net Assets Ratio</a:t>
            </a:r>
            <a:endParaRPr lang="en-US" i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1036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8839199" y="1893334"/>
            <a:ext cx="3124201" cy="144482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13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2"/>
            <a:ext cx="8686800" cy="3200398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1800" dirty="0"/>
              <a:t>From 2015-16 to 2019-20, there were no positive scores</a:t>
            </a:r>
          </a:p>
          <a:p>
            <a:pPr>
              <a:spcBef>
                <a:spcPts val="1200"/>
              </a:spcBef>
            </a:pPr>
            <a:r>
              <a:rPr lang="en-US" sz="1800" dirty="0"/>
              <a:t>From 2015-16 to 2018-19, net operating losses increased with the most dramatic loss occurring in 2018-19</a:t>
            </a:r>
          </a:p>
          <a:p>
            <a:pPr>
              <a:spcBef>
                <a:spcPts val="1200"/>
              </a:spcBef>
            </a:pPr>
            <a:r>
              <a:rPr lang="en-US" sz="1800" dirty="0"/>
              <a:t>In 2019-20, the net operating loss decreased largely due to: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A substantial increase of $3,396,633 in federal operating grants and contracts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An increase in tuition and fee, residence hall, and dining revenues of $1,509,332 total</a:t>
            </a:r>
          </a:p>
          <a:p>
            <a:pPr lvl="1">
              <a:spcBef>
                <a:spcPts val="0"/>
              </a:spcBef>
            </a:pPr>
            <a:endParaRPr lang="en-US" sz="16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b="1" dirty="0"/>
              <a:t>The university’s consistent and large negative results indicate that revenue and expense streams are unsustainable and need to be </a:t>
            </a:r>
            <a:r>
              <a:rPr lang="en-US" sz="1800" b="1" dirty="0" smtClean="0"/>
              <a:t>restructured.</a:t>
            </a:r>
            <a:endParaRPr lang="en-US" sz="1800" b="1" dirty="0"/>
          </a:p>
          <a:p>
            <a:pPr lvl="1">
              <a:spcBef>
                <a:spcPts val="600"/>
              </a:spcBef>
            </a:pPr>
            <a:endParaRPr lang="en-US" sz="16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275237"/>
              </p:ext>
            </p:extLst>
          </p:nvPr>
        </p:nvGraphicFramePr>
        <p:xfrm>
          <a:off x="152400" y="4876800"/>
          <a:ext cx="11811001" cy="15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1601648624"/>
                    </a:ext>
                  </a:extLst>
                </a:gridCol>
                <a:gridCol w="1447801">
                  <a:extLst>
                    <a:ext uri="{9D8B030D-6E8A-4147-A177-3AD203B41FA5}">
                      <a16:colId xmlns:a16="http://schemas.microsoft.com/office/drawing/2014/main" val="2304752136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495184427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14396348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121415735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08713803"/>
                    </a:ext>
                  </a:extLst>
                </a:gridCol>
              </a:tblGrid>
              <a:tr h="48022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Fiscal Year</a:t>
                      </a:r>
                    </a:p>
                  </a:txBody>
                  <a:tcPr marL="45720" marR="4572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2015-16</a:t>
                      </a:r>
                    </a:p>
                  </a:txBody>
                  <a:tcPr marL="45720" marR="4572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2016-17</a:t>
                      </a:r>
                    </a:p>
                  </a:txBody>
                  <a:tcPr marL="45720" marR="4572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2017-18</a:t>
                      </a:r>
                    </a:p>
                  </a:txBody>
                  <a:tcPr marL="45720" marR="4572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2018-19</a:t>
                      </a:r>
                    </a:p>
                  </a:txBody>
                  <a:tcPr marL="45720" marR="4572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2019-20</a:t>
                      </a:r>
                    </a:p>
                  </a:txBody>
                  <a:tcPr marL="45720" marR="4572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314714"/>
                  </a:ext>
                </a:extLst>
              </a:tr>
              <a:tr h="357980">
                <a:tc>
                  <a:txBody>
                    <a:bodyPr/>
                    <a:lstStyle/>
                    <a:p>
                      <a:pPr lvl="1"/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 Operating Income </a:t>
                      </a:r>
                    </a:p>
                  </a:txBody>
                  <a:tcPr marL="45720" marR="4572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$(2,188,457)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$(3,273,507)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$(5,931,127)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$(16,367,071)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$(4,173,409)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51316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lvl="1"/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lang="en-US" sz="1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Unrestricted Operating Revenues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$60,888,579 </a:t>
                      </a:r>
                    </a:p>
                  </a:txBody>
                  <a:tcPr marL="45720" marR="4572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$68,078,342 </a:t>
                      </a:r>
                    </a:p>
                  </a:txBody>
                  <a:tcPr marL="45720" marR="4572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$68,618,378 </a:t>
                      </a:r>
                    </a:p>
                  </a:txBody>
                  <a:tcPr marL="45720" marR="4572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$66,500,238 </a:t>
                      </a:r>
                    </a:p>
                  </a:txBody>
                  <a:tcPr marL="45720" marR="4572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$71,982,004 </a:t>
                      </a:r>
                    </a:p>
                  </a:txBody>
                  <a:tcPr marL="45720" marR="4572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986686"/>
                  </a:ext>
                </a:extLst>
              </a:tr>
              <a:tr h="32782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Ratio</a:t>
                      </a:r>
                    </a:p>
                  </a:txBody>
                  <a:tcPr marL="45720" marR="4572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-3.59%</a:t>
                      </a:r>
                    </a:p>
                  </a:txBody>
                  <a:tcPr marL="45720" marR="4572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-4.81%</a:t>
                      </a:r>
                    </a:p>
                  </a:txBody>
                  <a:tcPr marL="45720" marR="4572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-8.64%</a:t>
                      </a:r>
                    </a:p>
                  </a:txBody>
                  <a:tcPr marL="45720" marR="4572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-24.61%</a:t>
                      </a:r>
                    </a:p>
                  </a:txBody>
                  <a:tcPr marL="45720" marR="4572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-5.80%</a:t>
                      </a:r>
                    </a:p>
                  </a:txBody>
                  <a:tcPr marL="45720" marR="4572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584600"/>
                  </a:ext>
                </a:extLst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0896600" y="2362200"/>
            <a:ext cx="10668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 Black" panose="020B0A04020102020204" pitchFamily="34" charset="0"/>
              </a:rPr>
              <a:t>At least</a:t>
            </a:r>
          </a:p>
          <a:p>
            <a:pPr algn="ctr"/>
            <a:r>
              <a:rPr lang="en-US" sz="1600" dirty="0">
                <a:latin typeface="Arial Black" panose="020B0A04020102020204" pitchFamily="34" charset="0"/>
              </a:rPr>
              <a:t>4% - 6%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839200" y="1524002"/>
            <a:ext cx="3124200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Industry Standard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839200" y="20574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 Black" panose="020B0A04020102020204" pitchFamily="34" charset="0"/>
              </a:rPr>
              <a:t>Net Operating Income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839200" y="2691825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 Black" panose="020B0A04020102020204" pitchFamily="34" charset="0"/>
              </a:rPr>
              <a:t>Total Unrestricted Operating Revenues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8839200" y="2622904"/>
            <a:ext cx="16002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" name="Equal 4"/>
          <p:cNvSpPr/>
          <p:nvPr/>
        </p:nvSpPr>
        <p:spPr>
          <a:xfrm>
            <a:off x="10467108" y="2470668"/>
            <a:ext cx="505691" cy="272532"/>
          </a:xfrm>
          <a:prstGeom prst="mathEqual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9600" y="152402"/>
            <a:ext cx="10972800" cy="1219198"/>
          </a:xfrm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Financial Health Assessment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800" i="1" dirty="0" smtClean="0">
                <a:latin typeface="Tahoma" panose="020B0604030504040204" pitchFamily="34" charset="0"/>
                <a:cs typeface="Tahoma" panose="020B0604030504040204" pitchFamily="34" charset="0"/>
              </a:rPr>
              <a:t>Findings </a:t>
            </a:r>
            <a:r>
              <a:rPr lang="en-US" sz="2800" i="1" dirty="0">
                <a:latin typeface="Tahoma" panose="020B0604030504040204" pitchFamily="34" charset="0"/>
                <a:cs typeface="Tahoma" panose="020B0604030504040204" pitchFamily="34" charset="0"/>
              </a:rPr>
              <a:t>– Net Operating Revenues Ratio</a:t>
            </a:r>
            <a:endParaRPr lang="en-US" i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2360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14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1"/>
            <a:ext cx="9982200" cy="3604613"/>
          </a:xfrm>
        </p:spPr>
        <p:txBody>
          <a:bodyPr/>
          <a:lstStyle/>
          <a:p>
            <a:pPr marL="228600" indent="-228600">
              <a:spcBef>
                <a:spcPts val="0"/>
              </a:spcBef>
              <a:spcAft>
                <a:spcPts val="900"/>
              </a:spcAft>
            </a:pPr>
            <a:r>
              <a:rPr lang="en-US" sz="1600" dirty="0"/>
              <a:t>Each of the primary ratios are converted to a score and weighted as follows:</a:t>
            </a:r>
          </a:p>
          <a:p>
            <a:pPr marL="628650" lvl="1" indent="-228600">
              <a:spcBef>
                <a:spcPts val="0"/>
              </a:spcBef>
              <a:spcAft>
                <a:spcPts val="900"/>
              </a:spcAft>
            </a:pPr>
            <a:r>
              <a:rPr lang="en-US" sz="1400" dirty="0"/>
              <a:t> </a:t>
            </a:r>
            <a:r>
              <a:rPr lang="en-US" sz="1600" dirty="0"/>
              <a:t>Primary Reserve (35%), Net Operating Revenues (10%), Return on Net Assets (20%), Viability (35%)</a:t>
            </a:r>
          </a:p>
          <a:p>
            <a:pPr marL="228600" indent="-228600">
              <a:spcBef>
                <a:spcPts val="0"/>
              </a:spcBef>
              <a:spcAft>
                <a:spcPts val="900"/>
              </a:spcAft>
            </a:pPr>
            <a:r>
              <a:rPr lang="en-US" sz="1600" dirty="0"/>
              <a:t>From 2015-16 to 2017-18, the CFI shows the university is relatively financially </a:t>
            </a:r>
            <a:r>
              <a:rPr lang="en-US" sz="1600" dirty="0" smtClean="0"/>
              <a:t>healthy.</a:t>
            </a:r>
            <a:endParaRPr lang="en-US" sz="1600" dirty="0"/>
          </a:p>
          <a:p>
            <a:pPr marL="228600" indent="-228600">
              <a:spcBef>
                <a:spcPts val="0"/>
              </a:spcBef>
              <a:spcAft>
                <a:spcPts val="900"/>
              </a:spcAft>
            </a:pPr>
            <a:r>
              <a:rPr lang="en-US" sz="1600" dirty="0"/>
              <a:t>In 2018-19, the CFI drops below the relatively financially healthy </a:t>
            </a:r>
            <a:r>
              <a:rPr lang="en-US" sz="1600" dirty="0" smtClean="0"/>
              <a:t>level.</a:t>
            </a:r>
            <a:endParaRPr lang="en-US" sz="1600" dirty="0"/>
          </a:p>
          <a:p>
            <a:pPr marL="228600" indent="-228600">
              <a:spcBef>
                <a:spcPts val="0"/>
              </a:spcBef>
              <a:spcAft>
                <a:spcPts val="1200"/>
              </a:spcAft>
            </a:pPr>
            <a:r>
              <a:rPr lang="en-US" sz="1600" dirty="0"/>
              <a:t>In 2019-20, the CFI shows a rapid decline from financially stressed to </a:t>
            </a:r>
            <a:r>
              <a:rPr lang="en-US" sz="1600" dirty="0" smtClean="0"/>
              <a:t>unhealthy.</a:t>
            </a:r>
            <a:endParaRPr lang="en-US" sz="1600" dirty="0"/>
          </a:p>
          <a:p>
            <a:pPr marL="228600" indent="-228600">
              <a:spcBef>
                <a:spcPts val="0"/>
              </a:spcBef>
              <a:spcAft>
                <a:spcPts val="1200"/>
              </a:spcAft>
            </a:pPr>
            <a:r>
              <a:rPr lang="en-US" sz="1600" dirty="0"/>
              <a:t>Results vary significantly from what was previously reported per HB 303 (2016</a:t>
            </a:r>
            <a:r>
              <a:rPr lang="en-US" sz="1600" dirty="0" smtClean="0"/>
              <a:t>).</a:t>
            </a:r>
            <a:endParaRPr lang="en-US" sz="1600" dirty="0"/>
          </a:p>
          <a:p>
            <a:pPr marL="274320" indent="-274320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en-US" sz="1600" b="1" dirty="0"/>
              <a:t>KSU’s descent into a financially unhealthy condition was driven by poor performance in the Primary Reserve and Viability </a:t>
            </a:r>
            <a:r>
              <a:rPr lang="en-US" sz="1600" b="1" dirty="0" smtClean="0"/>
              <a:t>Ratios </a:t>
            </a:r>
            <a:r>
              <a:rPr lang="en-US" sz="1600" b="1" dirty="0"/>
              <a:t>which make up 70% of the </a:t>
            </a:r>
            <a:r>
              <a:rPr lang="en-US" sz="1600" b="1" dirty="0" smtClean="0"/>
              <a:t>score.</a:t>
            </a:r>
            <a:endParaRPr lang="en-US" sz="1600" b="1" dirty="0"/>
          </a:p>
          <a:p>
            <a:pPr marL="274320" indent="-27432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b="1" dirty="0"/>
              <a:t>The Net Operating Revenues Ratio shows the structural imbalances causing the institution to finance operations with reserves, negatively affecting all three of the other </a:t>
            </a:r>
            <a:r>
              <a:rPr lang="en-US" sz="1600" b="1" dirty="0" smtClean="0"/>
              <a:t>ratios.</a:t>
            </a:r>
            <a:endParaRPr lang="en-US" sz="1600" b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133166"/>
              </p:ext>
            </p:extLst>
          </p:nvPr>
        </p:nvGraphicFramePr>
        <p:xfrm>
          <a:off x="190499" y="5128614"/>
          <a:ext cx="11811001" cy="1211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6301">
                  <a:extLst>
                    <a:ext uri="{9D8B030D-6E8A-4147-A177-3AD203B41FA5}">
                      <a16:colId xmlns:a16="http://schemas.microsoft.com/office/drawing/2014/main" val="1601648624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304752136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495184427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14396348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121415735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08713803"/>
                    </a:ext>
                  </a:extLst>
                </a:gridCol>
              </a:tblGrid>
              <a:tr h="48022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Fiscal Year</a:t>
                      </a:r>
                    </a:p>
                  </a:txBody>
                  <a:tcPr anchor="ctr">
                    <a:solidFill>
                      <a:srgbClr val="0075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2015-16</a:t>
                      </a:r>
                    </a:p>
                  </a:txBody>
                  <a:tcPr anchor="ctr">
                    <a:solidFill>
                      <a:srgbClr val="0075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2016-17</a:t>
                      </a:r>
                    </a:p>
                  </a:txBody>
                  <a:tcPr anchor="ctr">
                    <a:solidFill>
                      <a:srgbClr val="0075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2017-18</a:t>
                      </a:r>
                    </a:p>
                  </a:txBody>
                  <a:tcPr anchor="ctr">
                    <a:solidFill>
                      <a:srgbClr val="0075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2018-19</a:t>
                      </a:r>
                    </a:p>
                  </a:txBody>
                  <a:tcPr anchor="ctr">
                    <a:solidFill>
                      <a:srgbClr val="0075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2019-20</a:t>
                      </a:r>
                    </a:p>
                  </a:txBody>
                  <a:tcPr anchor="ctr">
                    <a:solidFill>
                      <a:srgbClr val="007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314714"/>
                  </a:ext>
                </a:extLst>
              </a:tr>
              <a:tr h="32782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CFI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 Score Previously Reported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</a:rPr>
                        <a:t>4.08</a:t>
                      </a:r>
                    </a:p>
                  </a:txBody>
                  <a:tcPr marL="0" marR="85725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             8.35</a:t>
                      </a:r>
                      <a:endParaRPr lang="en-US" sz="160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</a:rPr>
                        <a:t>             8.90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</a:rPr>
                        <a:t>             5.72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</a:rPr>
                        <a:t>             3.94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584600"/>
                  </a:ext>
                </a:extLst>
              </a:tr>
              <a:tr h="327820"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CFI Score Computed by CPE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</a:rPr>
                        <a:t>4.33</a:t>
                      </a:r>
                    </a:p>
                  </a:txBody>
                  <a:tcPr marL="0" marR="85725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</a:rPr>
                        <a:t>             4.42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</a:rPr>
                        <a:t>             4.10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</a:rPr>
                        <a:t>             2.90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</a:rPr>
                        <a:t>            -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</a:rPr>
                        <a:t>0.21</a:t>
                      </a: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845092"/>
                  </a:ext>
                </a:extLst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9575800" y="1219202"/>
            <a:ext cx="2997200" cy="2942911"/>
            <a:chOff x="9575800" y="1219202"/>
            <a:chExt cx="2997200" cy="2942911"/>
          </a:xfrm>
        </p:grpSpPr>
        <p:graphicFrame>
          <p:nvGraphicFramePr>
            <p:cNvPr id="14" name="Diagram 13"/>
            <p:cNvGraphicFramePr/>
            <p:nvPr/>
          </p:nvGraphicFramePr>
          <p:xfrm>
            <a:off x="9575800" y="1219202"/>
            <a:ext cx="2997200" cy="294291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pSp>
          <p:nvGrpSpPr>
            <p:cNvPr id="6" name="Group 5"/>
            <p:cNvGrpSpPr/>
            <p:nvPr/>
          </p:nvGrpSpPr>
          <p:grpSpPr>
            <a:xfrm>
              <a:off x="9893444" y="1447800"/>
              <a:ext cx="926960" cy="2379668"/>
              <a:chOff x="8522887" y="2167235"/>
              <a:chExt cx="849713" cy="3690867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8585402" y="2167235"/>
                <a:ext cx="787198" cy="5434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Arial Black" panose="020B0A04020102020204" pitchFamily="34" charset="0"/>
                  </a:rPr>
                  <a:t>10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8553367" y="3272134"/>
                <a:ext cx="819233" cy="5434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Arial Black" panose="020B0A04020102020204" pitchFamily="34" charset="0"/>
                  </a:rPr>
                  <a:t>3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8553367" y="4338934"/>
                <a:ext cx="819233" cy="5434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Arial Black" panose="020B0A04020102020204" pitchFamily="34" charset="0"/>
                  </a:rPr>
                  <a:t>1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8522887" y="5314641"/>
                <a:ext cx="819233" cy="543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Arial Black" panose="020B0A04020102020204" pitchFamily="34" charset="0"/>
                  </a:rPr>
                  <a:t>-4</a:t>
                </a:r>
              </a:p>
            </p:txBody>
          </p:sp>
        </p:grp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09600" y="152402"/>
            <a:ext cx="10972800" cy="1219198"/>
          </a:xfrm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Financial Health Assessment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800" i="1" dirty="0" smtClean="0">
                <a:latin typeface="Tahoma" panose="020B0604030504040204" pitchFamily="34" charset="0"/>
                <a:cs typeface="Tahoma" panose="020B0604030504040204" pitchFamily="34" charset="0"/>
              </a:rPr>
              <a:t>Findings </a:t>
            </a:r>
            <a:r>
              <a:rPr lang="en-US" sz="2800" i="1" dirty="0">
                <a:latin typeface="Tahoma" panose="020B0604030504040204" pitchFamily="34" charset="0"/>
                <a:cs typeface="Tahoma" panose="020B0604030504040204" pitchFamily="34" charset="0"/>
              </a:rPr>
              <a:t>– Composite Financial Index</a:t>
            </a:r>
            <a:endParaRPr lang="en-US" i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157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152402"/>
            <a:ext cx="10972800" cy="1219198"/>
          </a:xfrm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Peer Group Comparisons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800" i="1" dirty="0">
                <a:latin typeface="Tahoma" panose="020B0604030504040204" pitchFamily="34" charset="0"/>
                <a:cs typeface="Tahoma" panose="020B0604030504040204" pitchFamily="34" charset="0"/>
              </a:rPr>
              <a:t>Methodology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524000"/>
            <a:ext cx="4800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900"/>
              </a:spcAft>
            </a:pPr>
            <a:r>
              <a:rPr lang="en-US" sz="2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CPE staff worked with KSU officials to identify criteria for developing a customized comparison group, using the </a:t>
            </a:r>
            <a:r>
              <a:rPr lang="en-US" sz="2200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IPEDS Data Feedback Report</a:t>
            </a:r>
          </a:p>
          <a:p>
            <a:pPr>
              <a:spcAft>
                <a:spcPts val="300"/>
              </a:spcAft>
            </a:pPr>
            <a:r>
              <a:rPr lang="en-US" sz="2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Selection criteria:</a:t>
            </a:r>
          </a:p>
          <a:p>
            <a:pPr marL="365760" indent="-274320">
              <a:spcAft>
                <a:spcPts val="300"/>
              </a:spcAft>
              <a:buFont typeface="Symbol" panose="05050102010706020507" pitchFamily="18" charset="2"/>
              <a:buChar char="-"/>
            </a:pPr>
            <a:r>
              <a:rPr lang="en-US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HBCU</a:t>
            </a:r>
          </a:p>
          <a:p>
            <a:pPr marL="365760" indent="-274320">
              <a:spcAft>
                <a:spcPts val="300"/>
              </a:spcAft>
              <a:buFont typeface="Symbol" panose="05050102010706020507" pitchFamily="18" charset="2"/>
              <a:buChar char="-"/>
            </a:pPr>
            <a:r>
              <a:rPr lang="en-US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land-grant institution</a:t>
            </a:r>
          </a:p>
          <a:p>
            <a:pPr marL="365760" indent="-274320">
              <a:spcAft>
                <a:spcPts val="300"/>
              </a:spcAft>
              <a:buFont typeface="Symbol" panose="05050102010706020507" pitchFamily="18" charset="2"/>
              <a:buChar char="-"/>
            </a:pPr>
            <a:r>
              <a:rPr lang="en-US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located in continental United States</a:t>
            </a:r>
          </a:p>
          <a:p>
            <a:pPr marL="365760" indent="-274320">
              <a:spcAft>
                <a:spcPts val="300"/>
              </a:spcAft>
              <a:buFont typeface="Symbol" panose="05050102010706020507" pitchFamily="18" charset="2"/>
              <a:buChar char="-"/>
            </a:pPr>
            <a:r>
              <a:rPr lang="en-US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public four-year</a:t>
            </a:r>
          </a:p>
          <a:p>
            <a:pPr marL="365760" indent="-274320">
              <a:spcAft>
                <a:spcPts val="300"/>
              </a:spcAft>
              <a:buFont typeface="Symbol" panose="05050102010706020507" pitchFamily="18" charset="2"/>
              <a:buChar char="-"/>
            </a:pPr>
            <a:r>
              <a:rPr lang="en-US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degree granting, baccalaureate and above</a:t>
            </a:r>
          </a:p>
          <a:p>
            <a:pPr marL="365760" indent="-274320">
              <a:spcAft>
                <a:spcPts val="900"/>
              </a:spcAft>
              <a:buFont typeface="Symbol" panose="05050102010706020507" pitchFamily="18" charset="2"/>
              <a:buChar char="-"/>
            </a:pPr>
            <a:r>
              <a:rPr lang="en-US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enrollment between 1,000 and 3,600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The resulting comparison group included eight institutions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7800" y="1518105"/>
            <a:ext cx="67818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KSU Comparison Group Institutions</a:t>
            </a:r>
          </a:p>
          <a:p>
            <a:pPr marL="228600" indent="-2286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Alcorn State University (Alcorn State, MS)</a:t>
            </a:r>
          </a:p>
          <a:p>
            <a:pPr marL="228600" indent="-2286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Central State University (Wilberforce, OH)</a:t>
            </a:r>
          </a:p>
          <a:p>
            <a:pPr marL="228600" indent="-2286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Fort Valley State University (Fort Valley, GA)</a:t>
            </a:r>
          </a:p>
          <a:p>
            <a:pPr marL="228600" indent="-2286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Langston University (Langston, OK)</a:t>
            </a:r>
          </a:p>
          <a:p>
            <a:pPr marL="228600" indent="-2286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Lincoln University (Jefferson City, MO)</a:t>
            </a:r>
          </a:p>
          <a:p>
            <a:pPr marL="228600" indent="-2286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South Carolina State University (Orangeburg, SC)</a:t>
            </a:r>
          </a:p>
          <a:p>
            <a:pPr marL="228600" indent="-2286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University of Arkansas at Pine Bluff (Pine Bluff, AR)</a:t>
            </a:r>
          </a:p>
          <a:p>
            <a:pPr marL="228600" indent="-228600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University of Maryland Eastern Shore (Princess Anne, MD)</a:t>
            </a:r>
          </a:p>
        </p:txBody>
      </p:sp>
    </p:spTree>
    <p:extLst>
      <p:ext uri="{BB962C8B-B14F-4D97-AF65-F5344CB8AC3E}">
        <p14:creationId xmlns:p14="http://schemas.microsoft.com/office/powerpoint/2010/main" val="30353226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16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152402"/>
            <a:ext cx="10972800" cy="1219198"/>
          </a:xfrm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Peer Group Comparisons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800" i="1" dirty="0" smtClean="0">
                <a:latin typeface="Tahoma" panose="020B0604030504040204" pitchFamily="34" charset="0"/>
                <a:cs typeface="Tahoma" panose="020B0604030504040204" pitchFamily="34" charset="0"/>
              </a:rPr>
              <a:t>Findings </a:t>
            </a:r>
            <a:r>
              <a:rPr lang="en-US" sz="2800" i="1" dirty="0">
                <a:latin typeface="Tahoma" panose="020B0604030504040204" pitchFamily="34" charset="0"/>
                <a:cs typeface="Tahoma" panose="020B0604030504040204" pitchFamily="34" charset="0"/>
              </a:rPr>
              <a:t>– Affordability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1528546"/>
            <a:ext cx="10972800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36576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KSU’s published in-state sticker price is above the peer </a:t>
            </a:r>
            <a:r>
              <a:rPr lang="en-US" sz="24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median.</a:t>
            </a:r>
            <a:endParaRPr lang="en-US" sz="24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64008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In 2021, resident undergraduate tuition and fees at KSU ranked 2</a:t>
            </a:r>
            <a:r>
              <a:rPr lang="en-US" sz="2400" baseline="30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nd</a:t>
            </a:r>
            <a:r>
              <a:rPr lang="en-US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highest out of nine HBCUs and were 113% of the comparison group </a:t>
            </a:r>
            <a:r>
              <a:rPr lang="en-US" sz="2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median.</a:t>
            </a:r>
            <a:endParaRPr lang="en-US" sz="24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64008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Between 2017 and 2021, published in-state prices grew more slowly at KSU (+13%) than the group median (+16</a:t>
            </a:r>
            <a:r>
              <a:rPr lang="en-US" sz="2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%).</a:t>
            </a:r>
            <a:endParaRPr lang="en-US" sz="24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KSU’s net price is considerably lower than that of peer </a:t>
            </a:r>
            <a:r>
              <a:rPr lang="en-US" sz="24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institutions.</a:t>
            </a:r>
            <a:endParaRPr lang="en-US" sz="24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64008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In 2019, KSU had the lowest average net price of college attendance (i.e., ranked 9</a:t>
            </a:r>
            <a:r>
              <a:rPr lang="en-US" sz="2400" baseline="30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</a:t>
            </a:r>
            <a:r>
              <a:rPr lang="en-US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) of any peer institution, registering 60% of the group </a:t>
            </a:r>
            <a:r>
              <a:rPr lang="en-US" sz="2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median.</a:t>
            </a:r>
            <a:endParaRPr lang="en-US" sz="24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64008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Between 2017 and 2019, KSU’s net price decreased from $9,561 to $7,363 or by 23%, while the group median decreased by 1</a:t>
            </a:r>
            <a:r>
              <a:rPr lang="en-US" sz="2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%.</a:t>
            </a:r>
            <a:endParaRPr lang="en-US" sz="24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4577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17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152402"/>
            <a:ext cx="10972800" cy="1219198"/>
          </a:xfrm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Peer Group Comparisons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800" i="1" dirty="0" smtClean="0">
                <a:latin typeface="Tahoma" panose="020B0604030504040204" pitchFamily="34" charset="0"/>
                <a:cs typeface="Tahoma" panose="020B0604030504040204" pitchFamily="34" charset="0"/>
              </a:rPr>
              <a:t>Findings </a:t>
            </a:r>
            <a:r>
              <a:rPr lang="en-US" sz="2800" i="1" dirty="0">
                <a:latin typeface="Tahoma" panose="020B0604030504040204" pitchFamily="34" charset="0"/>
                <a:cs typeface="Tahoma" panose="020B0604030504040204" pitchFamily="34" charset="0"/>
              </a:rPr>
              <a:t>– Sources of Core Revenue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1528546"/>
            <a:ext cx="10972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36576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KSU’s </a:t>
            </a:r>
            <a:r>
              <a:rPr lang="en-US" sz="24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tuition and fee, state appropriations, and government grants and contracts revenue per student are higher than group </a:t>
            </a:r>
            <a:r>
              <a:rPr lang="en-US" sz="24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medians.</a:t>
            </a:r>
            <a:endParaRPr lang="en-US" sz="24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64008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In 2020, KSU’s tuition and fee revenue per student ranked 2</a:t>
            </a:r>
            <a:r>
              <a:rPr lang="en-US" sz="2400" baseline="30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nd</a:t>
            </a:r>
            <a:r>
              <a:rPr lang="en-US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highest and was 155% of the group median, its state appropriations per student ranked 2</a:t>
            </a:r>
            <a:r>
              <a:rPr lang="en-US" sz="2400" baseline="30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nd</a:t>
            </a:r>
            <a:r>
              <a:rPr lang="en-US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highest and were 156% of the median, and its governmental grants and contracts per student ranked 1</a:t>
            </a:r>
            <a:r>
              <a:rPr lang="en-US" sz="2400" baseline="30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st</a:t>
            </a:r>
            <a:r>
              <a:rPr lang="en-US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(highest) and were 144% of the </a:t>
            </a:r>
            <a:r>
              <a:rPr lang="en-US" sz="2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median.</a:t>
            </a:r>
            <a:endParaRPr lang="en-US" sz="24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2286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152402"/>
            <a:ext cx="10972800" cy="1219198"/>
          </a:xfrm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Peer Group Comparisons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800" i="1" dirty="0" smtClean="0">
                <a:latin typeface="Tahoma" panose="020B0604030504040204" pitchFamily="34" charset="0"/>
                <a:cs typeface="Tahoma" panose="020B0604030504040204" pitchFamily="34" charset="0"/>
              </a:rPr>
              <a:t>Findings </a:t>
            </a:r>
            <a:r>
              <a:rPr lang="en-US" sz="2800" i="1" dirty="0">
                <a:latin typeface="Tahoma" panose="020B0604030504040204" pitchFamily="34" charset="0"/>
                <a:cs typeface="Tahoma" panose="020B0604030504040204" pitchFamily="34" charset="0"/>
              </a:rPr>
              <a:t>– Staffing Levels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1528546"/>
            <a:ext cx="10972800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36576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Compared to its peers, KSU employs fewer postsecondary teachers and instructional support </a:t>
            </a:r>
            <a:r>
              <a:rPr lang="en-US" sz="24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staff…</a:t>
            </a:r>
            <a:endParaRPr lang="en-US" sz="24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64008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During fall 2020, the number of postsecondary teachers and staff employed by KSU ranked 8</a:t>
            </a:r>
            <a:r>
              <a:rPr lang="en-US" sz="2200" baseline="30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</a:t>
            </a:r>
            <a:r>
              <a:rPr lang="en-US" sz="2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lowest out of nine HBCUs and was 75% of the group </a:t>
            </a:r>
            <a:r>
              <a:rPr lang="en-US" sz="22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median.</a:t>
            </a:r>
            <a:endParaRPr lang="en-US" sz="22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64008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The number of staff employed by KSU in instructional support occupations ranked 7</a:t>
            </a:r>
            <a:r>
              <a:rPr lang="en-US" sz="2200" baseline="30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</a:t>
            </a:r>
            <a:r>
              <a:rPr lang="en-US" sz="2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lowest and was 33% of the comparison group </a:t>
            </a:r>
            <a:r>
              <a:rPr lang="en-US" sz="22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median.</a:t>
            </a:r>
            <a:endParaRPr lang="en-US" sz="22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365760" indent="-36576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and more management and business and financial operations </a:t>
            </a:r>
            <a:r>
              <a:rPr lang="en-US" sz="24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staff.</a:t>
            </a:r>
            <a:endParaRPr lang="en-US" sz="24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64008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That same semester, the number of management staff employed by KSU ranked 3</a:t>
            </a:r>
            <a:r>
              <a:rPr lang="en-US" sz="2200" baseline="30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rd</a:t>
            </a:r>
            <a:r>
              <a:rPr lang="en-US" sz="2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highest and was 127% of the group </a:t>
            </a:r>
            <a:r>
              <a:rPr lang="en-US" sz="22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median.</a:t>
            </a:r>
            <a:endParaRPr lang="en-US" sz="22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64008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The number of staff employed by KSU in business and financial operations ranked 4</a:t>
            </a:r>
            <a:r>
              <a:rPr lang="en-US" sz="2200" baseline="30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</a:t>
            </a:r>
            <a:r>
              <a:rPr lang="en-US" sz="2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highest and was 125% of the group </a:t>
            </a:r>
            <a:r>
              <a:rPr lang="en-US" sz="22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median.</a:t>
            </a:r>
            <a:endParaRPr lang="en-US" sz="22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6334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19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152402"/>
            <a:ext cx="10972800" cy="1219198"/>
          </a:xfrm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Peer Group Comparisons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800" i="1" dirty="0" smtClean="0">
                <a:latin typeface="Tahoma" panose="020B0604030504040204" pitchFamily="34" charset="0"/>
                <a:cs typeface="Tahoma" panose="020B0604030504040204" pitchFamily="34" charset="0"/>
              </a:rPr>
              <a:t>Findings </a:t>
            </a:r>
            <a:r>
              <a:rPr lang="en-US" sz="2800" i="1" dirty="0">
                <a:latin typeface="Tahoma" panose="020B0604030504040204" pitchFamily="34" charset="0"/>
                <a:cs typeface="Tahoma" panose="020B0604030504040204" pitchFamily="34" charset="0"/>
              </a:rPr>
              <a:t>– Staffing Levels </a:t>
            </a:r>
            <a:r>
              <a:rPr lang="en-US" sz="2600" i="1" dirty="0">
                <a:latin typeface="Tahoma" panose="020B0604030504040204" pitchFamily="34" charset="0"/>
                <a:cs typeface="Tahoma" panose="020B0604030504040204" pitchFamily="34" charset="0"/>
              </a:rPr>
              <a:t>(Cont’d)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1528546"/>
            <a:ext cx="109728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36576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Compared to its peers, KSU employs more computer, engineering, and science staff…</a:t>
            </a:r>
          </a:p>
          <a:p>
            <a:pPr marL="64008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During fall 2020, the number of computer, </a:t>
            </a:r>
            <a:r>
              <a:rPr lang="en-US" sz="2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engineering </a:t>
            </a:r>
            <a:r>
              <a:rPr lang="en-US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and science staff employed by KSU ranked 1</a:t>
            </a:r>
            <a:r>
              <a:rPr lang="en-US" sz="2400" baseline="30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st</a:t>
            </a:r>
            <a:r>
              <a:rPr lang="en-US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(highest) out of nine HBCUs and was 161% of the comparison group </a:t>
            </a:r>
            <a:r>
              <a:rPr lang="en-US" sz="2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median.</a:t>
            </a:r>
            <a:endParaRPr lang="en-US" sz="24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365760" indent="-365760">
              <a:spcAft>
                <a:spcPts val="1200"/>
              </a:spcAft>
              <a:buSzPts val="2400"/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more community service, legal, arts, and media </a:t>
            </a:r>
            <a:r>
              <a:rPr 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staff.</a:t>
            </a:r>
            <a:endParaRPr lang="en-US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0" indent="-274320">
              <a:spcAft>
                <a:spcPts val="120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The number of staff employed by KSU in community service, legal, </a:t>
            </a:r>
            <a:r>
              <a:rPr lang="en-US" sz="2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arts </a:t>
            </a:r>
            <a:r>
              <a:rPr lang="en-US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and media occupations ranked 3</a:t>
            </a:r>
            <a:r>
              <a:rPr lang="en-US" sz="2400" baseline="30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rd</a:t>
            </a:r>
            <a:r>
              <a:rPr lang="en-US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highest and was 153% of the group </a:t>
            </a:r>
            <a:r>
              <a:rPr lang="en-US" sz="2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median.</a:t>
            </a:r>
            <a:endParaRPr lang="en-US" sz="24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365760">
              <a:buSzPts val="2400"/>
            </a:pP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65760">
              <a:buSzPts val="2400"/>
            </a:pP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65760">
              <a:buSzPts val="2400"/>
            </a:pP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9201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Overview</a:t>
            </a:r>
            <a:endParaRPr lang="en-US" i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1600200"/>
            <a:ext cx="8153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864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Executive Order</a:t>
            </a:r>
          </a:p>
          <a:p>
            <a:pPr marL="54864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Cash Reserves and Working Capital Analysis</a:t>
            </a:r>
          </a:p>
          <a:p>
            <a:pPr marL="54864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Financial Health Assessment</a:t>
            </a:r>
          </a:p>
          <a:p>
            <a:pPr marL="54864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Peer Group Comparisons</a:t>
            </a:r>
          </a:p>
          <a:p>
            <a:pPr marL="54864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Validation of Financial Information </a:t>
            </a:r>
          </a:p>
          <a:p>
            <a:pPr marL="54864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Review of Controls over Financial Management and Reporting</a:t>
            </a:r>
          </a:p>
          <a:p>
            <a:pPr marL="54864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Recommendations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and Key Takeaways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0" y="1732764"/>
            <a:ext cx="3287575" cy="3246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8039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20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152402"/>
            <a:ext cx="10972800" cy="1219198"/>
          </a:xfrm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Peer Group Comparisons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800" i="1" dirty="0" smtClean="0">
                <a:latin typeface="Tahoma" panose="020B0604030504040204" pitchFamily="34" charset="0"/>
                <a:cs typeface="Tahoma" panose="020B0604030504040204" pitchFamily="34" charset="0"/>
              </a:rPr>
              <a:t>Findings </a:t>
            </a:r>
            <a:r>
              <a:rPr lang="en-US" sz="2800" i="1" dirty="0">
                <a:latin typeface="Tahoma" panose="020B0604030504040204" pitchFamily="34" charset="0"/>
                <a:cs typeface="Tahoma" panose="020B0604030504040204" pitchFamily="34" charset="0"/>
              </a:rPr>
              <a:t>– Faculty Compensation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1528546"/>
            <a:ext cx="109728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36576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For the most part, average salaries of faculty employed by KSU are either at, or slightly above, the median of peer </a:t>
            </a:r>
            <a:r>
              <a:rPr lang="en-US" sz="24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institutions.</a:t>
            </a:r>
            <a:endParaRPr lang="en-US" sz="24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64008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During academic year 2020-21, the average nine-month equivalent salary of </a:t>
            </a:r>
            <a:r>
              <a:rPr lang="en-US" sz="2000" dirty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ssociate </a:t>
            </a:r>
            <a:r>
              <a:rPr lang="en-US" sz="2000" dirty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rofessors</a:t>
            </a:r>
            <a:r>
              <a:rPr lang="en-US" sz="20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employed by KSU ranked 5</a:t>
            </a:r>
            <a:r>
              <a:rPr lang="en-US" sz="2000" baseline="30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</a:t>
            </a:r>
            <a:r>
              <a:rPr lang="en-US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out of nine HBCUs and was 100% of the comparison group </a:t>
            </a:r>
            <a:r>
              <a:rPr lang="en-US" sz="20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median.</a:t>
            </a:r>
            <a:endParaRPr lang="en-US" sz="20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64008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The average salary of </a:t>
            </a:r>
            <a:r>
              <a:rPr lang="en-US" sz="2000" dirty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ssistant </a:t>
            </a:r>
            <a:r>
              <a:rPr lang="en-US" sz="2000" dirty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rofessors</a:t>
            </a:r>
            <a:r>
              <a:rPr lang="en-US" sz="20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employed by KSU ranked 4</a:t>
            </a:r>
            <a:r>
              <a:rPr lang="en-US" sz="2000" baseline="30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</a:t>
            </a:r>
            <a:r>
              <a:rPr lang="en-US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highest and was 103% of the group </a:t>
            </a:r>
            <a:r>
              <a:rPr lang="en-US" sz="20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median.</a:t>
            </a:r>
            <a:endParaRPr lang="en-US" sz="20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64008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The average salary of </a:t>
            </a:r>
            <a:r>
              <a:rPr lang="en-US" sz="2000" dirty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nstructors</a:t>
            </a:r>
            <a:r>
              <a:rPr lang="en-US" sz="20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ranked 5</a:t>
            </a:r>
            <a:r>
              <a:rPr lang="en-US" sz="2000" baseline="30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</a:t>
            </a:r>
            <a:r>
              <a:rPr lang="en-US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and was 102% of the group </a:t>
            </a:r>
            <a:r>
              <a:rPr lang="en-US" sz="20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median.</a:t>
            </a:r>
            <a:endParaRPr lang="en-US" sz="20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365760" indent="-36576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The average salary of full professors at KSU is below the peer </a:t>
            </a:r>
            <a:r>
              <a:rPr lang="en-US" sz="24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median.</a:t>
            </a:r>
            <a:endParaRPr lang="en-US" sz="24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64008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In 2020-21, the average salary of </a:t>
            </a:r>
            <a:r>
              <a:rPr lang="en-US" sz="2000" dirty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f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ull</a:t>
            </a:r>
            <a:r>
              <a:rPr lang="en-US" sz="20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rofessors</a:t>
            </a:r>
            <a:r>
              <a:rPr lang="en-US" sz="20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employed by KSU ranked 7</a:t>
            </a:r>
            <a:r>
              <a:rPr lang="en-US" sz="2000" baseline="30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</a:t>
            </a:r>
            <a:r>
              <a:rPr lang="en-US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lowest and was 92% of the peer group </a:t>
            </a:r>
            <a:r>
              <a:rPr lang="en-US" sz="20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median.</a:t>
            </a:r>
            <a:endParaRPr lang="en-US" sz="20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9938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21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152402"/>
            <a:ext cx="10972800" cy="1219198"/>
          </a:xfrm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Peer Group Comparisons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800" i="1" dirty="0" smtClean="0">
                <a:latin typeface="Tahoma" panose="020B0604030504040204" pitchFamily="34" charset="0"/>
                <a:cs typeface="Tahoma" panose="020B0604030504040204" pitchFamily="34" charset="0"/>
              </a:rPr>
              <a:t>Findings </a:t>
            </a:r>
            <a:r>
              <a:rPr lang="en-US" sz="2800" i="1" dirty="0">
                <a:latin typeface="Tahoma" panose="020B0604030504040204" pitchFamily="34" charset="0"/>
                <a:cs typeface="Tahoma" panose="020B0604030504040204" pitchFamily="34" charset="0"/>
              </a:rPr>
              <a:t>– Student Success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1625798"/>
            <a:ext cx="109728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36576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KSU’s degree production is the lowest among peer institutions.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2019-20, KSU awarded 9 bachelor’s degrees for every 100 FTE students, lowest among peer ground and 54% of the median. In 2016-2017, KSU ranked first at 157% of the median.  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65760" indent="-36576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KSU’s 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graduation rate is below the peer </a:t>
            </a: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median.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Tahoma" panose="020B0604030504040204" pitchFamily="34" charset="0"/>
              </a:rPr>
              <a:t>For </a:t>
            </a:r>
            <a:r>
              <a:rPr lang="en-US" sz="2000" dirty="0">
                <a:solidFill>
                  <a:srgbClr val="000000"/>
                </a:solidFill>
                <a:latin typeface="Tahoma" panose="020B0604030504040204" pitchFamily="34" charset="0"/>
              </a:rPr>
              <a:t>the 2013 cohort, KSU’s graduation rate among first-time, full-time degree seeking students within 150% of normal time was nine percentage points below the comparison group median (KSU 25%; median 34</a:t>
            </a:r>
            <a:r>
              <a:rPr lang="en-US" sz="2000" dirty="0" smtClean="0">
                <a:solidFill>
                  <a:srgbClr val="000000"/>
                </a:solidFill>
                <a:latin typeface="Tahoma" panose="020B0604030504040204" pitchFamily="34" charset="0"/>
              </a:rPr>
              <a:t>%).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365760" indent="-36576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KSU’s 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retention rate is the highest among peer </a:t>
            </a: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institutions.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fall 2019 cohort, KSU’s retention rate among first-time, full-time bachelor’s degree seeking students was the highest (ranked 1</a:t>
            </a:r>
            <a:r>
              <a:rPr lang="en-US" sz="20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out of nine HBCUs and was seven percentage points above the group median (KSU 78%; median 71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%).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40080" indent="-274320">
              <a:buSzPts val="2200"/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889690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88AC5-2B48-4712-AD19-A0F752760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Validation of Financial Information</a:t>
            </a:r>
            <a:br>
              <a:rPr lang="en-US" dirty="0"/>
            </a:br>
            <a:r>
              <a:rPr lang="en-US" sz="1800" i="1" dirty="0"/>
              <a:t>Research Question, Methodology, Preliminary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5FA12-95B5-43F2-AD29-8DEBC91CB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1752600"/>
            <a:ext cx="10871200" cy="4267200"/>
          </a:xfrm>
        </p:spPr>
        <p:txBody>
          <a:bodyPr/>
          <a:lstStyle/>
          <a:p>
            <a:r>
              <a:rPr lang="en-US" sz="2400" dirty="0"/>
              <a:t>Research question: </a:t>
            </a:r>
            <a:r>
              <a:rPr lang="en-US" sz="2400" dirty="0" smtClean="0"/>
              <a:t>Is </a:t>
            </a:r>
            <a:r>
              <a:rPr lang="en-US" sz="2400" dirty="0"/>
              <a:t>the KSU financial information communicated to key stakeholders accurate?  </a:t>
            </a:r>
          </a:p>
          <a:p>
            <a:r>
              <a:rPr lang="en-US" sz="2400" dirty="0"/>
              <a:t>Methodology: </a:t>
            </a:r>
            <a:r>
              <a:rPr lang="en-US" sz="2400" dirty="0" smtClean="0"/>
              <a:t>Validate </a:t>
            </a:r>
            <a:r>
              <a:rPr lang="en-US" sz="2400" dirty="0"/>
              <a:t>all financial information presented by the KSU CFO to the KSU Board of Regents and external parties</a:t>
            </a:r>
          </a:p>
          <a:p>
            <a:pPr lvl="1"/>
            <a:r>
              <a:rPr lang="en-US" sz="2200" dirty="0"/>
              <a:t>Verified to audited financial statements and other information from:</a:t>
            </a:r>
          </a:p>
          <a:p>
            <a:pPr lvl="2"/>
            <a:r>
              <a:rPr lang="en-US" sz="2000" dirty="0"/>
              <a:t>Financial institutions</a:t>
            </a:r>
          </a:p>
          <a:p>
            <a:pPr lvl="2"/>
            <a:r>
              <a:rPr lang="en-US" sz="2000" dirty="0"/>
              <a:t>Commonwealth of KY</a:t>
            </a:r>
          </a:p>
          <a:p>
            <a:pPr lvl="2"/>
            <a:r>
              <a:rPr lang="en-US" sz="2000" dirty="0"/>
              <a:t>Federal agencies (Department of Education and USDA)</a:t>
            </a:r>
          </a:p>
          <a:p>
            <a:pPr lvl="2"/>
            <a:r>
              <a:rPr lang="en-US" sz="2000" dirty="0"/>
              <a:t>Accounting system/Argos report-writer linked to Banner</a:t>
            </a:r>
          </a:p>
          <a:p>
            <a:pPr lvl="2"/>
            <a:r>
              <a:rPr lang="en-US" sz="2000" dirty="0"/>
              <a:t>Internal accounting analysis</a:t>
            </a:r>
          </a:p>
          <a:p>
            <a:r>
              <a:rPr lang="en-US" sz="2400" dirty="0"/>
              <a:t>Findings: </a:t>
            </a:r>
            <a:r>
              <a:rPr lang="en-US" sz="2400" dirty="0" smtClean="0"/>
              <a:t>All </a:t>
            </a:r>
            <a:r>
              <a:rPr lang="en-US" sz="2400" dirty="0"/>
              <a:t>information communicated externally since the issuance of the Executive Order has been accurate.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559AB3-2039-41A8-937D-6CCF4A99A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4577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FFFFFF"/>
                </a:solidFill>
              </a:rPr>
              <a:t>Review of Controls over Financial Management and Reporting</a:t>
            </a: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2400" i="1" dirty="0">
                <a:solidFill>
                  <a:srgbClr val="FFFFFF"/>
                </a:solidFill>
              </a:rPr>
              <a:t>Methodology </a:t>
            </a:r>
            <a:endParaRPr lang="en-US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Reviewed key financial functions and related policies, procedures and internal </a:t>
            </a:r>
            <a:r>
              <a:rPr lang="en-US" sz="2400" dirty="0" smtClean="0"/>
              <a:t>controls:</a:t>
            </a:r>
            <a:endParaRPr lang="en-US" sz="2400" dirty="0"/>
          </a:p>
          <a:p>
            <a:pPr lvl="1"/>
            <a:r>
              <a:rPr lang="en-US" sz="2200" dirty="0"/>
              <a:t>Accounting System and Related Reporting</a:t>
            </a:r>
          </a:p>
          <a:p>
            <a:pPr lvl="1"/>
            <a:r>
              <a:rPr lang="en-US" sz="2200" dirty="0"/>
              <a:t>Internal Audit</a:t>
            </a:r>
          </a:p>
          <a:p>
            <a:pPr lvl="1"/>
            <a:r>
              <a:rPr lang="en-US" sz="2200" dirty="0"/>
              <a:t>Treasury Management (encompasses Debt, Endowment, Long-Range Planning)</a:t>
            </a:r>
          </a:p>
          <a:p>
            <a:pPr lvl="1"/>
            <a:r>
              <a:rPr lang="en-US" sz="2200" dirty="0"/>
              <a:t>Student Accounts Receivable/Collections</a:t>
            </a:r>
          </a:p>
          <a:p>
            <a:pPr lvl="1"/>
            <a:r>
              <a:rPr lang="en-US" sz="2200" dirty="0"/>
              <a:t>Budget Management and Interim Financial Reporting</a:t>
            </a:r>
          </a:p>
          <a:p>
            <a:pPr lvl="1"/>
            <a:r>
              <a:rPr lang="en-US" sz="2200" dirty="0"/>
              <a:t>Enterprise Risk Management</a:t>
            </a:r>
          </a:p>
          <a:p>
            <a:r>
              <a:rPr lang="en-US" sz="2400" dirty="0"/>
              <a:t>Reviewed historical audited financial statements including OMB Uniform Guidance reports </a:t>
            </a:r>
            <a:r>
              <a:rPr lang="en-US" sz="2400" dirty="0" smtClean="0"/>
              <a:t>and other items (ex. HB 303 (2016) Reports, Gold Book).</a:t>
            </a:r>
            <a:endParaRPr lang="en-US" sz="2400" dirty="0"/>
          </a:p>
          <a:p>
            <a:r>
              <a:rPr lang="en-US" sz="2400" dirty="0"/>
              <a:t>Invited KSU Finance &amp; Administration staff members to share information or concerns related to KSU </a:t>
            </a:r>
            <a:r>
              <a:rPr lang="en-US" sz="2400" dirty="0" smtClean="0"/>
              <a:t>operations.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5285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948AB-6962-447B-A109-B60DC4043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FFFFFF"/>
                </a:solidFill>
              </a:rPr>
              <a:t>Review of Controls over Financial Management and Reporting</a:t>
            </a:r>
            <a:r>
              <a:rPr lang="en-US" dirty="0">
                <a:solidFill>
                  <a:srgbClr val="FFFFFF"/>
                </a:solidFill>
              </a:rPr>
              <a:t/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sz="2400" i="1" dirty="0" smtClean="0">
                <a:solidFill>
                  <a:srgbClr val="FFFFFF"/>
                </a:solidFill>
              </a:rPr>
              <a:t>Findings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C19B3-7A8A-4EB6-B032-CE96AA4D1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1447800"/>
            <a:ext cx="10871200" cy="4572000"/>
          </a:xfrm>
        </p:spPr>
        <p:txBody>
          <a:bodyPr/>
          <a:lstStyle/>
          <a:p>
            <a:r>
              <a:rPr lang="en-US" sz="2400" dirty="0"/>
              <a:t>Banner accounting system and related Argos reporting tool is </a:t>
            </a:r>
            <a:r>
              <a:rPr lang="en-US" sz="2400" dirty="0" smtClean="0"/>
              <a:t>inadequate.</a:t>
            </a:r>
            <a:endParaRPr lang="en-US" sz="2400" dirty="0"/>
          </a:p>
          <a:p>
            <a:pPr lvl="1"/>
            <a:r>
              <a:rPr lang="en-US" sz="2400" dirty="0"/>
              <a:t>Formal upgrade and training is needed, including a financial reporting module to produce GAAP </a:t>
            </a:r>
            <a:r>
              <a:rPr lang="en-US" sz="2400" dirty="0" smtClean="0"/>
              <a:t>statements.</a:t>
            </a:r>
            <a:endParaRPr lang="en-US" sz="2400" dirty="0"/>
          </a:p>
          <a:p>
            <a:r>
              <a:rPr lang="en-US" sz="2400" dirty="0"/>
              <a:t>Internal audit function was non-existent for approximately </a:t>
            </a:r>
            <a:r>
              <a:rPr lang="en-US" sz="2400" dirty="0" smtClean="0"/>
              <a:t>three </a:t>
            </a:r>
            <a:r>
              <a:rPr lang="en-US" sz="2400" dirty="0"/>
              <a:t>years and the KSU “Tip Line” was discontinued in 2017 and has yet to be </a:t>
            </a:r>
            <a:r>
              <a:rPr lang="en-US" sz="2400" dirty="0" smtClean="0"/>
              <a:t>reinstated.  </a:t>
            </a:r>
            <a:endParaRPr lang="en-US" sz="2400" dirty="0"/>
          </a:p>
          <a:p>
            <a:r>
              <a:rPr lang="en-US" sz="2400" dirty="0"/>
              <a:t>Current internal audit function, beginning in early 2020 and comprised of </a:t>
            </a:r>
            <a:r>
              <a:rPr lang="en-US" sz="2400" dirty="0" smtClean="0"/>
              <a:t>one </a:t>
            </a:r>
            <a:r>
              <a:rPr lang="en-US" sz="2400" dirty="0"/>
              <a:t>FTE, has been ineffective in providing a comprehensive, risk-based audit approach with regular communication to the Board of </a:t>
            </a:r>
            <a:r>
              <a:rPr lang="en-US" sz="2400" dirty="0" smtClean="0"/>
              <a:t>Regents. </a:t>
            </a:r>
            <a:endParaRPr lang="en-US" sz="2400" dirty="0"/>
          </a:p>
          <a:p>
            <a:r>
              <a:rPr lang="en-US" sz="2400" dirty="0"/>
              <a:t>No written policies related to treasury management, with exception of an endowment investment policy (last updated in 2012</a:t>
            </a:r>
            <a:r>
              <a:rPr lang="en-US" sz="2400" dirty="0" smtClean="0"/>
              <a:t>).</a:t>
            </a:r>
            <a:endParaRPr lang="en-US" sz="2400" dirty="0"/>
          </a:p>
          <a:p>
            <a:pPr lvl="1"/>
            <a:r>
              <a:rPr lang="en-US" sz="2400" dirty="0"/>
              <a:t>Formal endowment spending policy should also be </a:t>
            </a:r>
            <a:r>
              <a:rPr lang="en-US" sz="2400" dirty="0" smtClean="0"/>
              <a:t>incorporated.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476477-F007-4102-90D8-B8DCE6EE5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0557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948AB-6962-447B-A109-B60DC4043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FFFFFF"/>
                </a:solidFill>
              </a:rPr>
              <a:t>Review of Controls over Financial Management and Reporting</a:t>
            </a:r>
            <a:r>
              <a:rPr lang="en-US" dirty="0">
                <a:solidFill>
                  <a:srgbClr val="FFFFFF"/>
                </a:solidFill>
              </a:rPr>
              <a:t/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sz="2400" i="1" dirty="0" smtClean="0">
                <a:solidFill>
                  <a:srgbClr val="FFFFFF"/>
                </a:solidFill>
              </a:rPr>
              <a:t>Findings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C19B3-7A8A-4EB6-B032-CE96AA4D1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1447800"/>
            <a:ext cx="10871200" cy="4572000"/>
          </a:xfrm>
        </p:spPr>
        <p:txBody>
          <a:bodyPr/>
          <a:lstStyle/>
          <a:p>
            <a:r>
              <a:rPr lang="en-US" sz="2400" dirty="0"/>
              <a:t>No long range financial planning function exists. </a:t>
            </a:r>
            <a:r>
              <a:rPr lang="en-US" sz="2400" dirty="0" smtClean="0"/>
              <a:t>Institutions </a:t>
            </a:r>
            <a:r>
              <a:rPr lang="en-US" sz="2400" dirty="0"/>
              <a:t>typically forecast at least </a:t>
            </a:r>
            <a:r>
              <a:rPr lang="en-US" sz="2400" dirty="0" smtClean="0"/>
              <a:t>five years. </a:t>
            </a:r>
            <a:endParaRPr lang="en-US" sz="2400" dirty="0"/>
          </a:p>
          <a:p>
            <a:r>
              <a:rPr lang="en-US" sz="2400" dirty="0"/>
              <a:t>Failure to follow policies related to collection of student </a:t>
            </a:r>
            <a:r>
              <a:rPr lang="en-US" sz="2400" dirty="0" smtClean="0"/>
              <a:t>receivables.</a:t>
            </a:r>
            <a:endParaRPr lang="en-US" sz="2400" dirty="0"/>
          </a:p>
          <a:p>
            <a:r>
              <a:rPr lang="en-US" sz="2400" dirty="0"/>
              <a:t>Lack of sufficient budgetary controls and failure to follow existing </a:t>
            </a:r>
            <a:r>
              <a:rPr lang="en-US" sz="2400" dirty="0" smtClean="0"/>
              <a:t>policies.</a:t>
            </a:r>
            <a:endParaRPr lang="en-US" sz="2400" dirty="0"/>
          </a:p>
          <a:p>
            <a:r>
              <a:rPr lang="en-US" sz="2400" dirty="0"/>
              <a:t>Inadequate interim financial reporting (i.e. quarterly GAAP statements and budget to actual comparisons, dashboards, etc</a:t>
            </a:r>
            <a:r>
              <a:rPr lang="en-US" sz="2400" dirty="0" smtClean="0"/>
              <a:t>.). </a:t>
            </a:r>
            <a:endParaRPr lang="en-US" sz="2400" dirty="0"/>
          </a:p>
          <a:p>
            <a:r>
              <a:rPr lang="en-US" sz="2400" dirty="0"/>
              <a:t>No enterprise risk management function </a:t>
            </a:r>
            <a:r>
              <a:rPr lang="en-US" sz="2400" dirty="0" smtClean="0"/>
              <a:t>exists.</a:t>
            </a:r>
          </a:p>
          <a:p>
            <a:r>
              <a:rPr lang="en-US" sz="2400" dirty="0"/>
              <a:t>The financial health ratios and resulting CFI scores presented by KSU senior leadership in its HB 303 </a:t>
            </a:r>
            <a:r>
              <a:rPr lang="en-US" sz="2400" dirty="0" smtClean="0"/>
              <a:t>(2016) reports </a:t>
            </a:r>
            <a:r>
              <a:rPr lang="en-US" sz="2400" dirty="0"/>
              <a:t>were inconsistent with </a:t>
            </a:r>
            <a:r>
              <a:rPr lang="en-US" sz="2400" dirty="0" smtClean="0"/>
              <a:t>CPE </a:t>
            </a:r>
            <a:r>
              <a:rPr lang="en-US" sz="2400" dirty="0"/>
              <a:t>staff </a:t>
            </a:r>
            <a:r>
              <a:rPr lang="en-US" sz="2400" dirty="0" smtClean="0"/>
              <a:t>calculations and </a:t>
            </a:r>
            <a:r>
              <a:rPr lang="en-US" sz="2400" dirty="0"/>
              <a:t>reflected a more favorable financial position. </a:t>
            </a:r>
          </a:p>
          <a:p>
            <a:r>
              <a:rPr lang="en-US" sz="2400" dirty="0" smtClean="0"/>
              <a:t>Numerous </a:t>
            </a:r>
            <a:r>
              <a:rPr lang="en-US" sz="2400" dirty="0"/>
              <a:t>external financial audit findings and consistently missed audited financial statement </a:t>
            </a:r>
            <a:r>
              <a:rPr lang="en-US" sz="2400" dirty="0" smtClean="0"/>
              <a:t>deadlines.  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476477-F007-4102-90D8-B8DCE6EE5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0823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005" y="-76200"/>
            <a:ext cx="10972800" cy="1219198"/>
          </a:xfrm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Budget </a:t>
            </a:r>
            <a:r>
              <a:rPr 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Request to Cover FY 2022 Projected Cash Shortfall and</a:t>
            </a:r>
            <a:br>
              <a:rPr lang="en-US" sz="2400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Strategic Initiatives </a:t>
            </a:r>
            <a:endParaRPr lang="en-US" sz="2400" i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26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1600200"/>
            <a:ext cx="107442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Deficit construction accounts with State Finance Cabinet			$5.2 million</a:t>
            </a:r>
          </a:p>
          <a:p>
            <a:pPr lvl="0">
              <a:spcBef>
                <a:spcPct val="20000"/>
              </a:spcBef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Prior year invoices paid in FY 2022					$4.3 million</a:t>
            </a:r>
          </a:p>
          <a:p>
            <a:pPr lvl="0">
              <a:spcBef>
                <a:spcPct val="20000"/>
              </a:spcBef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Asset Preservation Fee Receipts Not Reserved (2019-21)		$1.2 million</a:t>
            </a:r>
          </a:p>
          <a:p>
            <a:pPr lvl="0">
              <a:spcBef>
                <a:spcPct val="20000"/>
              </a:spcBef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July Repayment of prior year Revenue Anticipation Note 			</a:t>
            </a:r>
            <a:r>
              <a:rPr lang="en-US" sz="2000" u="sng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$5.0 million</a:t>
            </a:r>
          </a:p>
          <a:p>
            <a:pPr lvl="0">
              <a:spcBef>
                <a:spcPct val="20000"/>
              </a:spcBef>
            </a:pP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lvl="0">
              <a:spcBef>
                <a:spcPct val="20000"/>
              </a:spcBef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FY 2022 Cash Shortfall due to prior year deficits				$15.7 million</a:t>
            </a:r>
          </a:p>
          <a:p>
            <a:pPr lvl="0">
              <a:spcBef>
                <a:spcPct val="20000"/>
              </a:spcBef>
            </a:pP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lvl="0">
              <a:spcBef>
                <a:spcPct val="20000"/>
              </a:spcBef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Structural Imbalance in FY 2022 University Budget			</a:t>
            </a:r>
            <a:r>
              <a:rPr lang="en-US" sz="2000" u="sng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≈$7.0 million</a:t>
            </a:r>
          </a:p>
          <a:p>
            <a:pPr lvl="0">
              <a:spcBef>
                <a:spcPct val="20000"/>
              </a:spcBef>
            </a:pP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FY 2021-22 Total Projected Cash Shortfall 				$23.0 million</a:t>
            </a:r>
          </a:p>
          <a:p>
            <a:pPr lvl="0">
              <a:spcBef>
                <a:spcPct val="20000"/>
              </a:spcBef>
            </a:pP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2022-2024 Biennium Strategic Initiatives				$1.0 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million/yr.  </a:t>
            </a:r>
            <a:endParaRPr lang="en-US" sz="2000" b="1" dirty="0">
              <a:solidFill>
                <a:srgbClr val="00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lvl="0">
              <a:spcBef>
                <a:spcPct val="20000"/>
              </a:spcBef>
            </a:pP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6242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524002"/>
            <a:ext cx="10871200" cy="4724398"/>
          </a:xfrm>
        </p:spPr>
        <p:txBody>
          <a:bodyPr/>
          <a:lstStyle/>
          <a:p>
            <a:pPr lvl="0"/>
            <a:r>
              <a:rPr lang="en-US" dirty="0"/>
              <a:t>Cultivate a culture of accountability, </a:t>
            </a:r>
            <a:r>
              <a:rPr lang="en-US" dirty="0" smtClean="0"/>
              <a:t>transparency </a:t>
            </a:r>
            <a:r>
              <a:rPr lang="en-US" dirty="0"/>
              <a:t>and compliance (established by the tone at the top</a:t>
            </a:r>
            <a:r>
              <a:rPr lang="en-US" dirty="0" smtClean="0"/>
              <a:t>).</a:t>
            </a:r>
            <a:endParaRPr lang="en-US" dirty="0"/>
          </a:p>
          <a:p>
            <a:pPr lvl="0"/>
            <a:r>
              <a:rPr lang="en-US" dirty="0"/>
              <a:t>Improve budgetary controls and provide a quarterly budget to actual report to the Board of </a:t>
            </a:r>
            <a:r>
              <a:rPr lang="en-US" dirty="0" smtClean="0"/>
              <a:t>Regents.</a:t>
            </a:r>
            <a:endParaRPr lang="en-US" dirty="0"/>
          </a:p>
          <a:p>
            <a:pPr lvl="0"/>
            <a:r>
              <a:rPr lang="en-US" dirty="0"/>
              <a:t>Improve the accounting and reporting system and internal controls over financial reporting; provide quarterly GAAP statements and other financial information to the Board of </a:t>
            </a:r>
            <a:r>
              <a:rPr lang="en-US" dirty="0" smtClean="0"/>
              <a:t>Regents.</a:t>
            </a:r>
            <a:endParaRPr lang="en-US" dirty="0"/>
          </a:p>
          <a:p>
            <a:pPr lvl="0"/>
            <a:r>
              <a:rPr lang="en-US" dirty="0"/>
              <a:t>Outsource or co-source the Internal Audit function and reinstate the externally managed tip </a:t>
            </a:r>
            <a:r>
              <a:rPr lang="en-US" dirty="0" smtClean="0"/>
              <a:t>line.</a:t>
            </a:r>
            <a:endParaRPr lang="en-US" dirty="0"/>
          </a:p>
          <a:p>
            <a:pPr lvl="0"/>
            <a:r>
              <a:rPr lang="en-US" dirty="0"/>
              <a:t>Implement a formal accounting and reporting framework for endowment </a:t>
            </a:r>
            <a:r>
              <a:rPr lang="en-US" dirty="0" smtClean="0"/>
              <a:t>distributions.</a:t>
            </a:r>
            <a:endParaRPr lang="en-US" dirty="0"/>
          </a:p>
          <a:p>
            <a:pPr lvl="0"/>
            <a:r>
              <a:rPr lang="en-US" dirty="0"/>
              <a:t>Improve collection of student accounts receivable, including implementation of a formal Statement of Financial Responsibility and utilization of external collection agencies, including Kentucky’s Department of </a:t>
            </a:r>
            <a:r>
              <a:rPr lang="en-US" dirty="0" smtClean="0"/>
              <a:t>Revenue.</a:t>
            </a:r>
            <a:endParaRPr lang="en-US" dirty="0"/>
          </a:p>
          <a:p>
            <a:pPr lvl="0"/>
            <a:r>
              <a:rPr lang="en-US" dirty="0"/>
              <a:t>Complete a comprehensive review of expenses to ensure expenses are charged to the correct functional area and that costs are appropriately allocated to grants and auxiliary </a:t>
            </a:r>
            <a:r>
              <a:rPr lang="en-US" dirty="0" smtClean="0"/>
              <a:t>units.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2104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524002"/>
            <a:ext cx="10871200" cy="4952998"/>
          </a:xfrm>
        </p:spPr>
        <p:txBody>
          <a:bodyPr/>
          <a:lstStyle/>
          <a:p>
            <a:r>
              <a:rPr lang="en-US" dirty="0"/>
              <a:t>Complete a review of academic programs and establish appropriate faculty productivity </a:t>
            </a:r>
            <a:r>
              <a:rPr lang="en-US" dirty="0" smtClean="0"/>
              <a:t>metrics.</a:t>
            </a:r>
            <a:endParaRPr lang="en-US" dirty="0"/>
          </a:p>
          <a:p>
            <a:pPr lvl="0"/>
            <a:r>
              <a:rPr lang="en-US" dirty="0"/>
              <a:t>Implement a long-range planning process to support the strategic and capital investment decision-making </a:t>
            </a:r>
            <a:r>
              <a:rPr lang="en-US" dirty="0" smtClean="0"/>
              <a:t>process.</a:t>
            </a:r>
            <a:endParaRPr lang="en-US" dirty="0"/>
          </a:p>
          <a:p>
            <a:pPr lvl="0"/>
            <a:r>
              <a:rPr lang="en-US" dirty="0"/>
              <a:t>Implement an enterprise risk management process to identify, evaluate and mitigate key risks facing the institution and higher education industry, including strategic, operational, financial and compliance </a:t>
            </a:r>
            <a:r>
              <a:rPr lang="en-US" dirty="0" smtClean="0"/>
              <a:t>risks.</a:t>
            </a:r>
            <a:endParaRPr lang="en-US" dirty="0"/>
          </a:p>
          <a:p>
            <a:r>
              <a:rPr lang="en-US" dirty="0"/>
              <a:t>Develop appropriate policies and procedures governing the key functions of treasury management including cash management, operating investment management, debt </a:t>
            </a:r>
            <a:r>
              <a:rPr lang="en-US" dirty="0" smtClean="0"/>
              <a:t>management </a:t>
            </a:r>
            <a:r>
              <a:rPr lang="en-US" dirty="0"/>
              <a:t>and internal loans.</a:t>
            </a:r>
          </a:p>
          <a:p>
            <a:r>
              <a:rPr lang="en-US" dirty="0"/>
              <a:t>Review and update the Endowment Investment Policy and incorporate a formal spending policy within the investment policy.</a:t>
            </a:r>
          </a:p>
          <a:p>
            <a:r>
              <a:rPr lang="en-US" dirty="0"/>
              <a:t>Implement quarterly reporting to the Board of Regents the President's travel, </a:t>
            </a:r>
            <a:r>
              <a:rPr lang="en-US" dirty="0" smtClean="0"/>
              <a:t>entertainment </a:t>
            </a:r>
            <a:r>
              <a:rPr lang="en-US" dirty="0"/>
              <a:t>and discretionary expenses.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8095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Takeaways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752600"/>
            <a:ext cx="10871200" cy="4267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Significant operating deficits in recent years (especially 2019 forward) have resulted in the depletion of KSU’s cash reserves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Current structural deficit is unsustainable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Poor leadership over financial management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Inadequate budgetary controls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Inadequate internal and external financial reporting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Inadequate internal audit function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KSU compares very favorably to its peers in state appropriations, government grants and contracts, and tuition and fee revenue per student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24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24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24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4149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ahoma" panose="020B0604030504040204" pitchFamily="34" charset="0"/>
                <a:cs typeface="Tahoma" panose="020B0604030504040204" pitchFamily="34" charset="0"/>
              </a:rPr>
              <a:t>Executive Order</a:t>
            </a:r>
            <a:endParaRPr lang="en-US" i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524002"/>
            <a:ext cx="10185400" cy="5029198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On July 20, 2021, the Governor signed an Executive Order requiring CPE to: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b="1" dirty="0"/>
              <a:t>Assess KSU’s current financial status </a:t>
            </a:r>
            <a:r>
              <a:rPr lang="en-US" sz="2400" dirty="0"/>
              <a:t>and provide a report to the Governor detailing recommendations prior to the next biennial </a:t>
            </a:r>
            <a:r>
              <a:rPr lang="en-US" sz="2400" dirty="0" smtClean="0"/>
              <a:t>budget. </a:t>
            </a:r>
            <a:endParaRPr lang="en-US" sz="2400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Assist the KSU Board of Regents in developing a</a:t>
            </a:r>
            <a:r>
              <a:rPr lang="en-US" sz="2400" b="1" dirty="0"/>
              <a:t> management and improvement plan </a:t>
            </a:r>
            <a:r>
              <a:rPr lang="en-US" sz="2400" dirty="0"/>
              <a:t>with identifiable goals and measurable </a:t>
            </a:r>
            <a:r>
              <a:rPr lang="en-US" sz="2400" dirty="0" smtClean="0"/>
              <a:t>metrics. </a:t>
            </a:r>
            <a:endParaRPr lang="en-US" sz="2400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The plan shall provide for </a:t>
            </a:r>
            <a:r>
              <a:rPr lang="en-US" sz="2400" b="1" dirty="0"/>
              <a:t>continuing oversight by CPE</a:t>
            </a:r>
            <a:r>
              <a:rPr lang="en-US" sz="2400" dirty="0"/>
              <a:t> concerning the implementation of the </a:t>
            </a:r>
            <a:r>
              <a:rPr lang="en-US" sz="2400" dirty="0" smtClean="0"/>
              <a:t>plan.</a:t>
            </a:r>
            <a:endParaRPr lang="en-US" sz="2400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b="1" dirty="0"/>
              <a:t>Make recommendations</a:t>
            </a:r>
            <a:r>
              <a:rPr lang="en-US" sz="2400" dirty="0"/>
              <a:t> to the KSU Board of Regents concerning administrative structure and </a:t>
            </a:r>
            <a:r>
              <a:rPr lang="en-US" sz="2400" dirty="0" smtClean="0"/>
              <a:t>leadership.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890145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and Improvement Plan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ea typeface="Calibri" panose="020F0502020204030204" pitchFamily="34" charset="0"/>
              </a:rPr>
              <a:t>Comprehensive </a:t>
            </a:r>
            <a:r>
              <a:rPr lang="en-US" dirty="0">
                <a:ea typeface="Calibri" panose="020F0502020204030204" pitchFamily="34" charset="0"/>
              </a:rPr>
              <a:t>c</a:t>
            </a:r>
            <a:r>
              <a:rPr lang="en-US" dirty="0" smtClean="0">
                <a:ea typeface="Calibri" panose="020F0502020204030204" pitchFamily="34" charset="0"/>
              </a:rPr>
              <a:t>ataloging </a:t>
            </a:r>
            <a:r>
              <a:rPr lang="en-US" dirty="0">
                <a:ea typeface="Calibri" panose="020F0502020204030204" pitchFamily="34" charset="0"/>
              </a:rPr>
              <a:t>and </a:t>
            </a:r>
            <a:r>
              <a:rPr lang="en-US" dirty="0" smtClean="0">
                <a:ea typeface="Calibri" panose="020F0502020204030204" pitchFamily="34" charset="0"/>
              </a:rPr>
              <a:t>review </a:t>
            </a:r>
            <a:r>
              <a:rPr lang="en-US" dirty="0">
                <a:ea typeface="Calibri" panose="020F0502020204030204" pitchFamily="34" charset="0"/>
              </a:rPr>
              <a:t>of </a:t>
            </a:r>
            <a:r>
              <a:rPr lang="en-US" dirty="0" smtClean="0">
                <a:ea typeface="Calibri" panose="020F0502020204030204" pitchFamily="34" charset="0"/>
              </a:rPr>
              <a:t>university </a:t>
            </a:r>
            <a:r>
              <a:rPr lang="en-US" dirty="0">
                <a:ea typeface="Calibri" panose="020F0502020204030204" pitchFamily="34" charset="0"/>
              </a:rPr>
              <a:t>p</a:t>
            </a:r>
            <a:r>
              <a:rPr lang="en-US" dirty="0" smtClean="0">
                <a:ea typeface="Calibri" panose="020F0502020204030204" pitchFamily="34" charset="0"/>
              </a:rPr>
              <a:t>olicies </a:t>
            </a:r>
            <a:r>
              <a:rPr lang="en-US" dirty="0">
                <a:ea typeface="Calibri" panose="020F0502020204030204" pitchFamily="34" charset="0"/>
              </a:rPr>
              <a:t>and p</a:t>
            </a:r>
            <a:r>
              <a:rPr lang="en-US" dirty="0" smtClean="0">
                <a:ea typeface="Calibri" panose="020F0502020204030204" pitchFamily="34" charset="0"/>
              </a:rPr>
              <a:t>rocedures </a:t>
            </a:r>
            <a:r>
              <a:rPr lang="en-US" dirty="0">
                <a:ea typeface="Calibri" panose="020F0502020204030204" pitchFamily="34" charset="0"/>
              </a:rPr>
              <a:t>to </a:t>
            </a:r>
            <a:r>
              <a:rPr lang="en-US" dirty="0" smtClean="0">
                <a:ea typeface="Calibri" panose="020F0502020204030204" pitchFamily="34" charset="0"/>
              </a:rPr>
              <a:t>ensure </a:t>
            </a:r>
            <a:r>
              <a:rPr lang="en-US" dirty="0">
                <a:ea typeface="Calibri" panose="020F0502020204030204" pitchFamily="34" charset="0"/>
              </a:rPr>
              <a:t>e</a:t>
            </a:r>
            <a:r>
              <a:rPr lang="en-US" dirty="0" smtClean="0">
                <a:ea typeface="Calibri" panose="020F0502020204030204" pitchFamily="34" charset="0"/>
              </a:rPr>
              <a:t>fficiency </a:t>
            </a:r>
            <a:r>
              <a:rPr lang="en-US" dirty="0">
                <a:ea typeface="Calibri" panose="020F0502020204030204" pitchFamily="34" charset="0"/>
              </a:rPr>
              <a:t>and </a:t>
            </a:r>
            <a:r>
              <a:rPr lang="en-US" dirty="0" smtClean="0">
                <a:ea typeface="Calibri" panose="020F0502020204030204" pitchFamily="34" charset="0"/>
              </a:rPr>
              <a:t>compliance </a:t>
            </a:r>
            <a:r>
              <a:rPr lang="en-US" dirty="0">
                <a:ea typeface="Calibri" panose="020F0502020204030204" pitchFamily="34" charset="0"/>
              </a:rPr>
              <a:t>with </a:t>
            </a:r>
            <a:r>
              <a:rPr lang="en-US" dirty="0" smtClean="0">
                <a:ea typeface="Calibri" panose="020F0502020204030204" pitchFamily="34" charset="0"/>
              </a:rPr>
              <a:t>state </a:t>
            </a:r>
            <a:r>
              <a:rPr lang="en-US" dirty="0">
                <a:ea typeface="Calibri" panose="020F0502020204030204" pitchFamily="34" charset="0"/>
              </a:rPr>
              <a:t>and </a:t>
            </a:r>
            <a:r>
              <a:rPr lang="en-US" dirty="0" smtClean="0">
                <a:ea typeface="Calibri" panose="020F0502020204030204" pitchFamily="34" charset="0"/>
              </a:rPr>
              <a:t>federal law.</a:t>
            </a:r>
          </a:p>
          <a:p>
            <a:pPr marL="514350" lvl="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ea typeface="Calibri" panose="020F0502020204030204" pitchFamily="34" charset="0"/>
              </a:rPr>
              <a:t>Guidelines </a:t>
            </a:r>
            <a:r>
              <a:rPr lang="en-US" dirty="0">
                <a:ea typeface="Calibri" panose="020F0502020204030204" pitchFamily="34" charset="0"/>
              </a:rPr>
              <a:t>for </a:t>
            </a:r>
            <a:r>
              <a:rPr lang="en-US" dirty="0" smtClean="0">
                <a:ea typeface="Calibri" panose="020F0502020204030204" pitchFamily="34" charset="0"/>
              </a:rPr>
              <a:t>salary </a:t>
            </a:r>
            <a:r>
              <a:rPr lang="en-US" dirty="0">
                <a:ea typeface="Calibri" panose="020F0502020204030204" pitchFamily="34" charset="0"/>
              </a:rPr>
              <a:t>r</a:t>
            </a:r>
            <a:r>
              <a:rPr lang="en-US" dirty="0" smtClean="0">
                <a:ea typeface="Calibri" panose="020F0502020204030204" pitchFamily="34" charset="0"/>
              </a:rPr>
              <a:t>anges </a:t>
            </a:r>
            <a:r>
              <a:rPr lang="en-US" dirty="0">
                <a:ea typeface="Calibri" panose="020F0502020204030204" pitchFamily="34" charset="0"/>
              </a:rPr>
              <a:t>and </a:t>
            </a:r>
            <a:r>
              <a:rPr lang="en-US" dirty="0" smtClean="0">
                <a:ea typeface="Calibri" panose="020F0502020204030204" pitchFamily="34" charset="0"/>
              </a:rPr>
              <a:t>benefits </a:t>
            </a:r>
            <a:r>
              <a:rPr lang="en-US" dirty="0">
                <a:ea typeface="Calibri" panose="020F0502020204030204" pitchFamily="34" charset="0"/>
              </a:rPr>
              <a:t>for all </a:t>
            </a:r>
            <a:r>
              <a:rPr lang="en-US" dirty="0" smtClean="0">
                <a:ea typeface="Calibri" panose="020F0502020204030204" pitchFamily="34" charset="0"/>
              </a:rPr>
              <a:t>faculty</a:t>
            </a:r>
            <a:r>
              <a:rPr lang="en-US" dirty="0">
                <a:ea typeface="Calibri" panose="020F0502020204030204" pitchFamily="34" charset="0"/>
              </a:rPr>
              <a:t>, s</a:t>
            </a:r>
            <a:r>
              <a:rPr lang="en-US" dirty="0" smtClean="0">
                <a:ea typeface="Calibri" panose="020F0502020204030204" pitchFamily="34" charset="0"/>
              </a:rPr>
              <a:t>taff and administrators.</a:t>
            </a:r>
          </a:p>
          <a:p>
            <a:pPr marL="514350" lvl="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ea typeface="Calibri" panose="020F0502020204030204" pitchFamily="34" charset="0"/>
              </a:rPr>
              <a:t>Board </a:t>
            </a:r>
            <a:r>
              <a:rPr lang="en-US" dirty="0">
                <a:ea typeface="Calibri" panose="020F0502020204030204" pitchFamily="34" charset="0"/>
              </a:rPr>
              <a:t>m</a:t>
            </a:r>
            <a:r>
              <a:rPr lang="en-US" dirty="0" smtClean="0">
                <a:ea typeface="Calibri" panose="020F0502020204030204" pitchFamily="34" charset="0"/>
              </a:rPr>
              <a:t>ember </a:t>
            </a:r>
            <a:r>
              <a:rPr lang="en-US" dirty="0">
                <a:ea typeface="Calibri" panose="020F0502020204030204" pitchFamily="34" charset="0"/>
              </a:rPr>
              <a:t>t</a:t>
            </a:r>
            <a:r>
              <a:rPr lang="en-US" dirty="0" smtClean="0">
                <a:ea typeface="Calibri" panose="020F0502020204030204" pitchFamily="34" charset="0"/>
              </a:rPr>
              <a:t>raining </a:t>
            </a:r>
            <a:r>
              <a:rPr lang="en-US" dirty="0">
                <a:ea typeface="Calibri" panose="020F0502020204030204" pitchFamily="34" charset="0"/>
              </a:rPr>
              <a:t>and </a:t>
            </a:r>
            <a:r>
              <a:rPr lang="en-US" dirty="0" smtClean="0">
                <a:ea typeface="Calibri" panose="020F0502020204030204" pitchFamily="34" charset="0"/>
              </a:rPr>
              <a:t>development</a:t>
            </a:r>
            <a:r>
              <a:rPr lang="en-US" dirty="0">
                <a:ea typeface="Calibri" panose="020F0502020204030204" pitchFamily="34" charset="0"/>
              </a:rPr>
              <a:t>, including but not limited to financial oversight and effective committee </a:t>
            </a:r>
            <a:r>
              <a:rPr lang="en-US" dirty="0" smtClean="0">
                <a:ea typeface="Calibri" panose="020F0502020204030204" pitchFamily="34" charset="0"/>
              </a:rPr>
              <a:t>structure. </a:t>
            </a:r>
          </a:p>
          <a:p>
            <a:pPr marL="514350" lvl="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ea typeface="Calibri" panose="020F0502020204030204" pitchFamily="34" charset="0"/>
              </a:rPr>
              <a:t>Organizational </a:t>
            </a:r>
            <a:r>
              <a:rPr lang="en-US" dirty="0">
                <a:ea typeface="Calibri" panose="020F0502020204030204" pitchFamily="34" charset="0"/>
              </a:rPr>
              <a:t>s</a:t>
            </a:r>
            <a:r>
              <a:rPr lang="en-US" dirty="0" smtClean="0">
                <a:ea typeface="Calibri" panose="020F0502020204030204" pitchFamily="34" charset="0"/>
              </a:rPr>
              <a:t>tructure </a:t>
            </a:r>
            <a:r>
              <a:rPr lang="en-US" dirty="0">
                <a:ea typeface="Calibri" panose="020F0502020204030204" pitchFamily="34" charset="0"/>
              </a:rPr>
              <a:t>and </a:t>
            </a:r>
            <a:r>
              <a:rPr lang="en-US" dirty="0" smtClean="0">
                <a:ea typeface="Calibri" panose="020F0502020204030204" pitchFamily="34" charset="0"/>
              </a:rPr>
              <a:t>development </a:t>
            </a:r>
            <a:r>
              <a:rPr lang="en-US" dirty="0">
                <a:ea typeface="Calibri" panose="020F0502020204030204" pitchFamily="34" charset="0"/>
              </a:rPr>
              <a:t>of </a:t>
            </a:r>
            <a:r>
              <a:rPr lang="en-US" dirty="0" smtClean="0">
                <a:ea typeface="Calibri" panose="020F0502020204030204" pitchFamily="34" charset="0"/>
              </a:rPr>
              <a:t>human infrastructure.</a:t>
            </a:r>
          </a:p>
          <a:p>
            <a:pPr marL="514350" lvl="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ea typeface="Calibri" panose="020F0502020204030204" pitchFamily="34" charset="0"/>
              </a:rPr>
              <a:t>Academic </a:t>
            </a:r>
            <a:r>
              <a:rPr lang="en-US" dirty="0">
                <a:ea typeface="Calibri" panose="020F0502020204030204" pitchFamily="34" charset="0"/>
              </a:rPr>
              <a:t>p</a:t>
            </a:r>
            <a:r>
              <a:rPr lang="en-US" dirty="0" smtClean="0">
                <a:ea typeface="Calibri" panose="020F0502020204030204" pitchFamily="34" charset="0"/>
              </a:rPr>
              <a:t>rogram </a:t>
            </a:r>
            <a:r>
              <a:rPr lang="en-US" dirty="0">
                <a:ea typeface="Calibri" panose="020F0502020204030204" pitchFamily="34" charset="0"/>
              </a:rPr>
              <a:t>o</a:t>
            </a:r>
            <a:r>
              <a:rPr lang="en-US" dirty="0" smtClean="0">
                <a:ea typeface="Calibri" panose="020F0502020204030204" pitchFamily="34" charset="0"/>
              </a:rPr>
              <a:t>fferings</a:t>
            </a:r>
            <a:r>
              <a:rPr lang="en-US" dirty="0">
                <a:ea typeface="Calibri" panose="020F0502020204030204" pitchFamily="34" charset="0"/>
              </a:rPr>
              <a:t>, </a:t>
            </a:r>
            <a:r>
              <a:rPr lang="en-US" dirty="0" smtClean="0">
                <a:ea typeface="Calibri" panose="020F0502020204030204" pitchFamily="34" charset="0"/>
              </a:rPr>
              <a:t>course </a:t>
            </a:r>
            <a:r>
              <a:rPr lang="en-US" dirty="0">
                <a:ea typeface="Calibri" panose="020F0502020204030204" pitchFamily="34" charset="0"/>
              </a:rPr>
              <a:t>o</a:t>
            </a:r>
            <a:r>
              <a:rPr lang="en-US" dirty="0" smtClean="0">
                <a:ea typeface="Calibri" panose="020F0502020204030204" pitchFamily="34" charset="0"/>
              </a:rPr>
              <a:t>fferings </a:t>
            </a:r>
            <a:r>
              <a:rPr lang="en-US" dirty="0">
                <a:ea typeface="Calibri" panose="020F0502020204030204" pitchFamily="34" charset="0"/>
              </a:rPr>
              <a:t>and </a:t>
            </a:r>
            <a:r>
              <a:rPr lang="en-US" dirty="0" smtClean="0">
                <a:ea typeface="Calibri" panose="020F0502020204030204" pitchFamily="34" charset="0"/>
              </a:rPr>
              <a:t>faculty </a:t>
            </a:r>
            <a:r>
              <a:rPr lang="en-US" dirty="0">
                <a:ea typeface="Calibri" panose="020F0502020204030204" pitchFamily="34" charset="0"/>
              </a:rPr>
              <a:t>p</a:t>
            </a:r>
            <a:r>
              <a:rPr lang="en-US" dirty="0" smtClean="0">
                <a:ea typeface="Calibri" panose="020F0502020204030204" pitchFamily="34" charset="0"/>
              </a:rPr>
              <a:t>roductivity guidelines.</a:t>
            </a:r>
          </a:p>
          <a:p>
            <a:pPr marL="514350" lvl="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ea typeface="Calibri" panose="020F0502020204030204" pitchFamily="34" charset="0"/>
              </a:rPr>
              <a:t>Accounting </a:t>
            </a:r>
            <a:r>
              <a:rPr lang="en-US" dirty="0">
                <a:ea typeface="Calibri" panose="020F0502020204030204" pitchFamily="34" charset="0"/>
              </a:rPr>
              <a:t>and </a:t>
            </a:r>
            <a:r>
              <a:rPr lang="en-US" dirty="0" smtClean="0">
                <a:ea typeface="Calibri" panose="020F0502020204030204" pitchFamily="34" charset="0"/>
              </a:rPr>
              <a:t>fiscal </a:t>
            </a:r>
            <a:r>
              <a:rPr lang="en-US" dirty="0">
                <a:ea typeface="Calibri" panose="020F0502020204030204" pitchFamily="34" charset="0"/>
              </a:rPr>
              <a:t>r</a:t>
            </a:r>
            <a:r>
              <a:rPr lang="en-US" dirty="0" smtClean="0">
                <a:ea typeface="Calibri" panose="020F0502020204030204" pitchFamily="34" charset="0"/>
              </a:rPr>
              <a:t>eporting </a:t>
            </a:r>
            <a:r>
              <a:rPr lang="en-US" dirty="0">
                <a:ea typeface="Calibri" panose="020F0502020204030204" pitchFamily="34" charset="0"/>
              </a:rPr>
              <a:t>s</a:t>
            </a:r>
            <a:r>
              <a:rPr lang="en-US" dirty="0" smtClean="0">
                <a:ea typeface="Calibri" panose="020F0502020204030204" pitchFamily="34" charset="0"/>
              </a:rPr>
              <a:t>ystems</a:t>
            </a:r>
            <a:r>
              <a:rPr lang="en-US" dirty="0">
                <a:ea typeface="Calibri" panose="020F0502020204030204" pitchFamily="34" charset="0"/>
              </a:rPr>
              <a:t>, </a:t>
            </a:r>
            <a:r>
              <a:rPr lang="en-US" dirty="0" smtClean="0">
                <a:ea typeface="Calibri" panose="020F0502020204030204" pitchFamily="34" charset="0"/>
              </a:rPr>
              <a:t>collections</a:t>
            </a:r>
            <a:r>
              <a:rPr lang="en-US" dirty="0">
                <a:ea typeface="Calibri" panose="020F0502020204030204" pitchFamily="34" charset="0"/>
              </a:rPr>
              <a:t>, </a:t>
            </a:r>
            <a:r>
              <a:rPr lang="en-US" dirty="0" smtClean="0">
                <a:ea typeface="Calibri" panose="020F0502020204030204" pitchFamily="34" charset="0"/>
              </a:rPr>
              <a:t>budget</a:t>
            </a:r>
            <a:r>
              <a:rPr lang="en-US" dirty="0">
                <a:ea typeface="Calibri" panose="020F0502020204030204" pitchFamily="34" charset="0"/>
              </a:rPr>
              <a:t>, and </a:t>
            </a:r>
            <a:r>
              <a:rPr lang="en-US" dirty="0" smtClean="0">
                <a:ea typeface="Calibri" panose="020F0502020204030204" pitchFamily="34" charset="0"/>
              </a:rPr>
              <a:t>internal </a:t>
            </a:r>
            <a:r>
              <a:rPr lang="en-US" dirty="0">
                <a:ea typeface="Calibri" panose="020F0502020204030204" pitchFamily="34" charset="0"/>
              </a:rPr>
              <a:t>c</a:t>
            </a:r>
            <a:r>
              <a:rPr lang="en-US" dirty="0" smtClean="0">
                <a:ea typeface="Calibri" panose="020F0502020204030204" pitchFamily="34" charset="0"/>
              </a:rPr>
              <a:t>ontrols </a:t>
            </a:r>
            <a:r>
              <a:rPr lang="en-US" dirty="0">
                <a:ea typeface="Calibri" panose="020F0502020204030204" pitchFamily="34" charset="0"/>
              </a:rPr>
              <a:t>o</a:t>
            </a:r>
            <a:r>
              <a:rPr lang="en-US" dirty="0" smtClean="0">
                <a:ea typeface="Calibri" panose="020F0502020204030204" pitchFamily="34" charset="0"/>
              </a:rPr>
              <a:t>ver </a:t>
            </a:r>
            <a:r>
              <a:rPr lang="en-US" dirty="0">
                <a:ea typeface="Calibri" panose="020F0502020204030204" pitchFamily="34" charset="0"/>
              </a:rPr>
              <a:t>e</a:t>
            </a:r>
            <a:r>
              <a:rPr lang="en-US" dirty="0" smtClean="0">
                <a:ea typeface="Calibri" panose="020F0502020204030204" pitchFamily="34" charset="0"/>
              </a:rPr>
              <a:t>xpenditures </a:t>
            </a:r>
            <a:r>
              <a:rPr lang="en-US" dirty="0">
                <a:ea typeface="Calibri" panose="020F0502020204030204" pitchFamily="34" charset="0"/>
              </a:rPr>
              <a:t>and </a:t>
            </a:r>
            <a:r>
              <a:rPr lang="en-US" dirty="0" smtClean="0">
                <a:ea typeface="Calibri" panose="020F0502020204030204" pitchFamily="34" charset="0"/>
              </a:rPr>
              <a:t>financial reporting.</a:t>
            </a:r>
          </a:p>
          <a:p>
            <a:pPr marL="514350" lvl="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ea typeface="Calibri" panose="020F0502020204030204" pitchFamily="34" charset="0"/>
              </a:rPr>
              <a:t>Student </a:t>
            </a:r>
            <a:r>
              <a:rPr lang="en-US" dirty="0">
                <a:ea typeface="Calibri" panose="020F0502020204030204" pitchFamily="34" charset="0"/>
              </a:rPr>
              <a:t>s</a:t>
            </a:r>
            <a:r>
              <a:rPr lang="en-US" dirty="0" smtClean="0">
                <a:ea typeface="Calibri" panose="020F0502020204030204" pitchFamily="34" charset="0"/>
              </a:rPr>
              <a:t>uccess </a:t>
            </a:r>
            <a:r>
              <a:rPr lang="en-US" dirty="0">
                <a:ea typeface="Calibri" panose="020F0502020204030204" pitchFamily="34" charset="0"/>
              </a:rPr>
              <a:t>and </a:t>
            </a:r>
            <a:r>
              <a:rPr lang="en-US" dirty="0" smtClean="0">
                <a:ea typeface="Calibri" panose="020F0502020204030204" pitchFamily="34" charset="0"/>
              </a:rPr>
              <a:t>enrollment </a:t>
            </a:r>
            <a:r>
              <a:rPr lang="en-US" dirty="0">
                <a:ea typeface="Calibri" panose="020F0502020204030204" pitchFamily="34" charset="0"/>
              </a:rPr>
              <a:t>m</a:t>
            </a:r>
            <a:r>
              <a:rPr lang="en-US" dirty="0" smtClean="0">
                <a:ea typeface="Calibri" panose="020F0502020204030204" pitchFamily="34" charset="0"/>
              </a:rPr>
              <a:t>anagement strategies.</a:t>
            </a:r>
            <a:endParaRPr lang="en-US" dirty="0">
              <a:ea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7943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KSU Presidential Search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11 Members</a:t>
            </a:r>
          </a:p>
          <a:p>
            <a:pPr lvl="1"/>
            <a:r>
              <a:rPr lang="en-US" sz="2400" dirty="0" smtClean="0"/>
              <a:t>CPE Representative (Chair)</a:t>
            </a:r>
          </a:p>
          <a:p>
            <a:pPr lvl="1"/>
            <a:r>
              <a:rPr lang="en-US" sz="2400" dirty="0" smtClean="0"/>
              <a:t>KSU Faculty (2)</a:t>
            </a:r>
          </a:p>
          <a:p>
            <a:pPr lvl="1"/>
            <a:r>
              <a:rPr lang="en-US" sz="2400" dirty="0" smtClean="0"/>
              <a:t>KSU Staff (2)</a:t>
            </a:r>
          </a:p>
          <a:p>
            <a:pPr lvl="1"/>
            <a:r>
              <a:rPr lang="en-US" sz="2400" dirty="0" smtClean="0"/>
              <a:t>KSU Students (2)</a:t>
            </a:r>
          </a:p>
          <a:p>
            <a:pPr lvl="1"/>
            <a:r>
              <a:rPr lang="en-US" sz="2400" dirty="0" smtClean="0"/>
              <a:t>KSU Alumni (2)</a:t>
            </a:r>
          </a:p>
          <a:p>
            <a:pPr lvl="1"/>
            <a:r>
              <a:rPr lang="en-US" sz="2400" dirty="0" smtClean="0"/>
              <a:t>Frankfort Community Member (1)</a:t>
            </a:r>
          </a:p>
          <a:p>
            <a:pPr lvl="1"/>
            <a:r>
              <a:rPr lang="en-US" sz="2400" dirty="0" smtClean="0"/>
              <a:t>Frankfort K-12 Representative (1)</a:t>
            </a:r>
          </a:p>
          <a:p>
            <a:r>
              <a:rPr lang="en-US" sz="2400" dirty="0"/>
              <a:t>No Current KSU Board of Regents Members Serving</a:t>
            </a:r>
          </a:p>
          <a:p>
            <a:r>
              <a:rPr lang="en-US" sz="2400" dirty="0" smtClean="0"/>
              <a:t>Executive Search Firm: Myers McRae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583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4562" y="2401670"/>
            <a:ext cx="7787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Questions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2240500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152402"/>
            <a:ext cx="10972800" cy="1219198"/>
          </a:xfrm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Cash Flow and Working Capital Analysis</a:t>
            </a:r>
            <a:r>
              <a:rPr lang="en-US" dirty="0"/>
              <a:t/>
            </a:r>
            <a:br>
              <a:rPr lang="en-US" dirty="0"/>
            </a:br>
            <a:r>
              <a:rPr lang="en-US" sz="2800" i="1" dirty="0"/>
              <a:t>Methodology</a:t>
            </a:r>
            <a:endParaRPr lang="en-US" i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98C3974-75ED-49D1-979C-B06B8FF8C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10972800" cy="47244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CPE performed the following to review cash reserves and working capital:</a:t>
            </a:r>
          </a:p>
          <a:p>
            <a:pPr marL="628650" lvl="1" indent="-228600"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Assessed </a:t>
            </a:r>
            <a:r>
              <a:rPr lang="en-US" sz="2400" dirty="0"/>
              <a:t>the historical and current </a:t>
            </a:r>
            <a:r>
              <a:rPr lang="en-US" sz="2400" dirty="0" smtClean="0"/>
              <a:t>situation with </a:t>
            </a:r>
            <a:r>
              <a:rPr lang="en-US" sz="2400" dirty="0"/>
              <a:t>the KSU </a:t>
            </a:r>
            <a:r>
              <a:rPr lang="en-US" sz="2400" dirty="0" smtClean="0"/>
              <a:t>CFO.</a:t>
            </a:r>
            <a:endParaRPr lang="en-US" sz="2400" dirty="0"/>
          </a:p>
          <a:p>
            <a:pPr marL="628650" lvl="1" indent="-228600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Reviewed audited financial statements and accounting </a:t>
            </a:r>
            <a:r>
              <a:rPr lang="en-US" sz="2400" dirty="0" smtClean="0"/>
              <a:t>records.</a:t>
            </a:r>
            <a:endParaRPr lang="en-US" sz="2400" dirty="0"/>
          </a:p>
          <a:p>
            <a:pPr marL="628650" lvl="1" indent="-228600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Reviewed related </a:t>
            </a:r>
            <a:r>
              <a:rPr lang="en-US" sz="2400" dirty="0" smtClean="0"/>
              <a:t>state financial </a:t>
            </a:r>
            <a:r>
              <a:rPr lang="en-US" sz="2400" dirty="0"/>
              <a:t>institution statements and </a:t>
            </a:r>
            <a:r>
              <a:rPr lang="en-US" sz="2400" dirty="0" smtClean="0"/>
              <a:t>accounting records. </a:t>
            </a:r>
          </a:p>
          <a:p>
            <a:pPr marL="628650" lvl="1" indent="-228600"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Interviewed finance and administration </a:t>
            </a:r>
            <a:r>
              <a:rPr lang="en-US" sz="2400" dirty="0"/>
              <a:t>staff </a:t>
            </a:r>
            <a:r>
              <a:rPr lang="en-US" sz="2400" dirty="0" smtClean="0"/>
              <a:t>members. </a:t>
            </a:r>
            <a:endParaRPr lang="en-US" sz="2400" dirty="0"/>
          </a:p>
          <a:p>
            <a:pPr marL="228600" indent="-228600">
              <a:spcBef>
                <a:spcPts val="0"/>
              </a:spcBef>
              <a:spcAft>
                <a:spcPts val="600"/>
              </a:spcAft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042778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152402"/>
            <a:ext cx="10972800" cy="1219198"/>
          </a:xfrm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Cash Flow and Working Capital Analysis</a:t>
            </a:r>
            <a:r>
              <a:rPr lang="en-US" dirty="0"/>
              <a:t/>
            </a:r>
            <a:br>
              <a:rPr lang="en-US" dirty="0"/>
            </a:br>
            <a:r>
              <a:rPr lang="en-US" sz="2800" i="1" dirty="0" smtClean="0"/>
              <a:t>Findings</a:t>
            </a:r>
            <a:endParaRPr lang="en-US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8D0358-3888-4E46-A297-006D80AF991F}"/>
              </a:ext>
            </a:extLst>
          </p:cNvPr>
          <p:cNvSpPr txBox="1"/>
          <p:nvPr/>
        </p:nvSpPr>
        <p:spPr>
          <a:xfrm>
            <a:off x="685800" y="1524002"/>
            <a:ext cx="4572000" cy="418576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u="sng" dirty="0">
                <a:solidFill>
                  <a:schemeClr val="accent3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MAJOR CASH INFLOWS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Tuition </a:t>
            </a:r>
            <a:r>
              <a:rPr lang="en-US" sz="2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and </a:t>
            </a:r>
            <a:r>
              <a:rPr lang="en-US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fees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State appropriations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Federal/State grants and contracts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Housing and </a:t>
            </a:r>
            <a:r>
              <a:rPr lang="en-US" sz="2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dining/other </a:t>
            </a:r>
            <a:r>
              <a:rPr lang="en-US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</a:t>
            </a:r>
            <a:r>
              <a:rPr lang="en-US" sz="2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uxiliaries</a:t>
            </a:r>
            <a:endParaRPr lang="en-US" sz="24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Draws on R</a:t>
            </a:r>
            <a:r>
              <a:rPr lang="en-US" sz="2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evenue </a:t>
            </a:r>
            <a:r>
              <a:rPr lang="en-US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</a:t>
            </a:r>
            <a:r>
              <a:rPr lang="en-US" sz="2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nticipation </a:t>
            </a:r>
            <a:r>
              <a:rPr lang="en-US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</a:t>
            </a:r>
            <a:r>
              <a:rPr lang="en-US" sz="2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ote</a:t>
            </a:r>
            <a:endParaRPr lang="en-US" sz="24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11E530-9A87-4E24-9425-BDAED2365720}"/>
              </a:ext>
            </a:extLst>
          </p:cNvPr>
          <p:cNvSpPr txBox="1"/>
          <p:nvPr/>
        </p:nvSpPr>
        <p:spPr>
          <a:xfrm>
            <a:off x="6324600" y="1541108"/>
            <a:ext cx="4572000" cy="47705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u="sng" dirty="0">
                <a:solidFill>
                  <a:schemeClr val="accent2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MAJOR CASH OUTFLOWS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Payments to employees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Payments to suppliers/service providers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Payments to students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Purchases </a:t>
            </a:r>
            <a:r>
              <a:rPr lang="en-US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of capital assets/capital </a:t>
            </a:r>
            <a:r>
              <a:rPr lang="en-US" sz="2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improvements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Payments for debt service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Payments on Revenue Anticipation Note</a:t>
            </a:r>
            <a:r>
              <a:rPr lang="en-US" sz="28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0953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C32D3-F8BC-48FA-993D-9016E750C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Cash Flow and Working Capital Analysis</a:t>
            </a:r>
            <a:r>
              <a:rPr lang="en-US" dirty="0"/>
              <a:t/>
            </a:r>
            <a:br>
              <a:rPr lang="en-US" dirty="0"/>
            </a:br>
            <a:r>
              <a:rPr lang="en-US" sz="2800" i="1" dirty="0" smtClean="0"/>
              <a:t>Findings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88A8E1-8788-4F00-942D-17DCC1C04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6</a:t>
            </a:fld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2B26869-E507-438B-BBBE-0271FC031A77}"/>
              </a:ext>
            </a:extLst>
          </p:cNvPr>
          <p:cNvSpPr txBox="1"/>
          <p:nvPr/>
        </p:nvSpPr>
        <p:spPr>
          <a:xfrm>
            <a:off x="2362200" y="6226176"/>
            <a:ext cx="9550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Note1: Adjusted operating loss includes state appropriations.</a:t>
            </a:r>
          </a:p>
          <a:p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Note2: 2020 cash &amp; cash equivalents excludes endowment cash held by ARGI Investment Services.</a:t>
            </a:r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5E3D3A89-AE4C-4620-A51E-4DE30A88F1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135829"/>
              </p:ext>
            </p:extLst>
          </p:nvPr>
        </p:nvGraphicFramePr>
        <p:xfrm>
          <a:off x="0" y="1501776"/>
          <a:ext cx="121920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24556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FE1C4-9D00-457B-9A60-A2DC14907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Cash Flow and Working Capital Analysis</a:t>
            </a:r>
            <a:r>
              <a:rPr lang="en-US" dirty="0"/>
              <a:t/>
            </a:r>
            <a:br>
              <a:rPr lang="en-US" dirty="0"/>
            </a:br>
            <a:r>
              <a:rPr lang="en-US" sz="2800" i="1" dirty="0" smtClean="0"/>
              <a:t>Findings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F101E-57F0-482A-AE6C-702FC2B58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Inappropriate cash/working capital management techniques </a:t>
            </a:r>
            <a:r>
              <a:rPr lang="en-US" sz="2400" dirty="0" smtClean="0"/>
              <a:t>used</a:t>
            </a:r>
            <a:endParaRPr lang="en-US" sz="2400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Failure to pay vendors in a timely </a:t>
            </a:r>
            <a:r>
              <a:rPr lang="en-US" sz="2000" dirty="0" smtClean="0"/>
              <a:t>manner.</a:t>
            </a:r>
            <a:endParaRPr lang="en-US" sz="2000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Failure to reimburse state construction </a:t>
            </a:r>
            <a:r>
              <a:rPr lang="en-US" sz="2000" dirty="0" smtClean="0"/>
              <a:t>accounts.</a:t>
            </a:r>
            <a:endParaRPr lang="en-US" sz="2000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Draws from Revenue Anticipation </a:t>
            </a:r>
            <a:r>
              <a:rPr lang="en-US" sz="2000" dirty="0" smtClean="0"/>
              <a:t>Note.</a:t>
            </a:r>
            <a:endParaRPr lang="en-US" sz="2000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Asset preservation fee receipts used for </a:t>
            </a:r>
            <a:r>
              <a:rPr lang="en-US" sz="2000" dirty="0" smtClean="0"/>
              <a:t>operations.</a:t>
            </a:r>
            <a:endParaRPr lang="en-US" sz="2000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Failure to follow the Institution’s policies related to collection of student </a:t>
            </a:r>
            <a:r>
              <a:rPr lang="en-US" sz="2000" dirty="0" smtClean="0"/>
              <a:t>receivables.</a:t>
            </a:r>
            <a:endParaRPr lang="en-US" sz="2000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Draws from the endowment with incomplete </a:t>
            </a:r>
            <a:r>
              <a:rPr lang="en-US" sz="2000" dirty="0" smtClean="0"/>
              <a:t>accounting.</a:t>
            </a:r>
            <a:endParaRPr lang="en-US" sz="20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Known impact of above is $15.7 million of prior year expenses carried forward to FY </a:t>
            </a:r>
            <a:r>
              <a:rPr lang="en-US" sz="2400" dirty="0" smtClean="0"/>
              <a:t>2022.</a:t>
            </a:r>
            <a:endParaRPr lang="en-US" sz="24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Projected current year shortfall up to $7 million due to structural imbalance of university budget in FY </a:t>
            </a:r>
            <a:r>
              <a:rPr lang="en-US" sz="2400" dirty="0" smtClean="0"/>
              <a:t>2022.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90CEA7-8FB1-41AA-8183-A933A7509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8921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E70A8-F3E5-47CE-A4FA-0FE7B8BCF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Cash Flow and Working Capital Analysis</a:t>
            </a:r>
            <a:r>
              <a:rPr lang="en-US" dirty="0"/>
              <a:t/>
            </a:r>
            <a:br>
              <a:rPr lang="en-US" dirty="0"/>
            </a:br>
            <a:r>
              <a:rPr lang="en-US" sz="2800" i="1" dirty="0" smtClean="0"/>
              <a:t>Findings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2526D-D271-492F-9C9B-B179D922D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9/30/21 cash position of $4.34 million was temporarily relieved by: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Advancement of fourth quarter allotment from the State ($5.4 million)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CARES Act debt forgiveness ($2.5 million)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Current projections indicates cash reserves will be depleted by March 2022 and the $5 million Revenue Anticipation Note will be </a:t>
            </a:r>
            <a:r>
              <a:rPr lang="en-US" sz="2400" dirty="0" smtClean="0"/>
              <a:t>used </a:t>
            </a:r>
            <a:r>
              <a:rPr lang="en-US" sz="2400" dirty="0"/>
              <a:t>for April </a:t>
            </a:r>
            <a:r>
              <a:rPr lang="en-US" sz="2400" dirty="0" smtClean="0"/>
              <a:t>operations.</a:t>
            </a:r>
            <a:endParaRPr lang="en-US" sz="24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An additional non-recurring appropriation from the General Assembly is needed for continued operations beyond </a:t>
            </a:r>
            <a:r>
              <a:rPr lang="en-US" sz="2400" dirty="0" smtClean="0"/>
              <a:t>April.</a:t>
            </a:r>
            <a:endParaRPr lang="en-US" sz="24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708A80-DFAF-45B7-BAB7-9F2B3699A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0411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2"/>
            <a:ext cx="11049000" cy="5105398"/>
          </a:xfrm>
        </p:spPr>
        <p:txBody>
          <a:bodyPr/>
          <a:lstStyle/>
          <a:p>
            <a:pPr marL="274320" indent="-274320">
              <a:spcBef>
                <a:spcPts val="0"/>
              </a:spcBef>
              <a:spcAft>
                <a:spcPts val="1200"/>
              </a:spcAft>
            </a:pPr>
            <a:r>
              <a:rPr lang="en-US" sz="2400" b="1" dirty="0" smtClean="0"/>
              <a:t>Four </a:t>
            </a:r>
            <a:r>
              <a:rPr lang="en-US" sz="2400" b="1" dirty="0"/>
              <a:t>Primary Ratios: </a:t>
            </a:r>
            <a:r>
              <a:rPr lang="en-US" sz="2400" dirty="0"/>
              <a:t>	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	1) Primary Reserve		2) Net Operating Revenues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	3) Return on Net Assets	4) Viability</a:t>
            </a:r>
          </a:p>
          <a:p>
            <a:pPr marL="274320" indent="-274320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These ratios were weighted and combined to create a </a:t>
            </a:r>
            <a:r>
              <a:rPr lang="en-US" sz="2400" b="1" dirty="0"/>
              <a:t>Composite Financial Index (CFI</a:t>
            </a:r>
            <a:r>
              <a:rPr lang="en-US" sz="2400" b="1" dirty="0" smtClean="0"/>
              <a:t>)</a:t>
            </a:r>
            <a:r>
              <a:rPr lang="en-US" sz="2400" dirty="0" smtClean="0"/>
              <a:t>.</a:t>
            </a:r>
            <a:endParaRPr lang="en-US" sz="2400" dirty="0"/>
          </a:p>
          <a:p>
            <a:pPr marL="274320" indent="-274320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Audited financial statements were used to compute the </a:t>
            </a:r>
            <a:r>
              <a:rPr lang="en-US" sz="2400" dirty="0" smtClean="0"/>
              <a:t>ratios.</a:t>
            </a:r>
            <a:endParaRPr lang="en-US" sz="2400" dirty="0"/>
          </a:p>
          <a:p>
            <a:pPr marL="674370" lvl="1" indent="-274320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Adjusted to remove </a:t>
            </a:r>
            <a:r>
              <a:rPr lang="en-US" sz="2400" dirty="0" smtClean="0"/>
              <a:t>pension impact and other post employment benefits.</a:t>
            </a:r>
            <a:endParaRPr lang="en-US" sz="2400" dirty="0"/>
          </a:p>
          <a:p>
            <a:pPr marL="274320" indent="-274320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These measures are intended for the evaluation of a single institution over time, rather than comparisons across </a:t>
            </a:r>
            <a:r>
              <a:rPr lang="en-US" sz="2400" dirty="0" smtClean="0"/>
              <a:t>institutions.</a:t>
            </a:r>
            <a:endParaRPr lang="en-US" sz="24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9600" y="152402"/>
            <a:ext cx="10972800" cy="1219198"/>
          </a:xfrm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Financial Health Assessment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800" i="1" dirty="0">
                <a:latin typeface="Tahoma" panose="020B0604030504040204" pitchFamily="34" charset="0"/>
                <a:cs typeface="Tahoma" panose="020B0604030504040204" pitchFamily="34" charset="0"/>
              </a:rPr>
              <a:t>Methodology</a:t>
            </a:r>
            <a:endParaRPr lang="en-US" i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6597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PE Presentation">
      <a:dk1>
        <a:srgbClr val="000000"/>
      </a:dk1>
      <a:lt1>
        <a:srgbClr val="FFFFFF"/>
      </a:lt1>
      <a:dk2>
        <a:srgbClr val="005495"/>
      </a:dk2>
      <a:lt2>
        <a:srgbClr val="EEEEEE"/>
      </a:lt2>
      <a:accent1>
        <a:srgbClr val="0088C7"/>
      </a:accent1>
      <a:accent2>
        <a:srgbClr val="F37021"/>
      </a:accent2>
      <a:accent3>
        <a:srgbClr val="85AD64"/>
      </a:accent3>
      <a:accent4>
        <a:srgbClr val="4F57A6"/>
      </a:accent4>
      <a:accent5>
        <a:srgbClr val="E39717"/>
      </a:accent5>
      <a:accent6>
        <a:srgbClr val="00757B"/>
      </a:accent6>
      <a:hlink>
        <a:srgbClr val="0088C7"/>
      </a:hlink>
      <a:folHlink>
        <a:srgbClr val="00549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9D7FA721215D41B0CAB6B0A74D4AEA" ma:contentTypeVersion="11" ma:contentTypeDescription="Create a new document." ma:contentTypeScope="" ma:versionID="9f630d1f1d1738421fffa9d9c2c0a8cd">
  <xsd:schema xmlns:xsd="http://www.w3.org/2001/XMLSchema" xmlns:xs="http://www.w3.org/2001/XMLSchema" xmlns:p="http://schemas.microsoft.com/office/2006/metadata/properties" xmlns:ns2="29a91248-5eb0-4200-a816-ac826698a280" xmlns:ns3="a15875c0-074d-4170-8a2d-122cb0fd60b1" targetNamespace="http://schemas.microsoft.com/office/2006/metadata/properties" ma:root="true" ma:fieldsID="06f6a4baa2a537a1eafd20987b12656e" ns2:_="" ns3:_="">
    <xsd:import namespace="29a91248-5eb0-4200-a816-ac826698a280"/>
    <xsd:import namespace="a15875c0-074d-4170-8a2d-122cb0fd60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a91248-5eb0-4200-a816-ac826698a2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5875c0-074d-4170-8a2d-122cb0fd60b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A995956-BA61-48CA-A958-79BFCD61C99C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a15875c0-074d-4170-8a2d-122cb0fd60b1"/>
    <ds:schemaRef ds:uri="http://schemas.microsoft.com/office/2006/documentManagement/types"/>
    <ds:schemaRef ds:uri="http://schemas.microsoft.com/office/infopath/2007/PartnerControls"/>
    <ds:schemaRef ds:uri="29a91248-5eb0-4200-a816-ac826698a28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8FA667B-522B-43CB-BA6B-6B40D8B89F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2E3424-378C-4976-BEC8-055E044BD3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a91248-5eb0-4200-a816-ac826698a280"/>
    <ds:schemaRef ds:uri="a15875c0-074d-4170-8a2d-122cb0fd60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13809</TotalTime>
  <Words>3652</Words>
  <Application>Microsoft Office PowerPoint</Application>
  <PresentationFormat>Widescreen</PresentationFormat>
  <Paragraphs>462</Paragraphs>
  <Slides>32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Arial Black</vt:lpstr>
      <vt:lpstr>Calibri</vt:lpstr>
      <vt:lpstr>Century Gothic</vt:lpstr>
      <vt:lpstr>Symbol</vt:lpstr>
      <vt:lpstr>Tahoma</vt:lpstr>
      <vt:lpstr>Wingdings</vt:lpstr>
      <vt:lpstr>Office Theme</vt:lpstr>
      <vt:lpstr>Kentucky State University Review Update</vt:lpstr>
      <vt:lpstr> Overview</vt:lpstr>
      <vt:lpstr>Executive Order</vt:lpstr>
      <vt:lpstr>Cash Flow and Working Capital Analysis Methodology</vt:lpstr>
      <vt:lpstr>Cash Flow and Working Capital Analysis Findings</vt:lpstr>
      <vt:lpstr>Cash Flow and Working Capital Analysis Findings</vt:lpstr>
      <vt:lpstr>Cash Flow and Working Capital Analysis Findings</vt:lpstr>
      <vt:lpstr>Cash Flow and Working Capital Analysis Findings</vt:lpstr>
      <vt:lpstr>Financial Health Assessment Methodology</vt:lpstr>
      <vt:lpstr>Financial Health Assessment Findings – Primary Reserve  Ratio</vt:lpstr>
      <vt:lpstr>Financial Health Assessment Findings – Viability Ratio</vt:lpstr>
      <vt:lpstr>Financial Health Assessment Findings – Return on Net Assets Ratio</vt:lpstr>
      <vt:lpstr>Financial Health Assessment Findings – Net Operating Revenues Ratio</vt:lpstr>
      <vt:lpstr>Financial Health Assessment Findings – Composite Financial Index</vt:lpstr>
      <vt:lpstr>Peer Group Comparisons Methodology</vt:lpstr>
      <vt:lpstr>Peer Group Comparisons Findings – Affordability</vt:lpstr>
      <vt:lpstr>Peer Group Comparisons Findings – Sources of Core Revenue</vt:lpstr>
      <vt:lpstr>Peer Group Comparisons Findings – Staffing Levels</vt:lpstr>
      <vt:lpstr>Peer Group Comparisons Findings – Staffing Levels (Cont’d)</vt:lpstr>
      <vt:lpstr>Peer Group Comparisons Findings – Faculty Compensation</vt:lpstr>
      <vt:lpstr>Peer Group Comparisons Findings – Student Success</vt:lpstr>
      <vt:lpstr>Validation of Financial Information Research Question, Methodology, Preliminary Findings</vt:lpstr>
      <vt:lpstr>Review of Controls over Financial Management and Reporting Methodology </vt:lpstr>
      <vt:lpstr>Review of Controls over Financial Management and Reporting Findings</vt:lpstr>
      <vt:lpstr>Review of Controls over Financial Management and Reporting Findings</vt:lpstr>
      <vt:lpstr> Budget Request to Cover FY 2022 Projected Cash Shortfall and Strategic Initiatives </vt:lpstr>
      <vt:lpstr>Recommendations</vt:lpstr>
      <vt:lpstr>Recommendations</vt:lpstr>
      <vt:lpstr>Key Takeaways</vt:lpstr>
      <vt:lpstr>Management and Improvement Plan Areas</vt:lpstr>
      <vt:lpstr>KSU Presidential Search Committee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Gayheart, Gabrielle L (CPE)</dc:creator>
  <cp:lastModifiedBy>Fraker, Jennifer (CPE)</cp:lastModifiedBy>
  <cp:revision>516</cp:revision>
  <cp:lastPrinted>2021-08-17T17:08:38Z</cp:lastPrinted>
  <dcterms:created xsi:type="dcterms:W3CDTF">2016-09-22T18:57:17Z</dcterms:created>
  <dcterms:modified xsi:type="dcterms:W3CDTF">2021-11-10T17:05:29Z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0x010100BD9D7FA721215D41B0CAB6B0A74D4AEA</vt:lpwstr>
  </property>
</Properties>
</file>