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7" r:id="rId2"/>
    <p:sldId id="496" r:id="rId3"/>
    <p:sldId id="490" r:id="rId4"/>
    <p:sldId id="491" r:id="rId5"/>
    <p:sldId id="484" r:id="rId6"/>
    <p:sldId id="470" r:id="rId7"/>
    <p:sldId id="492" r:id="rId8"/>
    <p:sldId id="493" r:id="rId9"/>
    <p:sldId id="478" r:id="rId10"/>
    <p:sldId id="487" r:id="rId11"/>
    <p:sldId id="494" r:id="rId12"/>
    <p:sldId id="495" r:id="rId13"/>
    <p:sldId id="461" r:id="rId14"/>
    <p:sldId id="258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4122F"/>
    <a:srgbClr val="F37021"/>
    <a:srgbClr val="005495"/>
    <a:srgbClr val="0075CC"/>
    <a:srgbClr val="0C75A4"/>
    <a:srgbClr val="C95E28"/>
    <a:srgbClr val="004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C4045-11BC-4CA6-95AE-5DEBC7CF11EF}" v="874" dt="2022-10-14T19:01:11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78026" autoAdjust="0"/>
  </p:normalViewPr>
  <p:slideViewPr>
    <p:cSldViewPr>
      <p:cViewPr varScale="1">
        <p:scale>
          <a:sx n="58" d="100"/>
          <a:sy n="58" d="100"/>
        </p:scale>
        <p:origin x="8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or less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0.38800000000000001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82-4B0E-8F8B-435B4940C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college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82-4B0E-8F8B-435B4940C25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0.11799999999999999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82-4B0E-8F8B-435B4940C2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Certificate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82-4B0E-8F8B-435B4940C2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Associate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9.6000000000000002E-2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82-4B0E-8F8B-435B4940C2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Bachelor's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0.16300000000000001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82-4B0E-8F8B-435B4940C25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Graduate or Higher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82-4B0E-8F8B-435B4940C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45512048"/>
        <c:axId val="445515576"/>
      </c:barChart>
      <c:catAx>
        <c:axId val="44551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5515576"/>
        <c:crosses val="autoZero"/>
        <c:auto val="1"/>
        <c:lblAlgn val="ctr"/>
        <c:lblOffset val="100"/>
        <c:noMultiLvlLbl val="0"/>
      </c:catAx>
      <c:valAx>
        <c:axId val="44551557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44551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4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0075705946715E-2"/>
          <c:y val="0.15960254968128984"/>
          <c:w val="0.97593984858810656"/>
          <c:h val="0.811296921218181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and Operating Costs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  <c:pt idx="14">
                  <c:v>2020-21</c:v>
                </c:pt>
                <c:pt idx="15">
                  <c:v>2021-22</c:v>
                </c:pt>
              </c:strCache>
            </c:strRef>
          </c:cat>
          <c:val>
            <c:numRef>
              <c:f>Sheet1!$B$2:$B$17</c:f>
              <c:numCache>
                <c:formatCode>_("$"* #,##0.0_);_("$"* \(#,##0.0\);_("$"* "-"??_);_(@_)</c:formatCode>
                <c:ptCount val="16"/>
                <c:pt idx="0">
                  <c:v>11.1</c:v>
                </c:pt>
                <c:pt idx="1">
                  <c:v>11.5</c:v>
                </c:pt>
                <c:pt idx="2">
                  <c:v>7.7</c:v>
                </c:pt>
                <c:pt idx="3">
                  <c:v>7.7</c:v>
                </c:pt>
                <c:pt idx="4">
                  <c:v>7.3</c:v>
                </c:pt>
                <c:pt idx="5">
                  <c:v>7.2</c:v>
                </c:pt>
                <c:pt idx="6">
                  <c:v>6.5</c:v>
                </c:pt>
                <c:pt idx="7">
                  <c:v>6.7</c:v>
                </c:pt>
                <c:pt idx="8">
                  <c:v>6.6</c:v>
                </c:pt>
                <c:pt idx="9">
                  <c:v>7.1</c:v>
                </c:pt>
                <c:pt idx="10">
                  <c:v>6.4</c:v>
                </c:pt>
                <c:pt idx="11">
                  <c:v>5.0999999999999996</c:v>
                </c:pt>
                <c:pt idx="12">
                  <c:v>5.0999999999999996</c:v>
                </c:pt>
                <c:pt idx="13">
                  <c:v>5.0999999999999996</c:v>
                </c:pt>
                <c:pt idx="14">
                  <c:v>6</c:v>
                </c:pt>
                <c:pt idx="1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4E-4AC8-AC61-A0AF5F7C1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Retirement Contribution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  <c:pt idx="14">
                  <c:v>2020-21</c:v>
                </c:pt>
                <c:pt idx="15">
                  <c:v>2021-22</c:v>
                </c:pt>
              </c:strCache>
            </c:strRef>
          </c:cat>
          <c:val>
            <c:numRef>
              <c:f>Sheet1!$C$2:$C$17</c:f>
              <c:numCache>
                <c:formatCode>_("$"* #,##0.0_);_("$"* \(#,##0.0\);_("$"* "-"??_);_(@_)</c:formatCode>
                <c:ptCount val="1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0.7</c:v>
                </c:pt>
                <c:pt idx="8">
                  <c:v>0.9</c:v>
                </c:pt>
                <c:pt idx="9">
                  <c:v>1</c:v>
                </c:pt>
                <c:pt idx="10">
                  <c:v>1.2</c:v>
                </c:pt>
                <c:pt idx="11">
                  <c:v>1.2</c:v>
                </c:pt>
                <c:pt idx="12">
                  <c:v>1.7</c:v>
                </c:pt>
                <c:pt idx="13">
                  <c:v>1.5</c:v>
                </c:pt>
                <c:pt idx="14">
                  <c:v>1.2</c:v>
                </c:pt>
                <c:pt idx="15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4E-4AC8-AC61-A0AF5F7C1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445516360"/>
        <c:axId val="445516752"/>
      </c:barChart>
      <c:catAx>
        <c:axId val="44551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5516752"/>
        <c:crosses val="autoZero"/>
        <c:auto val="1"/>
        <c:lblAlgn val="ctr"/>
        <c:lblOffset val="100"/>
        <c:noMultiLvlLbl val="0"/>
      </c:catAx>
      <c:valAx>
        <c:axId val="445516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none"/>
        <c:minorTickMark val="none"/>
        <c:tickLblPos val="nextTo"/>
        <c:crossAx val="44551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6827359888369163E-3"/>
          <c:y val="2.3942423863683709E-2"/>
          <c:w val="0.41658998246898488"/>
          <c:h val="5.0889888763904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67</c:v>
                </c:pt>
                <c:pt idx="1">
                  <c:v>63</c:v>
                </c:pt>
                <c:pt idx="2">
                  <c:v>57</c:v>
                </c:pt>
                <c:pt idx="3">
                  <c:v>52</c:v>
                </c:pt>
                <c:pt idx="4">
                  <c:v>49</c:v>
                </c:pt>
                <c:pt idx="5">
                  <c:v>44</c:v>
                </c:pt>
                <c:pt idx="6">
                  <c:v>46</c:v>
                </c:pt>
                <c:pt idx="7">
                  <c:v>45</c:v>
                </c:pt>
                <c:pt idx="8">
                  <c:v>43</c:v>
                </c:pt>
                <c:pt idx="9">
                  <c:v>40</c:v>
                </c:pt>
                <c:pt idx="10">
                  <c:v>38</c:v>
                </c:pt>
                <c:pt idx="11">
                  <c:v>37</c:v>
                </c:pt>
                <c:pt idx="12">
                  <c:v>43</c:v>
                </c:pt>
                <c:pt idx="13">
                  <c:v>37</c:v>
                </c:pt>
                <c:pt idx="14">
                  <c:v>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6A-495A-870C-D52C79081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924768"/>
        <c:axId val="446731168"/>
      </c:lineChart>
      <c:catAx>
        <c:axId val="44192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46731168"/>
        <c:crosses val="autoZero"/>
        <c:auto val="1"/>
        <c:lblAlgn val="ctr"/>
        <c:lblOffset val="100"/>
        <c:noMultiLvlLbl val="0"/>
      </c:catAx>
      <c:valAx>
        <c:axId val="44673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192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F8107-D03C-4481-8141-FF310B084CC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B4E45-ED1B-4A87-A62A-3C22738C728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CPE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15-member coordinating board</a:t>
          </a:r>
        </a:p>
      </dgm:t>
    </dgm:pt>
    <dgm:pt modelId="{1C16E7E1-AE40-4853-ABF4-D1A18029289E}" type="parTrans" cxnId="{5405885B-CCB4-4FD3-A0C9-07326ADC45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C9369B-06F5-4D82-A264-B9C9E998619F}" type="sibTrans" cxnId="{5405885B-CCB4-4FD3-A0C9-07326ADC458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D77BB-BCF9-4100-BE96-D197BC4FA8B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  <a:t>Research Universities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  <a:t>2 autonomous institutions with individual boards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31F9A-151B-41E6-9C3E-83A5421B328C}" type="parTrans" cxnId="{EBC6765D-AC03-4DFE-B163-9359596245A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A7944-EED8-4B57-AAD7-BE601C076D6A}" type="sibTrans" cxnId="{EBC6765D-AC03-4DFE-B163-9359596245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06246-EF7B-4CF9-894B-C9213C71A9C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  <a:t>Comprehensive Universities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  <a:t>6 autonomous institutions with individual boards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30ECD-5D3A-4EB7-A950-DB793FB3830C}" type="parTrans" cxnId="{D58D6F7D-53EA-41A5-86EC-A1B56C96787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AF738-0C73-4A0E-B422-37B729510E12}" type="sibTrans" cxnId="{D58D6F7D-53EA-41A5-86EC-A1B56C9678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E8477-683B-403E-84ED-EAEC97D14CC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KCTCS </a:t>
          </a:r>
          <a:r>
            <a:rPr lang="en-US" sz="23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23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Governing Board</a:t>
          </a:r>
          <a:endParaRPr lang="en-US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9CF17F-2E92-4587-8B9F-6CD2BCE95992}" type="parTrans" cxnId="{5C65B00D-22F0-445B-A330-F8229B7CF69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75655-471D-424E-B26A-723C260EC6B9}" type="sibTrans" cxnId="{5C65B00D-22F0-445B-A330-F8229B7CF69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F5BE9-C530-48EF-BCD6-D74AEAFB7AC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  <a:t>16 Community and Technical Colleges </a:t>
          </a:r>
          <a:b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</a:b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  <a:t>Individual advisory boards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0A670C-C8DB-4398-B4BC-81437FCA167A}" type="parTrans" cxnId="{88F173C4-254C-495B-BD9A-EA98693E1166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B68135-91E5-4DC7-80B3-FD2D997EB461}" type="sibTrans" cxnId="{88F173C4-254C-495B-BD9A-EA98693E116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06EC1-2180-43DB-A4BB-1293D76B4669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  <a:sym typeface="Helvetica"/>
            </a:rPr>
            <a:t>199 Non-Public Colleges and Universities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F2F1C8-F236-4ABE-8732-CA6659BC4F15}" type="parTrans" cxnId="{1A483D36-973E-4BFF-AB89-DF5E6FBCE7CB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CB015-525D-42B3-BB81-90A9B54FF0D2}" type="sibTrans" cxnId="{1A483D36-973E-4BFF-AB89-DF5E6FBCE7C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B51C4-9914-457C-BF47-786442E37903}" type="pres">
      <dgm:prSet presAssocID="{DBBF8107-D03C-4481-8141-FF310B084C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044A20-D227-4B25-86F6-1F29EBFA01A6}" type="pres">
      <dgm:prSet presAssocID="{E2CB4E45-ED1B-4A87-A62A-3C22738C728A}" presName="hierRoot1" presStyleCnt="0">
        <dgm:presLayoutVars>
          <dgm:hierBranch val="init"/>
        </dgm:presLayoutVars>
      </dgm:prSet>
      <dgm:spPr/>
    </dgm:pt>
    <dgm:pt modelId="{0F802E6B-9061-40F9-B280-BBF062C2C18A}" type="pres">
      <dgm:prSet presAssocID="{E2CB4E45-ED1B-4A87-A62A-3C22738C728A}" presName="rootComposite1" presStyleCnt="0"/>
      <dgm:spPr/>
    </dgm:pt>
    <dgm:pt modelId="{C58F09B0-C439-4D8C-803D-24F713D0EE15}" type="pres">
      <dgm:prSet presAssocID="{E2CB4E45-ED1B-4A87-A62A-3C22738C728A}" presName="rootText1" presStyleLbl="node0" presStyleIdx="0" presStyleCnt="1" custScaleX="357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203CD4-3E92-435A-8753-6F0F2FB639B3}" type="pres">
      <dgm:prSet presAssocID="{E2CB4E45-ED1B-4A87-A62A-3C22738C728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8C5A97-53F9-4533-974E-3DF8E2A140F9}" type="pres">
      <dgm:prSet presAssocID="{E2CB4E45-ED1B-4A87-A62A-3C22738C728A}" presName="hierChild2" presStyleCnt="0"/>
      <dgm:spPr/>
    </dgm:pt>
    <dgm:pt modelId="{3CCD985B-E6D5-4C7B-87F9-11AD54E0112B}" type="pres">
      <dgm:prSet presAssocID="{91E31F9A-151B-41E6-9C3E-83A5421B328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31B12A56-C2C8-44B2-A506-A2C90D182736}" type="pres">
      <dgm:prSet presAssocID="{38DD77BB-BCF9-4100-BE96-D197BC4FA8B2}" presName="hierRoot2" presStyleCnt="0">
        <dgm:presLayoutVars>
          <dgm:hierBranch val="init"/>
        </dgm:presLayoutVars>
      </dgm:prSet>
      <dgm:spPr/>
    </dgm:pt>
    <dgm:pt modelId="{7F8AC8D5-75EE-4D1A-9F87-EF087933E4B4}" type="pres">
      <dgm:prSet presAssocID="{38DD77BB-BCF9-4100-BE96-D197BC4FA8B2}" presName="rootComposite" presStyleCnt="0"/>
      <dgm:spPr/>
    </dgm:pt>
    <dgm:pt modelId="{F06AA11A-8D7F-4D80-8A3F-6105FC201E6A}" type="pres">
      <dgm:prSet presAssocID="{38DD77BB-BCF9-4100-BE96-D197BC4FA8B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1E6E82-C0D4-480C-AC92-22E3E02D91A3}" type="pres">
      <dgm:prSet presAssocID="{38DD77BB-BCF9-4100-BE96-D197BC4FA8B2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A742AA-B83F-47B9-8786-672306FD78C6}" type="pres">
      <dgm:prSet presAssocID="{38DD77BB-BCF9-4100-BE96-D197BC4FA8B2}" presName="hierChild4" presStyleCnt="0"/>
      <dgm:spPr/>
    </dgm:pt>
    <dgm:pt modelId="{CADDBE27-B8DA-4A01-AFBA-D921A247148D}" type="pres">
      <dgm:prSet presAssocID="{38DD77BB-BCF9-4100-BE96-D197BC4FA8B2}" presName="hierChild5" presStyleCnt="0"/>
      <dgm:spPr/>
    </dgm:pt>
    <dgm:pt modelId="{769FE91E-A92A-4E46-BCB7-5A9FC81395C8}" type="pres">
      <dgm:prSet presAssocID="{53030ECD-5D3A-4EB7-A950-DB793FB3830C}" presName="Name37" presStyleLbl="parChTrans1D2" presStyleIdx="1" presStyleCnt="4"/>
      <dgm:spPr/>
      <dgm:t>
        <a:bodyPr/>
        <a:lstStyle/>
        <a:p>
          <a:endParaRPr lang="en-US"/>
        </a:p>
      </dgm:t>
    </dgm:pt>
    <dgm:pt modelId="{3445B9EA-059F-4BC6-BF56-43C4CDDEADD5}" type="pres">
      <dgm:prSet presAssocID="{86D06246-EF7B-4CF9-894B-C9213C71A9CA}" presName="hierRoot2" presStyleCnt="0">
        <dgm:presLayoutVars>
          <dgm:hierBranch val="init"/>
        </dgm:presLayoutVars>
      </dgm:prSet>
      <dgm:spPr/>
    </dgm:pt>
    <dgm:pt modelId="{80FE0267-F57C-4EE9-828D-934F817E2AC7}" type="pres">
      <dgm:prSet presAssocID="{86D06246-EF7B-4CF9-894B-C9213C71A9CA}" presName="rootComposite" presStyleCnt="0"/>
      <dgm:spPr/>
    </dgm:pt>
    <dgm:pt modelId="{B707BAAB-EB68-4B18-8811-7A9322CC8CA1}" type="pres">
      <dgm:prSet presAssocID="{86D06246-EF7B-4CF9-894B-C9213C71A9C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6A2A16-3B1C-4126-B45E-CA7192A14333}" type="pres">
      <dgm:prSet presAssocID="{86D06246-EF7B-4CF9-894B-C9213C71A9CA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0380B5-CC36-497A-92E3-609446DBCE74}" type="pres">
      <dgm:prSet presAssocID="{86D06246-EF7B-4CF9-894B-C9213C71A9CA}" presName="hierChild4" presStyleCnt="0"/>
      <dgm:spPr/>
    </dgm:pt>
    <dgm:pt modelId="{77528E2F-53F8-44E9-9289-96F5BBBA5CF2}" type="pres">
      <dgm:prSet presAssocID="{86D06246-EF7B-4CF9-894B-C9213C71A9CA}" presName="hierChild5" presStyleCnt="0"/>
      <dgm:spPr/>
    </dgm:pt>
    <dgm:pt modelId="{822202ED-C7A2-47E6-BFEB-4EE85911BB1B}" type="pres">
      <dgm:prSet presAssocID="{329CF17F-2E92-4587-8B9F-6CD2BCE9599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D45F874-39B9-437C-B7EF-39EBD8FF608B}" type="pres">
      <dgm:prSet presAssocID="{131E8477-683B-403E-84ED-EAEC97D14CCC}" presName="hierRoot2" presStyleCnt="0">
        <dgm:presLayoutVars>
          <dgm:hierBranch val="init"/>
        </dgm:presLayoutVars>
      </dgm:prSet>
      <dgm:spPr/>
    </dgm:pt>
    <dgm:pt modelId="{1DCEAEC8-FEB8-45CF-978B-F12B0115F934}" type="pres">
      <dgm:prSet presAssocID="{131E8477-683B-403E-84ED-EAEC97D14CCC}" presName="rootComposite" presStyleCnt="0"/>
      <dgm:spPr/>
    </dgm:pt>
    <dgm:pt modelId="{2564CC64-20B2-4E6A-91B5-40594BB6E264}" type="pres">
      <dgm:prSet presAssocID="{131E8477-683B-403E-84ED-EAEC97D14CC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E22569-9A5B-42C3-9B30-B572DF623D21}" type="pres">
      <dgm:prSet presAssocID="{131E8477-683B-403E-84ED-EAEC97D14CCC}" presName="rootConnector" presStyleLbl="node2" presStyleIdx="2" presStyleCnt="4"/>
      <dgm:spPr/>
      <dgm:t>
        <a:bodyPr/>
        <a:lstStyle/>
        <a:p>
          <a:endParaRPr lang="en-US"/>
        </a:p>
      </dgm:t>
    </dgm:pt>
    <dgm:pt modelId="{2C3CC683-581B-42C2-8FFA-7FB71439A83F}" type="pres">
      <dgm:prSet presAssocID="{131E8477-683B-403E-84ED-EAEC97D14CCC}" presName="hierChild4" presStyleCnt="0"/>
      <dgm:spPr/>
    </dgm:pt>
    <dgm:pt modelId="{1E7BBC93-797E-420B-B549-BA975725BF6D}" type="pres">
      <dgm:prSet presAssocID="{0F0A670C-C8DB-4398-B4BC-81437FCA167A}" presName="Name37" presStyleLbl="parChTrans1D3" presStyleIdx="0" presStyleCnt="1"/>
      <dgm:spPr/>
      <dgm:t>
        <a:bodyPr/>
        <a:lstStyle/>
        <a:p>
          <a:endParaRPr lang="en-US"/>
        </a:p>
      </dgm:t>
    </dgm:pt>
    <dgm:pt modelId="{A8F012FA-3BA8-48C5-946E-79B0ACB9C0BA}" type="pres">
      <dgm:prSet presAssocID="{F2CF5BE9-C530-48EF-BCD6-D74AEAFB7ACD}" presName="hierRoot2" presStyleCnt="0">
        <dgm:presLayoutVars>
          <dgm:hierBranch val="init"/>
        </dgm:presLayoutVars>
      </dgm:prSet>
      <dgm:spPr/>
    </dgm:pt>
    <dgm:pt modelId="{26B4EC2C-F8B3-497F-A418-23F5F2EB3518}" type="pres">
      <dgm:prSet presAssocID="{F2CF5BE9-C530-48EF-BCD6-D74AEAFB7ACD}" presName="rootComposite" presStyleCnt="0"/>
      <dgm:spPr/>
    </dgm:pt>
    <dgm:pt modelId="{9900A2F3-AFA6-4325-BB29-AF55E0296F1D}" type="pres">
      <dgm:prSet presAssocID="{F2CF5BE9-C530-48EF-BCD6-D74AEAFB7ACD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772313-7A37-4B81-AD1B-DF5A58676B19}" type="pres">
      <dgm:prSet presAssocID="{F2CF5BE9-C530-48EF-BCD6-D74AEAFB7ACD}" presName="rootConnector" presStyleLbl="node3" presStyleIdx="0" presStyleCnt="1"/>
      <dgm:spPr/>
      <dgm:t>
        <a:bodyPr/>
        <a:lstStyle/>
        <a:p>
          <a:endParaRPr lang="en-US"/>
        </a:p>
      </dgm:t>
    </dgm:pt>
    <dgm:pt modelId="{3BC97006-92F7-416C-B73B-500911925A92}" type="pres">
      <dgm:prSet presAssocID="{F2CF5BE9-C530-48EF-BCD6-D74AEAFB7ACD}" presName="hierChild4" presStyleCnt="0"/>
      <dgm:spPr/>
    </dgm:pt>
    <dgm:pt modelId="{112A4909-9DC4-45D2-A56A-F24DFB33782A}" type="pres">
      <dgm:prSet presAssocID="{F2CF5BE9-C530-48EF-BCD6-D74AEAFB7ACD}" presName="hierChild5" presStyleCnt="0"/>
      <dgm:spPr/>
    </dgm:pt>
    <dgm:pt modelId="{99DF0717-A049-47E6-A864-8C9C30AAE2AF}" type="pres">
      <dgm:prSet presAssocID="{131E8477-683B-403E-84ED-EAEC97D14CCC}" presName="hierChild5" presStyleCnt="0"/>
      <dgm:spPr/>
    </dgm:pt>
    <dgm:pt modelId="{B32C6131-E212-4AFF-83A6-D80C6706D277}" type="pres">
      <dgm:prSet presAssocID="{14F2F1C8-F236-4ABE-8732-CA6659BC4F15}" presName="Name37" presStyleLbl="parChTrans1D2" presStyleIdx="3" presStyleCnt="4"/>
      <dgm:spPr/>
      <dgm:t>
        <a:bodyPr/>
        <a:lstStyle/>
        <a:p>
          <a:endParaRPr lang="en-US"/>
        </a:p>
      </dgm:t>
    </dgm:pt>
    <dgm:pt modelId="{5F92D37E-2F77-4BC1-ADAF-F79D9276F968}" type="pres">
      <dgm:prSet presAssocID="{B3206EC1-2180-43DB-A4BB-1293D76B4669}" presName="hierRoot2" presStyleCnt="0">
        <dgm:presLayoutVars>
          <dgm:hierBranch val="init"/>
        </dgm:presLayoutVars>
      </dgm:prSet>
      <dgm:spPr/>
    </dgm:pt>
    <dgm:pt modelId="{2FEB0F0D-EB7E-4757-9AA8-1AF0F6CCC1F0}" type="pres">
      <dgm:prSet presAssocID="{B3206EC1-2180-43DB-A4BB-1293D76B4669}" presName="rootComposite" presStyleCnt="0"/>
      <dgm:spPr/>
    </dgm:pt>
    <dgm:pt modelId="{F2E4DFB7-73B1-46F2-8710-F8FEF927E5C3}" type="pres">
      <dgm:prSet presAssocID="{B3206EC1-2180-43DB-A4BB-1293D76B466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0885E0-AC26-4C3C-AEE5-FD9CEACE1D15}" type="pres">
      <dgm:prSet presAssocID="{B3206EC1-2180-43DB-A4BB-1293D76B4669}" presName="rootConnector" presStyleLbl="node2" presStyleIdx="3" presStyleCnt="4"/>
      <dgm:spPr/>
      <dgm:t>
        <a:bodyPr/>
        <a:lstStyle/>
        <a:p>
          <a:endParaRPr lang="en-US"/>
        </a:p>
      </dgm:t>
    </dgm:pt>
    <dgm:pt modelId="{D338CA66-E2B9-45A5-9880-3C2EF97376B3}" type="pres">
      <dgm:prSet presAssocID="{B3206EC1-2180-43DB-A4BB-1293D76B4669}" presName="hierChild4" presStyleCnt="0"/>
      <dgm:spPr/>
    </dgm:pt>
    <dgm:pt modelId="{DB4AA588-9652-4D00-A999-55EA95AFF7AA}" type="pres">
      <dgm:prSet presAssocID="{B3206EC1-2180-43DB-A4BB-1293D76B4669}" presName="hierChild5" presStyleCnt="0"/>
      <dgm:spPr/>
    </dgm:pt>
    <dgm:pt modelId="{93BE8D2D-9CE8-40CF-BB57-38FDE5DEEC08}" type="pres">
      <dgm:prSet presAssocID="{E2CB4E45-ED1B-4A87-A62A-3C22738C728A}" presName="hierChild3" presStyleCnt="0"/>
      <dgm:spPr/>
    </dgm:pt>
  </dgm:ptLst>
  <dgm:cxnLst>
    <dgm:cxn modelId="{C1C8BB77-7C59-4300-8AF9-1C96522347D8}" type="presOf" srcId="{91E31F9A-151B-41E6-9C3E-83A5421B328C}" destId="{3CCD985B-E6D5-4C7B-87F9-11AD54E0112B}" srcOrd="0" destOrd="0" presId="urn:microsoft.com/office/officeart/2005/8/layout/orgChart1"/>
    <dgm:cxn modelId="{88852BED-8A6B-4B22-868E-94A0AC9B0478}" type="presOf" srcId="{B3206EC1-2180-43DB-A4BB-1293D76B4669}" destId="{F2E4DFB7-73B1-46F2-8710-F8FEF927E5C3}" srcOrd="0" destOrd="0" presId="urn:microsoft.com/office/officeart/2005/8/layout/orgChart1"/>
    <dgm:cxn modelId="{EBC6765D-AC03-4DFE-B163-9359596245A0}" srcId="{E2CB4E45-ED1B-4A87-A62A-3C22738C728A}" destId="{38DD77BB-BCF9-4100-BE96-D197BC4FA8B2}" srcOrd="0" destOrd="0" parTransId="{91E31F9A-151B-41E6-9C3E-83A5421B328C}" sibTransId="{D4DA7944-EED8-4B57-AAD7-BE601C076D6A}"/>
    <dgm:cxn modelId="{AF7D9CAB-3420-47F3-B384-862DEFDC9CC8}" type="presOf" srcId="{131E8477-683B-403E-84ED-EAEC97D14CCC}" destId="{2CE22569-9A5B-42C3-9B30-B572DF623D21}" srcOrd="1" destOrd="0" presId="urn:microsoft.com/office/officeart/2005/8/layout/orgChart1"/>
    <dgm:cxn modelId="{BC0B9659-9569-414A-A250-8C77BAD44C5E}" type="presOf" srcId="{131E8477-683B-403E-84ED-EAEC97D14CCC}" destId="{2564CC64-20B2-4E6A-91B5-40594BB6E264}" srcOrd="0" destOrd="0" presId="urn:microsoft.com/office/officeart/2005/8/layout/orgChart1"/>
    <dgm:cxn modelId="{5C65B00D-22F0-445B-A330-F8229B7CF69A}" srcId="{E2CB4E45-ED1B-4A87-A62A-3C22738C728A}" destId="{131E8477-683B-403E-84ED-EAEC97D14CCC}" srcOrd="2" destOrd="0" parTransId="{329CF17F-2E92-4587-8B9F-6CD2BCE95992}" sibTransId="{6A175655-471D-424E-B26A-723C260EC6B9}"/>
    <dgm:cxn modelId="{6EEB6016-4D29-4EDE-AA64-C7605BE8F0F0}" type="presOf" srcId="{38DD77BB-BCF9-4100-BE96-D197BC4FA8B2}" destId="{C81E6E82-C0D4-480C-AC92-22E3E02D91A3}" srcOrd="1" destOrd="0" presId="urn:microsoft.com/office/officeart/2005/8/layout/orgChart1"/>
    <dgm:cxn modelId="{661FDBDA-830C-40C9-A23F-78172D34AC84}" type="presOf" srcId="{86D06246-EF7B-4CF9-894B-C9213C71A9CA}" destId="{B707BAAB-EB68-4B18-8811-7A9322CC8CA1}" srcOrd="0" destOrd="0" presId="urn:microsoft.com/office/officeart/2005/8/layout/orgChart1"/>
    <dgm:cxn modelId="{A7FA8BE9-F7E4-4827-BF34-217BFB6F3B3E}" type="presOf" srcId="{53030ECD-5D3A-4EB7-A950-DB793FB3830C}" destId="{769FE91E-A92A-4E46-BCB7-5A9FC81395C8}" srcOrd="0" destOrd="0" presId="urn:microsoft.com/office/officeart/2005/8/layout/orgChart1"/>
    <dgm:cxn modelId="{5405885B-CCB4-4FD3-A0C9-07326ADC458D}" srcId="{DBBF8107-D03C-4481-8141-FF310B084CCA}" destId="{E2CB4E45-ED1B-4A87-A62A-3C22738C728A}" srcOrd="0" destOrd="0" parTransId="{1C16E7E1-AE40-4853-ABF4-D1A18029289E}" sibTransId="{40C9369B-06F5-4D82-A264-B9C9E998619F}"/>
    <dgm:cxn modelId="{06DBCDE3-E94E-4D39-9E51-5A02C159B605}" type="presOf" srcId="{E2CB4E45-ED1B-4A87-A62A-3C22738C728A}" destId="{AD203CD4-3E92-435A-8753-6F0F2FB639B3}" srcOrd="1" destOrd="0" presId="urn:microsoft.com/office/officeart/2005/8/layout/orgChart1"/>
    <dgm:cxn modelId="{BEA719DE-F489-4985-9BD3-6DB42A0781A2}" type="presOf" srcId="{F2CF5BE9-C530-48EF-BCD6-D74AEAFB7ACD}" destId="{91772313-7A37-4B81-AD1B-DF5A58676B19}" srcOrd="1" destOrd="0" presId="urn:microsoft.com/office/officeart/2005/8/layout/orgChart1"/>
    <dgm:cxn modelId="{5581809A-3DC4-49E0-8A12-B478A92D6919}" type="presOf" srcId="{14F2F1C8-F236-4ABE-8732-CA6659BC4F15}" destId="{B32C6131-E212-4AFF-83A6-D80C6706D277}" srcOrd="0" destOrd="0" presId="urn:microsoft.com/office/officeart/2005/8/layout/orgChart1"/>
    <dgm:cxn modelId="{88F173C4-254C-495B-BD9A-EA98693E1166}" srcId="{131E8477-683B-403E-84ED-EAEC97D14CCC}" destId="{F2CF5BE9-C530-48EF-BCD6-D74AEAFB7ACD}" srcOrd="0" destOrd="0" parTransId="{0F0A670C-C8DB-4398-B4BC-81437FCA167A}" sibTransId="{32B68135-91E5-4DC7-80B3-FD2D997EB461}"/>
    <dgm:cxn modelId="{7F861BD1-AD62-4F2F-B248-51A5F566A080}" type="presOf" srcId="{0F0A670C-C8DB-4398-B4BC-81437FCA167A}" destId="{1E7BBC93-797E-420B-B549-BA975725BF6D}" srcOrd="0" destOrd="0" presId="urn:microsoft.com/office/officeart/2005/8/layout/orgChart1"/>
    <dgm:cxn modelId="{37054B56-5D95-443F-961B-0666B529767B}" type="presOf" srcId="{86D06246-EF7B-4CF9-894B-C9213C71A9CA}" destId="{C36A2A16-3B1C-4126-B45E-CA7192A14333}" srcOrd="1" destOrd="0" presId="urn:microsoft.com/office/officeart/2005/8/layout/orgChart1"/>
    <dgm:cxn modelId="{949F9429-49EE-422B-B014-FA80C19EDB7E}" type="presOf" srcId="{B3206EC1-2180-43DB-A4BB-1293D76B4669}" destId="{D30885E0-AC26-4C3C-AEE5-FD9CEACE1D15}" srcOrd="1" destOrd="0" presId="urn:microsoft.com/office/officeart/2005/8/layout/orgChart1"/>
    <dgm:cxn modelId="{CD0001C4-C0DC-4650-B991-9C233CE97CA0}" type="presOf" srcId="{E2CB4E45-ED1B-4A87-A62A-3C22738C728A}" destId="{C58F09B0-C439-4D8C-803D-24F713D0EE15}" srcOrd="0" destOrd="0" presId="urn:microsoft.com/office/officeart/2005/8/layout/orgChart1"/>
    <dgm:cxn modelId="{DDD02E30-D9FB-46F4-925D-D8A8AE6835D7}" type="presOf" srcId="{F2CF5BE9-C530-48EF-BCD6-D74AEAFB7ACD}" destId="{9900A2F3-AFA6-4325-BB29-AF55E0296F1D}" srcOrd="0" destOrd="0" presId="urn:microsoft.com/office/officeart/2005/8/layout/orgChart1"/>
    <dgm:cxn modelId="{A825C699-E7DC-4117-AB75-CB74B4FDA19D}" type="presOf" srcId="{DBBF8107-D03C-4481-8141-FF310B084CCA}" destId="{2C4B51C4-9914-457C-BF47-786442E37903}" srcOrd="0" destOrd="0" presId="urn:microsoft.com/office/officeart/2005/8/layout/orgChart1"/>
    <dgm:cxn modelId="{FB9D4FF1-B5CF-469A-86D6-7B240D265EAC}" type="presOf" srcId="{329CF17F-2E92-4587-8B9F-6CD2BCE95992}" destId="{822202ED-C7A2-47E6-BFEB-4EE85911BB1B}" srcOrd="0" destOrd="0" presId="urn:microsoft.com/office/officeart/2005/8/layout/orgChart1"/>
    <dgm:cxn modelId="{D58D6F7D-53EA-41A5-86EC-A1B56C967873}" srcId="{E2CB4E45-ED1B-4A87-A62A-3C22738C728A}" destId="{86D06246-EF7B-4CF9-894B-C9213C71A9CA}" srcOrd="1" destOrd="0" parTransId="{53030ECD-5D3A-4EB7-A950-DB793FB3830C}" sibTransId="{5DEAF738-0C73-4A0E-B422-37B729510E12}"/>
    <dgm:cxn modelId="{1A483D36-973E-4BFF-AB89-DF5E6FBCE7CB}" srcId="{E2CB4E45-ED1B-4A87-A62A-3C22738C728A}" destId="{B3206EC1-2180-43DB-A4BB-1293D76B4669}" srcOrd="3" destOrd="0" parTransId="{14F2F1C8-F236-4ABE-8732-CA6659BC4F15}" sibTransId="{400CB015-525D-42B3-BB81-90A9B54FF0D2}"/>
    <dgm:cxn modelId="{CEB01E4E-4050-4715-95BF-96B7240A19F1}" type="presOf" srcId="{38DD77BB-BCF9-4100-BE96-D197BC4FA8B2}" destId="{F06AA11A-8D7F-4D80-8A3F-6105FC201E6A}" srcOrd="0" destOrd="0" presId="urn:microsoft.com/office/officeart/2005/8/layout/orgChart1"/>
    <dgm:cxn modelId="{9C905E71-CBFF-448C-B95C-414981F454F2}" type="presParOf" srcId="{2C4B51C4-9914-457C-BF47-786442E37903}" destId="{B4044A20-D227-4B25-86F6-1F29EBFA01A6}" srcOrd="0" destOrd="0" presId="urn:microsoft.com/office/officeart/2005/8/layout/orgChart1"/>
    <dgm:cxn modelId="{BD7EBCAF-EACA-4B27-B2E9-2239DC11CED8}" type="presParOf" srcId="{B4044A20-D227-4B25-86F6-1F29EBFA01A6}" destId="{0F802E6B-9061-40F9-B280-BBF062C2C18A}" srcOrd="0" destOrd="0" presId="urn:microsoft.com/office/officeart/2005/8/layout/orgChart1"/>
    <dgm:cxn modelId="{18806D20-53F5-485B-A5A3-9C19F6F05C67}" type="presParOf" srcId="{0F802E6B-9061-40F9-B280-BBF062C2C18A}" destId="{C58F09B0-C439-4D8C-803D-24F713D0EE15}" srcOrd="0" destOrd="0" presId="urn:microsoft.com/office/officeart/2005/8/layout/orgChart1"/>
    <dgm:cxn modelId="{EFAF69A0-2032-4500-8E8A-E463F9311D76}" type="presParOf" srcId="{0F802E6B-9061-40F9-B280-BBF062C2C18A}" destId="{AD203CD4-3E92-435A-8753-6F0F2FB639B3}" srcOrd="1" destOrd="0" presId="urn:microsoft.com/office/officeart/2005/8/layout/orgChart1"/>
    <dgm:cxn modelId="{FEAB2645-8029-4488-990E-2B344FEB7EF9}" type="presParOf" srcId="{B4044A20-D227-4B25-86F6-1F29EBFA01A6}" destId="{938C5A97-53F9-4533-974E-3DF8E2A140F9}" srcOrd="1" destOrd="0" presId="urn:microsoft.com/office/officeart/2005/8/layout/orgChart1"/>
    <dgm:cxn modelId="{9DDE4EB1-CE42-43D9-A0D9-B0B80D466B13}" type="presParOf" srcId="{938C5A97-53F9-4533-974E-3DF8E2A140F9}" destId="{3CCD985B-E6D5-4C7B-87F9-11AD54E0112B}" srcOrd="0" destOrd="0" presId="urn:microsoft.com/office/officeart/2005/8/layout/orgChart1"/>
    <dgm:cxn modelId="{5E3271C9-9FA1-47A3-8D3E-82A6AFFD4924}" type="presParOf" srcId="{938C5A97-53F9-4533-974E-3DF8E2A140F9}" destId="{31B12A56-C2C8-44B2-A506-A2C90D182736}" srcOrd="1" destOrd="0" presId="urn:microsoft.com/office/officeart/2005/8/layout/orgChart1"/>
    <dgm:cxn modelId="{9BCA7E52-1700-4998-9C4D-E27BA1A4630F}" type="presParOf" srcId="{31B12A56-C2C8-44B2-A506-A2C90D182736}" destId="{7F8AC8D5-75EE-4D1A-9F87-EF087933E4B4}" srcOrd="0" destOrd="0" presId="urn:microsoft.com/office/officeart/2005/8/layout/orgChart1"/>
    <dgm:cxn modelId="{8BD85771-7B6F-4C8B-8B48-64F7B5827444}" type="presParOf" srcId="{7F8AC8D5-75EE-4D1A-9F87-EF087933E4B4}" destId="{F06AA11A-8D7F-4D80-8A3F-6105FC201E6A}" srcOrd="0" destOrd="0" presId="urn:microsoft.com/office/officeart/2005/8/layout/orgChart1"/>
    <dgm:cxn modelId="{C6924DA8-63D5-45A4-A9F7-035652D5D9C0}" type="presParOf" srcId="{7F8AC8D5-75EE-4D1A-9F87-EF087933E4B4}" destId="{C81E6E82-C0D4-480C-AC92-22E3E02D91A3}" srcOrd="1" destOrd="0" presId="urn:microsoft.com/office/officeart/2005/8/layout/orgChart1"/>
    <dgm:cxn modelId="{121B23AE-45E2-4539-B07B-3EC9E28D8F72}" type="presParOf" srcId="{31B12A56-C2C8-44B2-A506-A2C90D182736}" destId="{D9A742AA-B83F-47B9-8786-672306FD78C6}" srcOrd="1" destOrd="0" presId="urn:microsoft.com/office/officeart/2005/8/layout/orgChart1"/>
    <dgm:cxn modelId="{443776AA-BD6F-4324-B531-252C817550FD}" type="presParOf" srcId="{31B12A56-C2C8-44B2-A506-A2C90D182736}" destId="{CADDBE27-B8DA-4A01-AFBA-D921A247148D}" srcOrd="2" destOrd="0" presId="urn:microsoft.com/office/officeart/2005/8/layout/orgChart1"/>
    <dgm:cxn modelId="{33E09184-CFB5-42F2-8BF0-1634D17CD7EE}" type="presParOf" srcId="{938C5A97-53F9-4533-974E-3DF8E2A140F9}" destId="{769FE91E-A92A-4E46-BCB7-5A9FC81395C8}" srcOrd="2" destOrd="0" presId="urn:microsoft.com/office/officeart/2005/8/layout/orgChart1"/>
    <dgm:cxn modelId="{46661357-8F45-4FCA-B298-F6EF84A46F8E}" type="presParOf" srcId="{938C5A97-53F9-4533-974E-3DF8E2A140F9}" destId="{3445B9EA-059F-4BC6-BF56-43C4CDDEADD5}" srcOrd="3" destOrd="0" presId="urn:microsoft.com/office/officeart/2005/8/layout/orgChart1"/>
    <dgm:cxn modelId="{5CB2E632-9EA9-4388-83FF-8CA61918BC3B}" type="presParOf" srcId="{3445B9EA-059F-4BC6-BF56-43C4CDDEADD5}" destId="{80FE0267-F57C-4EE9-828D-934F817E2AC7}" srcOrd="0" destOrd="0" presId="urn:microsoft.com/office/officeart/2005/8/layout/orgChart1"/>
    <dgm:cxn modelId="{133EFBD1-4DCA-4C1A-AFD5-651BA2507A96}" type="presParOf" srcId="{80FE0267-F57C-4EE9-828D-934F817E2AC7}" destId="{B707BAAB-EB68-4B18-8811-7A9322CC8CA1}" srcOrd="0" destOrd="0" presId="urn:microsoft.com/office/officeart/2005/8/layout/orgChart1"/>
    <dgm:cxn modelId="{A9C92578-BA1F-48B4-970F-7E2D76BABD43}" type="presParOf" srcId="{80FE0267-F57C-4EE9-828D-934F817E2AC7}" destId="{C36A2A16-3B1C-4126-B45E-CA7192A14333}" srcOrd="1" destOrd="0" presId="urn:microsoft.com/office/officeart/2005/8/layout/orgChart1"/>
    <dgm:cxn modelId="{EBEF873A-6084-4B59-82A0-F0851A9C8E7B}" type="presParOf" srcId="{3445B9EA-059F-4BC6-BF56-43C4CDDEADD5}" destId="{6D0380B5-CC36-497A-92E3-609446DBCE74}" srcOrd="1" destOrd="0" presId="urn:microsoft.com/office/officeart/2005/8/layout/orgChart1"/>
    <dgm:cxn modelId="{A596DBB8-350E-4199-8E4B-8D834BB9E740}" type="presParOf" srcId="{3445B9EA-059F-4BC6-BF56-43C4CDDEADD5}" destId="{77528E2F-53F8-44E9-9289-96F5BBBA5CF2}" srcOrd="2" destOrd="0" presId="urn:microsoft.com/office/officeart/2005/8/layout/orgChart1"/>
    <dgm:cxn modelId="{01CDB40A-61E6-4F26-8307-59668E16D1CC}" type="presParOf" srcId="{938C5A97-53F9-4533-974E-3DF8E2A140F9}" destId="{822202ED-C7A2-47E6-BFEB-4EE85911BB1B}" srcOrd="4" destOrd="0" presId="urn:microsoft.com/office/officeart/2005/8/layout/orgChart1"/>
    <dgm:cxn modelId="{597855AD-B39D-4F9C-930C-35B347C978B5}" type="presParOf" srcId="{938C5A97-53F9-4533-974E-3DF8E2A140F9}" destId="{5D45F874-39B9-437C-B7EF-39EBD8FF608B}" srcOrd="5" destOrd="0" presId="urn:microsoft.com/office/officeart/2005/8/layout/orgChart1"/>
    <dgm:cxn modelId="{37DCB0A8-8ECA-48F9-99A2-6AC238DB1B6D}" type="presParOf" srcId="{5D45F874-39B9-437C-B7EF-39EBD8FF608B}" destId="{1DCEAEC8-FEB8-45CF-978B-F12B0115F934}" srcOrd="0" destOrd="0" presId="urn:microsoft.com/office/officeart/2005/8/layout/orgChart1"/>
    <dgm:cxn modelId="{61B9FC68-011B-40FA-A4E3-BAAC57FCD12F}" type="presParOf" srcId="{1DCEAEC8-FEB8-45CF-978B-F12B0115F934}" destId="{2564CC64-20B2-4E6A-91B5-40594BB6E264}" srcOrd="0" destOrd="0" presId="urn:microsoft.com/office/officeart/2005/8/layout/orgChart1"/>
    <dgm:cxn modelId="{5C19E426-7C44-4614-A563-1C629AC8E133}" type="presParOf" srcId="{1DCEAEC8-FEB8-45CF-978B-F12B0115F934}" destId="{2CE22569-9A5B-42C3-9B30-B572DF623D21}" srcOrd="1" destOrd="0" presId="urn:microsoft.com/office/officeart/2005/8/layout/orgChart1"/>
    <dgm:cxn modelId="{6477C730-34FC-4B79-958C-4165CED61960}" type="presParOf" srcId="{5D45F874-39B9-437C-B7EF-39EBD8FF608B}" destId="{2C3CC683-581B-42C2-8FFA-7FB71439A83F}" srcOrd="1" destOrd="0" presId="urn:microsoft.com/office/officeart/2005/8/layout/orgChart1"/>
    <dgm:cxn modelId="{A316E085-27F8-4742-B239-0E41B279342F}" type="presParOf" srcId="{2C3CC683-581B-42C2-8FFA-7FB71439A83F}" destId="{1E7BBC93-797E-420B-B549-BA975725BF6D}" srcOrd="0" destOrd="0" presId="urn:microsoft.com/office/officeart/2005/8/layout/orgChart1"/>
    <dgm:cxn modelId="{A163CB2A-A852-4624-871D-B2E736FCFD48}" type="presParOf" srcId="{2C3CC683-581B-42C2-8FFA-7FB71439A83F}" destId="{A8F012FA-3BA8-48C5-946E-79B0ACB9C0BA}" srcOrd="1" destOrd="0" presId="urn:microsoft.com/office/officeart/2005/8/layout/orgChart1"/>
    <dgm:cxn modelId="{70F8B947-4C7E-4635-9679-96B0547D5156}" type="presParOf" srcId="{A8F012FA-3BA8-48C5-946E-79B0ACB9C0BA}" destId="{26B4EC2C-F8B3-497F-A418-23F5F2EB3518}" srcOrd="0" destOrd="0" presId="urn:microsoft.com/office/officeart/2005/8/layout/orgChart1"/>
    <dgm:cxn modelId="{31941EC2-60B3-48A4-9314-E78F78AD273A}" type="presParOf" srcId="{26B4EC2C-F8B3-497F-A418-23F5F2EB3518}" destId="{9900A2F3-AFA6-4325-BB29-AF55E0296F1D}" srcOrd="0" destOrd="0" presId="urn:microsoft.com/office/officeart/2005/8/layout/orgChart1"/>
    <dgm:cxn modelId="{253B48A6-68D5-412B-90D5-C5F019F2B721}" type="presParOf" srcId="{26B4EC2C-F8B3-497F-A418-23F5F2EB3518}" destId="{91772313-7A37-4B81-AD1B-DF5A58676B19}" srcOrd="1" destOrd="0" presId="urn:microsoft.com/office/officeart/2005/8/layout/orgChart1"/>
    <dgm:cxn modelId="{BEDDA5FA-6B97-43D1-AC25-9568A8588E53}" type="presParOf" srcId="{A8F012FA-3BA8-48C5-946E-79B0ACB9C0BA}" destId="{3BC97006-92F7-416C-B73B-500911925A92}" srcOrd="1" destOrd="0" presId="urn:microsoft.com/office/officeart/2005/8/layout/orgChart1"/>
    <dgm:cxn modelId="{CB293876-5F99-4953-8C3B-46953D9FF8E1}" type="presParOf" srcId="{A8F012FA-3BA8-48C5-946E-79B0ACB9C0BA}" destId="{112A4909-9DC4-45D2-A56A-F24DFB33782A}" srcOrd="2" destOrd="0" presId="urn:microsoft.com/office/officeart/2005/8/layout/orgChart1"/>
    <dgm:cxn modelId="{41619F14-4DA7-4CA2-9D57-D81BD4F137F4}" type="presParOf" srcId="{5D45F874-39B9-437C-B7EF-39EBD8FF608B}" destId="{99DF0717-A049-47E6-A864-8C9C30AAE2AF}" srcOrd="2" destOrd="0" presId="urn:microsoft.com/office/officeart/2005/8/layout/orgChart1"/>
    <dgm:cxn modelId="{DA7185A7-B62F-43D5-AE34-24ACF53DBCD1}" type="presParOf" srcId="{938C5A97-53F9-4533-974E-3DF8E2A140F9}" destId="{B32C6131-E212-4AFF-83A6-D80C6706D277}" srcOrd="6" destOrd="0" presId="urn:microsoft.com/office/officeart/2005/8/layout/orgChart1"/>
    <dgm:cxn modelId="{96E5C612-E9BA-4608-ADC5-0D05788DE5E0}" type="presParOf" srcId="{938C5A97-53F9-4533-974E-3DF8E2A140F9}" destId="{5F92D37E-2F77-4BC1-ADAF-F79D9276F968}" srcOrd="7" destOrd="0" presId="urn:microsoft.com/office/officeart/2005/8/layout/orgChart1"/>
    <dgm:cxn modelId="{038BDA2D-A5B6-4926-BDE7-7B7C93B10B42}" type="presParOf" srcId="{5F92D37E-2F77-4BC1-ADAF-F79D9276F968}" destId="{2FEB0F0D-EB7E-4757-9AA8-1AF0F6CCC1F0}" srcOrd="0" destOrd="0" presId="urn:microsoft.com/office/officeart/2005/8/layout/orgChart1"/>
    <dgm:cxn modelId="{67404581-3A50-4C48-977B-27A4A3DC9481}" type="presParOf" srcId="{2FEB0F0D-EB7E-4757-9AA8-1AF0F6CCC1F0}" destId="{F2E4DFB7-73B1-46F2-8710-F8FEF927E5C3}" srcOrd="0" destOrd="0" presId="urn:microsoft.com/office/officeart/2005/8/layout/orgChart1"/>
    <dgm:cxn modelId="{0E0F2E8C-98FE-4B89-AE80-974CA2AEE9E1}" type="presParOf" srcId="{2FEB0F0D-EB7E-4757-9AA8-1AF0F6CCC1F0}" destId="{D30885E0-AC26-4C3C-AEE5-FD9CEACE1D15}" srcOrd="1" destOrd="0" presId="urn:microsoft.com/office/officeart/2005/8/layout/orgChart1"/>
    <dgm:cxn modelId="{37907B03-65A1-42FE-B851-286F59596477}" type="presParOf" srcId="{5F92D37E-2F77-4BC1-ADAF-F79D9276F968}" destId="{D338CA66-E2B9-45A5-9880-3C2EF97376B3}" srcOrd="1" destOrd="0" presId="urn:microsoft.com/office/officeart/2005/8/layout/orgChart1"/>
    <dgm:cxn modelId="{C3C08A87-AFE2-4456-A8CE-E555D8FAD09A}" type="presParOf" srcId="{5F92D37E-2F77-4BC1-ADAF-F79D9276F968}" destId="{DB4AA588-9652-4D00-A999-55EA95AFF7AA}" srcOrd="2" destOrd="0" presId="urn:microsoft.com/office/officeart/2005/8/layout/orgChart1"/>
    <dgm:cxn modelId="{DF3E1D12-35BB-4BC8-8E30-F7ADB2CEFCF0}" type="presParOf" srcId="{B4044A20-D227-4B25-86F6-1F29EBFA01A6}" destId="{93BE8D2D-9CE8-40CF-BB57-38FDE5DEEC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25B4C9-1643-4445-9CFD-68C1EBD8B800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CF766C-C5DE-4036-99C8-C6E8D8C1E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2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4FCF766C-C5DE-4036-99C8-C6E8D8C1E120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13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044">
              <a:defRPr/>
            </a:pPr>
            <a:fld id="{4FCF766C-C5DE-4036-99C8-C6E8D8C1E120}" type="slidenum">
              <a:rPr lang="en-US">
                <a:solidFill>
                  <a:prstClr val="black"/>
                </a:solidFill>
                <a:latin typeface="Calibri"/>
              </a:rPr>
              <a:pPr defTabSz="94704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47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Some key concerns:</a:t>
            </a:r>
          </a:p>
          <a:p>
            <a:pPr>
              <a:spcBef>
                <a:spcPts val="0"/>
              </a:spcBef>
            </a:pPr>
            <a:r>
              <a:rPr lang="en-US" dirty="0"/>
              <a:t>Increasing enrollment of specific student populations: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White males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Adult learners</a:t>
            </a:r>
          </a:p>
          <a:p>
            <a:pPr>
              <a:spcBef>
                <a:spcPts val="0"/>
              </a:spcBef>
            </a:pPr>
            <a:r>
              <a:rPr lang="en-US" dirty="0"/>
              <a:t>Addressing student basic needs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Food and housing insecurity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Mental health and social/emotional needs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Better advising.</a:t>
            </a:r>
          </a:p>
          <a:p>
            <a:pPr>
              <a:spcBef>
                <a:spcPts val="0"/>
              </a:spcBef>
            </a:pPr>
            <a:r>
              <a:rPr lang="en-US" dirty="0"/>
              <a:t>Focusing on employability: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Integration of “essential skills” in all our programs.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Cultural competency to prepare graduates for a diverse workforce.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Increasing experiential learning and career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186101"/>
            <a:ext cx="5892800" cy="17526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37904FD-90D3-48BA-9B27-373B7DB0B618}"/>
              </a:ext>
            </a:extLst>
          </p:cNvPr>
          <p:cNvCxnSpPr/>
          <p:nvPr userDrawn="1"/>
        </p:nvCxnSpPr>
        <p:spPr>
          <a:xfrm>
            <a:off x="914400" y="3962400"/>
            <a:ext cx="1036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8B85B03-6DDD-4E85-AF80-61CC151BC7D2}"/>
              </a:ext>
            </a:extLst>
          </p:cNvPr>
          <p:cNvGrpSpPr/>
          <p:nvPr userDrawn="1"/>
        </p:nvGrpSpPr>
        <p:grpSpPr>
          <a:xfrm>
            <a:off x="4800599" y="6048486"/>
            <a:ext cx="2362201" cy="657115"/>
            <a:chOff x="3327935" y="6096000"/>
            <a:chExt cx="2216129" cy="65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F1B2801-2C50-43CF-B395-51F974707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xmlns="" id="{E0E710DA-D332-4F7D-BD21-4CF7CA818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8853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18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FB928740-0AEF-4854-BA8A-68845AB0CCF8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B920262-9D26-4C2C-8254-5CC849F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31555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355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A3DBE769-8BB2-40F2-A494-5D3A4A16507E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82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34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47E9051E-0270-49FD-8B07-231BA1B27447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1"/>
            <a:ext cx="10972800" cy="2743197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CEEBD5C-DD2D-4EF9-9A9E-57AF0BAACDC2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5E077DA-99C2-4BD7-932D-4DF3D2E6AE40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497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10972800" cy="27432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4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08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349DC071-FD13-4E9F-862F-39C94098005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153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99060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060371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1D4DED5-2971-4D39-984A-0B9A1DD86F67}"/>
              </a:ext>
            </a:extLst>
          </p:cNvPr>
          <p:cNvCxnSpPr/>
          <p:nvPr userDrawn="1"/>
        </p:nvCxnSpPr>
        <p:spPr>
          <a:xfrm>
            <a:off x="4419600" y="388620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xmlns="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1134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xmlns="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5AD87A-2FB0-4154-99CF-92C83A96ACB2}"/>
              </a:ext>
            </a:extLst>
          </p:cNvPr>
          <p:cNvSpPr txBox="1"/>
          <p:nvPr userDrawn="1"/>
        </p:nvSpPr>
        <p:spPr>
          <a:xfrm>
            <a:off x="3204619" y="152400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EE59EA4-3BE9-4A5D-8E07-E24CB38CB5A3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32DC460-8DDE-4C50-B562-8F0B9864436E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5582189-037C-42C0-AA17-AA6156FB0E64}"/>
              </a:ext>
            </a:extLst>
          </p:cNvPr>
          <p:cNvSpPr txBox="1"/>
          <p:nvPr userDrawn="1"/>
        </p:nvSpPr>
        <p:spPr>
          <a:xfrm>
            <a:off x="1371600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86D82AB-772B-4E1C-83EE-8DDC4A3BB369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19C8EA9-08BB-47EA-A344-287B2D16DD2B}"/>
              </a:ext>
            </a:extLst>
          </p:cNvPr>
          <p:cNvSpPr txBox="1"/>
          <p:nvPr userDrawn="1"/>
        </p:nvSpPr>
        <p:spPr>
          <a:xfrm>
            <a:off x="4267200" y="5132852"/>
            <a:ext cx="434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 http://cpe.ky.gov and http://kyhigheredmatters.org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2CF7AA9-DEC7-45B2-9DBA-2C146893FF3C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49048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6C9A99A-1F2B-43AF-8BE4-E0423E774117}"/>
              </a:ext>
            </a:extLst>
          </p:cNvPr>
          <p:cNvSpPr txBox="1"/>
          <p:nvPr userDrawn="1"/>
        </p:nvSpPr>
        <p:spPr>
          <a:xfrm>
            <a:off x="9144000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84C8BBD-7535-4120-96FB-A32DF4E51059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449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41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0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267200" y="5132852"/>
            <a:ext cx="434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 http://cpe.ky.gov and http://kyhigheredmatters.org</a:t>
            </a: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49048"/>
            <a:ext cx="457200" cy="4572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144000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44960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xmlns="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4CDA509-9E05-4E54-94D6-D89EE9F1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0"/>
            <a:ext cx="12192000" cy="1097280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7667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82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200400"/>
            <a:ext cx="5892800" cy="17526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94082" y="5040873"/>
            <a:ext cx="3779519" cy="548640"/>
            <a:chOff x="670561" y="5040872"/>
            <a:chExt cx="2834639" cy="54864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123488" y="5124675"/>
              <a:ext cx="23817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Twitter: CPENews</a:t>
              </a:r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CPEPres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1" y="5040872"/>
              <a:ext cx="411480" cy="5486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4970000" y="5049048"/>
            <a:ext cx="3146080" cy="548640"/>
            <a:chOff x="3894525" y="5056752"/>
            <a:chExt cx="2359560" cy="548640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4339127" y="5140556"/>
              <a:ext cx="1914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Website: http://cpe.ky.gov</a:t>
              </a:r>
            </a:p>
          </p:txBody>
        </p:sp>
        <p:pic>
          <p:nvPicPr>
            <p:cNvPr id="19" name="Picture 18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25" y="5056752"/>
              <a:ext cx="411480" cy="54864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8412480" y="5044960"/>
            <a:ext cx="2712725" cy="548640"/>
            <a:chOff x="6309360" y="5047487"/>
            <a:chExt cx="2034544" cy="548640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6760615" y="5135663"/>
              <a:ext cx="15832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Facebook: KYCPE</a:t>
              </a:r>
            </a:p>
          </p:txBody>
        </p:sp>
        <p:pic>
          <p:nvPicPr>
            <p:cNvPr id="24" name="Picture 23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360" y="5047487"/>
              <a:ext cx="411480" cy="54864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35" y="6172200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119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990601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4060370"/>
            <a:ext cx="5791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88620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xmlns="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221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08163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151400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1D4DED5-2971-4D39-984A-0B9A1DD86F67}"/>
              </a:ext>
            </a:extLst>
          </p:cNvPr>
          <p:cNvCxnSpPr/>
          <p:nvPr userDrawn="1"/>
        </p:nvCxnSpPr>
        <p:spPr>
          <a:xfrm>
            <a:off x="685800" y="397723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794D5CC-7F60-4DF7-90E8-E431E6627C75}"/>
              </a:ext>
            </a:extLst>
          </p:cNvPr>
          <p:cNvGrpSpPr/>
          <p:nvPr userDrawn="1"/>
        </p:nvGrpSpPr>
        <p:grpSpPr>
          <a:xfrm>
            <a:off x="533400" y="6177332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xmlns="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0715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0352" y="1078992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352" y="4151376"/>
            <a:ext cx="5791200" cy="201168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7764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794D5CC-7F60-4DF7-90E8-E431E6627C75}"/>
              </a:ext>
            </a:extLst>
          </p:cNvPr>
          <p:cNvGrpSpPr/>
          <p:nvPr userDrawn="1"/>
        </p:nvGrpSpPr>
        <p:grpSpPr>
          <a:xfrm>
            <a:off x="530352" y="6200885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xmlns="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485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62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97280"/>
            <a:ext cx="11612880" cy="5029200"/>
          </a:xfrm>
        </p:spPr>
        <p:txBody>
          <a:bodyPr tIns="274320"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98A179-D5DE-4388-AB6D-AD438EE0EA50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2410503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 with Sourc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spcBef>
                <a:spcPts val="0"/>
              </a:spcBef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1317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with Source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A97DC8-D707-46CD-9E34-133DD291B628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5805EC84-8F70-4384-9284-74DAAB7F2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8564611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prstGeom prst="rect">
            <a:avLst/>
          </a:prstGeom>
        </p:spPr>
        <p:txBody>
          <a:bodyPr vert="horz" lIns="182880" tIns="45720" rIns="182880" bIns="9144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19200"/>
            <a:ext cx="11612880" cy="5029200"/>
          </a:xfrm>
          <a:prstGeom prst="rect">
            <a:avLst/>
          </a:prstGeom>
        </p:spPr>
        <p:txBody>
          <a:bodyPr vert="horz" lIns="91440" tIns="2743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5635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72D66B-0445-4BC5-9EAB-C2A9A3FC6D2D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E5B70-886E-481B-A93D-1F008B5327E7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21902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5" r:id="rId3"/>
    <p:sldLayoutId id="2147483676" r:id="rId4"/>
    <p:sldLayoutId id="2147483677" r:id="rId5"/>
    <p:sldLayoutId id="2147483650" r:id="rId6"/>
    <p:sldLayoutId id="2147483663" r:id="rId7"/>
    <p:sldLayoutId id="2147483660" r:id="rId8"/>
    <p:sldLayoutId id="2147483665" r:id="rId9"/>
    <p:sldLayoutId id="2147483652" r:id="rId10"/>
    <p:sldLayoutId id="2147483678" r:id="rId11"/>
    <p:sldLayoutId id="2147483653" r:id="rId12"/>
    <p:sldLayoutId id="2147483679" r:id="rId13"/>
    <p:sldLayoutId id="2147483654" r:id="rId14"/>
    <p:sldLayoutId id="2147483680" r:id="rId15"/>
    <p:sldLayoutId id="2147483682" r:id="rId16"/>
    <p:sldLayoutId id="2147483671" r:id="rId17"/>
    <p:sldLayoutId id="2147483655" r:id="rId18"/>
    <p:sldLayoutId id="2147483681" r:id="rId19"/>
    <p:sldLayoutId id="2147483673" r:id="rId20"/>
    <p:sldLayoutId id="2147483683" r:id="rId21"/>
    <p:sldLayoutId id="2147483684" r:id="rId22"/>
    <p:sldLayoutId id="2147483687" r:id="rId23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4CEFE-A739-4C46-9BA2-0F693FB33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CPE Agency Update and Priorities for Future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E01A21-A8EA-4986-A58D-21494341F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Budget Review Subcommittee on Education</a:t>
            </a:r>
          </a:p>
          <a:p>
            <a:r>
              <a:rPr lang="en-US" dirty="0"/>
              <a:t>Oct. 19, 2022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F0D801CC-ABBF-4F49-89F2-4EA3CC6179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9452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BEA33-7E7A-B774-A0E5-B1B671A6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headed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F65132-B30B-305E-6944-064B6C96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1161288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4"/>
                </a:solidFill>
              </a:rPr>
              <a:t>Transitions: 5 out of 10 Kentucky high school graduates go on to college.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increase college readiness, advising, dual credit participation.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3"/>
                </a:solidFill>
              </a:rPr>
              <a:t>Affordability: 6 out of 10 Kentucky public university students graduate with debt.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reduce financial barriers and debt; improve the public’s understanding of paying for college.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Success: 6 out of 10 students attending a state university complete their degree.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ensure timely completion, maximize transfer of credit, and ensure high-quality programs.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4122F"/>
                </a:solidFill>
              </a:rPr>
              <a:t>Talent: 7 out of 10 Kentucky college graduates are working in state 3 years after graduation.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focus on our workforce output, and especially on high-need areas, such as health and education.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2"/>
                </a:solidFill>
              </a:rPr>
              <a:t>Value: 1 out of 3 adults say college is worth the cost.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keep spreading the “Higher Education Matters” message; that for every higher ed dollar invested, a $67 return on investment for the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5A3E3E-E5BC-1D43-ADF8-CB41A384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59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055A30-DA4D-46F5-AD50-64E38299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 Operating General Fund – Dollars in Millions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37448ED8-5986-93B9-2728-032F0F867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537301"/>
              </p:ext>
            </p:extLst>
          </p:nvPr>
        </p:nvGraphicFramePr>
        <p:xfrm>
          <a:off x="274638" y="1447800"/>
          <a:ext cx="1161256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65D616-7FDE-FBEE-F5B6-AC4D34C6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13BCA3A-783D-6EAD-BBC5-58BE9677254B}"/>
              </a:ext>
            </a:extLst>
          </p:cNvPr>
          <p:cNvSpPr txBox="1"/>
          <p:nvPr/>
        </p:nvSpPr>
        <p:spPr>
          <a:xfrm>
            <a:off x="152400" y="1143000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Includes Strategic Initiative Personnel and Operating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844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387F2-C0E6-4D8C-B358-CEED2280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 Employees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DB3C93CE-7436-3EFD-0E4E-67FB99BAA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112593"/>
              </p:ext>
            </p:extLst>
          </p:nvPr>
        </p:nvGraphicFramePr>
        <p:xfrm>
          <a:off x="274638" y="1676400"/>
          <a:ext cx="1161256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F1B148-7E6D-5C69-5708-C5B79D30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A82642-1243-04B9-2F22-E2F9D59C9ED3}"/>
              </a:ext>
            </a:extLst>
          </p:cNvPr>
          <p:cNvSpPr txBox="1"/>
          <p:nvPr/>
        </p:nvSpPr>
        <p:spPr>
          <a:xfrm>
            <a:off x="152400" y="1143000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Excludes Federally Funded Positions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9F909F-13C8-CB6E-5AC8-B13CD983C928}"/>
              </a:ext>
            </a:extLst>
          </p:cNvPr>
          <p:cNvSpPr txBox="1"/>
          <p:nvPr/>
        </p:nvSpPr>
        <p:spPr>
          <a:xfrm>
            <a:off x="10680700" y="4191000"/>
            <a:ext cx="129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 </a:t>
            </a:r>
            <a:r>
              <a:rPr lang="en-US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736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E68FB9-5158-4EFD-939E-B1292D90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Momentum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EB63C8-C63C-458B-934E-86886ACC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41248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ym typeface="Wingdings" panose="05000000000000000000" pitchFamily="2" charset="2"/>
              </a:rPr>
              <a:t>Agency operating funding is needed to support growth in CPE’s duties and responsibilities and to further the goals and objectives of the state’s strategic agenda: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ym typeface="Wingdings" panose="05000000000000000000" pitchFamily="2" charset="2"/>
              </a:rPr>
              <a:t>Addressing Kentucky’s teacher and healthcare workforce shortages.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ym typeface="Wingdings" panose="05000000000000000000" pitchFamily="2" charset="2"/>
              </a:rPr>
              <a:t>Strengthen pathways between K-12 and postsecondary programs.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Improving access to high-demand postsecondary training and education programs for working-age adults.</a:t>
            </a: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3607AF-AA67-D019-85AA-3EC4313E2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188720"/>
            <a:ext cx="3200400" cy="39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95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667000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224050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59CD87-A7E8-E007-9B5C-894C555AE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CPE’s Oversight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1E7DBFB5-F888-EEEA-CEC7-037628F6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186565"/>
              </p:ext>
            </p:extLst>
          </p:nvPr>
        </p:nvGraphicFramePr>
        <p:xfrm>
          <a:off x="274638" y="1219200"/>
          <a:ext cx="11612562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376F59-3F45-9667-3A9A-99376BBB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136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3CD945-3A1A-4047-F619-B465486D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Five-Year Progress – AY16 to AY21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05CB6F-40A2-D445-6631-E0523B4C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AA972BA-7BA3-26AF-C65D-AC1D9916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48868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"/>
            </a:pPr>
            <a:r>
              <a:rPr lang="en-US" sz="2400" dirty="0"/>
              <a:t>Six-year graduation rates increased 7.6 percentage points.</a:t>
            </a:r>
          </a:p>
          <a:p>
            <a:pPr lvl="1">
              <a:buFont typeface="Wingdings" panose="05000000000000000000" pitchFamily="2" charset="2"/>
              <a:buChar char=""/>
            </a:pPr>
            <a:r>
              <a:rPr lang="en-US" sz="2000" dirty="0"/>
              <a:t>URM Six-year graduation rates, up 9.5 ppt. </a:t>
            </a:r>
          </a:p>
          <a:p>
            <a:pPr lvl="1">
              <a:buFont typeface="Wingdings" panose="05000000000000000000" pitchFamily="2" charset="2"/>
              <a:buChar char=""/>
            </a:pPr>
            <a:r>
              <a:rPr lang="en-US" sz="2000" dirty="0"/>
              <a:t>Low-Income six-year graduation rates, up 6.1 ppt. </a:t>
            </a:r>
          </a:p>
          <a:p>
            <a:pPr>
              <a:buFont typeface="Wingdings" panose="05000000000000000000" pitchFamily="2" charset="2"/>
              <a:buChar char=""/>
            </a:pPr>
            <a:r>
              <a:rPr lang="en-US" sz="2400" dirty="0"/>
              <a:t>Three-year graduation rates increased 13.6 percentage points.</a:t>
            </a:r>
          </a:p>
          <a:p>
            <a:pPr lvl="1">
              <a:buFont typeface="Wingdings" panose="05000000000000000000" pitchFamily="2" charset="2"/>
              <a:buChar char=""/>
            </a:pPr>
            <a:r>
              <a:rPr lang="en-US" sz="2000" dirty="0"/>
              <a:t>URM three-year graduation rates, up 2.2 ppt.</a:t>
            </a:r>
          </a:p>
          <a:p>
            <a:pPr lvl="1">
              <a:buFont typeface="Wingdings" panose="05000000000000000000" pitchFamily="2" charset="2"/>
              <a:buChar char=""/>
            </a:pPr>
            <a:r>
              <a:rPr lang="en-US" sz="2000" dirty="0"/>
              <a:t>Low-income three-year graduation rates, up 14.5 ppt.</a:t>
            </a:r>
          </a:p>
          <a:p>
            <a:pPr>
              <a:buFont typeface="Wingdings" panose="05000000000000000000" pitchFamily="2" charset="2"/>
              <a:buChar char="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8EFF84-4919-6B00-A46B-E8A2BE74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188720"/>
            <a:ext cx="3200400" cy="39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781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9124F-E8EA-3209-BD3D-F0477751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Five-Year Progress – AY16 to AY21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B2D3CB-1F12-989F-CF01-AE9E9F89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2D26741-C210-147F-0EC4-06267A21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41248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é"/>
            </a:pPr>
            <a:r>
              <a:rPr lang="en-US" sz="2400" dirty="0"/>
              <a:t>Undergraduate degrees at state universities increased 2%.</a:t>
            </a:r>
          </a:p>
          <a:p>
            <a:pPr lvl="1">
              <a:buFont typeface="Wingdings" panose="05000000000000000000" pitchFamily="2" charset="2"/>
              <a:buChar char="é"/>
            </a:pPr>
            <a:r>
              <a:rPr lang="en-US" sz="2000" dirty="0"/>
              <a:t>URM Undergraduate degrees, up 25%.</a:t>
            </a:r>
          </a:p>
          <a:p>
            <a:pPr>
              <a:buFont typeface="Wingdings" panose="05000000000000000000" pitchFamily="2" charset="2"/>
              <a:buChar char="é"/>
            </a:pPr>
            <a:r>
              <a:rPr lang="en-US" sz="2400" dirty="0"/>
              <a:t>KCTCS credentials increased 28%.</a:t>
            </a:r>
          </a:p>
          <a:p>
            <a:pPr lvl="1">
              <a:buFont typeface="Wingdings" panose="05000000000000000000" pitchFamily="2" charset="2"/>
              <a:buChar char="é"/>
            </a:pPr>
            <a:r>
              <a:rPr lang="en-US" sz="2000" dirty="0"/>
              <a:t>KCTCS URM credentials, up 46%.</a:t>
            </a:r>
          </a:p>
          <a:p>
            <a:pPr lvl="1">
              <a:buFont typeface="Wingdings" panose="05000000000000000000" pitchFamily="2" charset="2"/>
              <a:buChar char="é"/>
            </a:pPr>
            <a:r>
              <a:rPr lang="en-US" sz="2000" dirty="0"/>
              <a:t>KCTCS low-income credentials, up 17%.</a:t>
            </a:r>
          </a:p>
          <a:p>
            <a:pPr>
              <a:buFont typeface="Wingdings" panose="05000000000000000000" pitchFamily="2" charset="2"/>
              <a:buChar char="é"/>
            </a:pPr>
            <a:r>
              <a:rPr lang="en-US" sz="2400" dirty="0"/>
              <a:t>Graduate credentials at state universities increased 7%.</a:t>
            </a:r>
          </a:p>
          <a:p>
            <a:pPr lvl="1">
              <a:buFont typeface="Wingdings" panose="05000000000000000000" pitchFamily="2" charset="2"/>
              <a:buChar char="é"/>
            </a:pPr>
            <a:r>
              <a:rPr lang="en-US" sz="2000" dirty="0"/>
              <a:t>URM graduate-level credentials up 42%.</a:t>
            </a:r>
          </a:p>
          <a:p>
            <a:pPr lvl="1">
              <a:buFont typeface="Wingdings" panose="05000000000000000000" pitchFamily="2" charset="2"/>
              <a:buChar char="é"/>
            </a:pPr>
            <a:r>
              <a:rPr lang="en-US" sz="2000" dirty="0"/>
              <a:t>Low-income graduate-level credentials, up 12%.</a:t>
            </a:r>
          </a:p>
          <a:p>
            <a:pPr>
              <a:buFont typeface="Wingdings" panose="05000000000000000000" pitchFamily="2" charset="2"/>
              <a:buChar char="é"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FA80C8-7A8D-32ED-F13D-A5F7DD00B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188720"/>
            <a:ext cx="3200400" cy="39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78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F1113-ABD9-6CAE-46E5-F6EECA9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60x30 Goal: Progress and Concern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E08463-0F75-3BBA-A3B0-B7C59B64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03356CB-3998-E377-3EDC-547E4A275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15946"/>
              </p:ext>
            </p:extLst>
          </p:nvPr>
        </p:nvGraphicFramePr>
        <p:xfrm>
          <a:off x="289720" y="4419600"/>
          <a:ext cx="11612560" cy="1066800"/>
        </p:xfrm>
        <a:graphic>
          <a:graphicData uri="http://schemas.openxmlformats.org/drawingml/2006/table">
            <a:tbl>
              <a:tblPr/>
              <a:tblGrid>
                <a:gridCol w="2322512">
                  <a:extLst>
                    <a:ext uri="{9D8B030D-6E8A-4147-A177-3AD203B41FA5}">
                      <a16:colId xmlns:a16="http://schemas.microsoft.com/office/drawing/2014/main" xmlns="" val="1115579762"/>
                    </a:ext>
                  </a:extLst>
                </a:gridCol>
                <a:gridCol w="2322512">
                  <a:extLst>
                    <a:ext uri="{9D8B030D-6E8A-4147-A177-3AD203B41FA5}">
                      <a16:colId xmlns:a16="http://schemas.microsoft.com/office/drawing/2014/main" xmlns="" val="3965040093"/>
                    </a:ext>
                  </a:extLst>
                </a:gridCol>
                <a:gridCol w="2322512">
                  <a:extLst>
                    <a:ext uri="{9D8B030D-6E8A-4147-A177-3AD203B41FA5}">
                      <a16:colId xmlns:a16="http://schemas.microsoft.com/office/drawing/2014/main" xmlns="" val="133249358"/>
                    </a:ext>
                  </a:extLst>
                </a:gridCol>
                <a:gridCol w="2322512">
                  <a:extLst>
                    <a:ext uri="{9D8B030D-6E8A-4147-A177-3AD203B41FA5}">
                      <a16:colId xmlns:a16="http://schemas.microsoft.com/office/drawing/2014/main" xmlns="" val="2900270531"/>
                    </a:ext>
                  </a:extLst>
                </a:gridCol>
                <a:gridCol w="2322512">
                  <a:extLst>
                    <a:ext uri="{9D8B030D-6E8A-4147-A177-3AD203B41FA5}">
                      <a16:colId xmlns:a16="http://schemas.microsoft.com/office/drawing/2014/main" xmlns="" val="3678794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239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5439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B027AC-5FCE-8DD8-EA62-65684D6D3581}"/>
              </a:ext>
            </a:extLst>
          </p:cNvPr>
          <p:cNvSpPr txBox="1"/>
          <p:nvPr/>
        </p:nvSpPr>
        <p:spPr>
          <a:xfrm>
            <a:off x="289720" y="4050268"/>
            <a:ext cx="11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Annual increases in number of Kentuckians with a postsecondary education.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D583850-CB26-4BE0-3E7C-44CC47290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936720"/>
              </p:ext>
            </p:extLst>
          </p:nvPr>
        </p:nvGraphicFramePr>
        <p:xfrm>
          <a:off x="289720" y="1466612"/>
          <a:ext cx="11612560" cy="295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AC3AEA-1190-B575-07F7-4EB1B628D228}"/>
              </a:ext>
            </a:extLst>
          </p:cNvPr>
          <p:cNvSpPr txBox="1"/>
          <p:nvPr/>
        </p:nvSpPr>
        <p:spPr>
          <a:xfrm>
            <a:off x="300478" y="1630174"/>
            <a:ext cx="11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Kentucky’s current levels of educational attainment – Half the population has a postsecondary credential.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4F60403-0366-A0F5-7652-7386496F8133}"/>
              </a:ext>
            </a:extLst>
          </p:cNvPr>
          <p:cNvSpPr txBox="1"/>
          <p:nvPr/>
        </p:nvSpPr>
        <p:spPr>
          <a:xfrm>
            <a:off x="533400" y="21336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diploma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less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39%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FDBD29-FB8F-3D89-BD59-894BC55F10C2}"/>
              </a:ext>
            </a:extLst>
          </p:cNvPr>
          <p:cNvSpPr txBox="1"/>
          <p:nvPr/>
        </p:nvSpPr>
        <p:spPr>
          <a:xfrm>
            <a:off x="4803289" y="2145760"/>
            <a:ext cx="129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9B954F-A29E-3BCB-C246-12E5035B435F}"/>
              </a:ext>
            </a:extLst>
          </p:cNvPr>
          <p:cNvSpPr txBox="1"/>
          <p:nvPr/>
        </p:nvSpPr>
        <p:spPr>
          <a:xfrm>
            <a:off x="6258628" y="2133600"/>
            <a:ext cx="129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0E79C2A-A93F-08E4-761B-85BA8C368135}"/>
              </a:ext>
            </a:extLst>
          </p:cNvPr>
          <p:cNvSpPr txBox="1"/>
          <p:nvPr/>
        </p:nvSpPr>
        <p:spPr>
          <a:xfrm>
            <a:off x="7626096" y="2112824"/>
            <a:ext cx="129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88D5CDE-3D6E-E30E-6A18-5403586293F0}"/>
              </a:ext>
            </a:extLst>
          </p:cNvPr>
          <p:cNvSpPr txBox="1"/>
          <p:nvPr/>
        </p:nvSpPr>
        <p:spPr>
          <a:xfrm>
            <a:off x="8763000" y="2111317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E7EDEB-6386-42C1-8DE4-6305F4B44CD3}"/>
              </a:ext>
            </a:extLst>
          </p:cNvPr>
          <p:cNvSpPr txBox="1"/>
          <p:nvPr/>
        </p:nvSpPr>
        <p:spPr>
          <a:xfrm>
            <a:off x="10628395" y="2095316"/>
            <a:ext cx="129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Higher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5047574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92FB434D-BC2B-4819-A199-37173BB9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Enhanced/Added Duties and Responsibilities in Recent Years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E6E6D63-C440-B811-3E33-CD349424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56488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Higher education performance funding system.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Covid-related federal fund management, tracking.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DEI policy and programming to close achievement gaps.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Increased focus on alignment between postsecondary and state workforce needs.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Training and professional development for campus board members.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Enhanced academic program review process.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Financial, administrative and academic review and guidance for KSU.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A87C2B-C0D7-465F-A2C1-383D1D493A00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xmlns="" id="{3BB87066-6721-A27E-306B-96AD90D4E3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685"/>
          <a:stretch>
            <a:fillRect/>
          </a:stretch>
        </p:blipFill>
        <p:spPr>
          <a:xfrm>
            <a:off x="8686800" y="1188720"/>
            <a:ext cx="3200400" cy="39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76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92FB434D-BC2B-4819-A199-37173BB9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Enhanced/Added Duties and Responsibilities In Recent Years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716A034E-3DB4-9402-A60F-9A932B6EE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79348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Expanded non-public college/university licensure responsibilities.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Credit transfer and articulation agreements.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Expanded higher education data collection, management and public reporting.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ROI reporting and Student Right to Know website.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Expanded programming supporting college completion.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Project Graduate and other adult learner programs.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Commonwealth Education Continuum to strengthen the education to workforce pipeline.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A87C2B-C0D7-465F-A2C1-383D1D493A00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0D5182-A079-E416-8CC3-038F4C328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188720"/>
            <a:ext cx="3200400" cy="39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233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AE939-9C01-4544-AD7A-6A6B5D95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CPE has been reimagined to support student outcomes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2B789902-0EB0-E3F1-E470-9AC2ED8E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79348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Created a new operational unit focused on economic and workforce development; first area: Healthcare Workforce.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Launched the nation's first Student Success Collaborative </a:t>
            </a:r>
            <a:br>
              <a:rPr lang="en-US" sz="2400" dirty="0"/>
            </a:br>
            <a:r>
              <a:rPr lang="en-US" sz="2400" dirty="0"/>
              <a:t>for two- and four-year campuses.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Added staff focusing on the needs of adult learners.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Developed a new unit focusing on P-12-to-Postsecondary policies and programs; launched the Commonwealth Education Continuum.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Built a stronger focus on college affordability and campus financial health – tuition capped in last five years to historic lows.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C854BB-B11F-43CE-845A-85BBE0F8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14332D-FE05-BC15-4EFE-0192AA73D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10">
            <a:off x="8834766" y="1398749"/>
            <a:ext cx="2881034" cy="370693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5528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0AE939-9C01-4544-AD7A-6A6B5D95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 has been reimagined to support student outcomes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F1DE0AB-4942-02DD-C678-F33D5DFC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488680" cy="5029200"/>
          </a:xfrm>
        </p:spPr>
        <p:txBody>
          <a:bodyPr/>
          <a:lstStyle/>
          <a:p>
            <a:r>
              <a:rPr lang="en-US" sz="2400" dirty="0"/>
              <a:t>Created a core CPE team who work daily with KSU to develop and monitor the university’s management improvement plan.</a:t>
            </a:r>
          </a:p>
          <a:p>
            <a:r>
              <a:rPr lang="en-US" sz="2400" dirty="0"/>
              <a:t>Shaped a stand-alone Diversity, Equity and Inclusion unit, to drive state programming and close achievement gaps. </a:t>
            </a:r>
          </a:p>
          <a:p>
            <a:r>
              <a:rPr lang="en-US" sz="2400" dirty="0"/>
              <a:t>Refocused agency communications on higher education's value to individuals, communities and the state.</a:t>
            </a:r>
          </a:p>
          <a:p>
            <a:r>
              <a:rPr lang="en-US" sz="2400" dirty="0"/>
              <a:t>Expanded focus of GEAR UP Kentucky to include first-year college success. </a:t>
            </a:r>
          </a:p>
          <a:p>
            <a:r>
              <a:rPr lang="en-US" sz="2400" dirty="0"/>
              <a:t>Focus on essential skills/quality in academic programs.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C854BB-B11F-43CE-845A-85BBE0F8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04031-4BD1-9968-D24F-6BFE51DCC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10">
            <a:off x="8834766" y="1398749"/>
            <a:ext cx="2881034" cy="370693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1073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781</Words>
  <Application>Microsoft Office PowerPoint</Application>
  <PresentationFormat>Widescreen</PresentationFormat>
  <Paragraphs>135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Tahoma</vt:lpstr>
      <vt:lpstr>Wingdings</vt:lpstr>
      <vt:lpstr>Office Theme</vt:lpstr>
      <vt:lpstr>CPE Agency Update and Priorities for Future Action</vt:lpstr>
      <vt:lpstr>CPE’s Oversight</vt:lpstr>
      <vt:lpstr>Five-Year Progress – AY16 to AY21 </vt:lpstr>
      <vt:lpstr>Five-Year Progress – AY16 to AY21 </vt:lpstr>
      <vt:lpstr>60x30 Goal: Progress and Concern</vt:lpstr>
      <vt:lpstr>Enhanced/Added Duties and Responsibilities in Recent Years</vt:lpstr>
      <vt:lpstr>Enhanced/Added Duties and Responsibilities In Recent Years</vt:lpstr>
      <vt:lpstr>CPE has been reimagined to support student outcomes</vt:lpstr>
      <vt:lpstr>CPE has been reimagined to support student outcomes</vt:lpstr>
      <vt:lpstr>Where we’re headed</vt:lpstr>
      <vt:lpstr>CPE Operating General Fund – Dollars in Millions</vt:lpstr>
      <vt:lpstr>CPE Employees</vt:lpstr>
      <vt:lpstr>Maintaining Momentum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Gayheart, Gabrielle L (CPE)</dc:creator>
  <cp:lastModifiedBy>Wiley, Savannah (LRC)</cp:lastModifiedBy>
  <cp:revision>180</cp:revision>
  <cp:lastPrinted>2022-10-14T18:59:23Z</cp:lastPrinted>
  <dcterms:created xsi:type="dcterms:W3CDTF">2016-09-22T18:57:17Z</dcterms:created>
  <dcterms:modified xsi:type="dcterms:W3CDTF">2022-10-14T20:49:38Z</dcterms:modified>
</cp:coreProperties>
</file>