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08" r:id="rId2"/>
    <p:sldMasterId id="2147483732" r:id="rId3"/>
  </p:sldMasterIdLst>
  <p:notesMasterIdLst>
    <p:notesMasterId r:id="rId35"/>
  </p:notesMasterIdLst>
  <p:sldIdLst>
    <p:sldId id="1463" r:id="rId4"/>
    <p:sldId id="1673" r:id="rId5"/>
    <p:sldId id="1676" r:id="rId6"/>
    <p:sldId id="1688" r:id="rId7"/>
    <p:sldId id="1624" r:id="rId8"/>
    <p:sldId id="1630" r:id="rId9"/>
    <p:sldId id="260" r:id="rId10"/>
    <p:sldId id="261" r:id="rId11"/>
    <p:sldId id="257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1684" r:id="rId22"/>
    <p:sldId id="1679" r:id="rId23"/>
    <p:sldId id="1654" r:id="rId24"/>
    <p:sldId id="1689" r:id="rId25"/>
    <p:sldId id="1625" r:id="rId26"/>
    <p:sldId id="1626" r:id="rId27"/>
    <p:sldId id="1628" r:id="rId28"/>
    <p:sldId id="1686" r:id="rId29"/>
    <p:sldId id="1674" r:id="rId30"/>
    <p:sldId id="1687" r:id="rId31"/>
    <p:sldId id="1682" r:id="rId32"/>
    <p:sldId id="1691" r:id="rId33"/>
    <p:sldId id="1671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D37"/>
    <a:srgbClr val="F9D616"/>
    <a:srgbClr val="FFFFFF"/>
    <a:srgbClr val="FF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BDF69-7EC4-4C40-8AB4-609202E976B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87113-DC70-4485-837D-105C237D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1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F363-2989-E14D-84B3-7575A591E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dobe Garamond Pro Bold" panose="02020502060506020403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81B2C-098C-F949-BB84-28724E554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dobe Garamond Pro" panose="0202050206050602040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423D4-9B0C-4E4C-8AE1-B8731EA7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1C3E5-1327-402F-8235-9F19C64AF591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1624-6E35-CD4E-BE51-677185CC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37FDE-D54A-EA46-9E5A-15DCF7FB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37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E11B-63AC-4C4F-8480-98BBCB23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88AFC-A739-9D4D-A882-D13035ACB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34872-747C-4545-B05F-7252F19D2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354C-2B7B-4436-AA20-BF753DB7182D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20CD6-0080-8148-BD3C-ED7D6C04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99AF-E610-7241-A1B9-47615776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5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B8F6FE-0276-1246-BE0C-05003F444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13AE7-3813-0E47-9ECB-3ABD68BC5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A9360-B71E-BB47-85F2-C816C426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B111A-14A4-4723-91BA-6F2784A077FB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75C99-E239-2F4D-902B-6ABF72E4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70E1-EB11-4C42-8F40-80C5A9A8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7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A194-C4FA-1128-3803-DF590FE9D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79465-E081-72DE-0F1E-670C78A55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61D84-4BFF-A868-55D7-66046611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3FB37-4619-95E5-92A7-AB01F44CC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0CE0F-4B21-46C4-427C-77CC2131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66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AEBA-0D3F-6643-36E9-AB131E33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0F39D-4A9E-175A-6C50-8BD06D1E6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52856-FED8-C66C-2424-007CBBDA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A16F5-8009-EF56-B504-42098857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4427D-00FF-891C-56F0-6985C42D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2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93C6-2FA7-A47C-1B44-24070E9A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6BF62-E28F-7A7B-7647-B1E2B742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342E4-9284-0BFA-8B82-B18CA10F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AFF69-CC33-8004-70D9-28A2194D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2F56F-9205-FBF8-137C-D2CF04A8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73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9A42-4925-16F4-76D6-5F4530C3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F5B8-4A26-0F11-B9D8-54BB087DB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335B0-0F41-D8DD-1B8C-9E5AF9D0D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6B397-ADF8-FDC6-49F5-B323AA8A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D2CC1-4AD8-9E2A-8B3D-2814B399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8BDFA-7AA9-B5A7-4163-3228FDAA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6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E4A2-2B3D-A818-C0DE-1F2BD992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B9B28-8BA8-1E13-B17F-E2B3276A8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F672B-D120-2A38-361B-8D6D13665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44603-1DA6-3C02-673E-A6FA91254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36007-4DF0-1A60-AC63-31759B208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9D7F10-DBD7-63AD-8F7F-A7DDC06A4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18806-A39C-793D-4C50-BA6BA413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66F337-1737-AC59-72CA-C3FAF657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86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7616C-247A-0EDB-F3AA-A9AAC8A8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C78B2-515F-737A-446B-FFD489A4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0627D-AA7D-59CE-4C47-115ABC52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53283-EF73-7215-F126-EF2E475E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23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14377-4E96-7BEB-24F5-8F1DF3330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20CCF-13DF-5AD2-65CD-AC98EEE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734D7-B286-A4CA-033D-4D5AB730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31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DBDD-6057-3050-622B-38E88553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A9BCC-2689-D646-B9D6-6AD19C1A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E8C3D-4A8C-3527-8D7F-1CCECF297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1B9FB-F5AD-2656-F70A-DBD71805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B5955-CB7D-035A-6F38-B8C22252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B895E-13B3-E308-74E4-D9B1178E5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5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3392-10C4-FC4E-89D1-77FBEC84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026-DCE6-0441-BAD1-DC4A59F7C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99F0C-BC13-5545-AC39-473AF4A85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E489-F47E-4CD4-ADFD-A07FD19996B0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1BEC9-C8CA-3A45-8979-718C163E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C6B50-3525-2941-B197-8B10B3C1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92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0FD1-8535-8E76-14B9-AA5B8C02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34FD4F-5F98-3AB2-10D6-435972D8F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8DF2-CE5A-2050-520F-059074D56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58336-8166-2BBE-FE43-20BAD1D4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6AAA1-F580-51AD-7C19-F7D5C0FB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853B6-F917-6558-849B-1180E31B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21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6D6F0-F404-48ED-11D9-A6A168F4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39EF6-0C22-6D7E-FDBA-23A0459C8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F5040-F384-8328-0652-AC6E43295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82F22-C483-B8AA-BEEF-CB5F266E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DC1FF-0A14-3D5E-971E-C3B537B5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4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9C737C-01FC-6838-912E-3858CDDF0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2BA59-2D8E-2FD6-2F9C-EF99CE53E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B1056-6BA2-6E35-3AEA-AF8E29FB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4E562-B253-3642-6C86-CE846CF4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01473-A36E-C535-1348-DF805175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16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F363-2989-E14D-84B3-7575A591E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dobe Garamond Pro Bold" panose="02020502060506020403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81B2C-098C-F949-BB84-28724E554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dobe Garamond Pro" panose="0202050206050602040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423D4-9B0C-4E4C-8AE1-B8731EA7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1624-6E35-CD4E-BE51-677185CC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37FDE-D54A-EA46-9E5A-15DCF7FB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10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3392-10C4-FC4E-89D1-77FBEC84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026-DCE6-0441-BAD1-DC4A59F7C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99F0C-BC13-5545-AC39-473AF4A85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1BEC9-C8CA-3A45-8979-718C163E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C6B50-3525-2941-B197-8B10B3C1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71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33BE-C601-AF4F-81D2-8B41EAB3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98E1B-E072-3548-89E0-B40482CC5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CC49F-0CD2-2549-B519-7B85EF0B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04A58-FDD8-F546-A05F-31762C3D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43647-E129-6641-B8D9-C2256E11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35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EB0D-2411-A74C-BE5A-7051C2EA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23959-D34B-AE48-961C-9D6FA244A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5F6E5-2FD4-4A43-89AE-206D21EA1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DBE0-133C-464A-8CF4-ACF5548A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30850-3894-B444-B62F-4A949A2A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3A717-F3C5-7144-8ABA-B56B8FE2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43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A5F0-6C11-F847-B81E-25986219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44B5D-6FD5-3943-9EFE-28839E99E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F87F1-542F-D249-8262-25A155AA7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92981-8071-384F-9DFC-6CFC7F577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E8B57-A415-234A-9A01-4F92D020B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2794C-19F8-9B4A-8D24-3523B3EDC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34830-4DB3-8442-9553-056147ED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40EC20-03A8-9743-B2D8-FEFA4F90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25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695F5-FEDB-BC47-B483-A08D7370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26497-B8C1-414D-84E5-F11B1F4C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3C901-6662-0D4D-93C5-88F4E489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9582E-57BF-4C49-86D9-AD6C80D4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74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DBB8D-5287-5E43-AF95-0E726DCD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50135-0788-FA4D-B85F-B2F5A61C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2E084-0980-AA4D-85D9-53CFF051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9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33BE-C601-AF4F-81D2-8B41EAB3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98E1B-E072-3548-89E0-B40482CC5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CC49F-0CD2-2549-B519-7B85EF0B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4072-9BEE-450E-A34E-44664C9C9EF1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04A58-FDD8-F546-A05F-31762C3D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43647-E129-6641-B8D9-C2256E11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69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DB5B-9DCC-F141-82DA-D4D6F0F7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EFD4-328D-B540-8370-B897EB80C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C37F6-8692-7040-8DB9-E3653310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D2018-0432-374C-A6D8-672E9E8B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9CE31-B32C-6F44-84A9-3D7E86F6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1EAC3-128B-FA44-B68A-A4F2BE0E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58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35D37-DE40-3247-930F-22B0EDB8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E95EB-A2DA-B545-AE02-8AB847804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F31F3-55B0-B542-9789-6B9BBD54C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5146-2FF8-BF44-A6E8-B5FFBCE6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0A376-110A-5A4F-8ACC-E64011D1B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55A01-BE0B-1248-8012-60714192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1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E11B-63AC-4C4F-8480-98BBCB23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88AFC-A739-9D4D-A882-D13035ACB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34872-747C-4545-B05F-7252F19D2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20CD6-0080-8148-BD3C-ED7D6C04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99AF-E610-7241-A1B9-47615776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72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B8F6FE-0276-1246-BE0C-05003F444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13AE7-3813-0E47-9ECB-3ABD68BC5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A9360-B71E-BB47-85F2-C816C426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75C99-E239-2F4D-902B-6ABF72E4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70E1-EB11-4C42-8F40-80C5A9A8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7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EB0D-2411-A74C-BE5A-7051C2EA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23959-D34B-AE48-961C-9D6FA244A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5F6E5-2FD4-4A43-89AE-206D21EA1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DBE0-133C-464A-8CF4-ACF5548A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429E-297C-4D48-AC4E-DD16B239752D}" type="datetime1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30850-3894-B444-B62F-4A949A2A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3A717-F3C5-7144-8ABA-B56B8FE2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2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A5F0-6C11-F847-B81E-25986219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44B5D-6FD5-3943-9EFE-28839E99E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F87F1-542F-D249-8262-25A155AA7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92981-8071-384F-9DFC-6CFC7F577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E8B57-A415-234A-9A01-4F92D020B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2794C-19F8-9B4A-8D24-3523B3EDC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073-C265-4BD8-967B-974B22FBE184}" type="datetime1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34830-4DB3-8442-9553-056147ED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40EC20-03A8-9743-B2D8-FEFA4F90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7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695F5-FEDB-BC47-B483-A08D7370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26497-B8C1-414D-84E5-F11B1F4C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8E67-0636-4E93-8676-F1504BE6F2D9}" type="datetime1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3C901-6662-0D4D-93C5-88F4E489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9582E-57BF-4C49-86D9-AD6C80D4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1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DBB8D-5287-5E43-AF95-0E726DCD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239-09E5-4E09-BE35-C8DA88B928FA}" type="datetime1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50135-0788-FA4D-B85F-B2F5A61C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2E084-0980-AA4D-85D9-53CFF051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8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DB5B-9DCC-F141-82DA-D4D6F0F7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EFD4-328D-B540-8370-B897EB80C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C37F6-8692-7040-8DB9-E3653310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D2018-0432-374C-A6D8-672E9E8B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CCF8-9587-4842-889B-FBEAF31FAB58}" type="datetime1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9CE31-B32C-6F44-84A9-3D7E86F6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1EAC3-128B-FA44-B68A-A4F2BE0E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3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35D37-DE40-3247-930F-22B0EDB8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E95EB-A2DA-B545-AE02-8AB847804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F31F3-55B0-B542-9789-6B9BBD54C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5146-2FF8-BF44-A6E8-B5FFBCE6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D6E5-415B-4798-9DDB-ABC9D6D0DD0A}" type="datetime1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0A376-110A-5A4F-8ACC-E64011D1B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55A01-BE0B-1248-8012-60714192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1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46638-FB43-634E-8D77-F71518FB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B9854-EC6B-3F4D-BCE9-511534F0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CB4D2-0D85-CB4A-B307-30B675A16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E3BAD-ACCA-4DA6-9F5A-D0058503153A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42B2-67DD-EE4F-960D-20671BD63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E0B03-C94D-6342-AF8E-02D4CB48A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1A7EC-1755-E612-ED40-744E4C24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02D98-36BF-4867-2714-AAC93522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E4F0D-1508-AEC6-AD04-6EB50D421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A9BD-AF17-4AD9-9B1B-662F7787372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20E43-B1D3-62E3-25C2-4A29ACC20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B97C9-DDC8-F6D2-AF2F-78A6173F8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89B11-DD05-4D8F-BAF7-A82FBA2F5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6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46638-FB43-634E-8D77-F71518FB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B9854-EC6B-3F4D-BCE9-511534F0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CB4D2-0D85-CB4A-B307-30B675A16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1C4CC-51A1-8347-96E2-CF6451DEDF6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42B2-67DD-EE4F-960D-20671BD63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E0B03-C94D-6342-AF8E-02D4CB48A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ystateu-my.sharepoint.com/personal/wendy_dixie_kysu_edu/_layouts/15/stream.aspx?id=%2Fpersonal%2Fwendy%5Fdixie%5Fkysu%5Fedu%2FDocuments%2FNew%20Res%20Hall%20Renderings%2F6%2E%20KSU%20%2D%20Video%20Walkthrough%20%2D%20Exterior%20%2B%20Common%2Emp4&amp;ga=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359E2B-5E0A-DB47-8986-0ED1B36B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77E4F-02AD-066E-DF3A-BD56D56E8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7188"/>
            <a:ext cx="3414056" cy="4523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E81D2B-993A-C04E-86A5-F9859BAF9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93" y="3413742"/>
            <a:ext cx="11025809" cy="204971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2F5D37"/>
                </a:solidFill>
                <a:latin typeface="+mj-lt"/>
              </a:rPr>
              <a:t>KSU Monthly Update</a:t>
            </a:r>
            <a:br>
              <a:rPr lang="en-US" sz="4400" b="1" dirty="0">
                <a:solidFill>
                  <a:srgbClr val="2F5D37"/>
                </a:solidFill>
                <a:latin typeface="+mj-lt"/>
              </a:rPr>
            </a:br>
            <a:r>
              <a:rPr lang="en-US" sz="2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Budget Review Subcommittee on Education</a:t>
            </a:r>
            <a:r>
              <a:rPr lang="en-US" sz="2400" dirty="0">
                <a:latin typeface="+mn-lt"/>
              </a:rPr>
              <a:t> 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October 19, 2022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Capitol Annex, Room 154</a:t>
            </a:r>
          </a:p>
        </p:txBody>
      </p:sp>
    </p:spTree>
    <p:extLst>
      <p:ext uri="{BB962C8B-B14F-4D97-AF65-F5344CB8AC3E}">
        <p14:creationId xmlns:p14="http://schemas.microsoft.com/office/powerpoint/2010/main" val="3405649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B9D77-DE4E-2AC9-4A8C-82C45BAEB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0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0D40E-350F-1068-F30B-3BDB57393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9B77E-12BC-0B30-F7D1-F735C7C81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38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8D395-7489-D079-0E32-C9E2B402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51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BF8E5-D8E6-4D35-D6DF-ED490BD3A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74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B0A7B-7F0A-6F80-5553-16C575F2A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20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7A98F-A120-C2A0-01CC-96D92770E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43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6FA70-81B2-1569-E615-698D7651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56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8AE5B-BD04-EF09-C47F-AD78CBBD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object 244"/>
          <p:cNvSpPr/>
          <p:nvPr/>
        </p:nvSpPr>
        <p:spPr>
          <a:xfrm>
            <a:off x="3234915" y="3227389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3234915" y="6309008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3234915" y="5815949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3234915" y="5322890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3234915" y="4785008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3234915" y="4280742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3234915" y="3776477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3234914" y="3216184"/>
            <a:ext cx="0" cy="3104029"/>
          </a:xfrm>
          <a:custGeom>
            <a:avLst/>
            <a:gdLst/>
            <a:ahLst/>
            <a:cxnLst/>
            <a:rect l="l" t="t" r="r" b="b"/>
            <a:pathLst>
              <a:path h="3517900">
                <a:moveTo>
                  <a:pt x="0" y="0"/>
                </a:moveTo>
                <a:lnTo>
                  <a:pt x="0" y="351790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7493149" y="3227389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7493149" y="6309008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7493149" y="5815949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7493149" y="5322890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7493149" y="4785008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7493149" y="4280742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7493149" y="3776477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7493149" y="3216184"/>
            <a:ext cx="0" cy="3104029"/>
          </a:xfrm>
          <a:custGeom>
            <a:avLst/>
            <a:gdLst/>
            <a:ahLst/>
            <a:cxnLst/>
            <a:rect l="l" t="t" r="r" b="b"/>
            <a:pathLst>
              <a:path h="3517900">
                <a:moveTo>
                  <a:pt x="0" y="0"/>
                </a:moveTo>
                <a:lnTo>
                  <a:pt x="0" y="351790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5352827" y="3227389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5352827" y="6309008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5352827" y="5815949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5352827" y="5322890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5352827" y="4785008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5352827" y="4280742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5352827" y="3776477"/>
            <a:ext cx="206591" cy="0"/>
          </a:xfrm>
          <a:custGeom>
            <a:avLst/>
            <a:gdLst/>
            <a:ahLst/>
            <a:cxnLst/>
            <a:rect l="l" t="t" r="r" b="b"/>
            <a:pathLst>
              <a:path w="234137">
                <a:moveTo>
                  <a:pt x="0" y="0"/>
                </a:moveTo>
                <a:lnTo>
                  <a:pt x="234137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5352826" y="3216184"/>
            <a:ext cx="0" cy="3104029"/>
          </a:xfrm>
          <a:custGeom>
            <a:avLst/>
            <a:gdLst/>
            <a:ahLst/>
            <a:cxnLst/>
            <a:rect l="l" t="t" r="r" b="b"/>
            <a:pathLst>
              <a:path h="3517900">
                <a:moveTo>
                  <a:pt x="0" y="0"/>
                </a:moveTo>
                <a:lnTo>
                  <a:pt x="0" y="351790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5485079" y="4586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5485079" y="4586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5485111" y="3577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5485111" y="3577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5485111" y="4079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5485111" y="4079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5485079" y="6110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5485079" y="6110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5485111" y="5101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5485111" y="5101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5485111" y="5603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5485111" y="5603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6113137" y="2367189"/>
            <a:ext cx="839096" cy="0"/>
          </a:xfrm>
          <a:custGeom>
            <a:avLst/>
            <a:gdLst/>
            <a:ahLst/>
            <a:cxnLst/>
            <a:rect l="l" t="t" r="r" b="b"/>
            <a:pathLst>
              <a:path w="950976">
                <a:moveTo>
                  <a:pt x="0" y="0"/>
                </a:moveTo>
                <a:lnTo>
                  <a:pt x="950976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6097297" y="1789129"/>
            <a:ext cx="0" cy="1547756"/>
          </a:xfrm>
          <a:custGeom>
            <a:avLst/>
            <a:gdLst/>
            <a:ahLst/>
            <a:cxnLst/>
            <a:rect l="l" t="t" r="r" b="b"/>
            <a:pathLst>
              <a:path h="1754124">
                <a:moveTo>
                  <a:pt x="0" y="1754124"/>
                </a:moveTo>
                <a:lnTo>
                  <a:pt x="0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5207150" y="1503155"/>
            <a:ext cx="1803082" cy="386267"/>
          </a:xfrm>
          <a:custGeom>
            <a:avLst/>
            <a:gdLst/>
            <a:ahLst/>
            <a:cxnLst/>
            <a:rect l="l" t="t" r="r" b="b"/>
            <a:pathLst>
              <a:path w="2043493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891093" y="437769"/>
                </a:lnTo>
                <a:lnTo>
                  <a:pt x="1933945" y="431660"/>
                </a:lnTo>
                <a:lnTo>
                  <a:pt x="1972077" y="414491"/>
                </a:lnTo>
                <a:lnTo>
                  <a:pt x="2003755" y="387996"/>
                </a:lnTo>
                <a:lnTo>
                  <a:pt x="2027246" y="353908"/>
                </a:lnTo>
                <a:lnTo>
                  <a:pt x="2040815" y="313961"/>
                </a:lnTo>
                <a:lnTo>
                  <a:pt x="2043493" y="285369"/>
                </a:lnTo>
                <a:lnTo>
                  <a:pt x="2043493" y="152400"/>
                </a:lnTo>
                <a:lnTo>
                  <a:pt x="2037385" y="109547"/>
                </a:lnTo>
                <a:lnTo>
                  <a:pt x="2020216" y="71415"/>
                </a:lnTo>
                <a:lnTo>
                  <a:pt x="1993720" y="39737"/>
                </a:lnTo>
                <a:lnTo>
                  <a:pt x="1959632" y="16247"/>
                </a:lnTo>
                <a:lnTo>
                  <a:pt x="1919685" y="2678"/>
                </a:lnTo>
                <a:lnTo>
                  <a:pt x="1891093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5207150" y="1503155"/>
            <a:ext cx="1803082" cy="386267"/>
          </a:xfrm>
          <a:custGeom>
            <a:avLst/>
            <a:gdLst/>
            <a:ahLst/>
            <a:cxnLst/>
            <a:rect l="l" t="t" r="r" b="b"/>
            <a:pathLst>
              <a:path w="2043493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891093" y="437769"/>
                </a:lnTo>
                <a:lnTo>
                  <a:pt x="1933945" y="431660"/>
                </a:lnTo>
                <a:lnTo>
                  <a:pt x="1972077" y="414491"/>
                </a:lnTo>
                <a:lnTo>
                  <a:pt x="2003755" y="387996"/>
                </a:lnTo>
                <a:lnTo>
                  <a:pt x="2027246" y="353908"/>
                </a:lnTo>
                <a:lnTo>
                  <a:pt x="2040815" y="313961"/>
                </a:lnTo>
                <a:lnTo>
                  <a:pt x="2043493" y="285369"/>
                </a:lnTo>
                <a:lnTo>
                  <a:pt x="2043493" y="152400"/>
                </a:lnTo>
                <a:lnTo>
                  <a:pt x="2037385" y="109547"/>
                </a:lnTo>
                <a:lnTo>
                  <a:pt x="2020216" y="71415"/>
                </a:lnTo>
                <a:lnTo>
                  <a:pt x="1993720" y="39737"/>
                </a:lnTo>
                <a:lnTo>
                  <a:pt x="1959632" y="16247"/>
                </a:lnTo>
                <a:lnTo>
                  <a:pt x="1919685" y="2678"/>
                </a:lnTo>
                <a:lnTo>
                  <a:pt x="1891093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6958013" y="2172556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6958013" y="2172556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8226415" y="2889020"/>
            <a:ext cx="0" cy="447865"/>
          </a:xfrm>
          <a:custGeom>
            <a:avLst/>
            <a:gdLst/>
            <a:ahLst/>
            <a:cxnLst/>
            <a:rect l="l" t="t" r="r" b="b"/>
            <a:pathLst>
              <a:path h="507580">
                <a:moveTo>
                  <a:pt x="0" y="50758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3979385" y="2889013"/>
            <a:ext cx="0" cy="505004"/>
          </a:xfrm>
          <a:custGeom>
            <a:avLst/>
            <a:gdLst/>
            <a:ahLst/>
            <a:cxnLst/>
            <a:rect l="l" t="t" r="r" b="b"/>
            <a:pathLst>
              <a:path h="572338">
                <a:moveTo>
                  <a:pt x="0" y="572338"/>
                </a:moveTo>
                <a:lnTo>
                  <a:pt x="0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3968180" y="2889014"/>
            <a:ext cx="4269441" cy="0"/>
          </a:xfrm>
          <a:custGeom>
            <a:avLst/>
            <a:gdLst/>
            <a:ahLst/>
            <a:cxnLst/>
            <a:rect l="l" t="t" r="r" b="b"/>
            <a:pathLst>
              <a:path w="4838700">
                <a:moveTo>
                  <a:pt x="0" y="0"/>
                </a:moveTo>
                <a:lnTo>
                  <a:pt x="4838700" y="0"/>
                </a:lnTo>
              </a:path>
            </a:pathLst>
          </a:custGeom>
          <a:ln w="25400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5480741" y="3028417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5480741" y="3028417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7609858" y="3028417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7609858" y="3028417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7614197" y="4586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7614197" y="4586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7614229" y="3577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7614229" y="3577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7614229" y="4079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7614229" y="4079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7614197" y="6110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7614197" y="6110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7614229" y="5101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7614229" y="5101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7614229" y="5603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7614229" y="5603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3351623" y="3028417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3351623" y="3028417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3344756" y="4586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3344756" y="4586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3344787" y="3577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3344787" y="3577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3344787" y="4079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3344787" y="4079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3344756" y="6110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3344756" y="611004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2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3344787" y="5101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3344787" y="5101514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9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399"/>
                </a:lnTo>
                <a:lnTo>
                  <a:pt x="0" y="285368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8"/>
                </a:lnTo>
                <a:lnTo>
                  <a:pt x="1246632" y="437768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8"/>
                </a:lnTo>
                <a:lnTo>
                  <a:pt x="1399032" y="152399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3344787" y="5603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3344787" y="5603681"/>
            <a:ext cx="1234440" cy="386267"/>
          </a:xfrm>
          <a:custGeom>
            <a:avLst/>
            <a:gdLst/>
            <a:ahLst/>
            <a:cxnLst/>
            <a:rect l="l" t="t" r="r" b="b"/>
            <a:pathLst>
              <a:path w="1399031" h="437768">
                <a:moveTo>
                  <a:pt x="152400" y="0"/>
                </a:moveTo>
                <a:lnTo>
                  <a:pt x="109547" y="6108"/>
                </a:lnTo>
                <a:lnTo>
                  <a:pt x="71415" y="23277"/>
                </a:lnTo>
                <a:lnTo>
                  <a:pt x="39737" y="49772"/>
                </a:lnTo>
                <a:lnTo>
                  <a:pt x="16247" y="83860"/>
                </a:lnTo>
                <a:lnTo>
                  <a:pt x="2678" y="123807"/>
                </a:lnTo>
                <a:lnTo>
                  <a:pt x="0" y="152400"/>
                </a:lnTo>
                <a:lnTo>
                  <a:pt x="0" y="285369"/>
                </a:lnTo>
                <a:lnTo>
                  <a:pt x="6108" y="328221"/>
                </a:lnTo>
                <a:lnTo>
                  <a:pt x="23277" y="366353"/>
                </a:lnTo>
                <a:lnTo>
                  <a:pt x="49772" y="398031"/>
                </a:lnTo>
                <a:lnTo>
                  <a:pt x="83860" y="421521"/>
                </a:lnTo>
                <a:lnTo>
                  <a:pt x="123807" y="435090"/>
                </a:lnTo>
                <a:lnTo>
                  <a:pt x="152400" y="437769"/>
                </a:lnTo>
                <a:lnTo>
                  <a:pt x="1246632" y="437769"/>
                </a:lnTo>
                <a:lnTo>
                  <a:pt x="1289484" y="431660"/>
                </a:lnTo>
                <a:lnTo>
                  <a:pt x="1327616" y="414491"/>
                </a:lnTo>
                <a:lnTo>
                  <a:pt x="1359294" y="387996"/>
                </a:lnTo>
                <a:lnTo>
                  <a:pt x="1382784" y="353908"/>
                </a:lnTo>
                <a:lnTo>
                  <a:pt x="1396353" y="313961"/>
                </a:lnTo>
                <a:lnTo>
                  <a:pt x="1399032" y="285369"/>
                </a:lnTo>
                <a:lnTo>
                  <a:pt x="1399032" y="152400"/>
                </a:lnTo>
                <a:lnTo>
                  <a:pt x="1392923" y="109547"/>
                </a:lnTo>
                <a:lnTo>
                  <a:pt x="1375754" y="71415"/>
                </a:lnTo>
                <a:lnTo>
                  <a:pt x="1349259" y="39737"/>
                </a:lnTo>
                <a:lnTo>
                  <a:pt x="1315171" y="16247"/>
                </a:lnTo>
                <a:lnTo>
                  <a:pt x="1275224" y="2678"/>
                </a:lnTo>
                <a:lnTo>
                  <a:pt x="1246632" y="0"/>
                </a:lnTo>
                <a:lnTo>
                  <a:pt x="152400" y="0"/>
                </a:lnTo>
                <a:close/>
              </a:path>
            </a:pathLst>
          </a:custGeom>
          <a:ln w="9525">
            <a:solidFill>
              <a:srgbClr val="00683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681441" y="1541491"/>
            <a:ext cx="867963" cy="224118"/>
          </a:xfrm>
          <a:prstGeom prst="rect">
            <a:avLst/>
          </a:prstGeom>
        </p:spPr>
        <p:txBody>
          <a:bodyPr wrap="square" lIns="0" tIns="4846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6" b="1" i="0" u="none" strike="noStrike" kern="1200" cap="none" spc="-62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VICE PRESIDENT FOR</a:t>
            </a:r>
            <a:endParaRPr kumimoji="0" sz="70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6161" marR="13447" lvl="0" indent="0" algn="l" defTabSz="914400" rtl="0" eaLnBrk="1" fontAlgn="auto" latinLnBrk="0" hangingPunct="1">
              <a:lnSpc>
                <a:spcPct val="95825"/>
              </a:lnSpc>
              <a:spcBef>
                <a:spcPts val="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6" b="1" i="0" u="none" strike="noStrike" kern="1200" cap="none" spc="-28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 AFFAIRS</a:t>
            </a:r>
            <a:endParaRPr kumimoji="0" sz="70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748017" y="3049612"/>
            <a:ext cx="234606" cy="123265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16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AVP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955729" y="3115727"/>
            <a:ext cx="557830" cy="244288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260323" marR="15129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 OF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1206" marR="0" lvl="0" indent="0" algn="l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5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616759" y="3170635"/>
            <a:ext cx="712750" cy="244288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38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ENROLLMENT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01362" marR="109028" lvl="0" indent="0" algn="ctr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41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SERVICES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886708" y="3236647"/>
            <a:ext cx="465863" cy="123266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31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SUCCESS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796692" y="3605959"/>
            <a:ext cx="637816" cy="365314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22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UNIVERSITY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7026" marR="64582" lvl="0" indent="2" algn="ctr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25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COLLEGE/ ADVISING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588897" y="3655366"/>
            <a:ext cx="761865" cy="244289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7308" marR="15128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17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ADMISSIONS &amp;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1206" marR="0" lvl="0" indent="0" algn="l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33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RECRUITMENT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967762" y="3666572"/>
            <a:ext cx="543004" cy="244289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31478" marR="15129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2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1206" marR="0" lvl="0" indent="0" algn="l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3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CONDUCT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679764" y="4161735"/>
            <a:ext cx="572564" cy="244289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26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FINANCIAL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69942" marR="177513" lvl="0" indent="0" algn="ctr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AID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944616" y="4161141"/>
            <a:ext cx="581741" cy="244289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3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RESIDENCE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63238" marR="170804" lvl="0" indent="0" algn="ctr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51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LIFE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96232" y="4227070"/>
            <a:ext cx="686821" cy="123266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26" normalizeH="0" baseline="0" noProof="0" dirty="0">
                <a:ln>
                  <a:noFill/>
                </a:ln>
                <a:solidFill>
                  <a:srgbClr val="21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COUNSELING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66841" y="4671975"/>
            <a:ext cx="505093" cy="244288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48724" marR="15129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CAREER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1206" marR="0" lvl="0" indent="0" algn="l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39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SERVICES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886696" y="4672074"/>
            <a:ext cx="697511" cy="244287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93745" marR="101314" lvl="0" indent="0" algn="ctr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16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18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OMBUDSMAN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605303" y="4732585"/>
            <a:ext cx="728483" cy="123265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</a:t>
            </a:r>
            <a:r>
              <a:rPr kumimoji="0" sz="794" b="1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RIEN</a:t>
            </a:r>
            <a:r>
              <a:rPr kumimoji="0" sz="794" b="1" i="0" u="none" strike="noStrike" kern="1200" cap="none" spc="-66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794" b="1" i="0" u="none" strike="noStrike" kern="1200" cap="none" spc="-52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794" b="1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794" b="1" i="0" u="none" strike="noStrike" kern="1200" cap="none" spc="-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IO</a:t>
            </a:r>
            <a:r>
              <a:rPr kumimoji="0" sz="794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811162" y="5172331"/>
            <a:ext cx="803014" cy="244289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15129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3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CAMPUS LIFE &amp;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1207" marR="0" lvl="0" indent="0" algn="l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39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GREEK AFFAIRS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737854" y="5196176"/>
            <a:ext cx="463431" cy="244286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</a:t>
            </a:r>
            <a:r>
              <a:rPr kumimoji="0" sz="794" b="1" i="0" u="none" strike="noStrike" kern="1200" cap="none" spc="-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794" b="1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TI</a:t>
            </a:r>
            <a:r>
              <a:rPr kumimoji="0" sz="794" b="1" i="0" u="none" strike="noStrike" kern="1200" cap="none" spc="-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794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7343" marR="15128" lvl="0" indent="0" algn="l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3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CENTER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809556" y="5256586"/>
            <a:ext cx="619662" cy="123265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22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RETENTION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82014" y="5685636"/>
            <a:ext cx="474232" cy="244288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12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UPWARD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5352" marR="15129" lvl="0" indent="0" algn="l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BOUND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935944" y="5685737"/>
            <a:ext cx="606148" cy="244286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21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DISABILITY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5365" marR="15129" lvl="0" indent="0" algn="l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2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SERVICES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718087" y="5746248"/>
            <a:ext cx="502472" cy="123265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2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HOUSING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27472" y="6192344"/>
            <a:ext cx="976266" cy="244290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15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 SUPPORT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31815" marR="239381" lvl="0" indent="0" algn="ctr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4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SERVICES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018106" y="6193742"/>
            <a:ext cx="442252" cy="244288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HEA</a:t>
            </a:r>
            <a:r>
              <a:rPr kumimoji="0" sz="794" b="1" i="0" u="none" strike="noStrike" kern="1200" cap="none" spc="-4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794" b="1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6501" marR="15129" lvl="0" indent="0" algn="l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3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CENTER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574695" y="6254253"/>
            <a:ext cx="790195" cy="123265"/>
          </a:xfrm>
          <a:prstGeom prst="rect">
            <a:avLst/>
          </a:prstGeom>
        </p:spPr>
        <p:txBody>
          <a:bodyPr wrap="square" lIns="0" tIns="5379" rIns="0" bIns="0" rtlCol="0">
            <a:no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-26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SCHOLARSHIPS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52827" y="3227389"/>
            <a:ext cx="206591" cy="549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52827" y="3776477"/>
            <a:ext cx="206591" cy="5042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52827" y="4280742"/>
            <a:ext cx="206591" cy="5042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52827" y="4785008"/>
            <a:ext cx="206591" cy="5378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2827" y="5322890"/>
            <a:ext cx="206591" cy="4930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52827" y="5815949"/>
            <a:ext cx="206591" cy="4930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93149" y="3227389"/>
            <a:ext cx="206591" cy="549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93149" y="3776477"/>
            <a:ext cx="206591" cy="5042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93149" y="4280742"/>
            <a:ext cx="206591" cy="5042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93149" y="4785008"/>
            <a:ext cx="206591" cy="5378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93149" y="5322890"/>
            <a:ext cx="206591" cy="4930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93149" y="5815949"/>
            <a:ext cx="206591" cy="4930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34915" y="3227389"/>
            <a:ext cx="206591" cy="549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34915" y="3776477"/>
            <a:ext cx="206591" cy="5042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34915" y="4280742"/>
            <a:ext cx="206591" cy="5042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34915" y="4785008"/>
            <a:ext cx="206591" cy="5378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4915" y="5322890"/>
            <a:ext cx="206591" cy="4930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34915" y="5815949"/>
            <a:ext cx="206591" cy="4930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79386" y="1789128"/>
            <a:ext cx="2161926" cy="1099885"/>
          </a:xfrm>
          <a:prstGeom prst="rect">
            <a:avLst/>
          </a:prstGeom>
        </p:spPr>
        <p:txBody>
          <a:bodyPr wrap="square" lIns="0" tIns="423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0" i="0" u="none" strike="noStrike" kern="1200" cap="none" spc="-12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Dr. Bridge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7297" y="1789129"/>
            <a:ext cx="854936" cy="578059"/>
          </a:xfrm>
          <a:prstGeom prst="rect">
            <a:avLst/>
          </a:prstGeom>
        </p:spPr>
        <p:txBody>
          <a:bodyPr wrap="square" lIns="0" tIns="4230" rIns="0" bIns="0" rtlCol="0">
            <a:noAutofit/>
          </a:bodyPr>
          <a:lstStyle/>
          <a:p>
            <a:pPr marL="13255" marR="0" lvl="0" indent="0" algn="l" defTabSz="914400" rtl="0" eaLnBrk="1" fontAlgn="auto" latinLnBrk="0" hangingPunct="1">
              <a:lnSpc>
                <a:spcPts val="6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0" i="0" u="none" strike="noStrike" kern="1200" cap="none" spc="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tt Golman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2234" y="1789128"/>
            <a:ext cx="1285386" cy="1099885"/>
          </a:xfrm>
          <a:prstGeom prst="rect">
            <a:avLst/>
          </a:prstGeom>
        </p:spPr>
        <p:txBody>
          <a:bodyPr wrap="square" lIns="0" tIns="1199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258" marR="65641" lvl="0" indent="840" algn="ctr" defTabSz="914400" rtl="0" eaLnBrk="1" fontAlgn="auto" latinLnBrk="0" hangingPunct="1">
              <a:lnSpc>
                <a:spcPct val="97741"/>
              </a:lnSpc>
              <a:spcBef>
                <a:spcPts val="26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2" b="1" i="0" u="none" strike="noStrike" kern="1200" cap="none" spc="-2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EXECUTIVE ADMINISTRATIVE ASSISTANT </a:t>
            </a:r>
            <a:r>
              <a:rPr kumimoji="0" sz="794" b="0" i="0" u="none" strike="noStrike" kern="1200" cap="none" spc="-2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Vacant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97297" y="2367189"/>
            <a:ext cx="854936" cy="5218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13" marR="0" lvl="0" indent="0" algn="l" defTabSz="914400" rtl="0" eaLnBrk="1" fontAlgn="auto" latinLnBrk="0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79385" y="2889014"/>
            <a:ext cx="2132314" cy="505002"/>
          </a:xfrm>
          <a:prstGeom prst="rect">
            <a:avLst/>
          </a:prstGeom>
        </p:spPr>
        <p:txBody>
          <a:bodyPr wrap="square" lIns="0" tIns="6669" rIns="0" bIns="0" rtlCol="0">
            <a:noAutofit/>
          </a:bodyPr>
          <a:lstStyle/>
          <a:p>
            <a:pPr marL="0" marR="14403" lvl="0" indent="0" algn="l" defTabSz="914400" rtl="0" eaLnBrk="1" fontAlgn="auto" latinLnBrk="0" hangingPunct="1">
              <a:lnSpc>
                <a:spcPts val="1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4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9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1" b="1" i="0" u="none" strike="noStrike" kern="1200" cap="none" spc="8" normalizeH="0" baseline="3865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1191" b="1" i="0" u="none" strike="noStrike" kern="1200" cap="none" spc="-4" normalizeH="0" baseline="3865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</a:t>
            </a:r>
            <a:r>
              <a:rPr kumimoji="0" sz="1191" b="1" i="0" u="none" strike="noStrike" kern="1200" cap="none" spc="0" normalizeH="0" baseline="3865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                                                         </a:t>
            </a:r>
            <a:r>
              <a:rPr kumimoji="0" sz="1191" b="1" i="0" u="none" strike="noStrike" kern="1200" cap="none" spc="4" normalizeH="0" baseline="3865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794" b="1" i="0" u="none" strike="noStrike" kern="1200" cap="none" spc="-66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794" b="1" i="0" u="none" strike="noStrike" kern="1200" cap="none" spc="8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794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794" b="1" i="0" u="none" strike="noStrike" kern="1200" cap="none" spc="-56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794" b="1" i="0" u="none" strike="noStrike" kern="1200" cap="none" spc="8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</a:t>
            </a:r>
            <a:r>
              <a:rPr kumimoji="0" sz="794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097297" y="2889014"/>
            <a:ext cx="2140324" cy="505002"/>
          </a:xfrm>
          <a:prstGeom prst="rect">
            <a:avLst/>
          </a:prstGeom>
        </p:spPr>
        <p:txBody>
          <a:bodyPr wrap="square" lIns="0" tIns="1066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58" marR="0" lvl="0" indent="0" algn="l" defTabSz="914400" rtl="0" eaLnBrk="1" fontAlgn="auto" latinLnBrk="0" hangingPunct="1">
              <a:lnSpc>
                <a:spcPct val="95825"/>
              </a:lnSpc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4" b="1" i="0" u="none" strike="noStrike" kern="1200" cap="none" spc="8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</a:t>
            </a:r>
            <a:r>
              <a:rPr kumimoji="0" sz="794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                                                       </a:t>
            </a:r>
            <a:r>
              <a:rPr kumimoji="0" sz="794" b="1" i="0" u="none" strike="noStrike" kern="1200" cap="none" spc="105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794" b="1" i="0" u="none" strike="noStrike" kern="1200" cap="none" spc="-4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sz="794" b="1" i="0" u="none" strike="noStrike" kern="1200" cap="none" spc="8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794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endParaRPr kumimoji="0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19" name="object 26"/>
          <p:cNvSpPr txBox="1"/>
          <p:nvPr/>
        </p:nvSpPr>
        <p:spPr>
          <a:xfrm>
            <a:off x="571089" y="820529"/>
            <a:ext cx="10450286" cy="1283699"/>
          </a:xfrm>
          <a:prstGeom prst="rect">
            <a:avLst/>
          </a:prstGeom>
        </p:spPr>
        <p:txBody>
          <a:bodyPr wrap="square" lIns="0" tIns="7368" rIns="0" bIns="0" rtlCol="0">
            <a:noAutofit/>
          </a:bodyPr>
          <a:lstStyle/>
          <a:p>
            <a:pPr marL="11206" marR="20172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88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KENTUCKY STATE UNIVERSITY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  <a:p>
            <a:pPr marL="11206" marR="0" lvl="0" indent="0" algn="ctr" defTabSz="914400" rtl="0" eaLnBrk="1" fontAlgn="auto" latinLnBrk="0" hangingPunct="1">
              <a:lnSpc>
                <a:spcPct val="10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10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DIVISION OF STUDENT ENGAGEMENT AND CAMPUS LIFE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320" name="Picture 3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539" y="4597703"/>
            <a:ext cx="6840305" cy="3846909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414B476A-3A06-05C1-3071-96B4C9A9DE02}"/>
              </a:ext>
            </a:extLst>
          </p:cNvPr>
          <p:cNvSpPr txBox="1">
            <a:spLocks/>
          </p:cNvSpPr>
          <p:nvPr/>
        </p:nvSpPr>
        <p:spPr>
          <a:xfrm>
            <a:off x="423641" y="165185"/>
            <a:ext cx="10515600" cy="722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2F5D37"/>
                </a:solidFill>
              </a:rPr>
              <a:t>Focus:  Student Engagement and Success </a:t>
            </a:r>
          </a:p>
        </p:txBody>
      </p:sp>
    </p:spTree>
    <p:extLst>
      <p:ext uri="{BB962C8B-B14F-4D97-AF65-F5344CB8AC3E}">
        <p14:creationId xmlns:p14="http://schemas.microsoft.com/office/powerpoint/2010/main" val="211344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9C7809-1C0A-EB43-B628-AAA6BE02A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4822" y="1826519"/>
            <a:ext cx="8201891" cy="4322489"/>
          </a:xfrm>
        </p:spPr>
        <p:txBody>
          <a:bodyPr>
            <a:noAutofit/>
          </a:bodyPr>
          <a:lstStyle/>
          <a:p>
            <a:pPr marL="457200" indent="-457200" algn="l">
              <a:buClr>
                <a:srgbClr val="2F5D37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latin typeface="+mn-lt"/>
              </a:rPr>
              <a:t>Dr. Ronald A. Johnson, </a:t>
            </a:r>
            <a:r>
              <a:rPr lang="en-US" sz="3200" dirty="0">
                <a:latin typeface="+mn-lt"/>
              </a:rPr>
              <a:t>Interim President</a:t>
            </a:r>
          </a:p>
          <a:p>
            <a:pPr marL="457200" indent="-457200" algn="l">
              <a:buClr>
                <a:srgbClr val="2F5D37"/>
              </a:buClr>
              <a:buFont typeface="Arial" panose="020B0604020202020204" pitchFamily="34" charset="0"/>
              <a:buChar char="•"/>
            </a:pPr>
            <a:endParaRPr lang="en-US" sz="1000" dirty="0">
              <a:latin typeface="+mn-lt"/>
            </a:endParaRPr>
          </a:p>
          <a:p>
            <a:pPr marL="457200" indent="-457200" algn="l">
              <a:buClr>
                <a:srgbClr val="2F5D37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latin typeface="+mn-lt"/>
              </a:rPr>
              <a:t>Dr. Daarel E. Burnette, </a:t>
            </a:r>
            <a:r>
              <a:rPr lang="en-US" sz="3200" dirty="0">
                <a:latin typeface="+mn-lt"/>
              </a:rPr>
              <a:t>Interim Chief of Staff/COO</a:t>
            </a:r>
          </a:p>
          <a:p>
            <a:pPr marL="457200" indent="-457200" algn="l">
              <a:buClr>
                <a:srgbClr val="2F5D37"/>
              </a:buClr>
              <a:buFont typeface="Arial" panose="020B0604020202020204" pitchFamily="34" charset="0"/>
              <a:buChar char="•"/>
            </a:pPr>
            <a:endParaRPr lang="en-US" sz="1000" dirty="0">
              <a:latin typeface="+mn-lt"/>
            </a:endParaRPr>
          </a:p>
          <a:p>
            <a:pPr marL="457200" indent="-457200" algn="l">
              <a:buClr>
                <a:srgbClr val="2F5D37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latin typeface="+mn-lt"/>
              </a:rPr>
              <a:t>Dr. Bridgett Golman</a:t>
            </a:r>
            <a:r>
              <a:rPr lang="en-US" sz="3200" dirty="0">
                <a:latin typeface="+mn-lt"/>
              </a:rPr>
              <a:t>, Interim VP of Student Engagement  and Campus Life</a:t>
            </a:r>
          </a:p>
          <a:p>
            <a:pPr marL="457200" indent="-457200" algn="l">
              <a:buClr>
                <a:srgbClr val="2F5D37"/>
              </a:buClr>
              <a:buFont typeface="Arial" panose="020B0604020202020204" pitchFamily="34" charset="0"/>
              <a:buChar char="•"/>
            </a:pPr>
            <a:endParaRPr lang="en-US" sz="1000" dirty="0">
              <a:latin typeface="+mn-lt"/>
            </a:endParaRPr>
          </a:p>
          <a:p>
            <a:pPr marL="457200" indent="-457200" algn="l">
              <a:buClr>
                <a:srgbClr val="2F5D37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latin typeface="+mn-lt"/>
              </a:rPr>
              <a:t>Dr. Gerald Shields</a:t>
            </a:r>
            <a:r>
              <a:rPr lang="en-US" sz="3200" dirty="0">
                <a:latin typeface="+mn-lt"/>
              </a:rPr>
              <a:t>, Interim Chief Financial Office/CFO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77E4F-02AD-066E-DF3A-BD56D56E8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188"/>
            <a:ext cx="3414056" cy="4523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6F98E2-AC5E-54B5-D98F-13B11FB9512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02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dobe Garamond Pro Bold" panose="02020502060506020403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2F5D37"/>
                </a:solidFill>
                <a:latin typeface="+mj-lt"/>
              </a:rPr>
              <a:t>KSU’s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4112987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8D3F40A-7EE5-C04B-B89D-0D5DACEF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7" y="225923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F5D37"/>
                </a:solidFill>
              </a:rPr>
              <a:t>Enrollment Trends and Retention</a:t>
            </a:r>
          </a:p>
        </p:txBody>
      </p:sp>
    </p:spTree>
    <p:extLst>
      <p:ext uri="{BB962C8B-B14F-4D97-AF65-F5344CB8AC3E}">
        <p14:creationId xmlns:p14="http://schemas.microsoft.com/office/powerpoint/2010/main" val="2672850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83" y="5886534"/>
            <a:ext cx="3167070" cy="1781124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FF99B70-F2C4-7BC8-9C1B-D99BA8D1D8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90676"/>
          <a:ext cx="10515598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0617">
                  <a:extLst>
                    <a:ext uri="{9D8B030D-6E8A-4147-A177-3AD203B41FA5}">
                      <a16:colId xmlns:a16="http://schemas.microsoft.com/office/drawing/2014/main" val="84383445"/>
                    </a:ext>
                  </a:extLst>
                </a:gridCol>
                <a:gridCol w="2955235">
                  <a:extLst>
                    <a:ext uri="{9D8B030D-6E8A-4147-A177-3AD203B41FA5}">
                      <a16:colId xmlns:a16="http://schemas.microsoft.com/office/drawing/2014/main" val="544950235"/>
                    </a:ext>
                  </a:extLst>
                </a:gridCol>
                <a:gridCol w="3187146">
                  <a:extLst>
                    <a:ext uri="{9D8B030D-6E8A-4147-A177-3AD203B41FA5}">
                      <a16:colId xmlns:a16="http://schemas.microsoft.com/office/drawing/2014/main" val="52198851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14554388"/>
                    </a:ext>
                  </a:extLst>
                </a:gridCol>
              </a:tblGrid>
              <a:tr h="5047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Undergraduate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 2023 Budgeted Enrollment Headcount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 2023 Enrollment Headcount Census – 9/14/2022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Difference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038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         Full-Time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1,139</a:t>
                      </a:r>
                      <a:endParaRPr lang="en-US" sz="2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72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         Part-Time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192</a:t>
                      </a:r>
                      <a:endParaRPr lang="en-US" sz="2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906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1,331</a:t>
                      </a:r>
                      <a:endParaRPr lang="en-US" sz="2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1351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6833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BC0CEB-5B9C-D204-2767-BAC56510431F}"/>
              </a:ext>
            </a:extLst>
          </p:cNvPr>
          <p:cNvGraphicFramePr>
            <a:graphicFrameLocks/>
          </p:cNvGraphicFramePr>
          <p:nvPr/>
        </p:nvGraphicFramePr>
        <p:xfrm>
          <a:off x="838204" y="4096736"/>
          <a:ext cx="10515599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33867">
                  <a:extLst>
                    <a:ext uri="{9D8B030D-6E8A-4147-A177-3AD203B41FA5}">
                      <a16:colId xmlns:a16="http://schemas.microsoft.com/office/drawing/2014/main" val="84383445"/>
                    </a:ext>
                  </a:extLst>
                </a:gridCol>
                <a:gridCol w="2928730">
                  <a:extLst>
                    <a:ext uri="{9D8B030D-6E8A-4147-A177-3AD203B41FA5}">
                      <a16:colId xmlns:a16="http://schemas.microsoft.com/office/drawing/2014/main" val="544950235"/>
                    </a:ext>
                  </a:extLst>
                </a:gridCol>
                <a:gridCol w="3200402">
                  <a:extLst>
                    <a:ext uri="{9D8B030D-6E8A-4147-A177-3AD203B41FA5}">
                      <a16:colId xmlns:a16="http://schemas.microsoft.com/office/drawing/2014/main" val="52198851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57015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Graduate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FY 2023 Budgeted Enrollment Headcount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 2023 Enrollment Headcount Census – 9/14/2022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Difference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038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         Full-Time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44</a:t>
                      </a:r>
                      <a:endParaRPr lang="en-US" sz="2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72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         Part-Time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77</a:t>
                      </a:r>
                      <a:endParaRPr lang="en-US" sz="2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3906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121</a:t>
                      </a:r>
                      <a:endParaRPr lang="en-US" sz="2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6833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3D7D0FC-E260-9398-EEFE-957BE1DC1D85}"/>
              </a:ext>
            </a:extLst>
          </p:cNvPr>
          <p:cNvSpPr txBox="1"/>
          <p:nvPr/>
        </p:nvSpPr>
        <p:spPr>
          <a:xfrm>
            <a:off x="742122" y="1531552"/>
            <a:ext cx="10611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 2023 Credential Seeking Student Headcount Enrollment Budget versus Census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82C3611-4B01-DE42-8122-591E978493B5}"/>
              </a:ext>
            </a:extLst>
          </p:cNvPr>
          <p:cNvSpPr txBox="1">
            <a:spLocks/>
          </p:cNvSpPr>
          <p:nvPr/>
        </p:nvSpPr>
        <p:spPr>
          <a:xfrm>
            <a:off x="291548" y="575845"/>
            <a:ext cx="11608904" cy="5870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2F5D37"/>
                </a:solidFill>
                <a:effectLst>
                  <a:innerShdw blurRad="63500">
                    <a:srgbClr val="F1F1F1"/>
                  </a:inn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Undergraduate Students Are the Principal Target Recipients </a:t>
            </a:r>
          </a:p>
        </p:txBody>
      </p:sp>
    </p:spTree>
    <p:extLst>
      <p:ext uri="{BB962C8B-B14F-4D97-AF65-F5344CB8AC3E}">
        <p14:creationId xmlns:p14="http://schemas.microsoft.com/office/powerpoint/2010/main" val="53857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">
            <a:extLst>
              <a:ext uri="{FF2B5EF4-FFF2-40B4-BE49-F238E27FC236}">
                <a16:creationId xmlns:a16="http://schemas.microsoft.com/office/drawing/2014/main" id="{9393E498-67D2-FCED-7D8A-86FC239FF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71" r="1" b="34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A040-BF72-60F0-AAFF-270461FF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5" descr="A screenshot of a computer">
            <a:extLst>
              <a:ext uri="{FF2B5EF4-FFF2-40B4-BE49-F238E27FC236}">
                <a16:creationId xmlns:a16="http://schemas.microsoft.com/office/drawing/2014/main" id="{0250991E-025B-15FB-3D75-5A427377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9ACDBB-11C0-66E3-6A50-2A2D37A44E88}"/>
              </a:ext>
            </a:extLst>
          </p:cNvPr>
          <p:cNvSpPr txBox="1">
            <a:spLocks/>
          </p:cNvSpPr>
          <p:nvPr/>
        </p:nvSpPr>
        <p:spPr>
          <a:xfrm>
            <a:off x="1616765" y="136525"/>
            <a:ext cx="9737035" cy="7511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KSU Undergraduate Enrollment Trends 2017-22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E5C009-7D74-65D2-3277-1B248A848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985" y="714660"/>
            <a:ext cx="8083997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2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">
            <a:extLst>
              <a:ext uri="{FF2B5EF4-FFF2-40B4-BE49-F238E27FC236}">
                <a16:creationId xmlns:a16="http://schemas.microsoft.com/office/drawing/2014/main" id="{9393E498-67D2-FCED-7D8A-86FC239FF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71" r="1" b="34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A040-BF72-60F0-AAFF-270461FF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5" descr="A screenshot of a computer">
            <a:extLst>
              <a:ext uri="{FF2B5EF4-FFF2-40B4-BE49-F238E27FC236}">
                <a16:creationId xmlns:a16="http://schemas.microsoft.com/office/drawing/2014/main" id="{0250991E-025B-15FB-3D75-5A427377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E27EFD-DE1C-37D3-2726-C1F180BCF731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92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 Light" panose="020F0302020204030204"/>
                <a:ea typeface="+mj-ea"/>
                <a:cs typeface="Helvetica"/>
              </a:rPr>
              <a:t>Non-Returning Students: Key Factors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0933AD-E982-421E-85FF-54975272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924951"/>
            <a:ext cx="9169179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7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8325-8C76-33CC-0800-A30DA578C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marL="0" marR="0" lvl="0" indent="0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 Light" panose="020F0302020204030204"/>
                <a:ea typeface="+mn-ea"/>
                <a:cs typeface="Helvetica"/>
              </a:rPr>
              <a:t>KSU Fall to Fall Progression vs Retention 2017-22</a:t>
            </a:r>
            <a:endParaRPr lang="en-US" sz="4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F4E9AF-1C00-C9AD-C7BF-10A4EC5D40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807" y="1656525"/>
            <a:ext cx="5643863" cy="404336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F36F7BF-0D3C-9210-BC4F-F0D64AC03D2F}"/>
              </a:ext>
            </a:extLst>
          </p:cNvPr>
          <p:cNvPicPr preferRelativeResize="0"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8764" y="1656525"/>
            <a:ext cx="5641848" cy="40416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59302-8061-D70E-AB9C-F429069A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6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6521F9-3C57-DB26-EF9F-0B420A6A36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5854" y="2544417"/>
            <a:ext cx="5437721" cy="2244139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F00C54E-AA17-9EE5-3E52-34043C8A12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49690" y="2544418"/>
            <a:ext cx="5780982" cy="21236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EDF58-FDB9-3E99-909B-0C38B2F8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2BD4A8-FB8A-50B3-B93D-F2F210A3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Autofit/>
          </a:bodyPr>
          <a:lstStyle/>
          <a:p>
            <a:pPr marL="0" marR="0" lvl="0" indent="0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 Light" panose="020F0302020204030204"/>
                <a:ea typeface="+mj-ea"/>
                <a:cs typeface="Helvetica"/>
              </a:rPr>
              <a:t>KSU Fall to Fall Progression, Retention, and Completion 2017 and 2018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19389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8D3F40A-7EE5-C04B-B89D-0D5DACEF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7" y="22592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F5D37"/>
                </a:solidFill>
              </a:rPr>
              <a:t>New Residence Hall (January 2023)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CF3B4-5240-0185-33CD-E774254964EC}"/>
              </a:ext>
            </a:extLst>
          </p:cNvPr>
          <p:cNvSpPr txBox="1"/>
          <p:nvPr/>
        </p:nvSpPr>
        <p:spPr>
          <a:xfrm>
            <a:off x="2502766" y="3829879"/>
            <a:ext cx="744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6. KSU - Video Walkthrough - Exterior + Common.mp4 (sharepoint.com)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9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8D3F40A-7EE5-C04B-B89D-0D5DACEF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27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2F5D37"/>
                </a:solidFill>
              </a:rPr>
              <a:t> </a:t>
            </a:r>
            <a:r>
              <a:rPr lang="en-US" sz="3200" b="1" dirty="0">
                <a:solidFill>
                  <a:srgbClr val="2F5D37"/>
                </a:solidFill>
                <a:latin typeface="+mn-lt"/>
              </a:rPr>
              <a:t>New Residence Hall Update</a:t>
            </a:r>
            <a:endParaRPr lang="en-US" sz="2000" b="1" dirty="0">
              <a:solidFill>
                <a:srgbClr val="2F5D37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CFD61-E44C-BE55-D321-BCFC15172627}"/>
              </a:ext>
            </a:extLst>
          </p:cNvPr>
          <p:cNvSpPr txBox="1"/>
          <p:nvPr/>
        </p:nvSpPr>
        <p:spPr>
          <a:xfrm>
            <a:off x="1066801" y="1274564"/>
            <a:ext cx="902141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dirty="0">
              <a:solidFill>
                <a:srgbClr val="2F5D37"/>
              </a:solidFill>
            </a:endParaRP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F5D37"/>
                </a:solidFill>
              </a:rPr>
              <a:t>Students Occupancy (408 Beds): Late January 2023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2F5D37"/>
                </a:solidFill>
              </a:rPr>
              <a:t>Network switches, fiber, wireless access points – January 2023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2F5D37"/>
                </a:solidFill>
              </a:rPr>
              <a:t>Security Cameras – January 2023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kumimoji="0" lang="en-US" sz="2000" b="0" i="0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ea typeface="+mn-ea"/>
                <a:cs typeface="+mn-cs"/>
              </a:rPr>
              <a:t>Washers &amp; Dryers – </a:t>
            </a:r>
            <a:r>
              <a:rPr lang="en-US" sz="2000" dirty="0">
                <a:solidFill>
                  <a:srgbClr val="2F5D37"/>
                </a:solidFill>
              </a:rPr>
              <a:t>Placed order</a:t>
            </a:r>
            <a:r>
              <a:rPr kumimoji="0" lang="en-US" sz="2000" b="0" i="0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ea typeface="+mn-ea"/>
                <a:cs typeface="+mn-cs"/>
              </a:rPr>
              <a:t> and expected delivery - December 2022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2F5D37"/>
                </a:solidFill>
              </a:rPr>
              <a:t>Furniture - Installation begins after Holiday break/January 2023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F5D37"/>
                </a:solidFill>
              </a:rPr>
              <a:t>Dining Hall – Awaiting negotiations with vendor (need 8 months)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F5D37"/>
                </a:solidFill>
              </a:rPr>
              <a:t>Explore Parking Lot Options in Spring 2023</a:t>
            </a:r>
          </a:p>
        </p:txBody>
      </p:sp>
    </p:spTree>
    <p:extLst>
      <p:ext uri="{BB962C8B-B14F-4D97-AF65-F5344CB8AC3E}">
        <p14:creationId xmlns:p14="http://schemas.microsoft.com/office/powerpoint/2010/main" val="2733129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8D3F40A-7EE5-C04B-B89D-0D5DACEF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7" y="225923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F5D37"/>
                </a:solidFill>
                <a:latin typeface="+mn-lt"/>
              </a:rPr>
              <a:t>Outstanding Student Balances</a:t>
            </a:r>
          </a:p>
        </p:txBody>
      </p:sp>
    </p:spTree>
    <p:extLst>
      <p:ext uri="{BB962C8B-B14F-4D97-AF65-F5344CB8AC3E}">
        <p14:creationId xmlns:p14="http://schemas.microsoft.com/office/powerpoint/2010/main" val="3478091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8D3F40A-7EE5-C04B-B89D-0D5DACEF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F5D37"/>
                </a:solidFill>
                <a:latin typeface="+mn-lt"/>
              </a:rPr>
              <a:t>Outstanding Balances:  Undergraduates</a:t>
            </a:r>
            <a:br>
              <a:rPr lang="en-US" b="1" dirty="0">
                <a:solidFill>
                  <a:srgbClr val="2F5D37"/>
                </a:solidFill>
                <a:latin typeface="+mn-lt"/>
              </a:rPr>
            </a:br>
            <a:r>
              <a:rPr lang="en-US" sz="3600" b="1" dirty="0">
                <a:solidFill>
                  <a:srgbClr val="2F5D37"/>
                </a:solidFill>
                <a:latin typeface="+mn-lt"/>
              </a:rPr>
              <a:t>($1,857,015)</a:t>
            </a:r>
            <a:endParaRPr lang="en-US" b="1" dirty="0">
              <a:solidFill>
                <a:srgbClr val="2F5D37"/>
              </a:solidFill>
              <a:latin typeface="+mn-lt"/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5385FE2F-663B-2B5E-7624-5CAA0FE863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075398"/>
              </p:ext>
            </p:extLst>
          </p:nvPr>
        </p:nvGraphicFramePr>
        <p:xfrm>
          <a:off x="2325756" y="1690688"/>
          <a:ext cx="7275443" cy="1655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7490">
                  <a:extLst>
                    <a:ext uri="{9D8B030D-6E8A-4147-A177-3AD203B41FA5}">
                      <a16:colId xmlns:a16="http://schemas.microsoft.com/office/drawing/2014/main" val="3531871453"/>
                    </a:ext>
                  </a:extLst>
                </a:gridCol>
                <a:gridCol w="1258501">
                  <a:extLst>
                    <a:ext uri="{9D8B030D-6E8A-4147-A177-3AD203B41FA5}">
                      <a16:colId xmlns:a16="http://schemas.microsoft.com/office/drawing/2014/main" val="1380625786"/>
                    </a:ext>
                  </a:extLst>
                </a:gridCol>
                <a:gridCol w="1258501">
                  <a:extLst>
                    <a:ext uri="{9D8B030D-6E8A-4147-A177-3AD203B41FA5}">
                      <a16:colId xmlns:a16="http://schemas.microsoft.com/office/drawing/2014/main" val="383222176"/>
                    </a:ext>
                  </a:extLst>
                </a:gridCol>
                <a:gridCol w="2750951">
                  <a:extLst>
                    <a:ext uri="{9D8B030D-6E8A-4147-A177-3AD203B41FA5}">
                      <a16:colId xmlns:a16="http://schemas.microsoft.com/office/drawing/2014/main" val="3671149601"/>
                    </a:ext>
                  </a:extLst>
                </a:gridCol>
              </a:tblGrid>
              <a:tr h="237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Student Type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Head Count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Debt Balance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7770454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</a:rPr>
                        <a:t>Continuing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381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$1,189,123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6534348"/>
                  </a:ext>
                </a:extLst>
              </a:tr>
              <a:tr h="253996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</a:rPr>
                        <a:t>First Time Freshman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196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$478,799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7346869"/>
                  </a:ext>
                </a:extLst>
              </a:tr>
              <a:tr h="255319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</a:rPr>
                        <a:t>Readmit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$82,687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7216575"/>
                  </a:ext>
                </a:extLst>
              </a:tr>
              <a:tr h="239808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</a:rPr>
                        <a:t>Non-degree Seeking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$7,150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7849884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</a:rPr>
                        <a:t>Transfer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$99,255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5250494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Grand 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638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$1,857,015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78677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0532FD-0C50-9E58-F675-D5C7BD755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189412"/>
              </p:ext>
            </p:extLst>
          </p:nvPr>
        </p:nvGraphicFramePr>
        <p:xfrm>
          <a:off x="2325755" y="3521395"/>
          <a:ext cx="7275443" cy="2004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1425">
                  <a:extLst>
                    <a:ext uri="{9D8B030D-6E8A-4147-A177-3AD203B41FA5}">
                      <a16:colId xmlns:a16="http://schemas.microsoft.com/office/drawing/2014/main" val="3561242210"/>
                    </a:ext>
                  </a:extLst>
                </a:gridCol>
                <a:gridCol w="1420169">
                  <a:extLst>
                    <a:ext uri="{9D8B030D-6E8A-4147-A177-3AD203B41FA5}">
                      <a16:colId xmlns:a16="http://schemas.microsoft.com/office/drawing/2014/main" val="2944998767"/>
                    </a:ext>
                  </a:extLst>
                </a:gridCol>
                <a:gridCol w="1200388">
                  <a:extLst>
                    <a:ext uri="{9D8B030D-6E8A-4147-A177-3AD203B41FA5}">
                      <a16:colId xmlns:a16="http://schemas.microsoft.com/office/drawing/2014/main" val="2283799586"/>
                    </a:ext>
                  </a:extLst>
                </a:gridCol>
                <a:gridCol w="2783461">
                  <a:extLst>
                    <a:ext uri="{9D8B030D-6E8A-4147-A177-3AD203B41FA5}">
                      <a16:colId xmlns:a16="http://schemas.microsoft.com/office/drawing/2014/main" val="3419476908"/>
                    </a:ext>
                  </a:extLst>
                </a:gridCol>
              </a:tblGrid>
              <a:tr h="286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 Ranges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Head Count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Debt Balance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0903381"/>
                  </a:ext>
                </a:extLst>
              </a:tr>
              <a:tr h="286395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.01 - $3,500 *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$622,079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0587068"/>
                  </a:ext>
                </a:extLst>
              </a:tr>
              <a:tr h="286395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$3,501 - $5,000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85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$357,647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9315979"/>
                  </a:ext>
                </a:extLst>
              </a:tr>
              <a:tr h="286395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$5,001 - $7,500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89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$551,218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1614011"/>
                  </a:ext>
                </a:extLst>
              </a:tr>
              <a:tr h="286395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$7,501 - $10,000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$172,245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8083335"/>
                  </a:ext>
                </a:extLst>
              </a:tr>
              <a:tr h="286395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$10,001 &amp; Above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$153,824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6324066"/>
                  </a:ext>
                </a:extLst>
              </a:tr>
              <a:tr h="286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Grand 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638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$1,857,015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0950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31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8D3F40A-7EE5-C04B-B89D-0D5DACEF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2F5D37"/>
                </a:solidFill>
              </a:rPr>
              <a:t>Today’s Remarks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833F29-5A20-954E-8669-5E6583C80F72}"/>
              </a:ext>
            </a:extLst>
          </p:cNvPr>
          <p:cNvSpPr txBox="1"/>
          <p:nvPr/>
        </p:nvSpPr>
        <p:spPr>
          <a:xfrm>
            <a:off x="838200" y="1560950"/>
            <a:ext cx="1008159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D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noProof="0" dirty="0"/>
              <a:t>Update:	 KSU 3-Phase Plan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D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1" dirty="0">
              <a:solidFill>
                <a:prstClr val="black"/>
              </a:solidFill>
            </a:endParaRPr>
          </a:p>
          <a:p>
            <a:pPr marL="457200" indent="-457200">
              <a:buClr>
                <a:srgbClr val="2F5D37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Enrollment Trends and Retention</a:t>
            </a:r>
          </a:p>
          <a:p>
            <a:pPr marL="457200" indent="-457200">
              <a:buClr>
                <a:srgbClr val="2F5D37"/>
              </a:buClr>
              <a:buFont typeface="Arial" panose="020B0604020202020204" pitchFamily="34" charset="0"/>
              <a:buChar char="•"/>
              <a:defRPr/>
            </a:pPr>
            <a:endParaRPr lang="en-US" sz="1000" b="1" dirty="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D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/>
              <a:t>Status of New Student Residence Hall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D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1" dirty="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D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/>
              <a:t>Outstanding Student Balances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3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8D3F40A-7EE5-C04B-B89D-0D5DACEF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58089F-203F-65CA-D5F0-E0F4FC732D47}"/>
              </a:ext>
            </a:extLst>
          </p:cNvPr>
          <p:cNvSpPr txBox="1">
            <a:spLocks/>
          </p:cNvSpPr>
          <p:nvPr/>
        </p:nvSpPr>
        <p:spPr>
          <a:xfrm>
            <a:off x="533401" y="508475"/>
            <a:ext cx="10515600" cy="5117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2F5D37"/>
                </a:solidFill>
              </a:rPr>
              <a:t>Actions Taken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rgbClr val="2F5D37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>
                <a:solidFill>
                  <a:srgbClr val="2F5D37"/>
                </a:solidFill>
              </a:rPr>
              <a:t>Financial Aid &amp; Bursar Notifications via WIRED (student portal)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>
                <a:solidFill>
                  <a:srgbClr val="2F5D37"/>
                </a:solidFill>
              </a:rPr>
              <a:t>Call Campaign – Family Scholar House Assistance (Sep 10-12, 2022)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>
                <a:solidFill>
                  <a:srgbClr val="2F5D37"/>
                </a:solidFill>
              </a:rPr>
              <a:t>434 Calls (103 Answered, 207 Voice Messages)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>
                <a:solidFill>
                  <a:srgbClr val="2F5D37"/>
                </a:solidFill>
              </a:rPr>
              <a:t>71% Success Rate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>
                <a:solidFill>
                  <a:srgbClr val="2F5D37"/>
                </a:solidFill>
              </a:rPr>
              <a:t>Personal Emails from Bursarmail and Finaidmail 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>
                <a:solidFill>
                  <a:srgbClr val="2F5D37"/>
                </a:solidFill>
              </a:rPr>
              <a:t>Announcements via Thorobred Central email Blast (online Portal) </a:t>
            </a:r>
            <a:endParaRPr lang="en-US" dirty="0">
              <a:solidFill>
                <a:srgbClr val="2F5D37"/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7471F43-1180-0C02-FFCE-E52F478E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1" y="586601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B67CC-A1BE-48C3-9736-FA4AC63BEA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840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0D12E-13CF-62CD-A9A3-58531583D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F5D3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Questions</a:t>
            </a:r>
          </a:p>
          <a:p>
            <a:pPr algn="ctr"/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027F2-9A00-8A7B-4258-D8178252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9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8D3F40A-7EE5-C04B-B89D-0D5DACEF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7" y="225923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2F5D37"/>
                </a:solidFill>
                <a:latin typeface="+mn-lt"/>
              </a:rPr>
              <a:t>Update:  KSU 3-Phase Plan</a:t>
            </a:r>
          </a:p>
        </p:txBody>
      </p:sp>
    </p:spTree>
    <p:extLst>
      <p:ext uri="{BB962C8B-B14F-4D97-AF65-F5344CB8AC3E}">
        <p14:creationId xmlns:p14="http://schemas.microsoft.com/office/powerpoint/2010/main" val="201492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">
            <a:extLst>
              <a:ext uri="{FF2B5EF4-FFF2-40B4-BE49-F238E27FC236}">
                <a16:creationId xmlns:a16="http://schemas.microsoft.com/office/drawing/2014/main" id="{9393E498-67D2-FCED-7D8A-86FC239FF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71" r="1" b="34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A040-BF72-60F0-AAFF-270461FF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5" descr="A screenshot of a computer">
            <a:extLst>
              <a:ext uri="{FF2B5EF4-FFF2-40B4-BE49-F238E27FC236}">
                <a16:creationId xmlns:a16="http://schemas.microsoft.com/office/drawing/2014/main" id="{0250991E-025B-15FB-3D75-5A427377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9ACDBB-11C0-66E3-6A50-2A2D37A44E88}"/>
              </a:ext>
            </a:extLst>
          </p:cNvPr>
          <p:cNvSpPr txBox="1">
            <a:spLocks/>
          </p:cNvSpPr>
          <p:nvPr/>
        </p:nvSpPr>
        <p:spPr>
          <a:xfrm>
            <a:off x="675250" y="251440"/>
            <a:ext cx="4661452" cy="7511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rgbClr val="2F5D37"/>
                </a:solidFill>
                <a:ea typeface="+mn-ea"/>
                <a:cs typeface="+mn-cs"/>
              </a:rPr>
              <a:t>KSU’s 3-Phase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00838-841B-B307-89CF-CF81E6C452FD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75250" y="627640"/>
            <a:ext cx="9528048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3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">
            <a:extLst>
              <a:ext uri="{FF2B5EF4-FFF2-40B4-BE49-F238E27FC236}">
                <a16:creationId xmlns:a16="http://schemas.microsoft.com/office/drawing/2014/main" id="{9393E498-67D2-FCED-7D8A-86FC239FF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71" r="1" b="34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A040-BF72-60F0-AAFF-270461FF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5" descr="A screenshot of a computer">
            <a:extLst>
              <a:ext uri="{FF2B5EF4-FFF2-40B4-BE49-F238E27FC236}">
                <a16:creationId xmlns:a16="http://schemas.microsoft.com/office/drawing/2014/main" id="{0250991E-025B-15FB-3D75-5A427377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B3AC4B-EB87-BF20-4225-DD378A56B8E2}"/>
              </a:ext>
            </a:extLst>
          </p:cNvPr>
          <p:cNvSpPr txBox="1">
            <a:spLocks/>
          </p:cNvSpPr>
          <p:nvPr/>
        </p:nvSpPr>
        <p:spPr>
          <a:xfrm>
            <a:off x="532055" y="1058073"/>
            <a:ext cx="5431425" cy="4741853"/>
          </a:xfrm>
          <a:prstGeom prst="rect">
            <a:avLst/>
          </a:prstGeom>
          <a:solidFill>
            <a:srgbClr val="FFFFFF">
              <a:alpha val="50196"/>
            </a:srgbClr>
          </a:solidFill>
          <a:ln w="19050">
            <a:solidFill>
              <a:srgbClr val="2F5D37"/>
            </a:solidFill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A2735">
                  <a:lumMod val="50000"/>
                  <a:lumOff val="50000"/>
                </a:srgbClr>
              </a:buClr>
              <a:buSzPct val="75000"/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Phase 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A2735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of our plan involves strategies focused on finding and moderating the effects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existential or “killer” risks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to  KSU’s ability to succeed in achieving stabilization, performance, and sustainability.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A2735">
                  <a:lumMod val="50000"/>
                  <a:lumOff val="50000"/>
                </a:srgbClr>
              </a:buClr>
              <a:buSzPct val="75000"/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endParaRPr lang="en-US" sz="1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A2735">
                  <a:lumMod val="50000"/>
                  <a:lumOff val="50000"/>
                </a:srgbClr>
              </a:buClr>
              <a:buSzPct val="75000"/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These key risks can undermine the successful delivery of intended outcomes overtime even when the business model is in full alignment today.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A2735">
                  <a:lumMod val="50000"/>
                  <a:lumOff val="50000"/>
                </a:srgbClr>
              </a:buClr>
              <a:buSzPct val="75000"/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A2735">
                  <a:lumMod val="50000"/>
                  <a:lumOff val="50000"/>
                </a:srgbClr>
              </a:buClr>
              <a:buSzPct val="75000"/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De-risking strategic operations is an essential step in deciding the future scope and scale of the KSU’s programs.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597265-8613-2189-820B-384879B0CF2B}"/>
              </a:ext>
            </a:extLst>
          </p:cNvPr>
          <p:cNvSpPr txBox="1">
            <a:spLocks/>
          </p:cNvSpPr>
          <p:nvPr/>
        </p:nvSpPr>
        <p:spPr>
          <a:xfrm>
            <a:off x="933500" y="376890"/>
            <a:ext cx="10325000" cy="7511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2F5D37"/>
                </a:solidFill>
                <a:ea typeface="+mn-ea"/>
                <a:cs typeface="+mn-cs"/>
              </a:rPr>
              <a:t>Phase 1: It’s a Matter of De-risking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0AF3B-C119-74C2-CD53-46F967E6F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75089"/>
            <a:ext cx="5677125" cy="32041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EE45B8D-82D2-69F8-41B9-B231F8DE31E9}"/>
              </a:ext>
            </a:extLst>
          </p:cNvPr>
          <p:cNvSpPr/>
          <p:nvPr/>
        </p:nvSpPr>
        <p:spPr>
          <a:xfrm>
            <a:off x="9859618" y="1128008"/>
            <a:ext cx="2146852" cy="1453819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70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A8E243-F65F-36C7-95AD-66ED8531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1425921"/>
            <a:ext cx="9669101" cy="5432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E27461-5195-04E5-4091-11B7CDA44061}"/>
              </a:ext>
            </a:extLst>
          </p:cNvPr>
          <p:cNvSpPr txBox="1">
            <a:spLocks/>
          </p:cNvSpPr>
          <p:nvPr/>
        </p:nvSpPr>
        <p:spPr>
          <a:xfrm>
            <a:off x="414950" y="443692"/>
            <a:ext cx="10515600" cy="722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2F5D37"/>
                </a:solidFill>
              </a:rPr>
              <a:t>Emergency Declaration for Campus Facilities </a:t>
            </a:r>
          </a:p>
        </p:txBody>
      </p:sp>
    </p:spTree>
    <p:extLst>
      <p:ext uri="{BB962C8B-B14F-4D97-AF65-F5344CB8AC3E}">
        <p14:creationId xmlns:p14="http://schemas.microsoft.com/office/powerpoint/2010/main" val="213714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E3620-9100-F166-66B1-EF9420391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9" y="712960"/>
            <a:ext cx="966910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31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F393-76A5-AF00-3E16-EA2FF81F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BF12B5-FAD1-1C4C-2933-6AF5984F7C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9830"/>
            <a:ext cx="5181600" cy="388292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93D965-72DB-4F98-AF6F-2C01543370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61377"/>
            <a:ext cx="5181600" cy="3879834"/>
          </a:xfrm>
        </p:spPr>
      </p:pic>
    </p:spTree>
    <p:extLst>
      <p:ext uri="{BB962C8B-B14F-4D97-AF65-F5344CB8AC3E}">
        <p14:creationId xmlns:p14="http://schemas.microsoft.com/office/powerpoint/2010/main" val="136200496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Template" id="{0533EDF5-FE59-224F-86DD-9117281C6F50}" vid="{0532CAB4-312B-2744-B85E-B23D8848F5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Template" id="{0533EDF5-FE59-224F-86DD-9117281C6F50}" vid="{0532CAB4-312B-2744-B85E-B23D8848F59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26502</TotalTime>
  <Words>661</Words>
  <Application>Microsoft Office PowerPoint</Application>
  <PresentationFormat>Widescreen</PresentationFormat>
  <Paragraphs>202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Adobe Garamond Pro</vt:lpstr>
      <vt:lpstr>Adobe Garamond Pro Bold</vt:lpstr>
      <vt:lpstr>Arial</vt:lpstr>
      <vt:lpstr>Calibri</vt:lpstr>
      <vt:lpstr>Calibri Light</vt:lpstr>
      <vt:lpstr>Courier New</vt:lpstr>
      <vt:lpstr>Grandview</vt:lpstr>
      <vt:lpstr>Times New Roman</vt:lpstr>
      <vt:lpstr>Wingdings</vt:lpstr>
      <vt:lpstr>2_Office Theme</vt:lpstr>
      <vt:lpstr>Office Theme</vt:lpstr>
      <vt:lpstr>3_Office Theme</vt:lpstr>
      <vt:lpstr>KSU Monthly Update Budget Review Subcommittee on Education  October 19, 2022 Capitol Annex, Room 154</vt:lpstr>
      <vt:lpstr>PowerPoint Presentation</vt:lpstr>
      <vt:lpstr>Today’s Remarks</vt:lpstr>
      <vt:lpstr>Update:  KSU 3-Phase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Enrollment Trends and Retention</vt:lpstr>
      <vt:lpstr>PowerPoint Presentation</vt:lpstr>
      <vt:lpstr>PowerPoint Presentation</vt:lpstr>
      <vt:lpstr>PowerPoint Presentation</vt:lpstr>
      <vt:lpstr>KSU Fall to Fall Progression vs Retention 2017-22</vt:lpstr>
      <vt:lpstr>KSU Fall to Fall Progression, Retention, and Completion 2017 and 2018</vt:lpstr>
      <vt:lpstr>New Residence Hall (January 2023) </vt:lpstr>
      <vt:lpstr> New Residence Hall Update</vt:lpstr>
      <vt:lpstr>Outstanding Student Balances</vt:lpstr>
      <vt:lpstr>Outstanding Balances:  Undergraduates ($1,857,015)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Appendix 2022 Fall Opening Execution Plan &amp; Updates</dc:title>
  <dc:creator>Ronald Johnson</dc:creator>
  <cp:lastModifiedBy>Ronald Johnson</cp:lastModifiedBy>
  <cp:revision>43</cp:revision>
  <cp:lastPrinted>2022-10-06T17:49:31Z</cp:lastPrinted>
  <dcterms:created xsi:type="dcterms:W3CDTF">2022-08-05T22:41:13Z</dcterms:created>
  <dcterms:modified xsi:type="dcterms:W3CDTF">2022-10-18T20:23:30Z</dcterms:modified>
</cp:coreProperties>
</file>