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327" r:id="rId6"/>
    <p:sldId id="386" r:id="rId7"/>
    <p:sldId id="385" r:id="rId8"/>
    <p:sldId id="387" r:id="rId9"/>
    <p:sldId id="388" r:id="rId10"/>
    <p:sldId id="383" r:id="rId11"/>
    <p:sldId id="389" r:id="rId12"/>
    <p:sldId id="401" r:id="rId13"/>
    <p:sldId id="390" r:id="rId14"/>
    <p:sldId id="399" r:id="rId15"/>
    <p:sldId id="400" r:id="rId16"/>
    <p:sldId id="402" r:id="rId17"/>
    <p:sldId id="403" r:id="rId18"/>
    <p:sldId id="404" r:id="rId19"/>
    <p:sldId id="406" r:id="rId20"/>
    <p:sldId id="4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3" clrIdx="0">
    <p:extLst>
      <p:ext uri="{19B8F6BF-5375-455C-9EA6-DF929625EA0E}">
        <p15:presenceInfo xmlns:p15="http://schemas.microsoft.com/office/powerpoint/2012/main" userId="S::rosalind.turner@education.ky.gov::7c9c7ca7-1d99-46ec-ad67-a660f1da40fc" providerId="AD"/>
      </p:ext>
    </p:extLst>
  </p:cmAuthor>
  <p:cmAuthor id="2" name="Perkins, Jacob - Division of Communications" initials="PJDoC" lastIdx="4" clrIdx="1">
    <p:extLst>
      <p:ext uri="{19B8F6BF-5375-455C-9EA6-DF929625EA0E}">
        <p15:presenceInfo xmlns:p15="http://schemas.microsoft.com/office/powerpoint/2012/main" userId="S::Jacob.Perkins@education.ky.gov::c40ba2c0-b4ef-4c71-9781-8024fdc37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DEA80-ABDA-41C8-A503-AE7FC4930E14}" v="173" dt="2022-07-11T16:59:18.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5302" autoAdjust="0"/>
  </p:normalViewPr>
  <p:slideViewPr>
    <p:cSldViewPr snapToGrid="0">
      <p:cViewPr varScale="1">
        <p:scale>
          <a:sx n="73" d="100"/>
          <a:sy n="73" d="100"/>
        </p:scale>
        <p:origin x="173" y="62"/>
      </p:cViewPr>
      <p:guideLst/>
    </p:cSldViewPr>
  </p:slideViewPr>
  <p:outlineViewPr>
    <p:cViewPr>
      <p:scale>
        <a:sx n="33" d="100"/>
        <a:sy n="33" d="100"/>
      </p:scale>
      <p:origin x="0" y="-810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33F8-B521-48E6-9143-1684CFB9E9A3}"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A7254-9E6D-486C-9D91-270620ADA3AB}" type="slidenum">
              <a:rPr lang="en-US" smtClean="0"/>
              <a:t>‹#›</a:t>
            </a:fld>
            <a:endParaRPr lang="en-US"/>
          </a:p>
        </p:txBody>
      </p:sp>
    </p:spTree>
    <p:extLst>
      <p:ext uri="{BB962C8B-B14F-4D97-AF65-F5344CB8AC3E}">
        <p14:creationId xmlns:p14="http://schemas.microsoft.com/office/powerpoint/2010/main" val="263208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solidFill>
                  <a:prstClr val="white"/>
                </a:solidFill>
              </a:rPr>
              <a:pPr/>
              <a:t>10/31/2022</a:t>
            </a:fld>
            <a:endParaRPr lang="en-US">
              <a:solidFill>
                <a:prstClr val="white"/>
              </a:solidFill>
            </a:endParaRP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3970623815"/>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82043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381045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22391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10/31/2022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87032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18304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9669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10/31/2022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1090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10/31/2022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35390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10/31/2022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30893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solidFill>
                  <a:prstClr val="white"/>
                </a:solidFill>
              </a:rPr>
              <a:pPr/>
              <a:t>10/31/2022</a:t>
            </a:fld>
            <a:endParaRPr lang="en-US">
              <a:solidFill>
                <a:prstClr val="white"/>
              </a:solidFill>
            </a:endParaRP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95606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solidFill>
                  <a:prstClr val="white"/>
                </a:solidFill>
              </a:rPr>
              <a:pPr/>
              <a:t>10/31/2022</a:t>
            </a:fld>
            <a:endParaRPr lang="en-US">
              <a:solidFill>
                <a:prstClr val="white"/>
              </a:solidFill>
            </a:endParaRP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51457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fred.stlouisfed.org/graph/?g=Rt9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fred.stlouisfed.org/graph/?g=Rta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3BE6-D354-4949-9512-17E1E494AEA1}"/>
              </a:ext>
            </a:extLst>
          </p:cNvPr>
          <p:cNvSpPr>
            <a:spLocks noGrp="1"/>
          </p:cNvSpPr>
          <p:nvPr>
            <p:ph type="ctrTitle"/>
          </p:nvPr>
        </p:nvSpPr>
        <p:spPr>
          <a:xfrm>
            <a:off x="2096673" y="1137436"/>
            <a:ext cx="9144000" cy="2387600"/>
          </a:xfrm>
        </p:spPr>
        <p:txBody>
          <a:bodyPr>
            <a:normAutofit/>
          </a:bodyPr>
          <a:lstStyle/>
          <a:p>
            <a:r>
              <a:rPr lang="en-US" sz="4000" b="1" dirty="0">
                <a:solidFill>
                  <a:srgbClr val="002060"/>
                </a:solidFill>
                <a:cs typeface="Arial" panose="020B0604020202020204" pitchFamily="34" charset="0"/>
              </a:rPr>
              <a:t>Inflationary Impact on School Construction Projects</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r>
              <a:rPr lang="en-US" sz="2400" b="1" dirty="0">
                <a:solidFill>
                  <a:srgbClr val="002060"/>
                </a:solidFill>
                <a:latin typeface="+mn-lt"/>
                <a:cs typeface="Arial" panose="020B0604020202020204" pitchFamily="34" charset="0"/>
              </a:rPr>
              <a:t>Chay Ritter, Kentucky Department of Education</a:t>
            </a:r>
          </a:p>
        </p:txBody>
      </p:sp>
      <p:cxnSp>
        <p:nvCxnSpPr>
          <p:cNvPr id="5" name="Straight Connector 4">
            <a:extLst>
              <a:ext uri="{FF2B5EF4-FFF2-40B4-BE49-F238E27FC236}">
                <a16:creationId xmlns:a16="http://schemas.microsoft.com/office/drawing/2014/main" id="{2995841B-009C-4CF0-AC2F-3C39B6932474}"/>
              </a:ext>
              <a:ext uri="{C183D7F6-B498-43B3-948B-1728B52AA6E4}">
                <adec:decorative xmlns:adec="http://schemas.microsoft.com/office/drawing/2017/decorative" val="1"/>
              </a:ext>
            </a:extLst>
          </p:cNvPr>
          <p:cNvCxnSpPr>
            <a:cxnSpLocks/>
          </p:cNvCxnSpPr>
          <p:nvPr/>
        </p:nvCxnSpPr>
        <p:spPr>
          <a:xfrm>
            <a:off x="2328078" y="4435451"/>
            <a:ext cx="87804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5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82D7-D21B-0E4A-3418-D8246A4D4CA8}"/>
              </a:ext>
            </a:extLst>
          </p:cNvPr>
          <p:cNvSpPr>
            <a:spLocks noGrp="1"/>
          </p:cNvSpPr>
          <p:nvPr>
            <p:ph type="title"/>
          </p:nvPr>
        </p:nvSpPr>
        <p:spPr/>
        <p:txBody>
          <a:bodyPr/>
          <a:lstStyle/>
          <a:p>
            <a:r>
              <a:rPr lang="en-US" dirty="0"/>
              <a:t>HB 678 (2022 Regular Session)	</a:t>
            </a:r>
          </a:p>
        </p:txBody>
      </p:sp>
      <p:sp>
        <p:nvSpPr>
          <p:cNvPr id="3" name="Content Placeholder 2">
            <a:extLst>
              <a:ext uri="{FF2B5EF4-FFF2-40B4-BE49-F238E27FC236}">
                <a16:creationId xmlns:a16="http://schemas.microsoft.com/office/drawing/2014/main" id="{38C9B81B-A17C-6B53-B4C9-E240279DBF11}"/>
              </a:ext>
            </a:extLst>
          </p:cNvPr>
          <p:cNvSpPr>
            <a:spLocks noGrp="1"/>
          </p:cNvSpPr>
          <p:nvPr>
            <p:ph idx="1"/>
          </p:nvPr>
        </p:nvSpPr>
        <p:spPr>
          <a:xfrm>
            <a:off x="838200" y="1607736"/>
            <a:ext cx="10515600" cy="4033939"/>
          </a:xfrm>
        </p:spPr>
        <p:txBody>
          <a:bodyPr>
            <a:normAutofit lnSpcReduction="10000"/>
          </a:bodyPr>
          <a:lstStyle/>
          <a:p>
            <a:r>
              <a:rPr lang="en-US" dirty="0"/>
              <a:t>Until June 30, 2024, a local school board may adopt a resolution which allows them to conduct new construction of renovations under provisions of HB 678.</a:t>
            </a:r>
          </a:p>
          <a:p>
            <a:r>
              <a:rPr lang="en-US" dirty="0"/>
              <a:t>If operating under HB 678, a district may commence funding, financing, design, construction, renovation or modification of district facility projects without prior approval from KDE.</a:t>
            </a:r>
          </a:p>
          <a:p>
            <a:r>
              <a:rPr lang="en-US" dirty="0"/>
              <a:t>A district may spend restricted funds on extracurricular facilities.</a:t>
            </a:r>
          </a:p>
          <a:p>
            <a:r>
              <a:rPr lang="en-US" dirty="0"/>
              <a:t>There are 139 districts currently operating under HB 678.</a:t>
            </a:r>
          </a:p>
          <a:p>
            <a:r>
              <a:rPr lang="en-US" dirty="0"/>
              <a:t>Speeds up several processes which can benefit districts. </a:t>
            </a:r>
          </a:p>
        </p:txBody>
      </p:sp>
    </p:spTree>
    <p:extLst>
      <p:ext uri="{BB962C8B-B14F-4D97-AF65-F5344CB8AC3E}">
        <p14:creationId xmlns:p14="http://schemas.microsoft.com/office/powerpoint/2010/main" val="15957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82D7-D21B-0E4A-3418-D8246A4D4CA8}"/>
              </a:ext>
            </a:extLst>
          </p:cNvPr>
          <p:cNvSpPr>
            <a:spLocks noGrp="1"/>
          </p:cNvSpPr>
          <p:nvPr>
            <p:ph type="title"/>
          </p:nvPr>
        </p:nvSpPr>
        <p:spPr>
          <a:xfrm>
            <a:off x="0" y="-1325563"/>
            <a:ext cx="10515600" cy="1325563"/>
          </a:xfrm>
        </p:spPr>
        <p:txBody>
          <a:bodyPr/>
          <a:lstStyle/>
          <a:p>
            <a:r>
              <a:rPr lang="en-US" dirty="0"/>
              <a:t>Producer Price Index by Industry, New School Building Construction (1)	</a:t>
            </a:r>
          </a:p>
        </p:txBody>
      </p:sp>
      <p:pic>
        <p:nvPicPr>
          <p:cNvPr id="4" name="FRED Graph Chart" descr="Graph displays the new school building construction from 2006-2022. The increase in costs appear to be significant. ">
            <a:hlinkClick r:id="rId2" tooltip="View this chart in your browser. "/>
            <a:extLst>
              <a:ext uri="{FF2B5EF4-FFF2-40B4-BE49-F238E27FC236}">
                <a16:creationId xmlns:a16="http://schemas.microsoft.com/office/drawing/2014/main" id="{3AD97B3C-1C9F-4752-81CA-D284F05285A3}"/>
              </a:ext>
            </a:extLst>
          </p:cNvPr>
          <p:cNvPicPr>
            <a:picLocks noGrp="1" noChangeAspect="1"/>
          </p:cNvPicPr>
          <p:nvPr>
            <p:ph idx="1"/>
          </p:nvPr>
        </p:nvPicPr>
        <p:blipFill>
          <a:blip r:embed="rId3"/>
          <a:stretch>
            <a:fillRect/>
          </a:stretch>
        </p:blipFill>
        <p:spPr>
          <a:xfrm>
            <a:off x="283028" y="365125"/>
            <a:ext cx="11625943" cy="5359400"/>
          </a:xfrm>
          <a:prstGeom prst="rect">
            <a:avLst/>
          </a:prstGeom>
        </p:spPr>
      </p:pic>
    </p:spTree>
    <p:extLst>
      <p:ext uri="{BB962C8B-B14F-4D97-AF65-F5344CB8AC3E}">
        <p14:creationId xmlns:p14="http://schemas.microsoft.com/office/powerpoint/2010/main" val="170993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82D7-D21B-0E4A-3418-D8246A4D4CA8}"/>
              </a:ext>
            </a:extLst>
          </p:cNvPr>
          <p:cNvSpPr>
            <a:spLocks noGrp="1"/>
          </p:cNvSpPr>
          <p:nvPr>
            <p:ph type="title"/>
          </p:nvPr>
        </p:nvSpPr>
        <p:spPr>
          <a:xfrm>
            <a:off x="190919" y="-1325563"/>
            <a:ext cx="10515600" cy="1325563"/>
          </a:xfrm>
        </p:spPr>
        <p:txBody>
          <a:bodyPr/>
          <a:lstStyle/>
          <a:p>
            <a:r>
              <a:rPr lang="en-US" dirty="0"/>
              <a:t>Producer Price Index by Industry, New School Building Construction (2)	</a:t>
            </a:r>
          </a:p>
        </p:txBody>
      </p:sp>
      <p:pic>
        <p:nvPicPr>
          <p:cNvPr id="6" name="FRED Graph Chart" descr="Graph displays the new school building construction from July 2020 to April 2022. The increase in costs appear to be significant. ">
            <a:hlinkClick r:id="rId2" tooltip="View this chart in your browser. "/>
            <a:extLst>
              <a:ext uri="{FF2B5EF4-FFF2-40B4-BE49-F238E27FC236}">
                <a16:creationId xmlns:a16="http://schemas.microsoft.com/office/drawing/2014/main" id="{EA925DB0-A063-4F33-8188-86D5C1B971DA}"/>
              </a:ext>
            </a:extLst>
          </p:cNvPr>
          <p:cNvPicPr>
            <a:picLocks noGrp="1" noChangeAspect="1"/>
          </p:cNvPicPr>
          <p:nvPr>
            <p:ph idx="1"/>
          </p:nvPr>
        </p:nvPicPr>
        <p:blipFill>
          <a:blip r:embed="rId3"/>
          <a:stretch>
            <a:fillRect/>
          </a:stretch>
        </p:blipFill>
        <p:spPr>
          <a:xfrm>
            <a:off x="190919" y="365125"/>
            <a:ext cx="11826910" cy="5276850"/>
          </a:xfrm>
          <a:prstGeom prst="rect">
            <a:avLst/>
          </a:prstGeom>
        </p:spPr>
      </p:pic>
    </p:spTree>
    <p:extLst>
      <p:ext uri="{BB962C8B-B14F-4D97-AF65-F5344CB8AC3E}">
        <p14:creationId xmlns:p14="http://schemas.microsoft.com/office/powerpoint/2010/main" val="258271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10DA-2094-44DE-97B8-168708FAB4B6}"/>
              </a:ext>
            </a:extLst>
          </p:cNvPr>
          <p:cNvSpPr>
            <a:spLocks noGrp="1"/>
          </p:cNvSpPr>
          <p:nvPr>
            <p:ph type="title"/>
          </p:nvPr>
        </p:nvSpPr>
        <p:spPr/>
        <p:txBody>
          <a:bodyPr/>
          <a:lstStyle/>
          <a:p>
            <a:r>
              <a:rPr lang="en-US" dirty="0"/>
              <a:t>Menifee County</a:t>
            </a:r>
          </a:p>
        </p:txBody>
      </p:sp>
      <p:sp>
        <p:nvSpPr>
          <p:cNvPr id="3" name="Content Placeholder 2">
            <a:extLst>
              <a:ext uri="{FF2B5EF4-FFF2-40B4-BE49-F238E27FC236}">
                <a16:creationId xmlns:a16="http://schemas.microsoft.com/office/drawing/2014/main" id="{F0C5B016-29B2-49E4-9C47-BC2BBB2C3B56}"/>
              </a:ext>
            </a:extLst>
          </p:cNvPr>
          <p:cNvSpPr>
            <a:spLocks noGrp="1"/>
          </p:cNvSpPr>
          <p:nvPr>
            <p:ph idx="1"/>
          </p:nvPr>
        </p:nvSpPr>
        <p:spPr/>
        <p:txBody>
          <a:bodyPr/>
          <a:lstStyle/>
          <a:p>
            <a:r>
              <a:rPr lang="en-US" dirty="0"/>
              <a:t>Board Office (New Construction)</a:t>
            </a:r>
          </a:p>
          <a:p>
            <a:r>
              <a:rPr lang="en-US" dirty="0"/>
              <a:t>Initial estimates in August 2021 were $2.0-$2.5 million. Revised estimates in May 2022 were $3.5 million.</a:t>
            </a:r>
          </a:p>
          <a:p>
            <a:r>
              <a:rPr lang="en-US" dirty="0"/>
              <a:t>Basement/storage construction was removed from project to save money.</a:t>
            </a:r>
          </a:p>
        </p:txBody>
      </p:sp>
    </p:spTree>
    <p:extLst>
      <p:ext uri="{BB962C8B-B14F-4D97-AF65-F5344CB8AC3E}">
        <p14:creationId xmlns:p14="http://schemas.microsoft.com/office/powerpoint/2010/main" val="150974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CB3E-23E9-4E71-BB96-D14D79880FA2}"/>
              </a:ext>
            </a:extLst>
          </p:cNvPr>
          <p:cNvSpPr>
            <a:spLocks noGrp="1"/>
          </p:cNvSpPr>
          <p:nvPr>
            <p:ph type="title"/>
          </p:nvPr>
        </p:nvSpPr>
        <p:spPr/>
        <p:txBody>
          <a:bodyPr/>
          <a:lstStyle/>
          <a:p>
            <a:r>
              <a:rPr lang="en-US" dirty="0"/>
              <a:t>Rowan County</a:t>
            </a:r>
          </a:p>
        </p:txBody>
      </p:sp>
      <p:sp>
        <p:nvSpPr>
          <p:cNvPr id="3" name="Content Placeholder 2">
            <a:extLst>
              <a:ext uri="{FF2B5EF4-FFF2-40B4-BE49-F238E27FC236}">
                <a16:creationId xmlns:a16="http://schemas.microsoft.com/office/drawing/2014/main" id="{ABAB45DA-C176-4224-8939-953BA381E7AA}"/>
              </a:ext>
            </a:extLst>
          </p:cNvPr>
          <p:cNvSpPr>
            <a:spLocks noGrp="1"/>
          </p:cNvSpPr>
          <p:nvPr>
            <p:ph idx="1"/>
          </p:nvPr>
        </p:nvSpPr>
        <p:spPr/>
        <p:txBody>
          <a:bodyPr/>
          <a:lstStyle/>
          <a:p>
            <a:r>
              <a:rPr lang="en-US" dirty="0" err="1"/>
              <a:t>Rodburn</a:t>
            </a:r>
            <a:r>
              <a:rPr lang="en-US" dirty="0"/>
              <a:t> Elementary Renovation and Addition</a:t>
            </a:r>
          </a:p>
          <a:p>
            <a:r>
              <a:rPr lang="en-US" dirty="0"/>
              <a:t>Initial estimates in November of 2021 were $5.5 million. Revised estimates in March 2022 were $6.2 million. As of late August 2022, the estimates were revised once again to reflect a cost of $8.1 million</a:t>
            </a:r>
          </a:p>
          <a:p>
            <a:r>
              <a:rPr lang="en-US" dirty="0"/>
              <a:t>Districts expects future revisions to estimates to increase the costs as well</a:t>
            </a:r>
          </a:p>
          <a:p>
            <a:endParaRPr lang="en-US" dirty="0"/>
          </a:p>
        </p:txBody>
      </p:sp>
    </p:spTree>
    <p:extLst>
      <p:ext uri="{BB962C8B-B14F-4D97-AF65-F5344CB8AC3E}">
        <p14:creationId xmlns:p14="http://schemas.microsoft.com/office/powerpoint/2010/main" val="203597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5DC6-0851-4D6E-BB82-554449F3D6A1}"/>
              </a:ext>
            </a:extLst>
          </p:cNvPr>
          <p:cNvSpPr>
            <a:spLocks noGrp="1"/>
          </p:cNvSpPr>
          <p:nvPr>
            <p:ph type="title"/>
          </p:nvPr>
        </p:nvSpPr>
        <p:spPr/>
        <p:txBody>
          <a:bodyPr/>
          <a:lstStyle/>
          <a:p>
            <a:r>
              <a:rPr lang="en-US" dirty="0"/>
              <a:t>Christian County Schools</a:t>
            </a:r>
          </a:p>
        </p:txBody>
      </p:sp>
      <p:sp>
        <p:nvSpPr>
          <p:cNvPr id="3" name="Content Placeholder 2">
            <a:extLst>
              <a:ext uri="{FF2B5EF4-FFF2-40B4-BE49-F238E27FC236}">
                <a16:creationId xmlns:a16="http://schemas.microsoft.com/office/drawing/2014/main" id="{8DACFE65-C977-455A-9F9B-8506CD92157C}"/>
              </a:ext>
            </a:extLst>
          </p:cNvPr>
          <p:cNvSpPr>
            <a:spLocks noGrp="1"/>
          </p:cNvSpPr>
          <p:nvPr>
            <p:ph idx="1"/>
          </p:nvPr>
        </p:nvSpPr>
        <p:spPr/>
        <p:txBody>
          <a:bodyPr/>
          <a:lstStyle/>
          <a:p>
            <a:r>
              <a:rPr lang="en-US" dirty="0"/>
              <a:t>Consolidated High School Project</a:t>
            </a:r>
          </a:p>
          <a:p>
            <a:r>
              <a:rPr lang="en-US" dirty="0"/>
              <a:t>Initial estimate of $107 million in November 2021, $117 million in February 2022, and $137 million in May 2022.</a:t>
            </a:r>
          </a:p>
          <a:p>
            <a:r>
              <a:rPr lang="en-US" dirty="0"/>
              <a:t>District expects that the entire project may now exceed $137 million and reduction in scope of work is possible.</a:t>
            </a:r>
          </a:p>
        </p:txBody>
      </p:sp>
    </p:spTree>
    <p:extLst>
      <p:ext uri="{BB962C8B-B14F-4D97-AF65-F5344CB8AC3E}">
        <p14:creationId xmlns:p14="http://schemas.microsoft.com/office/powerpoint/2010/main" val="113215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9089-9891-45B6-A88C-E3A26F2B17E6}"/>
              </a:ext>
            </a:extLst>
          </p:cNvPr>
          <p:cNvSpPr>
            <a:spLocks noGrp="1"/>
          </p:cNvSpPr>
          <p:nvPr>
            <p:ph type="title"/>
          </p:nvPr>
        </p:nvSpPr>
        <p:spPr/>
        <p:txBody>
          <a:bodyPr/>
          <a:lstStyle/>
          <a:p>
            <a:r>
              <a:rPr lang="en-US" dirty="0"/>
              <a:t>Woodford County </a:t>
            </a:r>
          </a:p>
        </p:txBody>
      </p:sp>
      <p:sp>
        <p:nvSpPr>
          <p:cNvPr id="3" name="Content Placeholder 2">
            <a:extLst>
              <a:ext uri="{FF2B5EF4-FFF2-40B4-BE49-F238E27FC236}">
                <a16:creationId xmlns:a16="http://schemas.microsoft.com/office/drawing/2014/main" id="{40B5F72F-F025-4E91-A28B-5D4A6F62D173}"/>
              </a:ext>
            </a:extLst>
          </p:cNvPr>
          <p:cNvSpPr>
            <a:spLocks noGrp="1"/>
          </p:cNvSpPr>
          <p:nvPr>
            <p:ph idx="1"/>
          </p:nvPr>
        </p:nvSpPr>
        <p:spPr/>
        <p:txBody>
          <a:bodyPr/>
          <a:lstStyle/>
          <a:p>
            <a:r>
              <a:rPr lang="en-US" dirty="0"/>
              <a:t>New high school</a:t>
            </a:r>
          </a:p>
          <a:p>
            <a:r>
              <a:rPr lang="en-US" dirty="0"/>
              <a:t>Initial estimates in July 2019 were $36 million. Three years later, bids came in at $73 million.</a:t>
            </a:r>
          </a:p>
        </p:txBody>
      </p:sp>
    </p:spTree>
    <p:extLst>
      <p:ext uri="{BB962C8B-B14F-4D97-AF65-F5344CB8AC3E}">
        <p14:creationId xmlns:p14="http://schemas.microsoft.com/office/powerpoint/2010/main" val="389751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12CF-FA6F-4583-97E1-2FCF3FE11E86}"/>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30A94B6A-5EE4-475E-9318-5BE83A923B12}"/>
              </a:ext>
            </a:extLst>
          </p:cNvPr>
          <p:cNvSpPr>
            <a:spLocks noGrp="1"/>
          </p:cNvSpPr>
          <p:nvPr>
            <p:ph idx="1"/>
          </p:nvPr>
        </p:nvSpPr>
        <p:spPr>
          <a:xfrm>
            <a:off x="838200" y="1690688"/>
            <a:ext cx="10515600" cy="3816050"/>
          </a:xfrm>
        </p:spPr>
        <p:txBody>
          <a:bodyPr>
            <a:normAutofit lnSpcReduction="10000"/>
          </a:bodyPr>
          <a:lstStyle/>
          <a:p>
            <a:r>
              <a:rPr lang="en-US" dirty="0"/>
              <a:t>Construction costs may exceed bonding potential.</a:t>
            </a:r>
          </a:p>
          <a:p>
            <a:r>
              <a:rPr lang="en-US" dirty="0"/>
              <a:t>Districts may reduce the scope of the project, do the project in phases over a longer time or shelve the project all together.</a:t>
            </a:r>
          </a:p>
          <a:p>
            <a:r>
              <a:rPr lang="en-US" dirty="0"/>
              <a:t>Districts are putting in significant “local effort” but unable to reach facility-related goals.</a:t>
            </a:r>
          </a:p>
          <a:p>
            <a:r>
              <a:rPr lang="en-US" dirty="0"/>
              <a:t>It is important to note that “your mileage may vary.” Not all projects are experiencing the same increases as every project is different. Location, materials, availability of labor and many other factors may impact the project cost.</a:t>
            </a:r>
          </a:p>
        </p:txBody>
      </p:sp>
    </p:spTree>
    <p:extLst>
      <p:ext uri="{BB962C8B-B14F-4D97-AF65-F5344CB8AC3E}">
        <p14:creationId xmlns:p14="http://schemas.microsoft.com/office/powerpoint/2010/main" val="114301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3DB7-43D1-448D-98DF-CE3CFD82A26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D841BD2-93A0-4FC9-85B9-6574BEEA9E05}"/>
              </a:ext>
            </a:extLst>
          </p:cNvPr>
          <p:cNvSpPr>
            <a:spLocks noGrp="1"/>
          </p:cNvSpPr>
          <p:nvPr>
            <p:ph idx="1"/>
          </p:nvPr>
        </p:nvSpPr>
        <p:spPr>
          <a:xfrm>
            <a:off x="838200" y="1584325"/>
            <a:ext cx="10515600" cy="3816050"/>
          </a:xfrm>
        </p:spPr>
        <p:txBody>
          <a:bodyPr>
            <a:normAutofit lnSpcReduction="10000"/>
          </a:bodyPr>
          <a:lstStyle/>
          <a:p>
            <a:pPr lvl="0"/>
            <a:r>
              <a:rPr lang="en-US" dirty="0"/>
              <a:t>School District Facility Planning</a:t>
            </a:r>
          </a:p>
          <a:p>
            <a:pPr lvl="0"/>
            <a:r>
              <a:rPr lang="en-US" dirty="0"/>
              <a:t>Funding</a:t>
            </a:r>
          </a:p>
          <a:p>
            <a:pPr lvl="0"/>
            <a:r>
              <a:rPr lang="en-US" dirty="0"/>
              <a:t>Financing</a:t>
            </a:r>
          </a:p>
          <a:p>
            <a:pPr lvl="0"/>
            <a:r>
              <a:rPr lang="en-US" dirty="0"/>
              <a:t>Need/Unmet Need</a:t>
            </a:r>
          </a:p>
          <a:p>
            <a:pPr lvl="0"/>
            <a:r>
              <a:rPr lang="en-US" dirty="0"/>
              <a:t>Kentucky Facilities Inventory Classification System</a:t>
            </a:r>
          </a:p>
          <a:p>
            <a:pPr lvl="0"/>
            <a:r>
              <a:rPr lang="en-US" dirty="0"/>
              <a:t>HB 678 (2022 Regular Session)</a:t>
            </a:r>
          </a:p>
          <a:p>
            <a:pPr lvl="0"/>
            <a:r>
              <a:rPr lang="en-US" sz="2800" dirty="0">
                <a:effectLst/>
                <a:latin typeface="Franklin Gothic Book" panose="020B0503020102020204" pitchFamily="34" charset="0"/>
                <a:ea typeface="Calibri" panose="020F0502020204030204" pitchFamily="34" charset="0"/>
              </a:rPr>
              <a:t>Construction</a:t>
            </a:r>
          </a:p>
          <a:p>
            <a:pPr lvl="0"/>
            <a:r>
              <a:rPr lang="en-US" dirty="0"/>
              <a:t>Questions</a:t>
            </a:r>
          </a:p>
          <a:p>
            <a:endParaRPr lang="en-US" dirty="0"/>
          </a:p>
        </p:txBody>
      </p:sp>
    </p:spTree>
    <p:extLst>
      <p:ext uri="{BB962C8B-B14F-4D97-AF65-F5344CB8AC3E}">
        <p14:creationId xmlns:p14="http://schemas.microsoft.com/office/powerpoint/2010/main" val="381211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3264-DE36-F46B-F1A3-787B4D2570B8}"/>
              </a:ext>
            </a:extLst>
          </p:cNvPr>
          <p:cNvSpPr>
            <a:spLocks noGrp="1"/>
          </p:cNvSpPr>
          <p:nvPr>
            <p:ph type="title"/>
          </p:nvPr>
        </p:nvSpPr>
        <p:spPr/>
        <p:txBody>
          <a:bodyPr>
            <a:normAutofit/>
          </a:bodyPr>
          <a:lstStyle/>
          <a:p>
            <a:r>
              <a:rPr lang="en-US" dirty="0"/>
              <a:t>School District Facility Planning</a:t>
            </a:r>
          </a:p>
        </p:txBody>
      </p:sp>
      <p:sp>
        <p:nvSpPr>
          <p:cNvPr id="3" name="Content Placeholder 2">
            <a:extLst>
              <a:ext uri="{FF2B5EF4-FFF2-40B4-BE49-F238E27FC236}">
                <a16:creationId xmlns:a16="http://schemas.microsoft.com/office/drawing/2014/main" id="{5CA1F4C7-2339-163E-CCC8-E7207ED11C95}"/>
              </a:ext>
            </a:extLst>
          </p:cNvPr>
          <p:cNvSpPr>
            <a:spLocks noGrp="1"/>
          </p:cNvSpPr>
          <p:nvPr>
            <p:ph idx="1"/>
          </p:nvPr>
        </p:nvSpPr>
        <p:spPr/>
        <p:txBody>
          <a:bodyPr>
            <a:normAutofit fontScale="92500" lnSpcReduction="10000"/>
          </a:bodyPr>
          <a:lstStyle/>
          <a:p>
            <a:r>
              <a:rPr lang="en-US" dirty="0"/>
              <a:t>Each school district has a district facility plan (DFP).</a:t>
            </a:r>
          </a:p>
          <a:p>
            <a:r>
              <a:rPr lang="en-US" dirty="0"/>
              <a:t>To create a DFP, the district convenes a local planning committee (LPC).</a:t>
            </a:r>
          </a:p>
          <a:p>
            <a:r>
              <a:rPr lang="en-US" dirty="0"/>
              <a:t>The LPC is an advisory committee with 10-20 members that includes parents, teachers, building administrators, facilities directors, central office staff, local board members, local planning officials and the school superintendent (non-voting member).</a:t>
            </a:r>
          </a:p>
          <a:p>
            <a:r>
              <a:rPr lang="en-US" dirty="0"/>
              <a:t>The committee develops a plan based on the district’s buildings, financial capability, demographics and other relevant information to address a district’s construction needs based on criteria in the Kentucky Schools Planning Manual.</a:t>
            </a:r>
          </a:p>
          <a:p>
            <a:pPr marL="0" indent="0">
              <a:buNone/>
            </a:pPr>
            <a:endParaRPr lang="en-US" dirty="0"/>
          </a:p>
        </p:txBody>
      </p:sp>
    </p:spTree>
    <p:extLst>
      <p:ext uri="{BB962C8B-B14F-4D97-AF65-F5344CB8AC3E}">
        <p14:creationId xmlns:p14="http://schemas.microsoft.com/office/powerpoint/2010/main" val="294305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38C3-0334-0B4C-80EE-4309BE89BC32}"/>
              </a:ext>
            </a:extLst>
          </p:cNvPr>
          <p:cNvSpPr>
            <a:spLocks noGrp="1"/>
          </p:cNvSpPr>
          <p:nvPr>
            <p:ph type="title"/>
          </p:nvPr>
        </p:nvSpPr>
        <p:spPr/>
        <p:txBody>
          <a:bodyPr/>
          <a:lstStyle/>
          <a:p>
            <a:r>
              <a:rPr lang="en-US" dirty="0"/>
              <a:t>District Facility Plan </a:t>
            </a:r>
          </a:p>
        </p:txBody>
      </p:sp>
      <p:sp>
        <p:nvSpPr>
          <p:cNvPr id="3" name="Content Placeholder 2">
            <a:extLst>
              <a:ext uri="{FF2B5EF4-FFF2-40B4-BE49-F238E27FC236}">
                <a16:creationId xmlns:a16="http://schemas.microsoft.com/office/drawing/2014/main" id="{5F45CEFB-BC51-2621-535A-E6F876D62752}"/>
              </a:ext>
            </a:extLst>
          </p:cNvPr>
          <p:cNvSpPr>
            <a:spLocks noGrp="1"/>
          </p:cNvSpPr>
          <p:nvPr>
            <p:ph idx="1"/>
          </p:nvPr>
        </p:nvSpPr>
        <p:spPr>
          <a:xfrm>
            <a:off x="838200" y="1507253"/>
            <a:ext cx="10515600" cy="4134422"/>
          </a:xfrm>
        </p:spPr>
        <p:txBody>
          <a:bodyPr>
            <a:normAutofit/>
          </a:bodyPr>
          <a:lstStyle/>
          <a:p>
            <a:r>
              <a:rPr lang="en-US" dirty="0">
                <a:solidFill>
                  <a:srgbClr val="1B1B1B"/>
                </a:solidFill>
              </a:rPr>
              <a:t>A minimum of three public meetings. </a:t>
            </a:r>
          </a:p>
          <a:p>
            <a:r>
              <a:rPr lang="en-US" dirty="0">
                <a:solidFill>
                  <a:srgbClr val="1B1B1B"/>
                </a:solidFill>
              </a:rPr>
              <a:t>A district is required to develop a new District Facility Plan (DFP) every four years. A waiver can be requested to extend a DFP up to four additional years.</a:t>
            </a:r>
          </a:p>
          <a:p>
            <a:endParaRPr lang="en-US" dirty="0">
              <a:solidFill>
                <a:srgbClr val="1B1B1B"/>
              </a:solidFill>
              <a:latin typeface="Source Sans Pro Web"/>
            </a:endParaRP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91867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27D-36A4-32EC-5285-7BA4F0788B70}"/>
              </a:ext>
            </a:extLst>
          </p:cNvPr>
          <p:cNvSpPr>
            <a:spLocks noGrp="1"/>
          </p:cNvSpPr>
          <p:nvPr>
            <p:ph type="title"/>
          </p:nvPr>
        </p:nvSpPr>
        <p:spPr/>
        <p:txBody>
          <a:bodyPr/>
          <a:lstStyle/>
          <a:p>
            <a:r>
              <a:rPr lang="en-US" dirty="0"/>
              <a:t>DFP Priorities </a:t>
            </a:r>
          </a:p>
        </p:txBody>
      </p:sp>
      <p:sp>
        <p:nvSpPr>
          <p:cNvPr id="3" name="Content Placeholder 2">
            <a:extLst>
              <a:ext uri="{FF2B5EF4-FFF2-40B4-BE49-F238E27FC236}">
                <a16:creationId xmlns:a16="http://schemas.microsoft.com/office/drawing/2014/main" id="{6A5F1F58-CFD8-964F-E16C-2856C9F574F0}"/>
              </a:ext>
            </a:extLst>
          </p:cNvPr>
          <p:cNvSpPr>
            <a:spLocks noGrp="1"/>
          </p:cNvSpPr>
          <p:nvPr>
            <p:ph idx="1"/>
          </p:nvPr>
        </p:nvSpPr>
        <p:spPr>
          <a:xfrm>
            <a:off x="838200" y="1690688"/>
            <a:ext cx="10515600" cy="3950987"/>
          </a:xfrm>
        </p:spPr>
        <p:txBody>
          <a:bodyPr>
            <a:normAutofit fontScale="92500"/>
          </a:bodyPr>
          <a:lstStyle/>
          <a:p>
            <a:r>
              <a:rPr lang="en-US" dirty="0"/>
              <a:t>Priority 1: Educational projects to begin within the next biennium</a:t>
            </a:r>
          </a:p>
          <a:p>
            <a:r>
              <a:rPr lang="en-US" dirty="0"/>
              <a:t>Priority 2: Educational projects not scheduled to start within the next biennium</a:t>
            </a:r>
          </a:p>
          <a:p>
            <a:r>
              <a:rPr lang="en-US" dirty="0"/>
              <a:t>Priority 3: Non-Educational Additions or Expansions (may include kitchens, cafeterias, administrative areas, etc.)</a:t>
            </a:r>
          </a:p>
          <a:p>
            <a:r>
              <a:rPr lang="en-US" dirty="0"/>
              <a:t>Priority 4: Management Support Areas which may include central offices or bus garages</a:t>
            </a:r>
          </a:p>
          <a:p>
            <a:r>
              <a:rPr lang="en-US" dirty="0"/>
              <a:t>Priority 5: Discretionary Construction which may include extracurricular facilities (athletic facilities and excess space added to other facilities)</a:t>
            </a:r>
          </a:p>
        </p:txBody>
      </p:sp>
    </p:spTree>
    <p:extLst>
      <p:ext uri="{BB962C8B-B14F-4D97-AF65-F5344CB8AC3E}">
        <p14:creationId xmlns:p14="http://schemas.microsoft.com/office/powerpoint/2010/main" val="236214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EB64-410D-99E3-88C4-4C7C88B1E5F4}"/>
              </a:ext>
            </a:extLst>
          </p:cNvPr>
          <p:cNvSpPr>
            <a:spLocks noGrp="1"/>
          </p:cNvSpPr>
          <p:nvPr>
            <p:ph type="title"/>
          </p:nvPr>
        </p:nvSpPr>
        <p:spPr>
          <a:xfrm>
            <a:off x="838200" y="184254"/>
            <a:ext cx="10515600" cy="1325563"/>
          </a:xfrm>
        </p:spPr>
        <p:txBody>
          <a:bodyPr/>
          <a:lstStyle/>
          <a:p>
            <a:r>
              <a:rPr lang="en-US" dirty="0"/>
              <a:t>Funding for School Facilities</a:t>
            </a:r>
          </a:p>
        </p:txBody>
      </p:sp>
      <p:sp>
        <p:nvSpPr>
          <p:cNvPr id="3" name="Content Placeholder 2">
            <a:extLst>
              <a:ext uri="{FF2B5EF4-FFF2-40B4-BE49-F238E27FC236}">
                <a16:creationId xmlns:a16="http://schemas.microsoft.com/office/drawing/2014/main" id="{8818B8F7-66DD-9E58-4080-1D1A7659E9D2}"/>
              </a:ext>
            </a:extLst>
          </p:cNvPr>
          <p:cNvSpPr>
            <a:spLocks noGrp="1"/>
          </p:cNvSpPr>
          <p:nvPr>
            <p:ph idx="1"/>
          </p:nvPr>
        </p:nvSpPr>
        <p:spPr>
          <a:xfrm>
            <a:off x="838200" y="1509817"/>
            <a:ext cx="10515600" cy="4131858"/>
          </a:xfrm>
        </p:spPr>
        <p:txBody>
          <a:bodyPr>
            <a:normAutofit/>
          </a:bodyPr>
          <a:lstStyle/>
          <a:p>
            <a:r>
              <a:rPr lang="en-US" dirty="0"/>
              <a:t>Local taxes restricted for facilities</a:t>
            </a:r>
          </a:p>
          <a:p>
            <a:pPr lvl="1"/>
            <a:r>
              <a:rPr lang="en-US" dirty="0"/>
              <a:t>“Nickels”</a:t>
            </a:r>
          </a:p>
          <a:p>
            <a:pPr lvl="1"/>
            <a:r>
              <a:rPr lang="en-US" dirty="0"/>
              <a:t>Each district is required to have one nickel which restricts local tax revenue for facilities construction or renovations, but some will have additional nickels. </a:t>
            </a:r>
          </a:p>
          <a:p>
            <a:r>
              <a:rPr lang="en-US" dirty="0"/>
              <a:t>State equalization</a:t>
            </a:r>
          </a:p>
          <a:p>
            <a:r>
              <a:rPr lang="en-US" dirty="0"/>
              <a:t>School Facilities Construction Commission (SFCC) Offers of Assistance</a:t>
            </a:r>
          </a:p>
          <a:p>
            <a:r>
              <a:rPr lang="en-US" dirty="0"/>
              <a:t>SFCC Special Offers of Assistance</a:t>
            </a:r>
          </a:p>
          <a:p>
            <a:endParaRPr lang="en-US" dirty="0"/>
          </a:p>
        </p:txBody>
      </p:sp>
    </p:spTree>
    <p:extLst>
      <p:ext uri="{BB962C8B-B14F-4D97-AF65-F5344CB8AC3E}">
        <p14:creationId xmlns:p14="http://schemas.microsoft.com/office/powerpoint/2010/main" val="181738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F935-178E-016B-4416-E4F10429FC43}"/>
              </a:ext>
            </a:extLst>
          </p:cNvPr>
          <p:cNvSpPr>
            <a:spLocks noGrp="1"/>
          </p:cNvSpPr>
          <p:nvPr>
            <p:ph type="title"/>
          </p:nvPr>
        </p:nvSpPr>
        <p:spPr/>
        <p:txBody>
          <a:bodyPr/>
          <a:lstStyle/>
          <a:p>
            <a:r>
              <a:rPr lang="en-US" dirty="0"/>
              <a:t>Financing	</a:t>
            </a:r>
          </a:p>
        </p:txBody>
      </p:sp>
      <p:sp>
        <p:nvSpPr>
          <p:cNvPr id="3" name="Content Placeholder 2">
            <a:extLst>
              <a:ext uri="{FF2B5EF4-FFF2-40B4-BE49-F238E27FC236}">
                <a16:creationId xmlns:a16="http://schemas.microsoft.com/office/drawing/2014/main" id="{DB660120-5A4C-DF94-8740-AE8CD8666364}"/>
              </a:ext>
            </a:extLst>
          </p:cNvPr>
          <p:cNvSpPr>
            <a:spLocks noGrp="1"/>
          </p:cNvSpPr>
          <p:nvPr>
            <p:ph idx="1"/>
          </p:nvPr>
        </p:nvSpPr>
        <p:spPr>
          <a:xfrm>
            <a:off x="838200" y="1520975"/>
            <a:ext cx="10515600" cy="3816050"/>
          </a:xfrm>
        </p:spPr>
        <p:txBody>
          <a:bodyPr>
            <a:normAutofit/>
          </a:bodyPr>
          <a:lstStyle/>
          <a:p>
            <a:r>
              <a:rPr lang="en-US" dirty="0"/>
              <a:t>Districts typically issue bonds to pay for projects or pay cash</a:t>
            </a:r>
          </a:p>
          <a:p>
            <a:r>
              <a:rPr lang="en-US" dirty="0"/>
              <a:t>Bonding capacity = borrowing power</a:t>
            </a:r>
          </a:p>
          <a:p>
            <a:pPr lvl="1"/>
            <a:r>
              <a:rPr lang="en-US" dirty="0"/>
              <a:t>This is impacted by interest rates, credit rating(s) and existing debt service</a:t>
            </a:r>
          </a:p>
          <a:p>
            <a:r>
              <a:rPr lang="en-US" dirty="0"/>
              <a:t>A district may have a gap in funding which may result in a phased project done over a longer time period or a reduction in project scope (i.e. removing items from the project)</a:t>
            </a:r>
          </a:p>
          <a:p>
            <a:pPr marL="457200" lvl="1" indent="0">
              <a:buNone/>
            </a:pPr>
            <a:endParaRPr lang="en-US" dirty="0"/>
          </a:p>
          <a:p>
            <a:endParaRPr lang="en-US" dirty="0"/>
          </a:p>
        </p:txBody>
      </p:sp>
    </p:spTree>
    <p:extLst>
      <p:ext uri="{BB962C8B-B14F-4D97-AF65-F5344CB8AC3E}">
        <p14:creationId xmlns:p14="http://schemas.microsoft.com/office/powerpoint/2010/main" val="204663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C81B-0C61-0C7E-7D4E-373CCBCC5B7A}"/>
              </a:ext>
            </a:extLst>
          </p:cNvPr>
          <p:cNvSpPr>
            <a:spLocks noGrp="1"/>
          </p:cNvSpPr>
          <p:nvPr>
            <p:ph type="title"/>
          </p:nvPr>
        </p:nvSpPr>
        <p:spPr/>
        <p:txBody>
          <a:bodyPr/>
          <a:lstStyle/>
          <a:p>
            <a:r>
              <a:rPr lang="en-US" dirty="0"/>
              <a:t>Need/Unmet Need</a:t>
            </a:r>
          </a:p>
        </p:txBody>
      </p:sp>
      <p:sp>
        <p:nvSpPr>
          <p:cNvPr id="3" name="Content Placeholder 2">
            <a:extLst>
              <a:ext uri="{FF2B5EF4-FFF2-40B4-BE49-F238E27FC236}">
                <a16:creationId xmlns:a16="http://schemas.microsoft.com/office/drawing/2014/main" id="{CC5671A7-A984-DAB7-AA26-85DBF8516A7B}"/>
              </a:ext>
            </a:extLst>
          </p:cNvPr>
          <p:cNvSpPr>
            <a:spLocks noGrp="1"/>
          </p:cNvSpPr>
          <p:nvPr>
            <p:ph idx="1"/>
          </p:nvPr>
        </p:nvSpPr>
        <p:spPr/>
        <p:txBody>
          <a:bodyPr/>
          <a:lstStyle/>
          <a:p>
            <a:r>
              <a:rPr lang="en-US" dirty="0"/>
              <a:t>Biennially, KDE calculates the Need/Unmet Need for each school district.</a:t>
            </a:r>
          </a:p>
          <a:p>
            <a:r>
              <a:rPr lang="en-US" dirty="0"/>
              <a:t>Need is identified by using priority projects 1-4 on the DFP as of June 30 of the odd fiscal year.</a:t>
            </a:r>
          </a:p>
          <a:p>
            <a:r>
              <a:rPr lang="en-US" dirty="0"/>
              <a:t>Unmet Need is then determined by subtracting any projects which have been initiated and local available revenue from the “Need.”</a:t>
            </a:r>
          </a:p>
          <a:p>
            <a:r>
              <a:rPr lang="en-US" dirty="0"/>
              <a:t>SFCC uses the Need/Unmet Need Report to determine each district’s “Offers of Assistance.”</a:t>
            </a:r>
          </a:p>
          <a:p>
            <a:pPr lvl="2"/>
            <a:endParaRPr lang="en-US" dirty="0"/>
          </a:p>
        </p:txBody>
      </p:sp>
    </p:spTree>
    <p:extLst>
      <p:ext uri="{BB962C8B-B14F-4D97-AF65-F5344CB8AC3E}">
        <p14:creationId xmlns:p14="http://schemas.microsoft.com/office/powerpoint/2010/main" val="19365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C81B-0C61-0C7E-7D4E-373CCBCC5B7A}"/>
              </a:ext>
            </a:extLst>
          </p:cNvPr>
          <p:cNvSpPr>
            <a:spLocks noGrp="1"/>
          </p:cNvSpPr>
          <p:nvPr>
            <p:ph type="title"/>
          </p:nvPr>
        </p:nvSpPr>
        <p:spPr/>
        <p:txBody>
          <a:bodyPr/>
          <a:lstStyle/>
          <a:p>
            <a:r>
              <a:rPr lang="en-US" dirty="0"/>
              <a:t>Kentucky Facilities Inventory Classification System (KFICS)</a:t>
            </a:r>
          </a:p>
        </p:txBody>
      </p:sp>
      <p:sp>
        <p:nvSpPr>
          <p:cNvPr id="3" name="Content Placeholder 2">
            <a:extLst>
              <a:ext uri="{FF2B5EF4-FFF2-40B4-BE49-F238E27FC236}">
                <a16:creationId xmlns:a16="http://schemas.microsoft.com/office/drawing/2014/main" id="{CC5671A7-A984-DAB7-AA26-85DBF8516A7B}"/>
              </a:ext>
            </a:extLst>
          </p:cNvPr>
          <p:cNvSpPr>
            <a:spLocks noGrp="1"/>
          </p:cNvSpPr>
          <p:nvPr>
            <p:ph idx="1"/>
          </p:nvPr>
        </p:nvSpPr>
        <p:spPr/>
        <p:txBody>
          <a:bodyPr>
            <a:normAutofit/>
          </a:bodyPr>
          <a:lstStyle/>
          <a:p>
            <a:r>
              <a:rPr lang="en-US" dirty="0"/>
              <a:t>KFICS consists of four components used in providing a Kentucky School Score. Asset Planner is the software tool that districts use to provide: </a:t>
            </a:r>
          </a:p>
          <a:p>
            <a:pPr lvl="1"/>
            <a:r>
              <a:rPr lang="en-US" dirty="0"/>
              <a:t>Audits (age and condition)</a:t>
            </a:r>
          </a:p>
          <a:p>
            <a:pPr lvl="1"/>
            <a:r>
              <a:rPr lang="en-US" dirty="0"/>
              <a:t>Space Planner (floor plans and inventory of rooms) Survey</a:t>
            </a:r>
          </a:p>
          <a:p>
            <a:pPr lvl="1"/>
            <a:r>
              <a:rPr lang="en-US" dirty="0"/>
              <a:t>CPTED (Crime Prevention Through Environmental Design) Survey   </a:t>
            </a:r>
          </a:p>
          <a:p>
            <a:pPr lvl="1"/>
            <a:r>
              <a:rPr lang="en-US" dirty="0"/>
              <a:t>Site Survey</a:t>
            </a:r>
          </a:p>
          <a:p>
            <a:r>
              <a:rPr lang="en-US" dirty="0"/>
              <a:t>All school buildings receiving a Kentucky School Score are included in the Ranked Report which is provided to the legislature. </a:t>
            </a:r>
          </a:p>
          <a:p>
            <a:endParaRPr lang="en-US" dirty="0"/>
          </a:p>
        </p:txBody>
      </p:sp>
    </p:spTree>
    <p:extLst>
      <p:ext uri="{BB962C8B-B14F-4D97-AF65-F5344CB8AC3E}">
        <p14:creationId xmlns:p14="http://schemas.microsoft.com/office/powerpoint/2010/main" val="621737428"/>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9FD38E3D191C44932C28D69D422631" ma:contentTypeVersion="12" ma:contentTypeDescription="Create a new document." ma:contentTypeScope="" ma:versionID="e624631977baafccd1c5755c626a7bf9">
  <xsd:schema xmlns:xsd="http://www.w3.org/2001/XMLSchema" xmlns:xs="http://www.w3.org/2001/XMLSchema" xmlns:p="http://schemas.microsoft.com/office/2006/metadata/properties" xmlns:ns3="6197d420-7959-43dd-8875-59ec4149a3ac" xmlns:ns4="bb530b50-64de-42bb-bfb2-3ba92d176479" targetNamespace="http://schemas.microsoft.com/office/2006/metadata/properties" ma:root="true" ma:fieldsID="abc4dd5060248519577ec0ef37b40c60" ns3:_="" ns4:_="">
    <xsd:import namespace="6197d420-7959-43dd-8875-59ec4149a3ac"/>
    <xsd:import namespace="bb530b50-64de-42bb-bfb2-3ba92d1764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7d420-7959-43dd-8875-59ec4149a3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530b50-64de-42bb-bfb2-3ba92d1764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6A96F4-6267-4A4A-B8FA-4E8AE9432695}">
  <ds:schemaRefs>
    <ds:schemaRef ds:uri="http://schemas.microsoft.com/sharepoint/v3/contenttype/forms"/>
  </ds:schemaRefs>
</ds:datastoreItem>
</file>

<file path=customXml/itemProps2.xml><?xml version="1.0" encoding="utf-8"?>
<ds:datastoreItem xmlns:ds="http://schemas.openxmlformats.org/officeDocument/2006/customXml" ds:itemID="{6D028D97-C3DB-46D4-B646-BD4DE6AC2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7d420-7959-43dd-8875-59ec4149a3ac"/>
    <ds:schemaRef ds:uri="bb530b50-64de-42bb-bfb2-3ba92d176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7437F0-3E34-4226-BC01-7A43C7EDAF19}">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bb530b50-64de-42bb-bfb2-3ba92d176479"/>
    <ds:schemaRef ds:uri="http://schemas.openxmlformats.org/package/2006/metadata/core-properties"/>
    <ds:schemaRef ds:uri="http://purl.org/dc/elements/1.1/"/>
    <ds:schemaRef ds:uri="6197d420-7959-43dd-8875-59ec4149a3a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13606</TotalTime>
  <Words>954</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Franklin Gothic Medium</vt:lpstr>
      <vt:lpstr>Source Sans Pro Web</vt:lpstr>
      <vt:lpstr>KDE Main 2021</vt:lpstr>
      <vt:lpstr>Inflationary Impact on School Construction Projects  Chay Ritter, Kentucky Department of Education</vt:lpstr>
      <vt:lpstr>Agenda</vt:lpstr>
      <vt:lpstr>School District Facility Planning</vt:lpstr>
      <vt:lpstr>District Facility Plan </vt:lpstr>
      <vt:lpstr>DFP Priorities </vt:lpstr>
      <vt:lpstr>Funding for School Facilities</vt:lpstr>
      <vt:lpstr>Financing </vt:lpstr>
      <vt:lpstr>Need/Unmet Need</vt:lpstr>
      <vt:lpstr>Kentucky Facilities Inventory Classification System (KFICS)</vt:lpstr>
      <vt:lpstr>HB 678 (2022 Regular Session) </vt:lpstr>
      <vt:lpstr>Producer Price Index by Industry, New School Building Construction (1) </vt:lpstr>
      <vt:lpstr>Producer Price Index by Industry, New School Building Construction (2) </vt:lpstr>
      <vt:lpstr>Menifee County</vt:lpstr>
      <vt:lpstr>Rowan County</vt:lpstr>
      <vt:lpstr>Christian County Schools</vt:lpstr>
      <vt:lpstr>Woodford County </vt:lpstr>
      <vt:lpstr>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Officer Update February 17, 2022</dc:title>
  <dc:creator>Morley, Robin - Office of Finance and Operations</dc:creator>
  <cp:lastModifiedBy>Ritter, Chay - KDE Division Director</cp:lastModifiedBy>
  <cp:revision>22</cp:revision>
  <dcterms:created xsi:type="dcterms:W3CDTF">2022-02-16T15:06:37Z</dcterms:created>
  <dcterms:modified xsi:type="dcterms:W3CDTF">2022-10-31T13:39:45Z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0x0101001B9FD38E3D191C44932C28D69D422631</vt:lpwstr>
  </property>
</Properties>
</file>