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256" r:id="rId5"/>
    <p:sldId id="277" r:id="rId6"/>
    <p:sldId id="263" r:id="rId7"/>
    <p:sldId id="280" r:id="rId8"/>
    <p:sldId id="281" r:id="rId9"/>
    <p:sldId id="287" r:id="rId10"/>
    <p:sldId id="307" r:id="rId11"/>
    <p:sldId id="260" r:id="rId12"/>
    <p:sldId id="284" r:id="rId13"/>
    <p:sldId id="257" r:id="rId14"/>
    <p:sldId id="308" r:id="rId15"/>
    <p:sldId id="262" r:id="rId16"/>
    <p:sldId id="285" r:id="rId17"/>
    <p:sldId id="259" r:id="rId18"/>
    <p:sldId id="283" r:id="rId19"/>
    <p:sldId id="266" r:id="rId20"/>
    <p:sldId id="261" r:id="rId21"/>
    <p:sldId id="278" r:id="rId22"/>
  </p:sldIdLst>
  <p:sldSz cx="12192000" cy="6858000"/>
  <p:notesSz cx="7023100" cy="9309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B60"/>
    <a:srgbClr val="5E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06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udgins\Desktop\PRESENTATIONS\UI%20Data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C00000"/>
                </a:solidFill>
              </a:rPr>
              <a:t>Initial Claims Filed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70710711637124"/>
          <c:y val="0.19486113874754826"/>
          <c:w val="0.82705774278215227"/>
          <c:h val="0.66655912802566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Initial Claims Filed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#,##0</c:formatCode>
                <c:ptCount val="23"/>
                <c:pt idx="0">
                  <c:v>239931</c:v>
                </c:pt>
                <c:pt idx="1">
                  <c:v>338817</c:v>
                </c:pt>
                <c:pt idx="2">
                  <c:v>305413</c:v>
                </c:pt>
                <c:pt idx="3">
                  <c:v>327763</c:v>
                </c:pt>
                <c:pt idx="4">
                  <c:v>272418</c:v>
                </c:pt>
                <c:pt idx="5">
                  <c:v>280894</c:v>
                </c:pt>
                <c:pt idx="6">
                  <c:v>303088</c:v>
                </c:pt>
                <c:pt idx="7">
                  <c:v>302323</c:v>
                </c:pt>
                <c:pt idx="8">
                  <c:v>430145</c:v>
                </c:pt>
                <c:pt idx="9">
                  <c:v>519753</c:v>
                </c:pt>
                <c:pt idx="10">
                  <c:v>338722</c:v>
                </c:pt>
                <c:pt idx="11">
                  <c:v>314483</c:v>
                </c:pt>
                <c:pt idx="12">
                  <c:v>266984</c:v>
                </c:pt>
                <c:pt idx="13">
                  <c:v>245494</c:v>
                </c:pt>
                <c:pt idx="14">
                  <c:v>209448</c:v>
                </c:pt>
                <c:pt idx="15">
                  <c:v>193160</c:v>
                </c:pt>
                <c:pt idx="16">
                  <c:v>186781</c:v>
                </c:pt>
                <c:pt idx="17">
                  <c:v>158749</c:v>
                </c:pt>
                <c:pt idx="18">
                  <c:v>165940</c:v>
                </c:pt>
                <c:pt idx="19">
                  <c:v>141815</c:v>
                </c:pt>
                <c:pt idx="20">
                  <c:v>1376422</c:v>
                </c:pt>
                <c:pt idx="21">
                  <c:v>337209</c:v>
                </c:pt>
                <c:pt idx="22">
                  <c:v>154984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6-400C-AA5C-5F174A472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467744"/>
        <c:axId val="1105479392"/>
      </c:barChart>
      <c:catAx>
        <c:axId val="110546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479392"/>
        <c:crosses val="autoZero"/>
        <c:auto val="1"/>
        <c:lblAlgn val="ctr"/>
        <c:lblOffset val="100"/>
        <c:noMultiLvlLbl val="0"/>
      </c:catAx>
      <c:valAx>
        <c:axId val="110547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46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BE4D-30CB-438D-8687-7CAA67CBCBD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23C7-6524-4346-871C-D6468AB2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6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3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2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9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0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1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0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4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6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5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9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5732-1E89-4774-91C8-1E9A27DB9E00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4242-804F-43A7-BBD0-98AD85BE8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80" y="761098"/>
            <a:ext cx="6416040" cy="33607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22001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IJC Budget Review Subcommittee on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804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EB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7</a:t>
            </a:r>
            <a:r>
              <a:rPr lang="en-US" sz="2800" b="1" baseline="30000" dirty="0">
                <a:solidFill>
                  <a:srgbClr val="5EB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rgbClr val="5EB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36802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37383" y="1480705"/>
            <a:ext cx="1110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7A5B61-57B3-E6EA-C1E9-4D093C53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825625"/>
            <a:ext cx="11174673" cy="5469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Weeks of Benefits (benefits not to exceed 24 weeks)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" y="646041"/>
            <a:ext cx="11755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Unemployment Insurance – HB 146, 2023 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73942" y="1357715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July 1st, 2023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8F85D9DB-014A-25F3-BFC4-FEF7C296C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35" y="2418438"/>
            <a:ext cx="9043330" cy="33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47B3D2F-8E3D-20D9-9E6C-1D621D73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365125"/>
            <a:ext cx="10912366" cy="91713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Back Period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308A61-9186-12F5-49BF-59BE0DA5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502979"/>
            <a:ext cx="11603421" cy="46739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look back period is calculated twice a year</a:t>
            </a:r>
          </a:p>
          <a:p>
            <a:endParaRPr lang="en-US" sz="1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January through June available benefit weeks are determined by Kentucky’s average unemployed rate from the prior July through September months, 3-6 months prior to January</a:t>
            </a:r>
          </a:p>
          <a:p>
            <a:endParaRPr lang="en-US" sz="1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July through December’s available benefit weeks are determined by Kentucky’s average unemployment rate from the prior January through March months, 3-6 months prior to July</a:t>
            </a:r>
          </a:p>
          <a:p>
            <a:endParaRPr lang="en-US" sz="10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if a construction worker is laid off during the winter months, their available weeks of benefits would be based on the unemployment rate for the prior summer</a:t>
            </a:r>
          </a:p>
        </p:txBody>
      </p:sp>
    </p:spTree>
    <p:extLst>
      <p:ext uri="{BB962C8B-B14F-4D97-AF65-F5344CB8AC3E}">
        <p14:creationId xmlns:p14="http://schemas.microsoft.com/office/powerpoint/2010/main" val="399178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3360" y="646041"/>
            <a:ext cx="11755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Unemployment Insurance – HB 146, 2023 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1" y="1482567"/>
            <a:ext cx="115174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Opportunities for Five (5) Additional Benefit Weeks</a:t>
            </a:r>
            <a:b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will be available on claimant’s confirmation page and in the summary of their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to the Governor, the Legislative Research Commission, and to the Interim Joint Committee on Economic Development and Workforce Investment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Reversing Program Changes - Employer Contribution Rate related to HB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employer’s have remained on the lowest contribution rate schedule since 2019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2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2C806C-25C1-9BAD-5D5C-19624553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584993"/>
            <a:ext cx="10909738" cy="42797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of American Rescue Plan Act (ARPA) Funds kept rates low</a:t>
            </a:r>
            <a:endParaRPr lang="en-US" sz="2400" dirty="0">
              <a:solidFill>
                <a:srgbClr val="093B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144, 2022 RS allocated $242M into the UI Trust Fund </a:t>
            </a:r>
          </a:p>
          <a:p>
            <a:pPr marL="0" indent="0">
              <a:buNone/>
            </a:pPr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employers have remained on the lowest contribution rate schedule since 2019 (currently Schedule A)</a:t>
            </a:r>
          </a:p>
          <a:p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Employer Contribution Rates are expected to remain on the lowest rate schedule</a:t>
            </a:r>
          </a:p>
          <a:p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UI Trust Fund balance is $834M (June 5</a:t>
            </a:r>
            <a:r>
              <a:rPr lang="en-US" sz="2400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2023)</a:t>
            </a:r>
            <a:endParaRPr lang="en-US" sz="2400" dirty="0">
              <a:solidFill>
                <a:srgbClr val="093B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93B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UI Trust Fund</a:t>
            </a:r>
          </a:p>
        </p:txBody>
      </p:sp>
    </p:spTree>
    <p:extLst>
      <p:ext uri="{BB962C8B-B14F-4D97-AF65-F5344CB8AC3E}">
        <p14:creationId xmlns:p14="http://schemas.microsoft.com/office/powerpoint/2010/main" val="388236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98E745-D0AD-48AD-E2F9-169C5C82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52" y="1480705"/>
            <a:ext cx="1129372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funding is critical for UI Programs</a:t>
            </a:r>
          </a:p>
          <a:p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89, 2023 RS, section 6 requested the funding for these positions</a:t>
            </a:r>
          </a:p>
          <a:p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 has requested 60 additional UI staff</a:t>
            </a: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Career Development Office Staff</a:t>
            </a:r>
            <a:b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Unemployment Insurance Staff</a:t>
            </a:r>
            <a:b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staff will be crossed trained to provide, at a minimum, the basic functions of each other’s programs</a:t>
            </a:r>
          </a:p>
          <a:p>
            <a:pPr marL="457200" lvl="1" indent="0">
              <a:buNone/>
            </a:pPr>
            <a:b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Needs</a:t>
            </a:r>
          </a:p>
        </p:txBody>
      </p:sp>
    </p:spTree>
    <p:extLst>
      <p:ext uri="{BB962C8B-B14F-4D97-AF65-F5344CB8AC3E}">
        <p14:creationId xmlns:p14="http://schemas.microsoft.com/office/powerpoint/2010/main" val="124622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on UI Workload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1728" y="1377313"/>
            <a:ext cx="1092542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 backlog reached zero (0) on March 1, 2023</a:t>
            </a:r>
          </a:p>
          <a:p>
            <a:pPr marL="517525" indent="-2889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million claims processed</a:t>
            </a:r>
          </a:p>
          <a:p>
            <a:pPr marL="517525" indent="-2889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2020 – September 30th, 2021</a:t>
            </a:r>
          </a:p>
        </p:txBody>
      </p:sp>
    </p:spTree>
    <p:extLst>
      <p:ext uri="{BB962C8B-B14F-4D97-AF65-F5344CB8AC3E}">
        <p14:creationId xmlns:p14="http://schemas.microsoft.com/office/powerpoint/2010/main" val="219830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AEFA5-3FF8-A1FD-727F-A1001901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3" y="1425182"/>
            <a:ext cx="11034027" cy="400599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RFP: March 2020 – July 2021</a:t>
            </a:r>
          </a:p>
          <a:p>
            <a:pPr lvl="1"/>
            <a:r>
              <a:rPr lang="en-US" sz="2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withdrew their bid during negotiations.</a:t>
            </a:r>
          </a:p>
          <a:p>
            <a:pPr lvl="1"/>
            <a:endParaRPr lang="en-US" sz="20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RFP: September 2021 – September 2022 </a:t>
            </a:r>
          </a:p>
          <a:p>
            <a:pPr lvl="1"/>
            <a:r>
              <a:rPr lang="en-US" sz="2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became unresponsive during negotiations. Vendor is now involved in litigation.</a:t>
            </a:r>
          </a:p>
          <a:p>
            <a:pPr lvl="1"/>
            <a:endParaRPr lang="en-US" sz="20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RFP: January 2023 - Present</a:t>
            </a:r>
            <a:endParaRPr lang="en-US" sz="2000" dirty="0">
              <a:solidFill>
                <a:srgbClr val="093B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protest was resolved and denied.</a:t>
            </a:r>
          </a:p>
          <a:p>
            <a:pPr lvl="1"/>
            <a:r>
              <a:rPr lang="en-US" sz="2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and Administration Cabinet is currently evaluating proposals. </a:t>
            </a:r>
          </a:p>
          <a:p>
            <a:pPr lvl="1"/>
            <a:endParaRPr lang="en-US" sz="2000" dirty="0">
              <a:solidFill>
                <a:srgbClr val="093B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UI System</a:t>
            </a:r>
          </a:p>
        </p:txBody>
      </p:sp>
    </p:spTree>
    <p:extLst>
      <p:ext uri="{BB962C8B-B14F-4D97-AF65-F5344CB8AC3E}">
        <p14:creationId xmlns:p14="http://schemas.microsoft.com/office/powerpoint/2010/main" val="258404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E86393-09BA-CC96-18AC-0D80DDFD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46" y="1504470"/>
            <a:ext cx="11316748" cy="32239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$30.7M has been collected through SCUF since 2018</a:t>
            </a:r>
          </a:p>
          <a:p>
            <a:pPr marL="0" indent="0">
              <a:buNone/>
            </a:pPr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$30M has been moved to the Capital Project for the new UI System</a:t>
            </a:r>
          </a:p>
          <a:p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 assessment restarted during 2023</a:t>
            </a: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1</a:t>
            </a:r>
            <a:r>
              <a:rPr lang="en-US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 Reports were due May 1</a:t>
            </a:r>
            <a:r>
              <a:rPr lang="en-US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 collections are approximately $10-$12M per year.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Service Capacity Upgrade Fund (“SCUF”)</a:t>
            </a:r>
          </a:p>
        </p:txBody>
      </p:sp>
    </p:spTree>
    <p:extLst>
      <p:ext uri="{BB962C8B-B14F-4D97-AF65-F5344CB8AC3E}">
        <p14:creationId xmlns:p14="http://schemas.microsoft.com/office/powerpoint/2010/main" val="219138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80" y="761098"/>
            <a:ext cx="6416040" cy="33607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38641" y="45734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0927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6C30A-4241-49BF-9C9B-2D512ED6D19B}"/>
              </a:ext>
            </a:extLst>
          </p:cNvPr>
          <p:cNvSpPr txBox="1"/>
          <p:nvPr/>
        </p:nvSpPr>
        <p:spPr>
          <a:xfrm>
            <a:off x="770021" y="1384175"/>
            <a:ext cx="11421977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Link, 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Flynn, Chief of Staff and General Counsel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Shelby Lewis, Executive Director, Office of Legislative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Hudgins, Deputy Executive Director, Office of Unemployment Insurance  </a:t>
            </a:r>
          </a:p>
        </p:txBody>
      </p:sp>
    </p:spTree>
    <p:extLst>
      <p:ext uri="{BB962C8B-B14F-4D97-AF65-F5344CB8AC3E}">
        <p14:creationId xmlns:p14="http://schemas.microsoft.com/office/powerpoint/2010/main" val="158965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913B4D-D9B9-8F79-F80D-5A37464F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151985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Unemployment Rate Ever</a:t>
            </a: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3.7% for month of April 2023</a:t>
            </a:r>
          </a:p>
          <a:p>
            <a:pPr lvl="1"/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rate ever recorded in Kentucky</a:t>
            </a:r>
            <a:b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number of people on unemployment since 1977</a:t>
            </a:r>
            <a:b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54,000 more jobs than in February of 2020</a:t>
            </a:r>
            <a:b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30 projects announced this year, committing nearly $3.8B to new investment and creating over 3,000 new Kentucky jobs</a:t>
            </a:r>
          </a:p>
        </p:txBody>
      </p:sp>
    </p:spTree>
    <p:extLst>
      <p:ext uri="{BB962C8B-B14F-4D97-AF65-F5344CB8AC3E}">
        <p14:creationId xmlns:p14="http://schemas.microsoft.com/office/powerpoint/2010/main" val="90700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44934"/>
            <a:ext cx="10591800" cy="52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2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15083"/>
            <a:ext cx="10858500" cy="53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989D78A-2901-4FB0-A6AA-C5FB2C5DD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40812"/>
              </p:ext>
            </p:extLst>
          </p:nvPr>
        </p:nvGraphicFramePr>
        <p:xfrm>
          <a:off x="137699" y="704860"/>
          <a:ext cx="11496674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02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1480706"/>
            <a:ext cx="11148131" cy="46179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2017, all Unemployment Insurance Offices were closed (reopened in April 2022) and unemployment insurance staff were reduced by 95 and hiring was frozen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2017, Career Centers downsized from 51 offices to 22 offices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(0) Unemployment Insurance staff in local offices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25 staff to adjudicate claims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weeks of benefits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4: 12 weeks (current); HB 146: 16 weeks beginning July 1</a:t>
            </a:r>
            <a:r>
              <a:rPr lang="en-US" baseline="300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Insurance Program Pre-2020</a:t>
            </a:r>
          </a:p>
        </p:txBody>
      </p:sp>
    </p:spTree>
    <p:extLst>
      <p:ext uri="{BB962C8B-B14F-4D97-AF65-F5344CB8AC3E}">
        <p14:creationId xmlns:p14="http://schemas.microsoft.com/office/powerpoint/2010/main" val="169969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3360" y="646041"/>
            <a:ext cx="11755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Unemployment Insurance – HB 4, 2022 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897" y="1478081"/>
            <a:ext cx="10186736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Weeks of Benefits (now 16 weeks due to HB 146, 2023 RS)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Work Search Activities per Week is 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Work Provision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Share Program (more details on following slide)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Search Audit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Tax Rate Changes (addressed in HB 146, 2023 RS)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Training Required</a:t>
            </a:r>
          </a:p>
        </p:txBody>
      </p:sp>
    </p:spTree>
    <p:extLst>
      <p:ext uri="{BB962C8B-B14F-4D97-AF65-F5344CB8AC3E}">
        <p14:creationId xmlns:p14="http://schemas.microsoft.com/office/powerpoint/2010/main" val="425935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7D7FCD-2CF5-A0BA-EFA3-095E49641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19858"/>
            <a:ext cx="5181600" cy="4670629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Employer Advantages</a:t>
            </a:r>
            <a:br>
              <a:rPr lang="en-US" sz="2000" b="1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​Reduce or eliminate layoffs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 valuable, skilled employees during downturns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Recover quickly as business returns to normal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 time and expense of hiring, training new workers when business recovers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Lessen impact on employer reserve account during slowdowns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flexibility during challenging economy</a:t>
            </a:r>
            <a:endParaRPr lang="en-US" sz="32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B778562-F799-2BB2-6462-C2FFF457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484" y="1519861"/>
            <a:ext cx="5498432" cy="4351338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Advantages</a:t>
            </a:r>
            <a:br>
              <a:rPr lang="en-US" sz="2000" b="1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​Keep same job and benefits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 partial unemployment benefits on reduced work hours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 financial hardship of layoff or lost job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 stress caused by instability of layoff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 expense, time searching for new job</a:t>
            </a:r>
            <a:b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2222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93B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 weekly work share benefit</a:t>
            </a:r>
            <a:endParaRPr lang="en-US" sz="2000" dirty="0">
              <a:solidFill>
                <a:srgbClr val="093B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Share Program</a:t>
            </a:r>
          </a:p>
        </p:txBody>
      </p:sp>
    </p:spTree>
    <p:extLst>
      <p:ext uri="{BB962C8B-B14F-4D97-AF65-F5344CB8AC3E}">
        <p14:creationId xmlns:p14="http://schemas.microsoft.com/office/powerpoint/2010/main" val="31610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A1A51DF49EA46AFEA77F39376A44B" ma:contentTypeVersion="5" ma:contentTypeDescription="Create a new document." ma:contentTypeScope="" ma:versionID="c51f6779cb7166d9bb23b3dafd86278b">
  <xsd:schema xmlns:xsd="http://www.w3.org/2001/XMLSchema" xmlns:xs="http://www.w3.org/2001/XMLSchema" xmlns:p="http://schemas.microsoft.com/office/2006/metadata/properties" xmlns:ns3="9b202116-5788-4b43-80d0-9d345b05744a" xmlns:ns4="f995efb5-ec07-4b09-9947-e63554f19260" targetNamespace="http://schemas.microsoft.com/office/2006/metadata/properties" ma:root="true" ma:fieldsID="be7cfcb9ec930460145abd2257796faf" ns3:_="" ns4:_="">
    <xsd:import namespace="9b202116-5788-4b43-80d0-9d345b05744a"/>
    <xsd:import namespace="f995efb5-ec07-4b09-9947-e63554f192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02116-5788-4b43-80d0-9d345b057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5efb5-ec07-4b09-9947-e63554f19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FB8DB-40BD-4C32-9BAD-1C9144469A06}">
  <ds:schemaRefs>
    <ds:schemaRef ds:uri="http://schemas.microsoft.com/office/2006/documentManagement/types"/>
    <ds:schemaRef ds:uri="9b202116-5788-4b43-80d0-9d345b05744a"/>
    <ds:schemaRef ds:uri="f995efb5-ec07-4b09-9947-e63554f19260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63B538-ED57-4EC5-963C-81A3DF213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202116-5788-4b43-80d0-9d345b05744a"/>
    <ds:schemaRef ds:uri="f995efb5-ec07-4b09-9947-e63554f19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3E36ED-BD2E-4A86-9DCD-E2BE8D4C7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10216</TotalTime>
  <Words>875</Words>
  <Application>Microsoft Office PowerPoint</Application>
  <PresentationFormat>Widescreen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 Light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Look Back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Brett (ELC)</dc:creator>
  <cp:lastModifiedBy>Lewis, Shelby A (ELC)</cp:lastModifiedBy>
  <cp:revision>130</cp:revision>
  <cp:lastPrinted>2023-06-05T12:50:17Z</cp:lastPrinted>
  <dcterms:created xsi:type="dcterms:W3CDTF">2022-07-28T13:37:38Z</dcterms:created>
  <dcterms:modified xsi:type="dcterms:W3CDTF">2023-06-05T16:04:53Z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0x01010019FA1A51DF49EA46AFEA77F39376A44B</vt:lpwstr>
  </property>
</Properties>
</file>