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6" r:id="rId2"/>
    <p:sldId id="258" r:id="rId3"/>
    <p:sldId id="259" r:id="rId4"/>
    <p:sldId id="262" r:id="rId5"/>
    <p:sldId id="264" r:id="rId6"/>
    <p:sldId id="263" r:id="rId7"/>
    <p:sldId id="268" r:id="rId8"/>
    <p:sldId id="269" r:id="rId9"/>
    <p:sldId id="270" r:id="rId10"/>
    <p:sldId id="274" r:id="rId11"/>
    <p:sldId id="272" r:id="rId12"/>
    <p:sldId id="275" r:id="rId13"/>
    <p:sldId id="260" r:id="rId14"/>
    <p:sldId id="261" r:id="rId15"/>
    <p:sldId id="265" r:id="rId16"/>
    <p:sldId id="276"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814" autoAdjust="0"/>
  </p:normalViewPr>
  <p:slideViewPr>
    <p:cSldViewPr snapToGrid="0">
      <p:cViewPr varScale="1">
        <p:scale>
          <a:sx n="100" d="100"/>
          <a:sy n="100"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c:f>
              <c:strCache>
                <c:ptCount val="1"/>
                <c:pt idx="0">
                  <c:v>NBC Teachers</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D6-497E-97B0-6C83231F217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D6-497E-97B0-6C83231F217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D6-497E-97B0-6C83231F217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D6-497E-97B0-6C83231F217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D6-497E-97B0-6C83231F2174}"/>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D6-497E-97B0-6C83231F2174}"/>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D6-497E-97B0-6C83231F2174}"/>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D6-497E-97B0-6C83231F2174}"/>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D6-497E-97B0-6C83231F217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D6-497E-97B0-6C83231F2174}"/>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D6-497E-97B0-6C83231F2174}"/>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D6-497E-97B0-6C83231F2174}"/>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DD6-497E-97B0-6C83231F217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DD6-497E-97B0-6C83231F217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D6-497E-97B0-6C83231F2174}"/>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DD6-497E-97B0-6C83231F2174}"/>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DD6-497E-97B0-6C83231F2174}"/>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DD6-497E-97B0-6C83231F2174}"/>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DD6-497E-97B0-6C83231F2174}"/>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DD6-497E-97B0-6C83231F2174}"/>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DD6-497E-97B0-6C83231F21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Sheet1!$A$5:$A$25</c:f>
              <c:strCache>
                <c:ptCount val="21"/>
                <c:pt idx="0">
                  <c:v>FY 2002</c:v>
                </c:pt>
                <c:pt idx="1">
                  <c:v>FY 2003</c:v>
                </c:pt>
                <c:pt idx="2">
                  <c:v>FY 2004</c:v>
                </c:pt>
                <c:pt idx="3">
                  <c:v>FY 2005</c:v>
                </c:pt>
                <c:pt idx="4">
                  <c:v>FY 2006</c:v>
                </c:pt>
                <c:pt idx="5">
                  <c:v>FY 2007</c:v>
                </c:pt>
                <c:pt idx="6">
                  <c:v>FY 2008</c:v>
                </c:pt>
                <c:pt idx="7">
                  <c:v>FY 2009</c:v>
                </c:pt>
                <c:pt idx="8">
                  <c:v>FY 2010</c:v>
                </c:pt>
                <c:pt idx="9">
                  <c:v>FY 2011</c:v>
                </c:pt>
                <c:pt idx="10">
                  <c:v>FY 2012</c:v>
                </c:pt>
                <c:pt idx="11">
                  <c:v>FY 2013</c:v>
                </c:pt>
                <c:pt idx="12">
                  <c:v>FY 2014</c:v>
                </c:pt>
                <c:pt idx="13">
                  <c:v>FY 2015</c:v>
                </c:pt>
                <c:pt idx="14">
                  <c:v>FY 2016</c:v>
                </c:pt>
                <c:pt idx="15">
                  <c:v>FY 2017</c:v>
                </c:pt>
                <c:pt idx="16">
                  <c:v>FY 2018</c:v>
                </c:pt>
                <c:pt idx="17">
                  <c:v>FY 2019</c:v>
                </c:pt>
                <c:pt idx="18">
                  <c:v>FY 2020</c:v>
                </c:pt>
                <c:pt idx="19">
                  <c:v>FY 2021</c:v>
                </c:pt>
                <c:pt idx="20">
                  <c:v>FY 2022</c:v>
                </c:pt>
              </c:strCache>
            </c:strRef>
          </c:cat>
          <c:val>
            <c:numRef>
              <c:f>Sheet1!$B$5:$B$25</c:f>
              <c:numCache>
                <c:formatCode>General</c:formatCode>
                <c:ptCount val="21"/>
                <c:pt idx="0">
                  <c:v>314</c:v>
                </c:pt>
                <c:pt idx="1">
                  <c:v>501</c:v>
                </c:pt>
                <c:pt idx="2">
                  <c:v>693</c:v>
                </c:pt>
                <c:pt idx="3">
                  <c:v>819</c:v>
                </c:pt>
                <c:pt idx="4">
                  <c:v>1016</c:v>
                </c:pt>
                <c:pt idx="5">
                  <c:v>1232</c:v>
                </c:pt>
                <c:pt idx="6">
                  <c:v>1372</c:v>
                </c:pt>
                <c:pt idx="7">
                  <c:v>1481</c:v>
                </c:pt>
                <c:pt idx="8">
                  <c:v>1735</c:v>
                </c:pt>
                <c:pt idx="9">
                  <c:v>1940</c:v>
                </c:pt>
                <c:pt idx="10">
                  <c:v>2067</c:v>
                </c:pt>
                <c:pt idx="11">
                  <c:v>2192</c:v>
                </c:pt>
                <c:pt idx="12">
                  <c:v>2267</c:v>
                </c:pt>
                <c:pt idx="13">
                  <c:v>2212</c:v>
                </c:pt>
                <c:pt idx="14">
                  <c:v>2095</c:v>
                </c:pt>
                <c:pt idx="15">
                  <c:v>2192</c:v>
                </c:pt>
                <c:pt idx="16">
                  <c:v>2227</c:v>
                </c:pt>
                <c:pt idx="17">
                  <c:v>2251</c:v>
                </c:pt>
                <c:pt idx="18">
                  <c:v>2166</c:v>
                </c:pt>
                <c:pt idx="19">
                  <c:v>2039</c:v>
                </c:pt>
                <c:pt idx="20">
                  <c:v>1849</c:v>
                </c:pt>
              </c:numCache>
            </c:numRef>
          </c:val>
          <c:extLst>
            <c:ext xmlns:c16="http://schemas.microsoft.com/office/drawing/2014/chart" uri="{C3380CC4-5D6E-409C-BE32-E72D297353CC}">
              <c16:uniqueId val="{00000015-BDD6-497E-97B0-6C83231F2174}"/>
            </c:ext>
          </c:extLst>
        </c:ser>
        <c:dLbls>
          <c:showLegendKey val="0"/>
          <c:showVal val="0"/>
          <c:showCatName val="0"/>
          <c:showSerName val="0"/>
          <c:showPercent val="0"/>
          <c:showBubbleSize val="0"/>
        </c:dLbls>
        <c:gapWidth val="100"/>
        <c:overlap val="-24"/>
        <c:axId val="740351120"/>
        <c:axId val="1094604080"/>
      </c:barChart>
      <c:catAx>
        <c:axId val="74035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094604080"/>
        <c:crosses val="autoZero"/>
        <c:auto val="1"/>
        <c:lblAlgn val="ctr"/>
        <c:lblOffset val="100"/>
        <c:noMultiLvlLbl val="0"/>
      </c:catAx>
      <c:valAx>
        <c:axId val="109460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74035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7935D04-EE55-4322-B7E8-B7EF55A9F69A}" type="datetimeFigureOut">
              <a:rPr lang="en-US" smtClean="0"/>
              <a:t>5/31/2023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64B9027-AD88-4BB9-9BEE-49E186404B61}" type="slidenum">
              <a:rPr lang="en-US" smtClean="0"/>
              <a:t>‹#›</a:t>
            </a:fld>
            <a:endParaRPr lang="en-US"/>
          </a:p>
        </p:txBody>
      </p:sp>
    </p:spTree>
    <p:extLst>
      <p:ext uri="{BB962C8B-B14F-4D97-AF65-F5344CB8AC3E}">
        <p14:creationId xmlns:p14="http://schemas.microsoft.com/office/powerpoint/2010/main" val="194367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certification process requires that teachers demonstrate standards-based evidence of the positive effect they have on student learning in alignment with the Five Core Propositions. They must exhibit a deep understanding of their students, content knowledge, use of data and assessments and teaching practice. They must also show that they participate in learning communities and provide evidence of ongoing reflection and continuous learning. </a:t>
            </a:r>
          </a:p>
          <a:p>
            <a:endParaRPr lang="en-US" dirty="0"/>
          </a:p>
        </p:txBody>
      </p:sp>
      <p:sp>
        <p:nvSpPr>
          <p:cNvPr id="4" name="Slide Number Placeholder 3"/>
          <p:cNvSpPr>
            <a:spLocks noGrp="1"/>
          </p:cNvSpPr>
          <p:nvPr>
            <p:ph type="sldNum" sz="quarter" idx="5"/>
          </p:nvPr>
        </p:nvSpPr>
        <p:spPr/>
        <p:txBody>
          <a:bodyPr/>
          <a:lstStyle/>
          <a:p>
            <a:fld id="{564B9027-AD88-4BB9-9BEE-49E186404B61}" type="slidenum">
              <a:rPr lang="en-US" smtClean="0"/>
              <a:t>7</a:t>
            </a:fld>
            <a:endParaRPr lang="en-US"/>
          </a:p>
        </p:txBody>
      </p:sp>
    </p:spTree>
    <p:extLst>
      <p:ext uri="{BB962C8B-B14F-4D97-AF65-F5344CB8AC3E}">
        <p14:creationId xmlns:p14="http://schemas.microsoft.com/office/powerpoint/2010/main" val="54507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2020-2021, NBCTs made up 7.1% of all teachers in Kentucky.  We also know that the Kentucky teacher turnover count was 16.2 % statewide.  According to all the NBCT filters cited above, Scott calculated that the KY NBCTs ‘ turnover was  0.7%   which sustains the narrative that NBCTs remain in the classroom in greater numbers than non-NBCTs.  Based on this data, we can conclude that the turnover rate comparisons provide compelling reasons to show that National Board Certification is an effective teacher retention tool in Kentucky.</a:t>
            </a:r>
          </a:p>
          <a:p>
            <a:endParaRPr lang="en-US" dirty="0"/>
          </a:p>
          <a:p>
            <a:r>
              <a:rPr lang="en-US" dirty="0"/>
              <a:t>As part of the retention study, CERRA surveyed members of the SC National Board Network to gain anecdotal evidence related to the impact of National Board certification (NBC) on teacher instruction and retention. Members, all of whom are NBCTs in the state, were asked if they believed that the NBC process affected their planning, instruction, and/or assessment practices. All survey respondents credited the process with enabling them to reflect on their practice and better assess the different needs of their students. Such reflection and differentiated instruction often have a positive impact on student learning and growth and can lead to an improvement in the teacher’s overall effectiveness. Teachers also reported that the supplement positively impacted their decision to stay in the classroom. </a:t>
            </a:r>
          </a:p>
          <a:p>
            <a:endParaRPr lang="en-US" dirty="0"/>
          </a:p>
        </p:txBody>
      </p:sp>
      <p:sp>
        <p:nvSpPr>
          <p:cNvPr id="4" name="Slide Number Placeholder 3"/>
          <p:cNvSpPr>
            <a:spLocks noGrp="1"/>
          </p:cNvSpPr>
          <p:nvPr>
            <p:ph type="sldNum" sz="quarter" idx="5"/>
          </p:nvPr>
        </p:nvSpPr>
        <p:spPr/>
        <p:txBody>
          <a:bodyPr/>
          <a:lstStyle/>
          <a:p>
            <a:fld id="{564B9027-AD88-4BB9-9BEE-49E186404B61}" type="slidenum">
              <a:rPr lang="en-US" smtClean="0"/>
              <a:t>10</a:t>
            </a:fld>
            <a:endParaRPr lang="en-US"/>
          </a:p>
        </p:txBody>
      </p:sp>
    </p:spTree>
    <p:extLst>
      <p:ext uri="{BB962C8B-B14F-4D97-AF65-F5344CB8AC3E}">
        <p14:creationId xmlns:p14="http://schemas.microsoft.com/office/powerpoint/2010/main" val="284560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based on total number of NBCTs as a percent of 2021-2022 teacher workforce in each state. Data Source: U.S. Department of Education, National Center for Education Statistics, Common Core of Data (CCD), "State Nonfiscal Public Elementary/Secondary Education Survey", 2021-22 v.1a.and NBCT self-reported data Rankings based on actual percentages, not rounded totals.  Updated January 23, 2023</a:t>
            </a:r>
          </a:p>
          <a:p>
            <a:endParaRPr lang="en-US" dirty="0"/>
          </a:p>
        </p:txBody>
      </p:sp>
      <p:sp>
        <p:nvSpPr>
          <p:cNvPr id="4" name="Slide Number Placeholder 3"/>
          <p:cNvSpPr>
            <a:spLocks noGrp="1"/>
          </p:cNvSpPr>
          <p:nvPr>
            <p:ph type="sldNum" sz="quarter" idx="5"/>
          </p:nvPr>
        </p:nvSpPr>
        <p:spPr/>
        <p:txBody>
          <a:bodyPr/>
          <a:lstStyle/>
          <a:p>
            <a:fld id="{564B9027-AD88-4BB9-9BEE-49E186404B61}" type="slidenum">
              <a:rPr lang="en-US" smtClean="0"/>
              <a:t>11</a:t>
            </a:fld>
            <a:endParaRPr lang="en-US"/>
          </a:p>
        </p:txBody>
      </p:sp>
    </p:spTree>
    <p:extLst>
      <p:ext uri="{BB962C8B-B14F-4D97-AF65-F5344CB8AC3E}">
        <p14:creationId xmlns:p14="http://schemas.microsoft.com/office/powerpoint/2010/main" val="2189927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5/31/2023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58645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5/31/2023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9810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5/31/2023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962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5/31/2023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90790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5/31/2023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58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5/31/2023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17043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5/31/2023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077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5/31/2023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37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5/31/2023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61011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5/31/2023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91542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5/31/2023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71200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5/31/2023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48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5/31/2023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156443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779373-578F-40F0-8C5F-D0BF96DB51FD}"/>
              </a:ext>
            </a:extLst>
          </p:cNvPr>
          <p:cNvSpPr>
            <a:spLocks noGrp="1"/>
          </p:cNvSpPr>
          <p:nvPr>
            <p:ph type="ctrTitle"/>
          </p:nvPr>
        </p:nvSpPr>
        <p:spPr>
          <a:xfrm>
            <a:off x="1909893" y="1600200"/>
            <a:ext cx="9144000" cy="2387600"/>
          </a:xfrm>
        </p:spPr>
        <p:txBody>
          <a:bodyPr>
            <a:normAutofit/>
          </a:bodyPr>
          <a:lstStyle/>
          <a:p>
            <a:r>
              <a:rPr lang="en-US" sz="4800" dirty="0"/>
              <a:t>National Board Certification and Speech Pathologist/Audiologist Salary Supplement </a:t>
            </a:r>
          </a:p>
        </p:txBody>
      </p:sp>
      <p:sp>
        <p:nvSpPr>
          <p:cNvPr id="5" name="Subtitle 4">
            <a:extLst>
              <a:ext uri="{FF2B5EF4-FFF2-40B4-BE49-F238E27FC236}">
                <a16:creationId xmlns:a16="http://schemas.microsoft.com/office/drawing/2014/main" id="{AE5564E0-87C4-0497-13DA-7E7C428E55AC}"/>
              </a:ext>
            </a:extLst>
          </p:cNvPr>
          <p:cNvSpPr>
            <a:spLocks noGrp="1"/>
          </p:cNvSpPr>
          <p:nvPr>
            <p:ph type="subTitle" idx="1"/>
          </p:nvPr>
        </p:nvSpPr>
        <p:spPr>
          <a:xfrm>
            <a:off x="2228675" y="3974051"/>
            <a:ext cx="9144000" cy="1655762"/>
          </a:xfrm>
        </p:spPr>
        <p:txBody>
          <a:bodyPr/>
          <a:lstStyle/>
          <a:p>
            <a:endParaRPr lang="en-US" dirty="0"/>
          </a:p>
          <a:p>
            <a:r>
              <a:rPr lang="en-US" dirty="0"/>
              <a:t>Kentucky Department of Education</a:t>
            </a:r>
          </a:p>
        </p:txBody>
      </p:sp>
    </p:spTree>
    <p:extLst>
      <p:ext uri="{BB962C8B-B14F-4D97-AF65-F5344CB8AC3E}">
        <p14:creationId xmlns:p14="http://schemas.microsoft.com/office/powerpoint/2010/main" val="288465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795C-2673-1403-2614-4A44D2CDFE2D}"/>
              </a:ext>
            </a:extLst>
          </p:cNvPr>
          <p:cNvSpPr>
            <a:spLocks noGrp="1"/>
          </p:cNvSpPr>
          <p:nvPr>
            <p:ph type="title"/>
          </p:nvPr>
        </p:nvSpPr>
        <p:spPr/>
        <p:txBody>
          <a:bodyPr/>
          <a:lstStyle/>
          <a:p>
            <a:r>
              <a:rPr lang="en-US" dirty="0"/>
              <a:t>NBCTs’ Retention Data for 2020-2021</a:t>
            </a:r>
          </a:p>
        </p:txBody>
      </p:sp>
      <p:pic>
        <p:nvPicPr>
          <p:cNvPr id="4" name="Content Placeholder 3">
            <a:extLst>
              <a:ext uri="{FF2B5EF4-FFF2-40B4-BE49-F238E27FC236}">
                <a16:creationId xmlns:a16="http://schemas.microsoft.com/office/drawing/2014/main" id="{AE595663-5552-F25E-B9D0-C8336994C3B7}"/>
              </a:ext>
            </a:extLst>
          </p:cNvPr>
          <p:cNvPicPr>
            <a:picLocks noGrp="1" noChangeAspect="1"/>
          </p:cNvPicPr>
          <p:nvPr>
            <p:ph idx="1"/>
          </p:nvPr>
        </p:nvPicPr>
        <p:blipFill>
          <a:blip r:embed="rId3"/>
          <a:stretch>
            <a:fillRect/>
          </a:stretch>
        </p:blipFill>
        <p:spPr>
          <a:xfrm>
            <a:off x="1535478" y="1584960"/>
            <a:ext cx="7193855" cy="3811572"/>
          </a:xfrm>
          <a:prstGeom prst="rect">
            <a:avLst/>
          </a:prstGeom>
        </p:spPr>
      </p:pic>
    </p:spTree>
    <p:extLst>
      <p:ext uri="{BB962C8B-B14F-4D97-AF65-F5344CB8AC3E}">
        <p14:creationId xmlns:p14="http://schemas.microsoft.com/office/powerpoint/2010/main" val="106131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F034-FB03-2F11-2CB8-0798533CC48E}"/>
              </a:ext>
            </a:extLst>
          </p:cNvPr>
          <p:cNvSpPr>
            <a:spLocks noGrp="1"/>
          </p:cNvSpPr>
          <p:nvPr>
            <p:ph type="title"/>
          </p:nvPr>
        </p:nvSpPr>
        <p:spPr/>
        <p:txBody>
          <a:bodyPr/>
          <a:lstStyle/>
          <a:p>
            <a:r>
              <a:rPr lang="en-US" dirty="0"/>
              <a:t>KY NBCTs National Ranking</a:t>
            </a:r>
          </a:p>
        </p:txBody>
      </p:sp>
      <p:sp>
        <p:nvSpPr>
          <p:cNvPr id="3" name="Content Placeholder 2">
            <a:extLst>
              <a:ext uri="{FF2B5EF4-FFF2-40B4-BE49-F238E27FC236}">
                <a16:creationId xmlns:a16="http://schemas.microsoft.com/office/drawing/2014/main" id="{3F2E103C-5DB1-85C6-B0F5-25C4CF4F82DB}"/>
              </a:ext>
            </a:extLst>
          </p:cNvPr>
          <p:cNvSpPr>
            <a:spLocks noGrp="1"/>
          </p:cNvSpPr>
          <p:nvPr>
            <p:ph idx="1"/>
          </p:nvPr>
        </p:nvSpPr>
        <p:spPr/>
        <p:txBody>
          <a:bodyPr>
            <a:normAutofit/>
          </a:bodyPr>
          <a:lstStyle/>
          <a:p>
            <a:pPr marL="0" indent="0">
              <a:buNone/>
            </a:pPr>
            <a:r>
              <a:rPr lang="en-US" dirty="0"/>
              <a:t> State Rankings by Total Number of National Board Certified Teachers</a:t>
            </a:r>
            <a:r>
              <a:rPr lang="en-US" b="1" dirty="0">
                <a:solidFill>
                  <a:srgbClr val="0070C0"/>
                </a:solidFill>
              </a:rPr>
              <a:t>: KY 8th with 4,283 NBCTS</a:t>
            </a:r>
          </a:p>
          <a:p>
            <a:r>
              <a:rPr lang="en-US" dirty="0"/>
              <a:t>State Rankings by Total Number of New National Board Certified Teachers</a:t>
            </a:r>
            <a:r>
              <a:rPr lang="en-US" b="1" dirty="0">
                <a:solidFill>
                  <a:srgbClr val="0070C0"/>
                </a:solidFill>
              </a:rPr>
              <a:t>: KY 9th with 104 new NBCTs</a:t>
            </a:r>
          </a:p>
          <a:p>
            <a:r>
              <a:rPr lang="en-US" dirty="0"/>
              <a:t>State Rankings by Total Number of National Board Certified Teachers who Maintained Certification: </a:t>
            </a:r>
            <a:r>
              <a:rPr lang="en-US" b="1" dirty="0">
                <a:solidFill>
                  <a:srgbClr val="0070C0"/>
                </a:solidFill>
              </a:rPr>
              <a:t>KY 7th with 329 MOCs</a:t>
            </a:r>
          </a:p>
          <a:p>
            <a:r>
              <a:rPr lang="en-US" dirty="0"/>
              <a:t>State Rankings* by Percentage of National Board Certified Teachers</a:t>
            </a:r>
            <a:r>
              <a:rPr lang="en-US" b="1" dirty="0">
                <a:solidFill>
                  <a:srgbClr val="0070C0"/>
                </a:solidFill>
              </a:rPr>
              <a:t>: KY 6th with 9.7%</a:t>
            </a:r>
          </a:p>
          <a:p>
            <a:pPr marL="0" indent="0">
              <a:buNone/>
            </a:pPr>
            <a:endParaRPr lang="en-US" dirty="0"/>
          </a:p>
          <a:p>
            <a:endParaRPr lang="en-US" dirty="0"/>
          </a:p>
        </p:txBody>
      </p:sp>
    </p:spTree>
    <p:extLst>
      <p:ext uri="{BB962C8B-B14F-4D97-AF65-F5344CB8AC3E}">
        <p14:creationId xmlns:p14="http://schemas.microsoft.com/office/powerpoint/2010/main" val="204039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784F-985A-7552-EA5E-150A7B164DFF}"/>
              </a:ext>
            </a:extLst>
          </p:cNvPr>
          <p:cNvSpPr>
            <a:spLocks noGrp="1"/>
          </p:cNvSpPr>
          <p:nvPr>
            <p:ph type="title"/>
          </p:nvPr>
        </p:nvSpPr>
        <p:spPr/>
        <p:txBody>
          <a:bodyPr/>
          <a:lstStyle/>
          <a:p>
            <a:r>
              <a:rPr lang="en-US" dirty="0"/>
              <a:t>NBCTs Impact on Student Success</a:t>
            </a:r>
          </a:p>
        </p:txBody>
      </p:sp>
      <p:pic>
        <p:nvPicPr>
          <p:cNvPr id="4" name="Content Placeholder 3">
            <a:extLst>
              <a:ext uri="{FF2B5EF4-FFF2-40B4-BE49-F238E27FC236}">
                <a16:creationId xmlns:a16="http://schemas.microsoft.com/office/drawing/2014/main" id="{EB5B9A99-A9DD-F000-62CD-52E34179FE80}"/>
              </a:ext>
            </a:extLst>
          </p:cNvPr>
          <p:cNvPicPr>
            <a:picLocks noGrp="1" noChangeAspect="1"/>
          </p:cNvPicPr>
          <p:nvPr>
            <p:ph idx="1"/>
          </p:nvPr>
        </p:nvPicPr>
        <p:blipFill>
          <a:blip r:embed="rId2"/>
          <a:stretch>
            <a:fillRect/>
          </a:stretch>
        </p:blipFill>
        <p:spPr>
          <a:xfrm>
            <a:off x="1657484" y="1371600"/>
            <a:ext cx="7348040" cy="4353503"/>
          </a:xfrm>
          <a:prstGeom prst="rect">
            <a:avLst/>
          </a:prstGeom>
        </p:spPr>
      </p:pic>
    </p:spTree>
    <p:extLst>
      <p:ext uri="{BB962C8B-B14F-4D97-AF65-F5344CB8AC3E}">
        <p14:creationId xmlns:p14="http://schemas.microsoft.com/office/powerpoint/2010/main" val="332030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7607-8E2F-EEA4-3B24-A84EA3815C03}"/>
              </a:ext>
            </a:extLst>
          </p:cNvPr>
          <p:cNvSpPr>
            <a:spLocks noGrp="1"/>
          </p:cNvSpPr>
          <p:nvPr>
            <p:ph type="title"/>
          </p:nvPr>
        </p:nvSpPr>
        <p:spPr/>
        <p:txBody>
          <a:bodyPr>
            <a:normAutofit fontScale="90000"/>
          </a:bodyPr>
          <a:lstStyle/>
          <a:p>
            <a:r>
              <a:rPr lang="en-US" dirty="0"/>
              <a:t>Speech Language Pathologist or Audiologists Salary Supplement (KRS 157.397)</a:t>
            </a:r>
          </a:p>
        </p:txBody>
      </p:sp>
      <p:sp>
        <p:nvSpPr>
          <p:cNvPr id="3" name="Content Placeholder 2">
            <a:extLst>
              <a:ext uri="{FF2B5EF4-FFF2-40B4-BE49-F238E27FC236}">
                <a16:creationId xmlns:a16="http://schemas.microsoft.com/office/drawing/2014/main" id="{A05865C6-7AD5-6C2E-8A49-9084D66A614F}"/>
              </a:ext>
            </a:extLst>
          </p:cNvPr>
          <p:cNvSpPr>
            <a:spLocks noGrp="1"/>
          </p:cNvSpPr>
          <p:nvPr>
            <p:ph idx="1"/>
          </p:nvPr>
        </p:nvSpPr>
        <p:spPr/>
        <p:txBody>
          <a:bodyPr/>
          <a:lstStyle/>
          <a:p>
            <a:r>
              <a:rPr lang="en-US" dirty="0"/>
              <a:t>Local Board of Education Employee</a:t>
            </a:r>
          </a:p>
          <a:p>
            <a:r>
              <a:rPr lang="en-US" dirty="0"/>
              <a:t>Must hold a certificate of clinical competence issued by the American Speech-Language Hearing Association; or</a:t>
            </a:r>
          </a:p>
          <a:p>
            <a:r>
              <a:rPr lang="en-US" dirty="0"/>
              <a:t>Board certification from the American Board of Audiology; and</a:t>
            </a:r>
          </a:p>
          <a:p>
            <a:r>
              <a:rPr lang="en-US" dirty="0"/>
              <a:t>A valid KY credential approved and issued by the Education Professional Standards Board under KRS Chapter 161; or </a:t>
            </a:r>
          </a:p>
          <a:p>
            <a:r>
              <a:rPr lang="en-US" dirty="0"/>
              <a:t>A license approved and issued by the KY Board of Speech-Language Pathology and Audiology under KRS Chapter 334A</a:t>
            </a:r>
          </a:p>
          <a:p>
            <a:endParaRPr lang="en-US" dirty="0"/>
          </a:p>
        </p:txBody>
      </p:sp>
    </p:spTree>
    <p:extLst>
      <p:ext uri="{BB962C8B-B14F-4D97-AF65-F5344CB8AC3E}">
        <p14:creationId xmlns:p14="http://schemas.microsoft.com/office/powerpoint/2010/main" val="3179187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316E-95CF-0FA3-E27F-3C510D135046}"/>
              </a:ext>
            </a:extLst>
          </p:cNvPr>
          <p:cNvSpPr>
            <a:spLocks noGrp="1"/>
          </p:cNvSpPr>
          <p:nvPr>
            <p:ph type="title"/>
          </p:nvPr>
        </p:nvSpPr>
        <p:spPr/>
        <p:txBody>
          <a:bodyPr/>
          <a:lstStyle/>
          <a:p>
            <a:r>
              <a:rPr lang="en-US" dirty="0"/>
              <a:t>Speech Language Pathologist or Audiologists Salary Supplement</a:t>
            </a:r>
          </a:p>
        </p:txBody>
      </p:sp>
      <p:sp>
        <p:nvSpPr>
          <p:cNvPr id="3" name="Content Placeholder 2">
            <a:extLst>
              <a:ext uri="{FF2B5EF4-FFF2-40B4-BE49-F238E27FC236}">
                <a16:creationId xmlns:a16="http://schemas.microsoft.com/office/drawing/2014/main" id="{C4A8D8EF-0336-12A4-3216-1938F3BDDDA3}"/>
              </a:ext>
            </a:extLst>
          </p:cNvPr>
          <p:cNvSpPr>
            <a:spLocks noGrp="1"/>
          </p:cNvSpPr>
          <p:nvPr>
            <p:ph idx="1"/>
          </p:nvPr>
        </p:nvSpPr>
        <p:spPr/>
        <p:txBody>
          <a:bodyPr/>
          <a:lstStyle/>
          <a:p>
            <a:r>
              <a:rPr lang="en-US" dirty="0"/>
              <a:t>The salary supplement is to be the same amount as the salary supplement to a public school teacher that obtained the National Board for Professional Teaching Standards certificate</a:t>
            </a:r>
          </a:p>
          <a:p>
            <a:r>
              <a:rPr lang="en-US" dirty="0"/>
              <a:t>The supplement ceases if the speech language pathologist or audiologist is employed in a position where the speech language pathology or audiology services are “incidental” to his or her duties</a:t>
            </a:r>
          </a:p>
        </p:txBody>
      </p:sp>
    </p:spTree>
    <p:extLst>
      <p:ext uri="{BB962C8B-B14F-4D97-AF65-F5344CB8AC3E}">
        <p14:creationId xmlns:p14="http://schemas.microsoft.com/office/powerpoint/2010/main" val="390645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AB78-ABBB-4E81-6D1C-3C8ADEE979D3}"/>
              </a:ext>
            </a:extLst>
          </p:cNvPr>
          <p:cNvSpPr>
            <a:spLocks noGrp="1"/>
          </p:cNvSpPr>
          <p:nvPr>
            <p:ph type="title"/>
          </p:nvPr>
        </p:nvSpPr>
        <p:spPr/>
        <p:txBody>
          <a:bodyPr/>
          <a:lstStyle/>
          <a:p>
            <a:r>
              <a:rPr lang="en-US" dirty="0"/>
              <a:t>Speech Language Pathologist or Audiologists Salary Supplement</a:t>
            </a:r>
          </a:p>
        </p:txBody>
      </p:sp>
      <p:sp>
        <p:nvSpPr>
          <p:cNvPr id="3" name="Content Placeholder 2">
            <a:extLst>
              <a:ext uri="{FF2B5EF4-FFF2-40B4-BE49-F238E27FC236}">
                <a16:creationId xmlns:a16="http://schemas.microsoft.com/office/drawing/2014/main" id="{6046EC99-5D8E-DBE6-F014-D14D68CA54EC}"/>
              </a:ext>
            </a:extLst>
          </p:cNvPr>
          <p:cNvSpPr>
            <a:spLocks noGrp="1"/>
          </p:cNvSpPr>
          <p:nvPr>
            <p:ph idx="1"/>
          </p:nvPr>
        </p:nvSpPr>
        <p:spPr/>
        <p:txBody>
          <a:bodyPr/>
          <a:lstStyle/>
          <a:p>
            <a:r>
              <a:rPr lang="en-US" dirty="0"/>
              <a:t>KRS 157.397 was effective July 15, 2010 but funded with $2.3 million in HB 1 (2022 RS)</a:t>
            </a:r>
          </a:p>
          <a:p>
            <a:r>
              <a:rPr lang="en-US" dirty="0"/>
              <a:t>Preliminary submissions from districts indicate approximately 1,000 applicants for this salary supplement</a:t>
            </a:r>
          </a:p>
        </p:txBody>
      </p:sp>
    </p:spTree>
    <p:extLst>
      <p:ext uri="{BB962C8B-B14F-4D97-AF65-F5344CB8AC3E}">
        <p14:creationId xmlns:p14="http://schemas.microsoft.com/office/powerpoint/2010/main" val="263959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1058-33F6-978C-A531-96A4E7DE629A}"/>
              </a:ext>
            </a:extLst>
          </p:cNvPr>
          <p:cNvSpPr>
            <a:spLocks noGrp="1"/>
          </p:cNvSpPr>
          <p:nvPr>
            <p:ph type="title"/>
          </p:nvPr>
        </p:nvSpPr>
        <p:spPr/>
        <p:txBody>
          <a:bodyPr/>
          <a:lstStyle/>
          <a:p>
            <a:r>
              <a:rPr lang="en-US" dirty="0"/>
              <a:t>Contacts at KDE	</a:t>
            </a:r>
          </a:p>
        </p:txBody>
      </p:sp>
      <p:sp>
        <p:nvSpPr>
          <p:cNvPr id="3" name="Content Placeholder 2">
            <a:extLst>
              <a:ext uri="{FF2B5EF4-FFF2-40B4-BE49-F238E27FC236}">
                <a16:creationId xmlns:a16="http://schemas.microsoft.com/office/drawing/2014/main" id="{C168571A-FB7B-1DCF-B508-597A2E28B690}"/>
              </a:ext>
            </a:extLst>
          </p:cNvPr>
          <p:cNvSpPr>
            <a:spLocks noGrp="1"/>
          </p:cNvSpPr>
          <p:nvPr>
            <p:ph idx="1"/>
          </p:nvPr>
        </p:nvSpPr>
        <p:spPr/>
        <p:txBody>
          <a:bodyPr/>
          <a:lstStyle/>
          <a:p>
            <a:r>
              <a:rPr lang="en-US" dirty="0"/>
              <a:t>Elly Gilbert, Assistant Director, Division of Educator Recruitment and Development</a:t>
            </a:r>
          </a:p>
          <a:p>
            <a:r>
              <a:rPr lang="en-US" dirty="0"/>
              <a:t>Jocelyne A. Waddle, Education Administration Program Consultant II, Division of Educator Recruitment and Development</a:t>
            </a:r>
          </a:p>
          <a:p>
            <a:r>
              <a:rPr lang="en-US" dirty="0"/>
              <a:t>Chay Ritter, Division Director, Division of District Support Services </a:t>
            </a:r>
          </a:p>
        </p:txBody>
      </p:sp>
    </p:spTree>
    <p:extLst>
      <p:ext uri="{BB962C8B-B14F-4D97-AF65-F5344CB8AC3E}">
        <p14:creationId xmlns:p14="http://schemas.microsoft.com/office/powerpoint/2010/main" val="285791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7F42-5430-89E3-0220-6AF57D045B56}"/>
              </a:ext>
            </a:extLst>
          </p:cNvPr>
          <p:cNvSpPr>
            <a:spLocks noGrp="1"/>
          </p:cNvSpPr>
          <p:nvPr>
            <p:ph type="title"/>
          </p:nvPr>
        </p:nvSpPr>
        <p:spPr/>
        <p:txBody>
          <a:bodyPr/>
          <a:lstStyle/>
          <a:p>
            <a:r>
              <a:rPr lang="en-US" dirty="0"/>
              <a:t>National Board Salary Supplement (KRS 157.395)</a:t>
            </a:r>
          </a:p>
        </p:txBody>
      </p:sp>
      <p:sp>
        <p:nvSpPr>
          <p:cNvPr id="3" name="Content Placeholder 2">
            <a:extLst>
              <a:ext uri="{FF2B5EF4-FFF2-40B4-BE49-F238E27FC236}">
                <a16:creationId xmlns:a16="http://schemas.microsoft.com/office/drawing/2014/main" id="{07492423-0376-BE3B-5177-DBF67D54AA79}"/>
              </a:ext>
            </a:extLst>
          </p:cNvPr>
          <p:cNvSpPr>
            <a:spLocks noGrp="1"/>
          </p:cNvSpPr>
          <p:nvPr>
            <p:ph idx="1"/>
          </p:nvPr>
        </p:nvSpPr>
        <p:spPr/>
        <p:txBody>
          <a:bodyPr/>
          <a:lstStyle/>
          <a:p>
            <a:r>
              <a:rPr lang="en-US" dirty="0"/>
              <a:t>May be a public school teacher, a secondary teacher employed in the Kentucky Tech school or career and technical program operated by the Kentucky Department of Education</a:t>
            </a:r>
          </a:p>
          <a:p>
            <a:r>
              <a:rPr lang="en-US" dirty="0"/>
              <a:t>If certificate obtained from National Board for Profession Teaching Standards between July 14, 2000 and July 1, 2020, teacher would receive $2,000 supplement for the life of the certificate. </a:t>
            </a:r>
          </a:p>
          <a:p>
            <a:r>
              <a:rPr lang="en-US" dirty="0"/>
              <a:t>If certificate obtained after July 1, 2020, teacher would receive supplement for the life of the certificate based on the amount appropriated</a:t>
            </a:r>
          </a:p>
          <a:p>
            <a:pPr marL="0" indent="0">
              <a:buNone/>
            </a:pPr>
            <a:endParaRPr lang="en-US" dirty="0"/>
          </a:p>
        </p:txBody>
      </p:sp>
    </p:spTree>
    <p:extLst>
      <p:ext uri="{BB962C8B-B14F-4D97-AF65-F5344CB8AC3E}">
        <p14:creationId xmlns:p14="http://schemas.microsoft.com/office/powerpoint/2010/main" val="150425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CA14-A611-A9F3-295D-9408F87BD731}"/>
              </a:ext>
            </a:extLst>
          </p:cNvPr>
          <p:cNvSpPr>
            <a:spLocks noGrp="1"/>
          </p:cNvSpPr>
          <p:nvPr>
            <p:ph type="title"/>
          </p:nvPr>
        </p:nvSpPr>
        <p:spPr/>
        <p:txBody>
          <a:bodyPr/>
          <a:lstStyle/>
          <a:p>
            <a:pPr algn="ctr"/>
            <a:r>
              <a:rPr lang="en-US" dirty="0"/>
              <a:t>702 KAR 3:060</a:t>
            </a:r>
          </a:p>
        </p:txBody>
      </p:sp>
      <p:sp>
        <p:nvSpPr>
          <p:cNvPr id="3" name="Content Placeholder 2">
            <a:extLst>
              <a:ext uri="{FF2B5EF4-FFF2-40B4-BE49-F238E27FC236}">
                <a16:creationId xmlns:a16="http://schemas.microsoft.com/office/drawing/2014/main" id="{D73766FF-7035-B68C-3C86-2F16F196171D}"/>
              </a:ext>
            </a:extLst>
          </p:cNvPr>
          <p:cNvSpPr>
            <a:spLocks noGrp="1"/>
          </p:cNvSpPr>
          <p:nvPr>
            <p:ph idx="1"/>
          </p:nvPr>
        </p:nvSpPr>
        <p:spPr/>
        <p:txBody>
          <a:bodyPr/>
          <a:lstStyle/>
          <a:p>
            <a:r>
              <a:rPr lang="en-US" dirty="0"/>
              <a:t>Must teach or mentor other teachers in the field of certification the majority of the time</a:t>
            </a:r>
          </a:p>
          <a:p>
            <a:r>
              <a:rPr lang="en-US" dirty="0"/>
              <a:t>Partial salary supplement is available under certain conditions</a:t>
            </a:r>
          </a:p>
          <a:p>
            <a:r>
              <a:rPr lang="en-US" dirty="0"/>
              <a:t>Can switch districts and qualify for same supplement</a:t>
            </a:r>
          </a:p>
          <a:p>
            <a:r>
              <a:rPr lang="en-US" dirty="0"/>
              <a:t>Districts may pay more than the supplement dependent upon local board policy</a:t>
            </a:r>
          </a:p>
          <a:p>
            <a:r>
              <a:rPr lang="en-US" dirty="0"/>
              <a:t>District pays qualified applicant, KDE reimburses the district</a:t>
            </a:r>
          </a:p>
        </p:txBody>
      </p:sp>
    </p:spTree>
    <p:extLst>
      <p:ext uri="{BB962C8B-B14F-4D97-AF65-F5344CB8AC3E}">
        <p14:creationId xmlns:p14="http://schemas.microsoft.com/office/powerpoint/2010/main" val="75469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EF9093-110A-BC32-6D99-0D115AB83541}"/>
              </a:ext>
            </a:extLst>
          </p:cNvPr>
          <p:cNvSpPr>
            <a:spLocks noGrp="1"/>
          </p:cNvSpPr>
          <p:nvPr>
            <p:ph type="title"/>
          </p:nvPr>
        </p:nvSpPr>
        <p:spPr/>
        <p:txBody>
          <a:bodyPr/>
          <a:lstStyle/>
          <a:p>
            <a:endParaRPr lang="en-US"/>
          </a:p>
        </p:txBody>
      </p:sp>
      <p:graphicFrame>
        <p:nvGraphicFramePr>
          <p:cNvPr id="8" name="Chart 7">
            <a:extLst>
              <a:ext uri="{FF2B5EF4-FFF2-40B4-BE49-F238E27FC236}">
                <a16:creationId xmlns:a16="http://schemas.microsoft.com/office/drawing/2014/main" id="{AE4819AA-B3A2-43A5-2EC8-68570BBE0C57}"/>
              </a:ext>
            </a:extLst>
          </p:cNvPr>
          <p:cNvGraphicFramePr>
            <a:graphicFrameLocks/>
          </p:cNvGraphicFramePr>
          <p:nvPr>
            <p:extLst>
              <p:ext uri="{D42A27DB-BD31-4B8C-83A1-F6EECF244321}">
                <p14:modId xmlns:p14="http://schemas.microsoft.com/office/powerpoint/2010/main" val="3263131174"/>
              </p:ext>
            </p:extLst>
          </p:nvPr>
        </p:nvGraphicFramePr>
        <p:xfrm>
          <a:off x="562062" y="360726"/>
          <a:ext cx="11190913" cy="5394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090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8F165-5EF8-6806-C2BC-02F2DEF2287B}"/>
              </a:ext>
            </a:extLst>
          </p:cNvPr>
          <p:cNvSpPr>
            <a:spLocks noGrp="1"/>
          </p:cNvSpPr>
          <p:nvPr>
            <p:ph type="title"/>
          </p:nvPr>
        </p:nvSpPr>
        <p:spPr/>
        <p:txBody>
          <a:bodyPr>
            <a:normAutofit/>
          </a:bodyPr>
          <a:lstStyle/>
          <a:p>
            <a:r>
              <a:rPr lang="en-US" dirty="0"/>
              <a:t>School Districts with Highest Percentage of NBC Teachers</a:t>
            </a:r>
          </a:p>
        </p:txBody>
      </p:sp>
      <p:sp>
        <p:nvSpPr>
          <p:cNvPr id="5" name="Content Placeholder 4">
            <a:extLst>
              <a:ext uri="{FF2B5EF4-FFF2-40B4-BE49-F238E27FC236}">
                <a16:creationId xmlns:a16="http://schemas.microsoft.com/office/drawing/2014/main" id="{1A232CFE-031B-3DE4-E8E7-E151BA95EAE7}"/>
              </a:ext>
            </a:extLst>
          </p:cNvPr>
          <p:cNvSpPr>
            <a:spLocks noGrp="1"/>
          </p:cNvSpPr>
          <p:nvPr>
            <p:ph idx="1"/>
          </p:nvPr>
        </p:nvSpPr>
        <p:spPr/>
        <p:txBody>
          <a:bodyPr/>
          <a:lstStyle/>
          <a:p>
            <a:r>
              <a:rPr lang="en-US" dirty="0"/>
              <a:t>Anchorage Independent Schools: 20%</a:t>
            </a:r>
          </a:p>
          <a:p>
            <a:r>
              <a:rPr lang="en-US" dirty="0"/>
              <a:t>Oldham County Schools: 14%</a:t>
            </a:r>
          </a:p>
          <a:p>
            <a:r>
              <a:rPr lang="en-US" dirty="0"/>
              <a:t>Calloway County Schools: 14%</a:t>
            </a:r>
          </a:p>
          <a:p>
            <a:r>
              <a:rPr lang="en-US" dirty="0"/>
              <a:t>Spencer County Schools: 14%</a:t>
            </a:r>
          </a:p>
          <a:p>
            <a:r>
              <a:rPr lang="en-US" dirty="0"/>
              <a:t>Woodford County Schools: 11%</a:t>
            </a:r>
          </a:p>
          <a:p>
            <a:r>
              <a:rPr lang="en-US" dirty="0"/>
              <a:t>Statewide average: 4%</a:t>
            </a:r>
          </a:p>
          <a:p>
            <a:pPr marL="0" indent="0">
              <a:buNone/>
            </a:pPr>
            <a:r>
              <a:rPr lang="en-US" sz="1400" dirty="0"/>
              <a:t>*Based on 2021-2022 data</a:t>
            </a:r>
          </a:p>
        </p:txBody>
      </p:sp>
    </p:spTree>
    <p:extLst>
      <p:ext uri="{BB962C8B-B14F-4D97-AF65-F5344CB8AC3E}">
        <p14:creationId xmlns:p14="http://schemas.microsoft.com/office/powerpoint/2010/main" val="253040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13E785-7A43-2D59-36AC-420617E67A21}"/>
              </a:ext>
            </a:extLst>
          </p:cNvPr>
          <p:cNvSpPr>
            <a:spLocks noGrp="1"/>
          </p:cNvSpPr>
          <p:nvPr>
            <p:ph type="title"/>
          </p:nvPr>
        </p:nvSpPr>
        <p:spPr/>
        <p:txBody>
          <a:bodyPr/>
          <a:lstStyle/>
          <a:p>
            <a:r>
              <a:rPr lang="en-US" dirty="0"/>
              <a:t> Historical NBC Salary Supplement</a:t>
            </a:r>
          </a:p>
        </p:txBody>
      </p:sp>
      <p:graphicFrame>
        <p:nvGraphicFramePr>
          <p:cNvPr id="7" name="Table 6">
            <a:extLst>
              <a:ext uri="{FF2B5EF4-FFF2-40B4-BE49-F238E27FC236}">
                <a16:creationId xmlns:a16="http://schemas.microsoft.com/office/drawing/2014/main" id="{ED5C794F-0358-09CE-5CC9-0ABA114D6AF1}"/>
              </a:ext>
            </a:extLst>
          </p:cNvPr>
          <p:cNvGraphicFramePr>
            <a:graphicFrameLocks noGrp="1"/>
          </p:cNvGraphicFramePr>
          <p:nvPr>
            <p:extLst>
              <p:ext uri="{D42A27DB-BD31-4B8C-83A1-F6EECF244321}">
                <p14:modId xmlns:p14="http://schemas.microsoft.com/office/powerpoint/2010/main" val="3146304594"/>
              </p:ext>
            </p:extLst>
          </p:nvPr>
        </p:nvGraphicFramePr>
        <p:xfrm>
          <a:off x="2928286" y="1690688"/>
          <a:ext cx="3046943" cy="4351344"/>
        </p:xfrm>
        <a:graphic>
          <a:graphicData uri="http://schemas.openxmlformats.org/drawingml/2006/table">
            <a:tbl>
              <a:tblPr/>
              <a:tblGrid>
                <a:gridCol w="669071">
                  <a:extLst>
                    <a:ext uri="{9D8B030D-6E8A-4147-A177-3AD203B41FA5}">
                      <a16:colId xmlns:a16="http://schemas.microsoft.com/office/drawing/2014/main" val="848220039"/>
                    </a:ext>
                  </a:extLst>
                </a:gridCol>
                <a:gridCol w="895236">
                  <a:extLst>
                    <a:ext uri="{9D8B030D-6E8A-4147-A177-3AD203B41FA5}">
                      <a16:colId xmlns:a16="http://schemas.microsoft.com/office/drawing/2014/main" val="1305233874"/>
                    </a:ext>
                  </a:extLst>
                </a:gridCol>
                <a:gridCol w="716188">
                  <a:extLst>
                    <a:ext uri="{9D8B030D-6E8A-4147-A177-3AD203B41FA5}">
                      <a16:colId xmlns:a16="http://schemas.microsoft.com/office/drawing/2014/main" val="4165108016"/>
                    </a:ext>
                  </a:extLst>
                </a:gridCol>
                <a:gridCol w="766448">
                  <a:extLst>
                    <a:ext uri="{9D8B030D-6E8A-4147-A177-3AD203B41FA5}">
                      <a16:colId xmlns:a16="http://schemas.microsoft.com/office/drawing/2014/main" val="320480073"/>
                    </a:ext>
                  </a:extLst>
                </a:gridCol>
              </a:tblGrid>
              <a:tr h="181306">
                <a:tc>
                  <a:txBody>
                    <a:bodyPr/>
                    <a:lstStyle/>
                    <a:p>
                      <a:pPr algn="l" fontAlgn="b"/>
                      <a:r>
                        <a:rPr lang="en-US" sz="1100" b="1" i="0" u="none" strike="noStrike" dirty="0">
                          <a:solidFill>
                            <a:srgbClr val="000000"/>
                          </a:solidFill>
                          <a:effectLst/>
                          <a:latin typeface="Calibri" panose="020F0502020204030204" pitchFamily="34" charset="0"/>
                        </a:rPr>
                        <a:t>Fiscal Year</a:t>
                      </a:r>
                    </a:p>
                  </a:txBody>
                  <a:tcPr marL="9443" marR="9443" marT="9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Appropriation</a:t>
                      </a:r>
                    </a:p>
                  </a:txBody>
                  <a:tcPr marL="9443" marR="9443" marT="9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Cost</a:t>
                      </a:r>
                    </a:p>
                  </a:txBody>
                  <a:tcPr marL="9443" marR="9443" marT="9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Difference</a:t>
                      </a:r>
                    </a:p>
                  </a:txBody>
                  <a:tcPr marL="9443" marR="9443" marT="9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068813"/>
                  </a:ext>
                </a:extLst>
              </a:tr>
              <a:tr h="181306">
                <a:tc>
                  <a:txBody>
                    <a:bodyPr/>
                    <a:lstStyle/>
                    <a:p>
                      <a:pPr algn="ctr" fontAlgn="b"/>
                      <a:r>
                        <a:rPr lang="en-US" sz="1100" b="0" i="0" u="none" strike="noStrike" dirty="0">
                          <a:solidFill>
                            <a:srgbClr val="000000"/>
                          </a:solidFill>
                          <a:effectLst/>
                          <a:latin typeface="Calibri" panose="020F0502020204030204" pitchFamily="34" charset="0"/>
                        </a:rPr>
                        <a:t>2024</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$4,655,500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TBD</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25731"/>
                  </a:ext>
                </a:extLst>
              </a:tr>
              <a:tr h="181306">
                <a:tc>
                  <a:txBody>
                    <a:bodyPr/>
                    <a:lstStyle/>
                    <a:p>
                      <a:pPr algn="ctr" fontAlgn="b"/>
                      <a:r>
                        <a:rPr lang="en-US" sz="1100" b="0" i="0" u="none" strike="noStrike">
                          <a:solidFill>
                            <a:srgbClr val="000000"/>
                          </a:solidFill>
                          <a:effectLst/>
                          <a:latin typeface="Calibri" panose="020F0502020204030204" pitchFamily="34" charset="0"/>
                        </a:rPr>
                        <a:t>2023</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$4,600,000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$3,794,239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$805,761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724237"/>
                  </a:ext>
                </a:extLst>
              </a:tr>
              <a:tr h="181306">
                <a:tc>
                  <a:txBody>
                    <a:bodyPr/>
                    <a:lstStyle/>
                    <a:p>
                      <a:pPr algn="ctr" fontAlgn="b"/>
                      <a:r>
                        <a:rPr lang="en-US" sz="1100" b="0" i="0" u="none" strike="noStrike">
                          <a:solidFill>
                            <a:srgbClr val="000000"/>
                          </a:solidFill>
                          <a:effectLst/>
                          <a:latin typeface="Calibri" panose="020F0502020204030204" pitchFamily="34" charset="0"/>
                        </a:rPr>
                        <a:t>2022</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$4,130,356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($1,380,356)</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440479"/>
                  </a:ext>
                </a:extLst>
              </a:tr>
              <a:tr h="181306">
                <a:tc>
                  <a:txBody>
                    <a:bodyPr/>
                    <a:lstStyle/>
                    <a:p>
                      <a:pPr algn="ctr" fontAlgn="b"/>
                      <a:r>
                        <a:rPr lang="en-US" sz="1100" b="0" i="0" u="none" strike="noStrike">
                          <a:solidFill>
                            <a:srgbClr val="000000"/>
                          </a:solidFill>
                          <a:effectLst/>
                          <a:latin typeface="Calibri" panose="020F0502020204030204" pitchFamily="34" charset="0"/>
                        </a:rPr>
                        <a:t>2021</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$4,382,874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($1,632,874)</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059244"/>
                  </a:ext>
                </a:extLst>
              </a:tr>
              <a:tr h="181306">
                <a:tc>
                  <a:txBody>
                    <a:bodyPr/>
                    <a:lstStyle/>
                    <a:p>
                      <a:pPr algn="ctr" fontAlgn="b"/>
                      <a:r>
                        <a:rPr lang="en-US" sz="1100" b="0" i="0" u="none" strike="noStrike">
                          <a:solidFill>
                            <a:srgbClr val="000000"/>
                          </a:solidFill>
                          <a:effectLst/>
                          <a:latin typeface="Calibri" panose="020F0502020204030204" pitchFamily="34" charset="0"/>
                        </a:rPr>
                        <a:t>2020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$4,552,462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($1,802,462)</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419952"/>
                  </a:ext>
                </a:extLst>
              </a:tr>
              <a:tr h="181306">
                <a:tc>
                  <a:txBody>
                    <a:bodyPr/>
                    <a:lstStyle/>
                    <a:p>
                      <a:pPr algn="ctr" fontAlgn="b"/>
                      <a:r>
                        <a:rPr lang="en-US" sz="1100" b="0" i="0" u="none" strike="noStrike">
                          <a:solidFill>
                            <a:srgbClr val="000000"/>
                          </a:solidFill>
                          <a:effectLst/>
                          <a:latin typeface="Calibri" panose="020F0502020204030204" pitchFamily="34" charset="0"/>
                        </a:rPr>
                        <a:t>2019</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$4,497,206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($1,747,206)</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934988"/>
                  </a:ext>
                </a:extLst>
              </a:tr>
              <a:tr h="181306">
                <a:tc>
                  <a:txBody>
                    <a:bodyPr/>
                    <a:lstStyle/>
                    <a:p>
                      <a:pPr algn="ctr" fontAlgn="b"/>
                      <a:r>
                        <a:rPr lang="en-US" sz="1100" b="0" i="0" u="none" strike="noStrike">
                          <a:solidFill>
                            <a:srgbClr val="000000"/>
                          </a:solidFill>
                          <a:effectLst/>
                          <a:latin typeface="Calibri" panose="020F0502020204030204" pitchFamily="34" charset="0"/>
                        </a:rPr>
                        <a:t>2018</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$4,436,583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($1,686,583)</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508654"/>
                  </a:ext>
                </a:extLst>
              </a:tr>
              <a:tr h="181306">
                <a:tc>
                  <a:txBody>
                    <a:bodyPr/>
                    <a:lstStyle/>
                    <a:p>
                      <a:pPr algn="ctr" fontAlgn="b"/>
                      <a:r>
                        <a:rPr lang="en-US" sz="1100" b="0" i="0" u="none" strike="noStrike">
                          <a:solidFill>
                            <a:srgbClr val="000000"/>
                          </a:solidFill>
                          <a:effectLst/>
                          <a:latin typeface="Calibri" panose="020F0502020204030204" pitchFamily="34" charset="0"/>
                        </a:rPr>
                        <a:t>2017</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$4,226,925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($1,476,925)</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097527"/>
                  </a:ext>
                </a:extLst>
              </a:tr>
              <a:tr h="181306">
                <a:tc>
                  <a:txBody>
                    <a:bodyPr/>
                    <a:lstStyle/>
                    <a:p>
                      <a:pPr algn="ctr" fontAlgn="b"/>
                      <a:r>
                        <a:rPr lang="en-US" sz="1100" b="0" i="0" u="none" strike="noStrike">
                          <a:solidFill>
                            <a:srgbClr val="000000"/>
                          </a:solidFill>
                          <a:effectLst/>
                          <a:latin typeface="Calibri" panose="020F0502020204030204" pitchFamily="34" charset="0"/>
                        </a:rPr>
                        <a:t>2016</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$4,446,862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($1,696,862)</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915290"/>
                  </a:ext>
                </a:extLst>
              </a:tr>
              <a:tr h="181306">
                <a:tc>
                  <a:txBody>
                    <a:bodyPr/>
                    <a:lstStyle/>
                    <a:p>
                      <a:pPr algn="ctr" fontAlgn="b"/>
                      <a:r>
                        <a:rPr lang="en-US" sz="1100" b="0" i="0" u="none" strike="noStrike">
                          <a:solidFill>
                            <a:srgbClr val="000000"/>
                          </a:solidFill>
                          <a:effectLst/>
                          <a:latin typeface="Calibri" panose="020F0502020204030204" pitchFamily="34" charset="0"/>
                        </a:rPr>
                        <a:t>2015</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$4,574,899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($1,824,899)</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440079"/>
                  </a:ext>
                </a:extLst>
              </a:tr>
              <a:tr h="181306">
                <a:tc>
                  <a:txBody>
                    <a:bodyPr/>
                    <a:lstStyle/>
                    <a:p>
                      <a:pPr algn="ctr" fontAlgn="b"/>
                      <a:r>
                        <a:rPr lang="en-US" sz="1100" b="0" i="0" u="none" strike="noStrike">
                          <a:solidFill>
                            <a:srgbClr val="000000"/>
                          </a:solidFill>
                          <a:effectLst/>
                          <a:latin typeface="Calibri" panose="020F0502020204030204" pitchFamily="34" charset="0"/>
                        </a:rPr>
                        <a:t>2014</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$4,406,696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($1,656,696)</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496064"/>
                  </a:ext>
                </a:extLst>
              </a:tr>
              <a:tr h="181306">
                <a:tc>
                  <a:txBody>
                    <a:bodyPr/>
                    <a:lstStyle/>
                    <a:p>
                      <a:pPr algn="ctr" fontAlgn="b"/>
                      <a:r>
                        <a:rPr lang="en-US" sz="1100" b="0" i="0" u="none" strike="noStrike">
                          <a:solidFill>
                            <a:srgbClr val="000000"/>
                          </a:solidFill>
                          <a:effectLst/>
                          <a:latin typeface="Calibri" panose="020F0502020204030204" pitchFamily="34" charset="0"/>
                        </a:rPr>
                        <a:t>2013</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$4,153,898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($1,403,898)</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867783"/>
                  </a:ext>
                </a:extLst>
              </a:tr>
              <a:tr h="181306">
                <a:tc>
                  <a:txBody>
                    <a:bodyPr/>
                    <a:lstStyle/>
                    <a:p>
                      <a:pPr algn="ctr" fontAlgn="b"/>
                      <a:r>
                        <a:rPr lang="en-US" sz="1100" b="0" i="0" u="none" strike="noStrike">
                          <a:solidFill>
                            <a:srgbClr val="000000"/>
                          </a:solidFill>
                          <a:effectLst/>
                          <a:latin typeface="Calibri" panose="020F0502020204030204" pitchFamily="34" charset="0"/>
                        </a:rPr>
                        <a:t>2012</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$3,899,658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($1,149,658)</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228173"/>
                  </a:ext>
                </a:extLst>
              </a:tr>
              <a:tr h="181306">
                <a:tc>
                  <a:txBody>
                    <a:bodyPr/>
                    <a:lstStyle/>
                    <a:p>
                      <a:pPr algn="ctr" fontAlgn="b"/>
                      <a:r>
                        <a:rPr lang="en-US" sz="1100" b="0" i="0" u="none" strike="noStrike">
                          <a:solidFill>
                            <a:srgbClr val="000000"/>
                          </a:solidFill>
                          <a:effectLst/>
                          <a:latin typeface="Calibri" panose="020F0502020204030204" pitchFamily="34" charset="0"/>
                        </a:rPr>
                        <a:t>2011</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$3,495,033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($745,033)</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034803"/>
                  </a:ext>
                </a:extLst>
              </a:tr>
              <a:tr h="181306">
                <a:tc>
                  <a:txBody>
                    <a:bodyPr/>
                    <a:lstStyle/>
                    <a:p>
                      <a:pPr algn="ctr" fontAlgn="b"/>
                      <a:r>
                        <a:rPr lang="en-US" sz="1100" b="0" i="0" u="none" strike="noStrike">
                          <a:solidFill>
                            <a:srgbClr val="000000"/>
                          </a:solidFill>
                          <a:effectLst/>
                          <a:latin typeface="Calibri" panose="020F0502020204030204" pitchFamily="34" charset="0"/>
                        </a:rPr>
                        <a:t>2010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$2,987,580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($237,580)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889173"/>
                  </a:ext>
                </a:extLst>
              </a:tr>
              <a:tr h="181306">
                <a:tc>
                  <a:txBody>
                    <a:bodyPr/>
                    <a:lstStyle/>
                    <a:p>
                      <a:pPr algn="ctr" fontAlgn="b"/>
                      <a:r>
                        <a:rPr lang="en-US" sz="1100" b="0" i="0" u="none" strike="noStrike">
                          <a:solidFill>
                            <a:srgbClr val="000000"/>
                          </a:solidFill>
                          <a:effectLst/>
                          <a:latin typeface="Calibri" panose="020F0502020204030204" pitchFamily="34" charset="0"/>
                        </a:rPr>
                        <a:t>2009</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$2,754,993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Calibri" panose="020F0502020204030204" pitchFamily="34" charset="0"/>
                        </a:rPr>
                        <a:t>($4,993)</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450291"/>
                  </a:ext>
                </a:extLst>
              </a:tr>
              <a:tr h="181306">
                <a:tc>
                  <a:txBody>
                    <a:bodyPr/>
                    <a:lstStyle/>
                    <a:p>
                      <a:pPr algn="ctr" fontAlgn="b"/>
                      <a:r>
                        <a:rPr lang="en-US" sz="1100" b="0" i="0" u="none" strike="noStrike">
                          <a:solidFill>
                            <a:srgbClr val="000000"/>
                          </a:solidFill>
                          <a:effectLst/>
                          <a:latin typeface="Calibri" panose="020F0502020204030204" pitchFamily="34" charset="0"/>
                        </a:rPr>
                        <a:t>2008</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$2,750,000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$2,454,000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$296,000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49460"/>
                  </a:ext>
                </a:extLst>
              </a:tr>
              <a:tr h="181306">
                <a:tc>
                  <a:txBody>
                    <a:bodyPr/>
                    <a:lstStyle/>
                    <a:p>
                      <a:pPr algn="ctr" fontAlgn="b"/>
                      <a:r>
                        <a:rPr lang="en-US" sz="1100" b="0" i="0" u="none" strike="noStrike">
                          <a:solidFill>
                            <a:srgbClr val="000000"/>
                          </a:solidFill>
                          <a:effectLst/>
                          <a:latin typeface="Calibri" panose="020F0502020204030204" pitchFamily="34" charset="0"/>
                        </a:rPr>
                        <a:t>2007</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$2,504,000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$2,031,000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$473,000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463846"/>
                  </a:ext>
                </a:extLst>
              </a:tr>
              <a:tr h="181306">
                <a:tc>
                  <a:txBody>
                    <a:bodyPr/>
                    <a:lstStyle/>
                    <a:p>
                      <a:pPr algn="ctr" fontAlgn="b"/>
                      <a:r>
                        <a:rPr lang="en-US" sz="1100" b="0" i="0" u="none" strike="noStrike">
                          <a:solidFill>
                            <a:srgbClr val="000000"/>
                          </a:solidFill>
                          <a:effectLst/>
                          <a:latin typeface="Calibri" panose="020F0502020204030204" pitchFamily="34" charset="0"/>
                        </a:rPr>
                        <a:t>2006</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$2,104,000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$1,858,000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$246,000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33915"/>
                  </a:ext>
                </a:extLst>
              </a:tr>
              <a:tr h="181306">
                <a:tc>
                  <a:txBody>
                    <a:bodyPr/>
                    <a:lstStyle/>
                    <a:p>
                      <a:pPr algn="ctr" fontAlgn="b"/>
                      <a:r>
                        <a:rPr lang="en-US" sz="1100" b="0" i="0" u="none" strike="noStrike">
                          <a:solidFill>
                            <a:srgbClr val="000000"/>
                          </a:solidFill>
                          <a:effectLst/>
                          <a:latin typeface="Calibri" panose="020F0502020204030204" pitchFamily="34" charset="0"/>
                        </a:rPr>
                        <a:t>2005</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$1,858,000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$1,374,977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$483,023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591882"/>
                  </a:ext>
                </a:extLst>
              </a:tr>
              <a:tr h="181306">
                <a:tc>
                  <a:txBody>
                    <a:bodyPr/>
                    <a:lstStyle/>
                    <a:p>
                      <a:pPr algn="ctr" fontAlgn="b"/>
                      <a:r>
                        <a:rPr lang="en-US" sz="1100" b="0" i="0" u="none" strike="noStrike">
                          <a:solidFill>
                            <a:srgbClr val="000000"/>
                          </a:solidFill>
                          <a:effectLst/>
                          <a:latin typeface="Calibri" panose="020F0502020204030204" pitchFamily="34" charset="0"/>
                        </a:rPr>
                        <a:t>2004</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$1,458,000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$1,029,080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$428,920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711781"/>
                  </a:ext>
                </a:extLst>
              </a:tr>
              <a:tr h="181306">
                <a:tc>
                  <a:txBody>
                    <a:bodyPr/>
                    <a:lstStyle/>
                    <a:p>
                      <a:pPr algn="ctr" fontAlgn="b"/>
                      <a:r>
                        <a:rPr lang="en-US" sz="1100" b="0" i="0" u="none" strike="noStrike">
                          <a:solidFill>
                            <a:srgbClr val="000000"/>
                          </a:solidFill>
                          <a:effectLst/>
                          <a:latin typeface="Calibri" panose="020F0502020204030204" pitchFamily="34" charset="0"/>
                        </a:rPr>
                        <a:t>2003</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$510,000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$90,000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423739"/>
                  </a:ext>
                </a:extLst>
              </a:tr>
              <a:tr h="181306">
                <a:tc>
                  <a:txBody>
                    <a:bodyPr/>
                    <a:lstStyle/>
                    <a:p>
                      <a:pPr algn="ctr" fontAlgn="b"/>
                      <a:r>
                        <a:rPr lang="en-US" sz="1100" b="0" i="0" u="none" strike="noStrike">
                          <a:solidFill>
                            <a:srgbClr val="000000"/>
                          </a:solidFill>
                          <a:effectLst/>
                          <a:latin typeface="Calibri" panose="020F0502020204030204" pitchFamily="34" charset="0"/>
                        </a:rPr>
                        <a:t>2002</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$600,000</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$256,692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$343,308 </a:t>
                      </a:r>
                    </a:p>
                  </a:txBody>
                  <a:tcPr marL="9443" marR="9443" marT="9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391221"/>
                  </a:ext>
                </a:extLst>
              </a:tr>
            </a:tbl>
          </a:graphicData>
        </a:graphic>
      </p:graphicFrame>
    </p:spTree>
    <p:extLst>
      <p:ext uri="{BB962C8B-B14F-4D97-AF65-F5344CB8AC3E}">
        <p14:creationId xmlns:p14="http://schemas.microsoft.com/office/powerpoint/2010/main" val="116820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8F165-5EF8-6806-C2BC-02F2DEF2287B}"/>
              </a:ext>
            </a:extLst>
          </p:cNvPr>
          <p:cNvSpPr>
            <a:spLocks noGrp="1"/>
          </p:cNvSpPr>
          <p:nvPr>
            <p:ph type="title"/>
          </p:nvPr>
        </p:nvSpPr>
        <p:spPr/>
        <p:txBody>
          <a:bodyPr>
            <a:normAutofit/>
          </a:bodyPr>
          <a:lstStyle/>
          <a:p>
            <a:r>
              <a:rPr lang="en-US" dirty="0"/>
              <a:t>National Board Certification in Kentucky</a:t>
            </a:r>
          </a:p>
        </p:txBody>
      </p:sp>
      <p:sp>
        <p:nvSpPr>
          <p:cNvPr id="5" name="Content Placeholder 4">
            <a:extLst>
              <a:ext uri="{FF2B5EF4-FFF2-40B4-BE49-F238E27FC236}">
                <a16:creationId xmlns:a16="http://schemas.microsoft.com/office/drawing/2014/main" id="{1A232CFE-031B-3DE4-E8E7-E151BA95EAE7}"/>
              </a:ext>
            </a:extLst>
          </p:cNvPr>
          <p:cNvSpPr>
            <a:spLocks noGrp="1"/>
          </p:cNvSpPr>
          <p:nvPr>
            <p:ph idx="1"/>
          </p:nvPr>
        </p:nvSpPr>
        <p:spPr/>
        <p:txBody>
          <a:bodyPr>
            <a:normAutofit/>
          </a:bodyPr>
          <a:lstStyle/>
          <a:p>
            <a:r>
              <a:rPr lang="en-US" dirty="0"/>
              <a:t>National Board Certification was designed to develop, retain and recognize accomplished teachers and to generate ongoing improvement in schools nationwide. It is the most respected professional certification available in K-12 education. </a:t>
            </a:r>
          </a:p>
          <a:p>
            <a:r>
              <a:rPr lang="en-US" dirty="0"/>
              <a:t>Created by teachers, for teachers, the National Board Standards represent a consensus among educators about what accomplished teachers should know and be able to do. Board certification is available in 25 certificate areas spanning 16 disciplines from Pre-K through 12th grade. </a:t>
            </a:r>
          </a:p>
        </p:txBody>
      </p:sp>
    </p:spTree>
    <p:extLst>
      <p:ext uri="{BB962C8B-B14F-4D97-AF65-F5344CB8AC3E}">
        <p14:creationId xmlns:p14="http://schemas.microsoft.com/office/powerpoint/2010/main" val="248927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7EE4-DFDA-8A4B-E44B-B31977E38C08}"/>
              </a:ext>
            </a:extLst>
          </p:cNvPr>
          <p:cNvSpPr>
            <a:spLocks noGrp="1"/>
          </p:cNvSpPr>
          <p:nvPr>
            <p:ph type="title"/>
          </p:nvPr>
        </p:nvSpPr>
        <p:spPr>
          <a:xfrm>
            <a:off x="325120" y="365125"/>
            <a:ext cx="11028680" cy="1325563"/>
          </a:xfrm>
        </p:spPr>
        <p:txBody>
          <a:bodyPr/>
          <a:lstStyle/>
          <a:p>
            <a:r>
              <a:rPr lang="en-US" dirty="0"/>
              <a:t>National Board Certification </a:t>
            </a:r>
          </a:p>
        </p:txBody>
      </p:sp>
      <p:sp>
        <p:nvSpPr>
          <p:cNvPr id="3" name="Content Placeholder 2">
            <a:extLst>
              <a:ext uri="{FF2B5EF4-FFF2-40B4-BE49-F238E27FC236}">
                <a16:creationId xmlns:a16="http://schemas.microsoft.com/office/drawing/2014/main" id="{00705F1D-A445-3EB9-CFF2-29442B44EF18}"/>
              </a:ext>
            </a:extLst>
          </p:cNvPr>
          <p:cNvSpPr>
            <a:spLocks noGrp="1"/>
          </p:cNvSpPr>
          <p:nvPr>
            <p:ph idx="1"/>
          </p:nvPr>
        </p:nvSpPr>
        <p:spPr>
          <a:xfrm>
            <a:off x="325120" y="1361440"/>
            <a:ext cx="11866880" cy="4815523"/>
          </a:xfrm>
        </p:spPr>
        <p:txBody>
          <a:bodyPr>
            <a:normAutofit lnSpcReduction="10000"/>
          </a:bodyPr>
          <a:lstStyle/>
          <a:p>
            <a:r>
              <a:rPr lang="en-US" b="1" dirty="0">
                <a:solidFill>
                  <a:srgbClr val="0070C0"/>
                </a:solidFill>
              </a:rPr>
              <a:t>400 hours of time and effort and can take up to three years of commitment</a:t>
            </a:r>
            <a:r>
              <a:rPr lang="en-US" b="1" dirty="0"/>
              <a:t>.</a:t>
            </a:r>
            <a:r>
              <a:rPr lang="en-US" dirty="0"/>
              <a:t> </a:t>
            </a:r>
          </a:p>
          <a:p>
            <a:r>
              <a:rPr lang="en-US" b="1" dirty="0">
                <a:solidFill>
                  <a:srgbClr val="0070C0"/>
                </a:solidFill>
              </a:rPr>
              <a:t>$2,000 </a:t>
            </a:r>
            <a:r>
              <a:rPr lang="en-US" dirty="0"/>
              <a:t>to go through the process.</a:t>
            </a:r>
          </a:p>
          <a:p>
            <a:r>
              <a:rPr lang="en-US" dirty="0"/>
              <a:t>Detailed portfolio that includes </a:t>
            </a:r>
            <a:r>
              <a:rPr lang="en-US" b="1" dirty="0">
                <a:solidFill>
                  <a:srgbClr val="0070C0"/>
                </a:solidFill>
              </a:rPr>
              <a:t>examples of student work and an outline of what they have done outside of the classroom to improve student achievement</a:t>
            </a:r>
            <a:r>
              <a:rPr lang="en-US" dirty="0"/>
              <a:t>. They also must include video recordings that show how they teach and interact with students. </a:t>
            </a:r>
          </a:p>
          <a:p>
            <a:r>
              <a:rPr lang="en-US" dirty="0"/>
              <a:t>A </a:t>
            </a:r>
            <a:r>
              <a:rPr lang="en-US" b="1" dirty="0">
                <a:solidFill>
                  <a:srgbClr val="0070C0"/>
                </a:solidFill>
              </a:rPr>
              <a:t>reflective piece on student assessment and learning, and as well as take a rigorous exam to demonstrate they have mastered the content of their chosen certification area</a:t>
            </a:r>
            <a:r>
              <a:rPr lang="en-US" dirty="0"/>
              <a:t>.</a:t>
            </a:r>
          </a:p>
          <a:p>
            <a:r>
              <a:rPr lang="en-US" dirty="0"/>
              <a:t>Generally, only </a:t>
            </a:r>
            <a:r>
              <a:rPr lang="en-US" b="1" dirty="0">
                <a:solidFill>
                  <a:srgbClr val="0070C0"/>
                </a:solidFill>
              </a:rPr>
              <a:t>about half of those who seek certification in the first year receive it.</a:t>
            </a:r>
          </a:p>
          <a:p>
            <a:endParaRPr lang="en-US" dirty="0"/>
          </a:p>
        </p:txBody>
      </p:sp>
    </p:spTree>
    <p:extLst>
      <p:ext uri="{BB962C8B-B14F-4D97-AF65-F5344CB8AC3E}">
        <p14:creationId xmlns:p14="http://schemas.microsoft.com/office/powerpoint/2010/main" val="39296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32C3-F1A5-C43D-EE0A-0289F100A575}"/>
              </a:ext>
            </a:extLst>
          </p:cNvPr>
          <p:cNvSpPr>
            <a:spLocks noGrp="1"/>
          </p:cNvSpPr>
          <p:nvPr>
            <p:ph type="title"/>
          </p:nvPr>
        </p:nvSpPr>
        <p:spPr/>
        <p:txBody>
          <a:bodyPr/>
          <a:lstStyle/>
          <a:p>
            <a:r>
              <a:rPr lang="en-US" dirty="0"/>
              <a:t>National Board Certification and Equity</a:t>
            </a:r>
          </a:p>
        </p:txBody>
      </p:sp>
      <p:sp>
        <p:nvSpPr>
          <p:cNvPr id="3" name="Content Placeholder 2">
            <a:extLst>
              <a:ext uri="{FF2B5EF4-FFF2-40B4-BE49-F238E27FC236}">
                <a16:creationId xmlns:a16="http://schemas.microsoft.com/office/drawing/2014/main" id="{6225384F-4E6B-1C85-EA1A-641AB61F970D}"/>
              </a:ext>
            </a:extLst>
          </p:cNvPr>
          <p:cNvSpPr>
            <a:spLocks noGrp="1"/>
          </p:cNvSpPr>
          <p:nvPr>
            <p:ph idx="1"/>
          </p:nvPr>
        </p:nvSpPr>
        <p:spPr/>
        <p:txBody>
          <a:bodyPr>
            <a:normAutofit/>
          </a:bodyPr>
          <a:lstStyle/>
          <a:p>
            <a:r>
              <a:rPr lang="en-US" dirty="0"/>
              <a:t>We know through research that NBCTs reach students that need them the most. Studies have also found that the positive impact of having a Board-certified teacher is </a:t>
            </a:r>
            <a:r>
              <a:rPr lang="en-US" b="1" dirty="0">
                <a:solidFill>
                  <a:srgbClr val="0070C0"/>
                </a:solidFill>
              </a:rPr>
              <a:t>even greater for minority and low-income students.</a:t>
            </a:r>
          </a:p>
          <a:p>
            <a:r>
              <a:rPr lang="en-US" dirty="0"/>
              <a:t>We are highlighting, through the </a:t>
            </a:r>
            <a:r>
              <a:rPr lang="en-US" b="1" dirty="0">
                <a:solidFill>
                  <a:srgbClr val="0070C0"/>
                </a:solidFill>
              </a:rPr>
              <a:t>NB Equity Standards Bundle</a:t>
            </a:r>
            <a:r>
              <a:rPr lang="en-US" dirty="0"/>
              <a:t>, how schools can build a culture of professional learning and growth through NB certification.</a:t>
            </a:r>
          </a:p>
          <a:p>
            <a:r>
              <a:rPr lang="en-US" dirty="0"/>
              <a:t>We are strengthening teaching continuum statewide, </a:t>
            </a:r>
            <a:r>
              <a:rPr lang="en-US" b="1" dirty="0">
                <a:solidFill>
                  <a:srgbClr val="0070C0"/>
                </a:solidFill>
              </a:rPr>
              <a:t>focus on high needs students</a:t>
            </a:r>
          </a:p>
          <a:p>
            <a:endParaRPr lang="en-US" dirty="0"/>
          </a:p>
        </p:txBody>
      </p:sp>
    </p:spTree>
    <p:extLst>
      <p:ext uri="{BB962C8B-B14F-4D97-AF65-F5344CB8AC3E}">
        <p14:creationId xmlns:p14="http://schemas.microsoft.com/office/powerpoint/2010/main" val="18741532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5053</TotalTime>
  <Words>1390</Words>
  <Application>Microsoft Office PowerPoint</Application>
  <PresentationFormat>Widescreen</PresentationFormat>
  <Paragraphs>184</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Franklin Gothic Book</vt:lpstr>
      <vt:lpstr>Franklin Gothic Medium</vt:lpstr>
      <vt:lpstr>1_Office Theme</vt:lpstr>
      <vt:lpstr>National Board Certification and Speech Pathologist/Audiologist Salary Supplement </vt:lpstr>
      <vt:lpstr>National Board Salary Supplement (KRS 157.395)</vt:lpstr>
      <vt:lpstr>702 KAR 3:060</vt:lpstr>
      <vt:lpstr>PowerPoint Presentation</vt:lpstr>
      <vt:lpstr>School Districts with Highest Percentage of NBC Teachers</vt:lpstr>
      <vt:lpstr> Historical NBC Salary Supplement</vt:lpstr>
      <vt:lpstr>National Board Certification in Kentucky</vt:lpstr>
      <vt:lpstr>National Board Certification </vt:lpstr>
      <vt:lpstr>National Board Certification and Equity</vt:lpstr>
      <vt:lpstr>NBCTs’ Retention Data for 2020-2021</vt:lpstr>
      <vt:lpstr>KY NBCTs National Ranking</vt:lpstr>
      <vt:lpstr>NBCTs Impact on Student Success</vt:lpstr>
      <vt:lpstr>Speech Language Pathologist or Audiologists Salary Supplement (KRS 157.397)</vt:lpstr>
      <vt:lpstr>Speech Language Pathologist or Audiologists Salary Supplement</vt:lpstr>
      <vt:lpstr>Speech Language Pathologist or Audiologists Salary Supplement</vt:lpstr>
      <vt:lpstr>Contacts at KDE </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Board Certification and Speech Pathologist/Audiologist Salary Supplement</dc:title>
  <dc:creator>Ritter, Chay - KDE Division Director</dc:creator>
  <cp:lastModifiedBy>Ritter, Chay - KDE Division Director</cp:lastModifiedBy>
  <cp:revision>5</cp:revision>
  <cp:lastPrinted>2023-05-24T13:20:14Z</cp:lastPrinted>
  <dcterms:created xsi:type="dcterms:W3CDTF">2023-05-22T11:46:45Z</dcterms:created>
  <dcterms:modified xsi:type="dcterms:W3CDTF">2023-05-31T23:28:59Z</dcterms:modified>
</cp:coreProperties>
</file>