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80" r:id="rId2"/>
    <p:sldId id="281" r:id="rId3"/>
    <p:sldId id="282" r:id="rId4"/>
    <p:sldId id="262" r:id="rId5"/>
    <p:sldId id="283" r:id="rId6"/>
    <p:sldId id="286" r:id="rId7"/>
    <p:sldId id="261" r:id="rId8"/>
    <p:sldId id="264" r:id="rId9"/>
    <p:sldId id="265" r:id="rId10"/>
    <p:sldId id="276" r:id="rId11"/>
    <p:sldId id="277" r:id="rId12"/>
    <p:sldId id="267" r:id="rId13"/>
    <p:sldId id="268" r:id="rId14"/>
    <p:sldId id="284" r:id="rId15"/>
    <p:sldId id="272" r:id="rId16"/>
    <p:sldId id="287" r:id="rId17"/>
    <p:sldId id="285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nva Sans Bold" panose="020B0604020202020204" charset="0"/>
      <p:regular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Montserrat ExtraBold" panose="00000900000000000000" pitchFamily="2" charset="0"/>
      <p:bold r:id="rId29"/>
      <p:boldItalic r:id="rId30"/>
    </p:embeddedFont>
    <p:embeddedFont>
      <p:font typeface="Montserrat SemiBold" panose="00000700000000000000" pitchFamily="2" charset="0"/>
      <p:bold r:id="rId31"/>
      <p:boldItalic r:id="rId32"/>
    </p:embeddedFont>
    <p:embeddedFont>
      <p:font typeface="Roboto" panose="02000000000000000000" pitchFamily="2" charset="0"/>
      <p:regular r:id="rId33"/>
      <p:bold r:id="rId34"/>
      <p:italic r:id="rId35"/>
      <p:boldItalic r:id="rId36"/>
    </p:embeddedFont>
    <p:embeddedFont>
      <p:font typeface="Roboto Black" panose="02000000000000000000" pitchFamily="2" charset="0"/>
      <p:bold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2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8D043-9DAA-408B-9051-BC1CB4AD4F2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00BCB-4471-4DC0-BE15-70962E0CF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7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dc4fb5f22_1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7dc4fb5f22_1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dc4fb5f22_1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7dc4fb5f22_1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7dc4fb5f22_1_1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7dc4fb5f22_1_1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7dc4fb5f22_1_4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7dc4fb5f22_1_40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dc4fb5f22_1_3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7dc4fb5f22_1_36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7dc4fb5f22_1_3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7dc4fb5f22_1_3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dc4fb5f22_1_3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7dc4fb5f22_1_3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7dc4fb5f22_1_5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7dc4fb5f22_1_5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7dc4fb5f22_1_1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7dc4fb5f22_1_1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50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7dc4fb5f22_1_501"/>
          <p:cNvSpPr/>
          <p:nvPr/>
        </p:nvSpPr>
        <p:spPr>
          <a:xfrm rot="5400000">
            <a:off x="4268650" y="-287100"/>
            <a:ext cx="9732600" cy="10299600"/>
          </a:xfrm>
          <a:prstGeom prst="homePlate">
            <a:avLst>
              <a:gd name="adj" fmla="val 1639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7dc4fb5f22_1_501"/>
          <p:cNvSpPr txBox="1">
            <a:spLocks noGrp="1"/>
          </p:cNvSpPr>
          <p:nvPr>
            <p:ph type="subTitle" idx="1"/>
          </p:nvPr>
        </p:nvSpPr>
        <p:spPr>
          <a:xfrm>
            <a:off x="5276050" y="6748272"/>
            <a:ext cx="7717800" cy="1753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SzPts val="3200"/>
              <a:buFont typeface="Montserrat ExtraBold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27dc4fb5f22_1_501"/>
          <p:cNvSpPr txBox="1">
            <a:spLocks noGrp="1"/>
          </p:cNvSpPr>
          <p:nvPr>
            <p:ph type="title"/>
          </p:nvPr>
        </p:nvSpPr>
        <p:spPr>
          <a:xfrm>
            <a:off x="4511950" y="2680650"/>
            <a:ext cx="9294000" cy="3897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7950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7dc4fb5f22_1_1197"/>
          <p:cNvSpPr/>
          <p:nvPr/>
        </p:nvSpPr>
        <p:spPr>
          <a:xfrm>
            <a:off x="0" y="-3400"/>
            <a:ext cx="18288000" cy="10299600"/>
          </a:xfrm>
          <a:prstGeom prst="homePlate">
            <a:avLst>
              <a:gd name="adj" fmla="val 1336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27dc4fb5f22_1_1197"/>
          <p:cNvSpPr txBox="1">
            <a:spLocks noGrp="1"/>
          </p:cNvSpPr>
          <p:nvPr>
            <p:ph type="title"/>
          </p:nvPr>
        </p:nvSpPr>
        <p:spPr>
          <a:xfrm>
            <a:off x="1426500" y="890050"/>
            <a:ext cx="15435000" cy="114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7dc4fb5f22_1_1197"/>
          <p:cNvSpPr txBox="1">
            <a:spLocks noGrp="1"/>
          </p:cNvSpPr>
          <p:nvPr>
            <p:ph type="subTitle" idx="1"/>
          </p:nvPr>
        </p:nvSpPr>
        <p:spPr>
          <a:xfrm>
            <a:off x="2645938" y="5626150"/>
            <a:ext cx="5593800" cy="114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SemiBold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g27dc4fb5f22_1_1197"/>
          <p:cNvSpPr txBox="1">
            <a:spLocks noGrp="1"/>
          </p:cNvSpPr>
          <p:nvPr>
            <p:ph type="subTitle" idx="2"/>
          </p:nvPr>
        </p:nvSpPr>
        <p:spPr>
          <a:xfrm>
            <a:off x="10048263" y="5626150"/>
            <a:ext cx="5593800" cy="114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SemiBold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g27dc4fb5f22_1_1197"/>
          <p:cNvSpPr txBox="1">
            <a:spLocks noGrp="1"/>
          </p:cNvSpPr>
          <p:nvPr>
            <p:ph type="subTitle" idx="3"/>
          </p:nvPr>
        </p:nvSpPr>
        <p:spPr>
          <a:xfrm>
            <a:off x="2645938" y="6466200"/>
            <a:ext cx="5593800" cy="292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7dc4fb5f22_1_1197"/>
          <p:cNvSpPr txBox="1">
            <a:spLocks noGrp="1"/>
          </p:cNvSpPr>
          <p:nvPr>
            <p:ph type="subTitle" idx="4"/>
          </p:nvPr>
        </p:nvSpPr>
        <p:spPr>
          <a:xfrm>
            <a:off x="10051263" y="6466188"/>
            <a:ext cx="5587800" cy="2920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27dc4fb5f22_1_1197"/>
          <p:cNvSpPr txBox="1">
            <a:spLocks noGrp="1"/>
          </p:cNvSpPr>
          <p:nvPr>
            <p:ph type="title" idx="5" hasCustomPrompt="1"/>
          </p:nvPr>
        </p:nvSpPr>
        <p:spPr>
          <a:xfrm>
            <a:off x="4928172" y="3730752"/>
            <a:ext cx="1060800" cy="106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 b="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Font typeface="Montserrat ExtraBold"/>
              <a:buNone/>
              <a:defRPr sz="9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Font typeface="Montserrat ExtraBold"/>
              <a:buNone/>
              <a:defRPr sz="9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Font typeface="Montserrat ExtraBold"/>
              <a:buNone/>
              <a:defRPr sz="9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Font typeface="Montserrat ExtraBold"/>
              <a:buNone/>
              <a:defRPr sz="9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Font typeface="Montserrat ExtraBold"/>
              <a:buNone/>
              <a:defRPr sz="9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Font typeface="Montserrat ExtraBold"/>
              <a:buNone/>
              <a:defRPr sz="9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Font typeface="Montserrat ExtraBold"/>
              <a:buNone/>
              <a:defRPr sz="9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Font typeface="Montserrat ExtraBold"/>
              <a:buNone/>
              <a:defRPr sz="9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g27dc4fb5f22_1_1197"/>
          <p:cNvSpPr txBox="1">
            <a:spLocks noGrp="1"/>
          </p:cNvSpPr>
          <p:nvPr>
            <p:ph type="title" idx="6" hasCustomPrompt="1"/>
          </p:nvPr>
        </p:nvSpPr>
        <p:spPr>
          <a:xfrm>
            <a:off x="12326425" y="3720851"/>
            <a:ext cx="1060800" cy="106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 b="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Font typeface="Montserrat ExtraBold"/>
              <a:buNone/>
              <a:defRPr sz="96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Font typeface="Montserrat ExtraBold"/>
              <a:buNone/>
              <a:defRPr sz="96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Font typeface="Montserrat ExtraBold"/>
              <a:buNone/>
              <a:defRPr sz="96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Font typeface="Montserrat ExtraBold"/>
              <a:buNone/>
              <a:defRPr sz="96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Font typeface="Montserrat ExtraBold"/>
              <a:buNone/>
              <a:defRPr sz="96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Font typeface="Montserrat ExtraBold"/>
              <a:buNone/>
              <a:defRPr sz="96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Font typeface="Montserrat ExtraBold"/>
              <a:buNone/>
              <a:defRPr sz="96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Font typeface="Montserrat ExtraBold"/>
              <a:buNone/>
              <a:defRPr sz="96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96694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accen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dc4fb5f22_1_1749"/>
          <p:cNvSpPr/>
          <p:nvPr/>
        </p:nvSpPr>
        <p:spPr>
          <a:xfrm flipH="1">
            <a:off x="0" y="-3400"/>
            <a:ext cx="18288000" cy="10299600"/>
          </a:xfrm>
          <a:prstGeom prst="homePlate">
            <a:avLst>
              <a:gd name="adj" fmla="val 1336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27dc4fb5f22_1_1749"/>
          <p:cNvSpPr txBox="1">
            <a:spLocks noGrp="1"/>
          </p:cNvSpPr>
          <p:nvPr>
            <p:ph type="title"/>
          </p:nvPr>
        </p:nvSpPr>
        <p:spPr>
          <a:xfrm>
            <a:off x="1426450" y="896100"/>
            <a:ext cx="15430800" cy="114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Extra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27dc4fb5f22_1_1749"/>
          <p:cNvSpPr txBox="1">
            <a:spLocks noGrp="1"/>
          </p:cNvSpPr>
          <p:nvPr>
            <p:ph type="subTitle" idx="1"/>
          </p:nvPr>
        </p:nvSpPr>
        <p:spPr>
          <a:xfrm>
            <a:off x="12040450" y="5236457"/>
            <a:ext cx="4821000" cy="274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 rtl="0">
              <a:spcBef>
                <a:spcPts val="64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196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accen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dc4fb5f22_1_4060"/>
          <p:cNvSpPr/>
          <p:nvPr/>
        </p:nvSpPr>
        <p:spPr>
          <a:xfrm>
            <a:off x="0" y="-3400"/>
            <a:ext cx="18288000" cy="10299600"/>
          </a:xfrm>
          <a:prstGeom prst="homePlate">
            <a:avLst>
              <a:gd name="adj" fmla="val 1336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27dc4fb5f22_1_4060"/>
          <p:cNvSpPr txBox="1">
            <a:spLocks noGrp="1"/>
          </p:cNvSpPr>
          <p:nvPr>
            <p:ph type="title"/>
          </p:nvPr>
        </p:nvSpPr>
        <p:spPr>
          <a:xfrm>
            <a:off x="1426450" y="896112"/>
            <a:ext cx="15435000" cy="114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 ExtraBold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Montserrat ExtraBold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21" name="Google Shape;121;g27dc4fb5f22_1_4060"/>
          <p:cNvSpPr txBox="1">
            <a:spLocks noGrp="1"/>
          </p:cNvSpPr>
          <p:nvPr>
            <p:ph type="subTitle" idx="1"/>
          </p:nvPr>
        </p:nvSpPr>
        <p:spPr>
          <a:xfrm>
            <a:off x="1418973" y="5624381"/>
            <a:ext cx="3294600" cy="114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 SemiBold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g27dc4fb5f22_1_4060"/>
          <p:cNvSpPr txBox="1">
            <a:spLocks noGrp="1"/>
          </p:cNvSpPr>
          <p:nvPr>
            <p:ph type="subTitle" idx="2"/>
          </p:nvPr>
        </p:nvSpPr>
        <p:spPr>
          <a:xfrm>
            <a:off x="5456875" y="5624381"/>
            <a:ext cx="3294600" cy="114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 SemiBold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g27dc4fb5f22_1_4060"/>
          <p:cNvSpPr txBox="1">
            <a:spLocks noGrp="1"/>
          </p:cNvSpPr>
          <p:nvPr>
            <p:ph type="subTitle" idx="3"/>
          </p:nvPr>
        </p:nvSpPr>
        <p:spPr>
          <a:xfrm>
            <a:off x="9511550" y="5624381"/>
            <a:ext cx="3294600" cy="114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 SemiBold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g27dc4fb5f22_1_4060"/>
          <p:cNvSpPr txBox="1">
            <a:spLocks noGrp="1"/>
          </p:cNvSpPr>
          <p:nvPr>
            <p:ph type="subTitle" idx="4"/>
          </p:nvPr>
        </p:nvSpPr>
        <p:spPr>
          <a:xfrm>
            <a:off x="13558350" y="5624381"/>
            <a:ext cx="3294600" cy="114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 SemiBold"/>
              <a:buNone/>
              <a:defRPr b="1"/>
            </a:lvl1pPr>
            <a:lvl2pPr lvl="1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g27dc4fb5f22_1_4060"/>
          <p:cNvSpPr txBox="1">
            <a:spLocks noGrp="1"/>
          </p:cNvSpPr>
          <p:nvPr>
            <p:ph type="subTitle" idx="5"/>
          </p:nvPr>
        </p:nvSpPr>
        <p:spPr>
          <a:xfrm>
            <a:off x="1209575" y="6451950"/>
            <a:ext cx="3713400" cy="189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27dc4fb5f22_1_4060"/>
          <p:cNvSpPr txBox="1">
            <a:spLocks noGrp="1"/>
          </p:cNvSpPr>
          <p:nvPr>
            <p:ph type="subTitle" idx="6"/>
          </p:nvPr>
        </p:nvSpPr>
        <p:spPr>
          <a:xfrm>
            <a:off x="5247475" y="6451950"/>
            <a:ext cx="3713400" cy="189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7dc4fb5f22_1_4060"/>
          <p:cNvSpPr txBox="1">
            <a:spLocks noGrp="1"/>
          </p:cNvSpPr>
          <p:nvPr>
            <p:ph type="subTitle" idx="7"/>
          </p:nvPr>
        </p:nvSpPr>
        <p:spPr>
          <a:xfrm>
            <a:off x="9302250" y="6451950"/>
            <a:ext cx="3713400" cy="189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27dc4fb5f22_1_4060"/>
          <p:cNvSpPr txBox="1">
            <a:spLocks noGrp="1"/>
          </p:cNvSpPr>
          <p:nvPr>
            <p:ph type="subTitle" idx="8"/>
          </p:nvPr>
        </p:nvSpPr>
        <p:spPr>
          <a:xfrm>
            <a:off x="13348950" y="6451950"/>
            <a:ext cx="3713400" cy="189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 rtl="0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g27dc4fb5f22_1_4060"/>
          <p:cNvSpPr txBox="1">
            <a:spLocks noGrp="1"/>
          </p:cNvSpPr>
          <p:nvPr>
            <p:ph type="title" idx="9" hasCustomPrompt="1"/>
          </p:nvPr>
        </p:nvSpPr>
        <p:spPr>
          <a:xfrm>
            <a:off x="2545760" y="3728064"/>
            <a:ext cx="1060800" cy="106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 b="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g27dc4fb5f22_1_4060"/>
          <p:cNvSpPr txBox="1">
            <a:spLocks noGrp="1"/>
          </p:cNvSpPr>
          <p:nvPr>
            <p:ph type="title" idx="13" hasCustomPrompt="1"/>
          </p:nvPr>
        </p:nvSpPr>
        <p:spPr>
          <a:xfrm>
            <a:off x="10638367" y="3725036"/>
            <a:ext cx="1060800" cy="106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 b="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g27dc4fb5f22_1_4060"/>
          <p:cNvSpPr txBox="1">
            <a:spLocks noGrp="1"/>
          </p:cNvSpPr>
          <p:nvPr>
            <p:ph type="title" idx="14" hasCustomPrompt="1"/>
          </p:nvPr>
        </p:nvSpPr>
        <p:spPr>
          <a:xfrm>
            <a:off x="6593561" y="3728064"/>
            <a:ext cx="1060800" cy="106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 b="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g27dc4fb5f22_1_4060"/>
          <p:cNvSpPr txBox="1">
            <a:spLocks noGrp="1"/>
          </p:cNvSpPr>
          <p:nvPr>
            <p:ph type="title" idx="15" hasCustomPrompt="1"/>
          </p:nvPr>
        </p:nvSpPr>
        <p:spPr>
          <a:xfrm>
            <a:off x="14683166" y="3725036"/>
            <a:ext cx="1060800" cy="106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 b="0"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Montserrat ExtraBold"/>
              <a:buNone/>
              <a:defRPr sz="9600">
                <a:solidFill>
                  <a:schemeClr val="dk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2687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17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0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7dc4fb5f22_1_847"/>
          <p:cNvSpPr txBox="1">
            <a:spLocks noGrp="1"/>
          </p:cNvSpPr>
          <p:nvPr>
            <p:ph type="subTitle" idx="1"/>
          </p:nvPr>
        </p:nvSpPr>
        <p:spPr>
          <a:xfrm>
            <a:off x="10552100" y="13496544"/>
            <a:ext cx="15435600" cy="350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/>
              <a:t>—Someone Famous</a:t>
            </a:r>
            <a:endParaRPr/>
          </a:p>
        </p:txBody>
      </p:sp>
      <p:sp>
        <p:nvSpPr>
          <p:cNvPr id="123" name="Google Shape;123;g27dc4fb5f22_1_847"/>
          <p:cNvSpPr/>
          <p:nvPr/>
        </p:nvSpPr>
        <p:spPr>
          <a:xfrm>
            <a:off x="4132338" y="369450"/>
            <a:ext cx="10023321" cy="7642909"/>
          </a:xfrm>
          <a:custGeom>
            <a:avLst/>
            <a:gdLst/>
            <a:ahLst/>
            <a:cxnLst/>
            <a:rect l="l" t="t" r="r" b="b"/>
            <a:pathLst>
              <a:path w="8548675" h="5823169" extrusionOk="0">
                <a:moveTo>
                  <a:pt x="0" y="0"/>
                </a:moveTo>
                <a:lnTo>
                  <a:pt x="8548674" y="0"/>
                </a:lnTo>
                <a:lnTo>
                  <a:pt x="8548674" y="5823168"/>
                </a:lnTo>
                <a:lnTo>
                  <a:pt x="0" y="58231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couple of women holding a large check&#10;&#10;Description automatically generated">
            <a:extLst>
              <a:ext uri="{FF2B5EF4-FFF2-40B4-BE49-F238E27FC236}">
                <a16:creationId xmlns:a16="http://schemas.microsoft.com/office/drawing/2014/main" id="{75F3A5F6-8058-F0E8-BA33-361FEDE3B1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4" b="2712"/>
          <a:stretch/>
        </p:blipFill>
        <p:spPr>
          <a:xfrm>
            <a:off x="-2266" y="-22334"/>
            <a:ext cx="18287980" cy="102850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ED4ABF-7093-F93F-FD7C-E2E165177C94}"/>
              </a:ext>
            </a:extLst>
          </p:cNvPr>
          <p:cNvSpPr txBox="1"/>
          <p:nvPr/>
        </p:nvSpPr>
        <p:spPr>
          <a:xfrm>
            <a:off x="10210800" y="342900"/>
            <a:ext cx="8763000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4C84AE"/>
                </a:solidFill>
                <a:latin typeface="Canva Sans Bold"/>
              </a:rPr>
              <a:t>SERVICES</a:t>
            </a:r>
            <a:endParaRPr lang="en-US" dirty="0">
              <a:solidFill>
                <a:srgbClr val="4C84AE"/>
              </a:solidFill>
              <a:latin typeface="Canva Sans Bold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C980146D-D6B0-4DE0-7D1A-1F812AF37069}"/>
              </a:ext>
            </a:extLst>
          </p:cNvPr>
          <p:cNvSpPr txBox="1"/>
          <p:nvPr/>
        </p:nvSpPr>
        <p:spPr>
          <a:xfrm>
            <a:off x="10179269" y="3009900"/>
            <a:ext cx="7207469" cy="5293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4800" b="1" dirty="0">
                <a:solidFill>
                  <a:srgbClr val="893106"/>
                </a:solidFill>
                <a:latin typeface="Canva Sans Bold"/>
              </a:rPr>
              <a:t>Innovation &amp; Entrepreneurship</a:t>
            </a:r>
          </a:p>
          <a:p>
            <a:pPr algn="r"/>
            <a:endParaRPr lang="en-US" sz="4800" b="1" dirty="0">
              <a:solidFill>
                <a:srgbClr val="893106"/>
              </a:solidFill>
              <a:latin typeface="Canva Sans Bold"/>
            </a:endParaRPr>
          </a:p>
          <a:p>
            <a:pPr algn="r"/>
            <a:r>
              <a:rPr lang="en-US" sz="4000" dirty="0">
                <a:solidFill>
                  <a:srgbClr val="4C84AE"/>
                </a:solidFill>
                <a:latin typeface="Canva Sans Bold"/>
              </a:rPr>
              <a:t>Current </a:t>
            </a:r>
            <a:r>
              <a:rPr lang="en-US" sz="6000" dirty="0">
                <a:solidFill>
                  <a:srgbClr val="4C84AE"/>
                </a:solidFill>
                <a:latin typeface="Canva Sans Bold"/>
              </a:rPr>
              <a:t>|</a:t>
            </a:r>
            <a:r>
              <a:rPr lang="en-US" sz="4000" dirty="0">
                <a:solidFill>
                  <a:srgbClr val="4C84AE"/>
                </a:solidFill>
                <a:latin typeface="Canva Sans Bold"/>
              </a:rPr>
              <a:t> 850</a:t>
            </a:r>
          </a:p>
          <a:p>
            <a:pPr algn="r"/>
            <a:endParaRPr lang="en-US" sz="4000" dirty="0">
              <a:solidFill>
                <a:srgbClr val="4C84AE"/>
              </a:solidFill>
              <a:latin typeface="Canva Sans Bold"/>
            </a:endParaRPr>
          </a:p>
          <a:p>
            <a:pPr algn="r"/>
            <a:r>
              <a:rPr lang="en-US" sz="4000" dirty="0">
                <a:solidFill>
                  <a:srgbClr val="4C84AE"/>
                </a:solidFill>
                <a:latin typeface="Canva Sans Bold"/>
              </a:rPr>
              <a:t>Projected </a:t>
            </a:r>
            <a:r>
              <a:rPr lang="en-US" sz="6000" dirty="0">
                <a:solidFill>
                  <a:srgbClr val="4C84AE"/>
                </a:solidFill>
                <a:latin typeface="Canva Sans Bold"/>
              </a:rPr>
              <a:t>|</a:t>
            </a:r>
            <a:r>
              <a:rPr lang="en-US" sz="4000" dirty="0">
                <a:solidFill>
                  <a:srgbClr val="4C84AE"/>
                </a:solidFill>
                <a:latin typeface="Canva Sans Bold"/>
              </a:rPr>
              <a:t> 1,500</a:t>
            </a:r>
          </a:p>
          <a:p>
            <a:pPr algn="r"/>
            <a:endParaRPr lang="en-US" sz="4000" dirty="0">
              <a:solidFill>
                <a:srgbClr val="4C84AE"/>
              </a:solidFill>
              <a:latin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724150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137;p8">
            <a:extLst>
              <a:ext uri="{FF2B5EF4-FFF2-40B4-BE49-F238E27FC236}">
                <a16:creationId xmlns:a16="http://schemas.microsoft.com/office/drawing/2014/main" id="{6F69985D-EE99-24BB-9786-F4D957091836}"/>
              </a:ext>
            </a:extLst>
          </p:cNvPr>
          <p:cNvPicPr preferRelativeResize="0"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 bwMode="auto">
          <a:xfrm>
            <a:off x="20" y="-31521"/>
            <a:ext cx="13002748" cy="10286990"/>
          </a:xfrm>
          <a:prstGeom prst="rect">
            <a:avLst/>
          </a:prstGeom>
          <a:noFill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53098" y="0"/>
            <a:ext cx="14634902" cy="10287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031000" y="908685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79527" y="3665220"/>
            <a:ext cx="4828032" cy="13716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73F140D7-78A0-F3A1-44DA-DE2A835977EA}"/>
              </a:ext>
            </a:extLst>
          </p:cNvPr>
          <p:cNvSpPr txBox="1"/>
          <p:nvPr/>
        </p:nvSpPr>
        <p:spPr>
          <a:xfrm>
            <a:off x="10272359" y="4341283"/>
            <a:ext cx="7235200" cy="4555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4800" b="1" dirty="0">
                <a:solidFill>
                  <a:srgbClr val="893106"/>
                </a:solidFill>
                <a:latin typeface="Canva Sans Bold"/>
              </a:rPr>
              <a:t>Startup Incubator</a:t>
            </a:r>
          </a:p>
          <a:p>
            <a:pPr algn="r"/>
            <a:endParaRPr lang="en-US" sz="4800" b="1" dirty="0">
              <a:solidFill>
                <a:srgbClr val="893106"/>
              </a:solidFill>
              <a:latin typeface="Canva Sans Bold"/>
            </a:endParaRPr>
          </a:p>
          <a:p>
            <a:pPr algn="r"/>
            <a:r>
              <a:rPr lang="en-US" sz="4000" dirty="0">
                <a:solidFill>
                  <a:srgbClr val="4C84AE"/>
                </a:solidFill>
                <a:latin typeface="Canva Sans Bold"/>
              </a:rPr>
              <a:t>Current </a:t>
            </a:r>
            <a:r>
              <a:rPr lang="en-US" sz="6000" dirty="0">
                <a:solidFill>
                  <a:srgbClr val="4C84AE"/>
                </a:solidFill>
                <a:latin typeface="Canva Sans Bold"/>
              </a:rPr>
              <a:t>|</a:t>
            </a:r>
            <a:r>
              <a:rPr lang="en-US" sz="4000" dirty="0">
                <a:solidFill>
                  <a:srgbClr val="4C84AE"/>
                </a:solidFill>
                <a:latin typeface="Canva Sans Bold"/>
              </a:rPr>
              <a:t> 20</a:t>
            </a:r>
          </a:p>
          <a:p>
            <a:pPr algn="r"/>
            <a:endParaRPr lang="en-US" sz="4000" dirty="0">
              <a:solidFill>
                <a:srgbClr val="4C84AE"/>
              </a:solidFill>
              <a:latin typeface="Canva Sans Bold"/>
            </a:endParaRPr>
          </a:p>
          <a:p>
            <a:pPr algn="r"/>
            <a:r>
              <a:rPr lang="en-US" sz="4000" dirty="0">
                <a:solidFill>
                  <a:srgbClr val="4C84AE"/>
                </a:solidFill>
                <a:latin typeface="Canva Sans Bold"/>
              </a:rPr>
              <a:t>Projected </a:t>
            </a:r>
            <a:r>
              <a:rPr lang="en-US" sz="6000" dirty="0">
                <a:solidFill>
                  <a:srgbClr val="4C84AE"/>
                </a:solidFill>
                <a:latin typeface="Canva Sans Bold"/>
              </a:rPr>
              <a:t>|</a:t>
            </a:r>
            <a:r>
              <a:rPr lang="en-US" sz="4000" dirty="0">
                <a:solidFill>
                  <a:srgbClr val="4C84AE"/>
                </a:solidFill>
                <a:latin typeface="Canva Sans Bold"/>
              </a:rPr>
              <a:t> 50</a:t>
            </a:r>
          </a:p>
          <a:p>
            <a:pPr algn="r"/>
            <a:endParaRPr lang="en-US" sz="4000" dirty="0">
              <a:solidFill>
                <a:srgbClr val="4C84AE"/>
              </a:solidFill>
              <a:latin typeface="Canva Sans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442337-6D47-2BD9-53A0-E0A8776A8DCD}"/>
              </a:ext>
            </a:extLst>
          </p:cNvPr>
          <p:cNvSpPr txBox="1"/>
          <p:nvPr/>
        </p:nvSpPr>
        <p:spPr>
          <a:xfrm>
            <a:off x="10970549" y="1397999"/>
            <a:ext cx="8763000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4C84AE"/>
                </a:solidFill>
                <a:latin typeface="Canva Sans Bold"/>
              </a:rPr>
              <a:t>SERVICES</a:t>
            </a:r>
            <a:endParaRPr lang="en-US" dirty="0">
              <a:solidFill>
                <a:srgbClr val="4C84AE"/>
              </a:solidFill>
              <a:latin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655288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May be an image of 6 people, people standing and indoor">
            <a:extLst>
              <a:ext uri="{FF2B5EF4-FFF2-40B4-BE49-F238E27FC236}">
                <a16:creationId xmlns:a16="http://schemas.microsoft.com/office/drawing/2014/main" id="{EDB80DAD-6A6C-B551-9C9F-4E54741271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6" b="19102"/>
          <a:stretch/>
        </p:blipFill>
        <p:spPr bwMode="auto">
          <a:xfrm>
            <a:off x="-4570" y="10"/>
            <a:ext cx="14504463" cy="1028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4C91DC1-26FA-3211-4408-2D8E80B59C14}"/>
              </a:ext>
            </a:extLst>
          </p:cNvPr>
          <p:cNvSpPr txBox="1"/>
          <p:nvPr/>
        </p:nvSpPr>
        <p:spPr>
          <a:xfrm>
            <a:off x="10676222" y="3930362"/>
            <a:ext cx="7207469" cy="4555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4800" b="1" dirty="0">
                <a:solidFill>
                  <a:srgbClr val="893106"/>
                </a:solidFill>
                <a:latin typeface="Canva Sans Bold"/>
              </a:rPr>
              <a:t>Work-based Learning</a:t>
            </a:r>
          </a:p>
          <a:p>
            <a:pPr algn="r"/>
            <a:endParaRPr lang="en-US" sz="4800" b="1" dirty="0">
              <a:solidFill>
                <a:srgbClr val="893106"/>
              </a:solidFill>
              <a:latin typeface="Canva Sans Bold"/>
            </a:endParaRPr>
          </a:p>
          <a:p>
            <a:pPr algn="r"/>
            <a:r>
              <a:rPr lang="en-US" sz="4000" dirty="0">
                <a:solidFill>
                  <a:srgbClr val="4C84AE"/>
                </a:solidFill>
                <a:latin typeface="Canva Sans Bold"/>
              </a:rPr>
              <a:t>Current </a:t>
            </a:r>
            <a:r>
              <a:rPr lang="en-US" sz="6000" dirty="0">
                <a:solidFill>
                  <a:srgbClr val="4C84AE"/>
                </a:solidFill>
                <a:latin typeface="Canva Sans Bold"/>
              </a:rPr>
              <a:t>|</a:t>
            </a:r>
            <a:r>
              <a:rPr lang="en-US" sz="4000" dirty="0">
                <a:solidFill>
                  <a:srgbClr val="4C84AE"/>
                </a:solidFill>
                <a:latin typeface="Canva Sans Bold"/>
              </a:rPr>
              <a:t> 1,860</a:t>
            </a:r>
          </a:p>
          <a:p>
            <a:pPr algn="r"/>
            <a:endParaRPr lang="en-US" sz="4000" dirty="0">
              <a:solidFill>
                <a:srgbClr val="4C84AE"/>
              </a:solidFill>
              <a:latin typeface="Canva Sans Bold"/>
            </a:endParaRPr>
          </a:p>
          <a:p>
            <a:pPr algn="r"/>
            <a:r>
              <a:rPr lang="en-US" sz="4000" dirty="0">
                <a:solidFill>
                  <a:srgbClr val="4C84AE"/>
                </a:solidFill>
                <a:latin typeface="Canva Sans Bold"/>
              </a:rPr>
              <a:t>Projected </a:t>
            </a:r>
            <a:r>
              <a:rPr lang="en-US" sz="6000" dirty="0">
                <a:solidFill>
                  <a:srgbClr val="4C84AE"/>
                </a:solidFill>
                <a:latin typeface="Canva Sans Bold"/>
              </a:rPr>
              <a:t>|</a:t>
            </a:r>
            <a:r>
              <a:rPr lang="en-US" sz="4000" dirty="0">
                <a:solidFill>
                  <a:srgbClr val="4C84AE"/>
                </a:solidFill>
                <a:latin typeface="Canva Sans Bold"/>
              </a:rPr>
              <a:t> 4,000</a:t>
            </a:r>
          </a:p>
          <a:p>
            <a:pPr algn="r"/>
            <a:endParaRPr lang="en-US" sz="4000" dirty="0">
              <a:solidFill>
                <a:srgbClr val="4C84AE"/>
              </a:solidFill>
              <a:latin typeface="Canva Sans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80009B-AF84-4704-A353-147243889F5C}"/>
              </a:ext>
            </a:extLst>
          </p:cNvPr>
          <p:cNvSpPr txBox="1"/>
          <p:nvPr/>
        </p:nvSpPr>
        <p:spPr>
          <a:xfrm>
            <a:off x="10820400" y="1356169"/>
            <a:ext cx="8763000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4C84AE"/>
                </a:solidFill>
                <a:latin typeface="Canva Sans Bold"/>
              </a:rPr>
              <a:t>SERVICES</a:t>
            </a:r>
            <a:endParaRPr lang="en-US" dirty="0">
              <a:solidFill>
                <a:srgbClr val="4C84AE"/>
              </a:solidFill>
              <a:latin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71888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erson, posing, indoor, group">
            <a:extLst>
              <a:ext uri="{FF2B5EF4-FFF2-40B4-BE49-F238E27FC236}">
                <a16:creationId xmlns:a16="http://schemas.microsoft.com/office/drawing/2014/main" id="{6D169FCF-D1D9-C407-9951-3F67E22FBE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" b="5415"/>
          <a:stretch/>
        </p:blipFill>
        <p:spPr bwMode="auto">
          <a:xfrm>
            <a:off x="3783534" y="-31521"/>
            <a:ext cx="14504463" cy="10286990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085394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0B690650-DCFC-5EDF-8AA4-00208F488D74}"/>
              </a:ext>
            </a:extLst>
          </p:cNvPr>
          <p:cNvSpPr txBox="1"/>
          <p:nvPr/>
        </p:nvSpPr>
        <p:spPr>
          <a:xfrm>
            <a:off x="381000" y="3852438"/>
            <a:ext cx="7235200" cy="4678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b="1" dirty="0">
                <a:solidFill>
                  <a:srgbClr val="893106"/>
                </a:solidFill>
                <a:latin typeface="Canva Sans Bold"/>
              </a:rPr>
              <a:t>Internships &amp; Skills Training</a:t>
            </a:r>
          </a:p>
          <a:p>
            <a:endParaRPr lang="en-US" sz="4800" b="1" dirty="0">
              <a:solidFill>
                <a:srgbClr val="893106"/>
              </a:solidFill>
              <a:latin typeface="Canva Sans Bold"/>
            </a:endParaRPr>
          </a:p>
          <a:p>
            <a:r>
              <a:rPr lang="en-US" sz="4000" dirty="0">
                <a:solidFill>
                  <a:srgbClr val="4C84AE"/>
                </a:solidFill>
                <a:latin typeface="Canva Sans Bold"/>
              </a:rPr>
              <a:t>Current </a:t>
            </a:r>
            <a:r>
              <a:rPr lang="en-US" sz="6000" dirty="0">
                <a:solidFill>
                  <a:srgbClr val="4C84AE"/>
                </a:solidFill>
                <a:latin typeface="Canva Sans Bold"/>
              </a:rPr>
              <a:t>|</a:t>
            </a:r>
            <a:r>
              <a:rPr lang="en-US" sz="4000" dirty="0">
                <a:solidFill>
                  <a:srgbClr val="4C84AE"/>
                </a:solidFill>
                <a:latin typeface="Canva Sans Bold"/>
              </a:rPr>
              <a:t> 242</a:t>
            </a:r>
          </a:p>
          <a:p>
            <a:endParaRPr lang="en-US" sz="4000" dirty="0">
              <a:solidFill>
                <a:srgbClr val="4C84AE"/>
              </a:solidFill>
              <a:latin typeface="Canva Sans Bold"/>
            </a:endParaRPr>
          </a:p>
          <a:p>
            <a:r>
              <a:rPr lang="en-US" sz="4000" dirty="0">
                <a:solidFill>
                  <a:srgbClr val="4C84AE"/>
                </a:solidFill>
                <a:latin typeface="Canva Sans Bold"/>
              </a:rPr>
              <a:t>Projected </a:t>
            </a:r>
            <a:r>
              <a:rPr lang="en-US" sz="6000" dirty="0">
                <a:solidFill>
                  <a:srgbClr val="4C84AE"/>
                </a:solidFill>
                <a:latin typeface="Canva Sans Bold"/>
              </a:rPr>
              <a:t>|</a:t>
            </a:r>
            <a:r>
              <a:rPr lang="en-US" sz="4000" dirty="0">
                <a:solidFill>
                  <a:srgbClr val="4C84AE"/>
                </a:solidFill>
                <a:latin typeface="Canva Sans Bold"/>
              </a:rPr>
              <a:t> 500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2FE52-22F8-888C-470B-9231FDDE6AA3}"/>
              </a:ext>
            </a:extLst>
          </p:cNvPr>
          <p:cNvSpPr txBox="1"/>
          <p:nvPr/>
        </p:nvSpPr>
        <p:spPr>
          <a:xfrm>
            <a:off x="-1146800" y="1153572"/>
            <a:ext cx="8763000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4C84AE"/>
                </a:solidFill>
                <a:latin typeface="Canva Sans Bold"/>
              </a:rPr>
              <a:t>SERVICES</a:t>
            </a:r>
            <a:endParaRPr lang="en-US" dirty="0">
              <a:solidFill>
                <a:srgbClr val="4C84AE"/>
              </a:solidFill>
              <a:latin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191572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137;p8">
            <a:extLst>
              <a:ext uri="{FF2B5EF4-FFF2-40B4-BE49-F238E27FC236}">
                <a16:creationId xmlns:a16="http://schemas.microsoft.com/office/drawing/2014/main" id="{6F69985D-EE99-24BB-9786-F4D957091836}"/>
              </a:ext>
            </a:extLst>
          </p:cNvPr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" r="2552"/>
          <a:stretch/>
        </p:blipFill>
        <p:spPr bwMode="auto">
          <a:xfrm>
            <a:off x="-76200" y="-59436"/>
            <a:ext cx="13078968" cy="10384536"/>
          </a:xfrm>
          <a:prstGeom prst="rect">
            <a:avLst/>
          </a:prstGeom>
          <a:noFill/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53098" y="0"/>
            <a:ext cx="14634902" cy="10287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031000" y="908685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79527" y="3665220"/>
            <a:ext cx="4828032" cy="13716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73F140D7-78A0-F3A1-44DA-DE2A835977EA}"/>
              </a:ext>
            </a:extLst>
          </p:cNvPr>
          <p:cNvSpPr txBox="1"/>
          <p:nvPr/>
        </p:nvSpPr>
        <p:spPr>
          <a:xfrm>
            <a:off x="10272359" y="4341283"/>
            <a:ext cx="7235200" cy="5293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4800" b="1" dirty="0">
                <a:solidFill>
                  <a:srgbClr val="893106"/>
                </a:solidFill>
                <a:latin typeface="Canva Sans Bold"/>
              </a:rPr>
              <a:t>Resume Development and Interview Prep</a:t>
            </a:r>
          </a:p>
          <a:p>
            <a:pPr algn="r"/>
            <a:endParaRPr lang="en-US" sz="4800" b="1" dirty="0">
              <a:solidFill>
                <a:srgbClr val="893106"/>
              </a:solidFill>
              <a:latin typeface="Canva Sans Bold"/>
            </a:endParaRPr>
          </a:p>
          <a:p>
            <a:pPr algn="r"/>
            <a:r>
              <a:rPr lang="en-US" sz="4000" dirty="0">
                <a:solidFill>
                  <a:srgbClr val="4C84AE"/>
                </a:solidFill>
                <a:latin typeface="Canva Sans Bold"/>
              </a:rPr>
              <a:t>Current </a:t>
            </a:r>
            <a:r>
              <a:rPr lang="en-US" sz="6000" dirty="0">
                <a:solidFill>
                  <a:srgbClr val="4C84AE"/>
                </a:solidFill>
                <a:latin typeface="Canva Sans Bold"/>
              </a:rPr>
              <a:t>|</a:t>
            </a:r>
            <a:r>
              <a:rPr lang="en-US" sz="4000" dirty="0">
                <a:solidFill>
                  <a:srgbClr val="4C84AE"/>
                </a:solidFill>
                <a:latin typeface="Canva Sans Bold"/>
              </a:rPr>
              <a:t> 286</a:t>
            </a:r>
          </a:p>
          <a:p>
            <a:pPr algn="r"/>
            <a:endParaRPr lang="en-US" sz="4000" dirty="0">
              <a:solidFill>
                <a:srgbClr val="4C84AE"/>
              </a:solidFill>
              <a:latin typeface="Canva Sans Bold"/>
            </a:endParaRPr>
          </a:p>
          <a:p>
            <a:pPr algn="r"/>
            <a:r>
              <a:rPr lang="en-US" sz="4000" dirty="0">
                <a:solidFill>
                  <a:srgbClr val="4C84AE"/>
                </a:solidFill>
                <a:latin typeface="Canva Sans Bold"/>
              </a:rPr>
              <a:t>Projected </a:t>
            </a:r>
            <a:r>
              <a:rPr lang="en-US" sz="6000" dirty="0">
                <a:solidFill>
                  <a:srgbClr val="4C84AE"/>
                </a:solidFill>
                <a:latin typeface="Canva Sans Bold"/>
              </a:rPr>
              <a:t>|</a:t>
            </a:r>
            <a:r>
              <a:rPr lang="en-US" sz="4000" dirty="0">
                <a:solidFill>
                  <a:srgbClr val="4C84AE"/>
                </a:solidFill>
                <a:latin typeface="Canva Sans Bold"/>
              </a:rPr>
              <a:t> 600</a:t>
            </a:r>
          </a:p>
          <a:p>
            <a:pPr algn="r"/>
            <a:endParaRPr lang="en-US" sz="4000" dirty="0">
              <a:solidFill>
                <a:srgbClr val="4C84AE"/>
              </a:solidFill>
              <a:latin typeface="Canva Sans 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442337-6D47-2BD9-53A0-E0A8776A8DCD}"/>
              </a:ext>
            </a:extLst>
          </p:cNvPr>
          <p:cNvSpPr txBox="1"/>
          <p:nvPr/>
        </p:nvSpPr>
        <p:spPr>
          <a:xfrm>
            <a:off x="10970549" y="1397999"/>
            <a:ext cx="8763000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4C84AE"/>
                </a:solidFill>
                <a:latin typeface="Canva Sans Bold"/>
              </a:rPr>
              <a:t>SERVICES</a:t>
            </a:r>
            <a:endParaRPr lang="en-US" dirty="0">
              <a:solidFill>
                <a:srgbClr val="4C84AE"/>
              </a:solidFill>
              <a:latin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617606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Yellow school bus">
            <a:extLst>
              <a:ext uri="{FF2B5EF4-FFF2-40B4-BE49-F238E27FC236}">
                <a16:creationId xmlns:a16="http://schemas.microsoft.com/office/drawing/2014/main" id="{A3095019-007D-5610-EEE9-2E42793C8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4"/>
          <a:stretch/>
        </p:blipFill>
        <p:spPr>
          <a:xfrm>
            <a:off x="1" y="10"/>
            <a:ext cx="14504463" cy="10286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BA4F29-C788-4583-994F-192445BC38AA}"/>
              </a:ext>
            </a:extLst>
          </p:cNvPr>
          <p:cNvSpPr txBox="1"/>
          <p:nvPr/>
        </p:nvSpPr>
        <p:spPr>
          <a:xfrm>
            <a:off x="10591800" y="3543300"/>
            <a:ext cx="7235200" cy="4678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4800" b="1" dirty="0">
                <a:solidFill>
                  <a:srgbClr val="893106"/>
                </a:solidFill>
                <a:latin typeface="Canva Sans Bold"/>
              </a:rPr>
              <a:t>Experiences, Events, and Networking</a:t>
            </a:r>
          </a:p>
          <a:p>
            <a:pPr algn="r"/>
            <a:endParaRPr lang="en-US" sz="4800" b="1" dirty="0">
              <a:solidFill>
                <a:srgbClr val="893106"/>
              </a:solidFill>
              <a:latin typeface="Canva Sans Bold"/>
            </a:endParaRPr>
          </a:p>
          <a:p>
            <a:pPr algn="r"/>
            <a:r>
              <a:rPr lang="en-US" sz="4000" dirty="0">
                <a:solidFill>
                  <a:srgbClr val="4C84AE"/>
                </a:solidFill>
                <a:latin typeface="Canva Sans Bold"/>
              </a:rPr>
              <a:t>Current </a:t>
            </a:r>
            <a:r>
              <a:rPr lang="en-US" sz="6000" dirty="0">
                <a:solidFill>
                  <a:srgbClr val="4C84AE"/>
                </a:solidFill>
                <a:latin typeface="Canva Sans Bold"/>
              </a:rPr>
              <a:t>|</a:t>
            </a:r>
            <a:r>
              <a:rPr lang="en-US" sz="4000" dirty="0">
                <a:solidFill>
                  <a:srgbClr val="4C84AE"/>
                </a:solidFill>
                <a:latin typeface="Canva Sans Bold"/>
              </a:rPr>
              <a:t> 800</a:t>
            </a:r>
          </a:p>
          <a:p>
            <a:pPr algn="r"/>
            <a:endParaRPr lang="en-US" sz="4000" dirty="0">
              <a:solidFill>
                <a:srgbClr val="4C84AE"/>
              </a:solidFill>
              <a:latin typeface="Canva Sans Bold"/>
            </a:endParaRPr>
          </a:p>
          <a:p>
            <a:pPr algn="r"/>
            <a:r>
              <a:rPr lang="en-US" sz="4000" dirty="0">
                <a:solidFill>
                  <a:srgbClr val="4C84AE"/>
                </a:solidFill>
                <a:latin typeface="Canva Sans Bold"/>
              </a:rPr>
              <a:t>Projected </a:t>
            </a:r>
            <a:r>
              <a:rPr lang="en-US" sz="6000" dirty="0">
                <a:solidFill>
                  <a:srgbClr val="4C84AE"/>
                </a:solidFill>
                <a:latin typeface="Canva Sans Bold"/>
              </a:rPr>
              <a:t>|</a:t>
            </a:r>
            <a:r>
              <a:rPr lang="en-US" sz="4000" dirty="0">
                <a:solidFill>
                  <a:srgbClr val="4C84AE"/>
                </a:solidFill>
                <a:latin typeface="Canva Sans Bold"/>
              </a:rPr>
              <a:t> 1,500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BF213-6886-6D30-3386-30C854B2E0CF}"/>
              </a:ext>
            </a:extLst>
          </p:cNvPr>
          <p:cNvSpPr txBox="1"/>
          <p:nvPr/>
        </p:nvSpPr>
        <p:spPr>
          <a:xfrm>
            <a:off x="10744200" y="887708"/>
            <a:ext cx="8763000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4C84AE"/>
                </a:solidFill>
                <a:latin typeface="Canva Sans Bold"/>
              </a:rPr>
              <a:t>SERVICES</a:t>
            </a:r>
            <a:endParaRPr lang="en-US" dirty="0">
              <a:solidFill>
                <a:srgbClr val="4C84AE"/>
              </a:solidFill>
              <a:latin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458953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7dc4fb5f22_1_5282"/>
          <p:cNvSpPr txBox="1">
            <a:spLocks noGrp="1"/>
          </p:cNvSpPr>
          <p:nvPr>
            <p:ph type="title"/>
          </p:nvPr>
        </p:nvSpPr>
        <p:spPr>
          <a:xfrm>
            <a:off x="1409317" y="343971"/>
            <a:ext cx="15435000" cy="114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BUSINESS PARTNERS</a:t>
            </a:r>
            <a:endParaRPr sz="7400" b="1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3" name="Google Shape;273;g27dc4fb5f22_1_5282"/>
          <p:cNvPicPr preferRelativeResize="0"/>
          <p:nvPr/>
        </p:nvPicPr>
        <p:blipFill rotWithShape="1">
          <a:blip r:embed="rId3">
            <a:alphaModFix/>
          </a:blip>
          <a:srcRect l="25367" t="10805" r="21441" b="29755"/>
          <a:stretch/>
        </p:blipFill>
        <p:spPr>
          <a:xfrm>
            <a:off x="354126" y="1780889"/>
            <a:ext cx="4052450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27dc4fb5f22_1_52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5075" y="1929850"/>
            <a:ext cx="5319418" cy="1104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27dc4fb5f22_1_5282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2265" y="3299949"/>
            <a:ext cx="5736350" cy="1362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27dc4fb5f22_1_5282" descr="A logo for a company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411" y="4201546"/>
            <a:ext cx="4207911" cy="3518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27dc4fb5f22_1_5282" descr="A blue and white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153951" y="2643779"/>
            <a:ext cx="3482349" cy="941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g27dc4fb5f22_1_5282" descr="A blue and black logo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12271" y="521943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27dc4fb5f22_1_5282" descr="A black and white logo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30517" y="5370076"/>
            <a:ext cx="3792600" cy="163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27dc4fb5f22_1_528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218550" y="2034239"/>
            <a:ext cx="2373549" cy="1550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27dc4fb5f22_1_528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76578" y="4132309"/>
            <a:ext cx="3067222" cy="920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g27dc4fb5f22_1_5282" descr="A logo of a university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42760" y="7786756"/>
            <a:ext cx="4075176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27dc4fb5f22_1_5282" descr="A blue and white logo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286217" y="4201548"/>
            <a:ext cx="3350075" cy="781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g27dc4fb5f22_1_5282" descr="A blue circle with white text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624398" y="5227613"/>
            <a:ext cx="2661834" cy="2661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27dc4fb5f22_1_5282" descr="A black and grey logo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885082" y="7712509"/>
            <a:ext cx="3482344" cy="144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g27dc4fb5f22_1_5282" descr="A logo for a company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 t="10713" b="12599"/>
          <a:stretch/>
        </p:blipFill>
        <p:spPr>
          <a:xfrm>
            <a:off x="8945227" y="7712492"/>
            <a:ext cx="2373549" cy="179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27dc4fb5f22_1_5282" descr="A logo with blue and black letters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1896576" y="8418626"/>
            <a:ext cx="4075177" cy="142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g27dc4fb5f22_1_5282" descr="A person holding a sign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4480100" y="5210791"/>
            <a:ext cx="2962337" cy="2695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dc4fb5f22_1_1576"/>
          <p:cNvSpPr txBox="1">
            <a:spLocks noGrp="1"/>
          </p:cNvSpPr>
          <p:nvPr>
            <p:ph type="subTitle" idx="1"/>
          </p:nvPr>
        </p:nvSpPr>
        <p:spPr>
          <a:xfrm>
            <a:off x="1295400" y="2129012"/>
            <a:ext cx="15564000" cy="69768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5200" b="1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Bridges to Careers </a:t>
            </a:r>
            <a:r>
              <a:rPr lang="en-US" sz="4000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requests an investment of </a:t>
            </a:r>
            <a:r>
              <a:rPr lang="en-US" sz="5200" b="1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$1,250,000 </a:t>
            </a:r>
            <a:r>
              <a:rPr lang="en-US" sz="4000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to provide </a:t>
            </a:r>
            <a:r>
              <a:rPr lang="en-US" sz="5200" b="1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expanded</a:t>
            </a:r>
            <a:r>
              <a:rPr lang="en-US" sz="4000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5200" b="1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enhanced</a:t>
            </a:r>
            <a:r>
              <a:rPr lang="en-US" sz="5200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200" b="1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en-US" sz="4000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4000" b="1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200" b="1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workforce</a:t>
            </a:r>
            <a:r>
              <a:rPr lang="en-US" sz="4000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4000" b="1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200" b="1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career</a:t>
            </a:r>
            <a:r>
              <a:rPr lang="en-US" sz="4000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en-US" sz="5200" b="1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entrepreneur development services </a:t>
            </a:r>
            <a:r>
              <a:rPr lang="en-US" sz="4000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to more than </a:t>
            </a:r>
            <a:r>
              <a:rPr lang="en-US" sz="5200" b="1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20,000 high school-aged youth </a:t>
            </a:r>
            <a:r>
              <a:rPr lang="en-US" sz="4000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throughout the 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5200" b="1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12-county NKY </a:t>
            </a:r>
            <a:r>
              <a:rPr lang="en-US" sz="4000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region.</a:t>
            </a:r>
            <a:endParaRPr dirty="0"/>
          </a:p>
        </p:txBody>
      </p:sp>
      <p:sp>
        <p:nvSpPr>
          <p:cNvPr id="139" name="Google Shape;139;g27dc4fb5f22_1_1576"/>
          <p:cNvSpPr txBox="1">
            <a:spLocks noGrp="1"/>
          </p:cNvSpPr>
          <p:nvPr>
            <p:ph type="title"/>
          </p:nvPr>
        </p:nvSpPr>
        <p:spPr>
          <a:xfrm>
            <a:off x="1428600" y="896100"/>
            <a:ext cx="15430800" cy="114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6500" dirty="0">
                <a:solidFill>
                  <a:srgbClr val="4C5150"/>
                </a:solidFill>
                <a:latin typeface="Canva Sans Bold"/>
              </a:rPr>
              <a:t>THE REQUEST</a:t>
            </a:r>
            <a:endParaRPr sz="65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g27dc4fb5f22_1_1576" descr="A close-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1800" y="336349"/>
            <a:ext cx="3548682" cy="10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A0D973B6-3293-E31A-F887-E76237D4A05F}"/>
              </a:ext>
            </a:extLst>
          </p:cNvPr>
          <p:cNvSpPr txBox="1"/>
          <p:nvPr/>
        </p:nvSpPr>
        <p:spPr>
          <a:xfrm>
            <a:off x="457200" y="8809888"/>
            <a:ext cx="18592800" cy="1340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3000" dirty="0">
                <a:solidFill>
                  <a:srgbClr val="893106"/>
                </a:solidFill>
                <a:latin typeface="Canva Sans Bold"/>
              </a:rPr>
              <a:t>Contact: Keith Schneider, President @ Square1 / keith@ideastartgrow.com / 859.750.2013</a:t>
            </a:r>
          </a:p>
        </p:txBody>
      </p:sp>
    </p:spTree>
    <p:extLst>
      <p:ext uri="{BB962C8B-B14F-4D97-AF65-F5344CB8AC3E}">
        <p14:creationId xmlns:p14="http://schemas.microsoft.com/office/powerpoint/2010/main" val="100429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7dc4fb5f22_1_1019"/>
          <p:cNvSpPr/>
          <p:nvPr/>
        </p:nvSpPr>
        <p:spPr>
          <a:xfrm rot="5400000">
            <a:off x="10692280" y="2770503"/>
            <a:ext cx="4786221" cy="5343695"/>
          </a:xfrm>
          <a:prstGeom prst="homePlate">
            <a:avLst>
              <a:gd name="adj" fmla="val 3191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7dc4fb5f22_1_1019"/>
          <p:cNvSpPr/>
          <p:nvPr/>
        </p:nvSpPr>
        <p:spPr>
          <a:xfrm rot="5400000">
            <a:off x="2303930" y="2770503"/>
            <a:ext cx="4786221" cy="5343695"/>
          </a:xfrm>
          <a:prstGeom prst="homePlate">
            <a:avLst>
              <a:gd name="adj" fmla="val 3191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7dc4fb5f22_1_1019"/>
          <p:cNvSpPr txBox="1">
            <a:spLocks noGrp="1"/>
          </p:cNvSpPr>
          <p:nvPr>
            <p:ph type="title"/>
          </p:nvPr>
        </p:nvSpPr>
        <p:spPr>
          <a:xfrm>
            <a:off x="1115925" y="1089400"/>
            <a:ext cx="15435000" cy="114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sz="7200" dirty="0">
                <a:solidFill>
                  <a:srgbClr val="4C5150"/>
                </a:solidFill>
                <a:latin typeface="Canva Sans Bold"/>
              </a:rPr>
              <a:t>THE PROBLEM</a:t>
            </a:r>
            <a:endParaRPr sz="67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g27dc4fb5f22_1_1019"/>
          <p:cNvSpPr txBox="1">
            <a:spLocks noGrp="1"/>
          </p:cNvSpPr>
          <p:nvPr>
            <p:ph type="subTitle" idx="1"/>
          </p:nvPr>
        </p:nvSpPr>
        <p:spPr>
          <a:xfrm>
            <a:off x="1897791" y="3529988"/>
            <a:ext cx="5593800" cy="114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5,580</a:t>
            </a:r>
            <a:r>
              <a:rPr lang="en-US" sz="9200" b="0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9200" b="0" dirty="0">
              <a:solidFill>
                <a:srgbClr val="4C84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7200" b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Opportunity Youth in NKY</a:t>
            </a:r>
            <a:endParaRPr sz="11200" dirty="0">
              <a:solidFill>
                <a:schemeClr val="bg1"/>
              </a:solidFill>
            </a:endParaRPr>
          </a:p>
        </p:txBody>
      </p:sp>
      <p:sp>
        <p:nvSpPr>
          <p:cNvPr id="132" name="Google Shape;132;g27dc4fb5f22_1_1019"/>
          <p:cNvSpPr txBox="1">
            <a:spLocks noGrp="1"/>
          </p:cNvSpPr>
          <p:nvPr>
            <p:ph type="subTitle" idx="2"/>
          </p:nvPr>
        </p:nvSpPr>
        <p:spPr>
          <a:xfrm>
            <a:off x="10288490" y="3536557"/>
            <a:ext cx="5593800" cy="114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4390" b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WIOA Funding Targets Youth </a:t>
            </a: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8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18+</a:t>
            </a:r>
            <a:endParaRPr sz="2440" dirty="0">
              <a:solidFill>
                <a:schemeClr val="bg1"/>
              </a:solidFill>
            </a:endParaRPr>
          </a:p>
        </p:txBody>
      </p:sp>
      <p:pic>
        <p:nvPicPr>
          <p:cNvPr id="133" name="Google Shape;133;g27dc4fb5f22_1_1019" descr="A close-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19" y="9130650"/>
            <a:ext cx="3548682" cy="10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dc4fb5f22_1_1576"/>
          <p:cNvSpPr txBox="1">
            <a:spLocks noGrp="1"/>
          </p:cNvSpPr>
          <p:nvPr>
            <p:ph type="subTitle" idx="1"/>
          </p:nvPr>
        </p:nvSpPr>
        <p:spPr>
          <a:xfrm>
            <a:off x="2362650" y="2129012"/>
            <a:ext cx="13562700" cy="735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4000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Creating </a:t>
            </a:r>
            <a:r>
              <a:rPr lang="en-US" sz="4800" b="1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equitable access </a:t>
            </a:r>
            <a:r>
              <a:rPr lang="en-US" sz="4000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4800" b="1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workforce development </a:t>
            </a:r>
            <a:r>
              <a:rPr lang="en-US" sz="4000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programs</a:t>
            </a:r>
            <a:r>
              <a:rPr lang="en-US" sz="4000" b="1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4800" b="1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at-risk, in-school youth </a:t>
            </a:r>
            <a:r>
              <a:rPr lang="en-US" sz="2400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( ages 16 and 17) </a:t>
            </a:r>
            <a:endParaRPr lang="en-US" sz="3600" dirty="0">
              <a:solidFill>
                <a:srgbClr val="4C84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supporting their paths to enter the </a:t>
            </a:r>
            <a:r>
              <a:rPr lang="en-US" sz="4800" b="1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workforce</a:t>
            </a:r>
            <a:r>
              <a:rPr lang="en-US" sz="4000" b="1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000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or enroll in </a:t>
            </a:r>
            <a:r>
              <a:rPr lang="en-US" sz="4800" b="1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secondary education</a:t>
            </a:r>
            <a:r>
              <a:rPr lang="en-US" sz="4000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139" name="Google Shape;139;g27dc4fb5f22_1_1576"/>
          <p:cNvSpPr txBox="1">
            <a:spLocks noGrp="1"/>
          </p:cNvSpPr>
          <p:nvPr>
            <p:ph type="title"/>
          </p:nvPr>
        </p:nvSpPr>
        <p:spPr>
          <a:xfrm>
            <a:off x="1428600" y="896100"/>
            <a:ext cx="15430800" cy="114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sz="6500" dirty="0">
                <a:solidFill>
                  <a:srgbClr val="4C5150"/>
                </a:solidFill>
                <a:latin typeface="Canva Sans Bold"/>
              </a:rPr>
              <a:t>THE OPPORTUNITY</a:t>
            </a:r>
            <a:endParaRPr sz="65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0" name="Google Shape;140;g27dc4fb5f22_1_1576" descr="A close-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00594" y="8953500"/>
            <a:ext cx="3548682" cy="10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7dc4fb5f22_1_4079"/>
          <p:cNvSpPr txBox="1">
            <a:spLocks noGrp="1"/>
          </p:cNvSpPr>
          <p:nvPr>
            <p:ph type="title"/>
          </p:nvPr>
        </p:nvSpPr>
        <p:spPr>
          <a:xfrm>
            <a:off x="-2588450" y="208763"/>
            <a:ext cx="15430800" cy="114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700" b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SERVICE AREA</a:t>
            </a:r>
            <a:endParaRPr sz="7700" b="1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4" name="Google Shape;204;g27dc4fb5f22_1_4079" descr="A close-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0982" y="1204325"/>
            <a:ext cx="3548682" cy="105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g27dc4fb5f22_1_4079" descr="A map of kentucky with blue and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65192">
            <a:off x="-4338" y="-1345800"/>
            <a:ext cx="19484327" cy="12978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>
            <a:extLst>
              <a:ext uri="{FF2B5EF4-FFF2-40B4-BE49-F238E27FC236}">
                <a16:creationId xmlns:a16="http://schemas.microsoft.com/office/drawing/2014/main" id="{AEF168C8-F27F-D01E-EFC0-5BD6B8302EA5}"/>
              </a:ext>
            </a:extLst>
          </p:cNvPr>
          <p:cNvSpPr/>
          <p:nvPr/>
        </p:nvSpPr>
        <p:spPr>
          <a:xfrm>
            <a:off x="5889692" y="2781300"/>
            <a:ext cx="6139272" cy="4627275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3A6AD4C-3FDA-3B04-5193-EB827FE6D25E}"/>
              </a:ext>
            </a:extLst>
          </p:cNvPr>
          <p:cNvSpPr/>
          <p:nvPr/>
        </p:nvSpPr>
        <p:spPr>
          <a:xfrm>
            <a:off x="372084" y="2247900"/>
            <a:ext cx="6291672" cy="5160675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DEDE9E4B-C4B4-5EB2-193C-3410819236B4}"/>
              </a:ext>
            </a:extLst>
          </p:cNvPr>
          <p:cNvSpPr/>
          <p:nvPr/>
        </p:nvSpPr>
        <p:spPr>
          <a:xfrm>
            <a:off x="11362838" y="3358055"/>
            <a:ext cx="6010762" cy="4050520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Google Shape;145;g27dc4fb5f22_1_3645"/>
          <p:cNvSpPr txBox="1">
            <a:spLocks noGrp="1"/>
          </p:cNvSpPr>
          <p:nvPr>
            <p:ph type="title"/>
          </p:nvPr>
        </p:nvSpPr>
        <p:spPr>
          <a:xfrm>
            <a:off x="1115925" y="568872"/>
            <a:ext cx="15435000" cy="1145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4C5150"/>
                </a:solidFill>
                <a:latin typeface="Canva Sans Bold"/>
              </a:rPr>
              <a:t>POPULATION</a:t>
            </a:r>
            <a:endParaRPr sz="67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Google Shape;147;g27dc4fb5f22_1_3645" descr="A close-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919" y="9130650"/>
            <a:ext cx="3548682" cy="10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31;g27dc4fb5f22_1_1019">
            <a:extLst>
              <a:ext uri="{FF2B5EF4-FFF2-40B4-BE49-F238E27FC236}">
                <a16:creationId xmlns:a16="http://schemas.microsoft.com/office/drawing/2014/main" id="{30DFAE29-AB8B-B487-D23A-CF2F95109024}"/>
              </a:ext>
            </a:extLst>
          </p:cNvPr>
          <p:cNvSpPr txBox="1">
            <a:spLocks/>
          </p:cNvSpPr>
          <p:nvPr/>
        </p:nvSpPr>
        <p:spPr>
          <a:xfrm>
            <a:off x="518220" y="3937713"/>
            <a:ext cx="5593800" cy="11454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rmAutofit fontScale="25000" lnSpcReduction="20000"/>
          </a:bodyPr>
          <a:lstStyle>
            <a:lvl1pPr marL="342900" lvl="0" indent="-342900" algn="ctr" defTabSz="914400" rtl="0" eaLnBrk="1" latinLnBrk="0" hangingPunct="1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SemiBold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itchFamily="34" charset="0"/>
              <a:buNone/>
              <a:defRPr sz="2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 pitchFamily="34" charset="0"/>
              <a:buNone/>
              <a:defRPr sz="24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 pitchFamily="34" charset="0"/>
              <a:buNone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 pitchFamily="34" charset="0"/>
              <a:buNone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 pitchFamily="34" charset="0"/>
              <a:buNone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 pitchFamily="34" charset="0"/>
              <a:buNone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 pitchFamily="34" charset="0"/>
              <a:buNone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 pitchFamily="34" charset="0"/>
              <a:buNone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4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22,643</a:t>
            </a:r>
            <a:r>
              <a:rPr lang="en-US" sz="9200" b="0" dirty="0">
                <a:solidFill>
                  <a:srgbClr val="4C84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indent="0"/>
            <a:endParaRPr lang="en-US" sz="9200" b="0" dirty="0">
              <a:solidFill>
                <a:srgbClr val="4C84A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/>
            <a:r>
              <a:rPr lang="en-US" sz="16000" b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High School </a:t>
            </a:r>
          </a:p>
          <a:p>
            <a:pPr marL="0" indent="0"/>
            <a:r>
              <a:rPr lang="en-US" sz="16000" b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Students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5" name="Google Shape;132;g27dc4fb5f22_1_1019">
            <a:extLst>
              <a:ext uri="{FF2B5EF4-FFF2-40B4-BE49-F238E27FC236}">
                <a16:creationId xmlns:a16="http://schemas.microsoft.com/office/drawing/2014/main" id="{74BDB09B-0D98-EBAB-ED0D-BCCF299B1E9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872688" y="3937713"/>
            <a:ext cx="5593800" cy="114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16,046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-US" sz="4000" b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Grades 10-12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" name="Google Shape;132;g27dc4fb5f22_1_1019">
            <a:extLst>
              <a:ext uri="{FF2B5EF4-FFF2-40B4-BE49-F238E27FC236}">
                <a16:creationId xmlns:a16="http://schemas.microsoft.com/office/drawing/2014/main" id="{D59AF4AB-FA68-C88E-9BBD-7BF03B68B881}"/>
              </a:ext>
            </a:extLst>
          </p:cNvPr>
          <p:cNvSpPr txBox="1">
            <a:spLocks/>
          </p:cNvSpPr>
          <p:nvPr/>
        </p:nvSpPr>
        <p:spPr>
          <a:xfrm>
            <a:off x="11571319" y="3682837"/>
            <a:ext cx="5593800" cy="11454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lvl="0" indent="-342900" algn="ctr" defTabSz="914400" rtl="0" eaLnBrk="1" latinLnBrk="0" hangingPunct="1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Montserrat SemiBold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itchFamily="34" charset="0"/>
              <a:buNone/>
              <a:defRPr sz="28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 pitchFamily="34" charset="0"/>
              <a:buNone/>
              <a:defRPr sz="24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 pitchFamily="34" charset="0"/>
              <a:buNone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 pitchFamily="34" charset="0"/>
              <a:buNone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 pitchFamily="34" charset="0"/>
              <a:buNone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 pitchFamily="34" charset="0"/>
              <a:buNone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 pitchFamily="34" charset="0"/>
              <a:buNone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 pitchFamily="34" charset="0"/>
              <a:buNone/>
              <a:defRPr sz="2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SzPts val="358"/>
            </a:pPr>
            <a:r>
              <a:rPr lang="en-US" sz="72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10,148</a:t>
            </a:r>
            <a:r>
              <a:rPr lang="en-US" sz="60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SzPts val="358"/>
            </a:pPr>
            <a:r>
              <a:rPr lang="en-US" sz="4000" b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Grades 11-12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947C03-2E5F-E4E5-8936-38F7ED5872CE}"/>
              </a:ext>
            </a:extLst>
          </p:cNvPr>
          <p:cNvSpPr txBox="1"/>
          <p:nvPr/>
        </p:nvSpPr>
        <p:spPr>
          <a:xfrm>
            <a:off x="0" y="-272524"/>
            <a:ext cx="7235200" cy="1439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6000" dirty="0">
                <a:solidFill>
                  <a:srgbClr val="4C5150"/>
                </a:solidFill>
                <a:latin typeface="Canva Sans Bold"/>
              </a:rPr>
              <a:t>THE MODEL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C5C34323-A957-7B15-8B1D-B9A659356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8700"/>
            <a:ext cx="3548682" cy="1052825"/>
          </a:xfrm>
          <a:prstGeom prst="rect">
            <a:avLst/>
          </a:prstGeom>
        </p:spPr>
      </p:pic>
      <p:pic>
        <p:nvPicPr>
          <p:cNvPr id="6" name="Picture 5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9770ADC9-D295-EC68-D6B6-7CA90BFD5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941" y="-60972"/>
            <a:ext cx="15839219" cy="104089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7dc4fb5f22_1_3874"/>
          <p:cNvSpPr/>
          <p:nvPr/>
        </p:nvSpPr>
        <p:spPr>
          <a:xfrm rot="5400000">
            <a:off x="596950" y="2552500"/>
            <a:ext cx="2328600" cy="2176200"/>
          </a:xfrm>
          <a:prstGeom prst="homePlate">
            <a:avLst>
              <a:gd name="adj" fmla="val 3191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27dc4fb5f22_1_3874"/>
          <p:cNvSpPr/>
          <p:nvPr/>
        </p:nvSpPr>
        <p:spPr>
          <a:xfrm rot="5400000">
            <a:off x="596950" y="6704025"/>
            <a:ext cx="2328600" cy="2176200"/>
          </a:xfrm>
          <a:prstGeom prst="homePlate">
            <a:avLst>
              <a:gd name="adj" fmla="val 3191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7dc4fb5f22_1_3874"/>
          <p:cNvSpPr/>
          <p:nvPr/>
        </p:nvSpPr>
        <p:spPr>
          <a:xfrm rot="5400000">
            <a:off x="9112625" y="2552500"/>
            <a:ext cx="2328600" cy="2176200"/>
          </a:xfrm>
          <a:prstGeom prst="homePlate">
            <a:avLst>
              <a:gd name="adj" fmla="val 3191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27dc4fb5f22_1_3874"/>
          <p:cNvSpPr/>
          <p:nvPr/>
        </p:nvSpPr>
        <p:spPr>
          <a:xfrm rot="5400000">
            <a:off x="9112625" y="6704025"/>
            <a:ext cx="2328600" cy="2176200"/>
          </a:xfrm>
          <a:prstGeom prst="homePlate">
            <a:avLst>
              <a:gd name="adj" fmla="val 3191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27dc4fb5f22_1_3874"/>
          <p:cNvSpPr txBox="1">
            <a:spLocks noGrp="1"/>
          </p:cNvSpPr>
          <p:nvPr>
            <p:ph type="subTitle" idx="1"/>
          </p:nvPr>
        </p:nvSpPr>
        <p:spPr>
          <a:xfrm>
            <a:off x="673150" y="2648400"/>
            <a:ext cx="2176200" cy="156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NKY Workforce Lead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2" name="Google Shape;192;g27dc4fb5f22_1_3874"/>
          <p:cNvSpPr txBox="1">
            <a:spLocks noGrp="1"/>
          </p:cNvSpPr>
          <p:nvPr>
            <p:ph type="subTitle" idx="2"/>
          </p:nvPr>
        </p:nvSpPr>
        <p:spPr>
          <a:xfrm>
            <a:off x="673150" y="6908025"/>
            <a:ext cx="2176200" cy="176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lt1"/>
                </a:solidFill>
              </a:rPr>
              <a:t>Employment Services Lead</a:t>
            </a:r>
            <a:endParaRPr sz="2900">
              <a:solidFill>
                <a:schemeClr val="lt1"/>
              </a:solidFill>
            </a:endParaRPr>
          </a:p>
        </p:txBody>
      </p:sp>
      <p:sp>
        <p:nvSpPr>
          <p:cNvPr id="193" name="Google Shape;193;g27dc4fb5f22_1_3874"/>
          <p:cNvSpPr txBox="1">
            <a:spLocks noGrp="1"/>
          </p:cNvSpPr>
          <p:nvPr>
            <p:ph type="subTitle" idx="3"/>
          </p:nvPr>
        </p:nvSpPr>
        <p:spPr>
          <a:xfrm>
            <a:off x="9188825" y="2860000"/>
            <a:ext cx="2176200" cy="156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High School Lead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4" name="Google Shape;194;g27dc4fb5f22_1_3874"/>
          <p:cNvSpPr txBox="1">
            <a:spLocks noGrp="1"/>
          </p:cNvSpPr>
          <p:nvPr>
            <p:ph type="subTitle" idx="4"/>
          </p:nvPr>
        </p:nvSpPr>
        <p:spPr>
          <a:xfrm>
            <a:off x="9188825" y="7011525"/>
            <a:ext cx="2176200" cy="156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1018"/>
              <a:buNone/>
            </a:pPr>
            <a:r>
              <a:rPr lang="en-US" sz="2760">
                <a:solidFill>
                  <a:schemeClr val="lt1"/>
                </a:solidFill>
              </a:rPr>
              <a:t>Entrepreneur Development Lead</a:t>
            </a:r>
            <a:endParaRPr sz="2760">
              <a:solidFill>
                <a:schemeClr val="lt1"/>
              </a:solidFill>
            </a:endParaRPr>
          </a:p>
        </p:txBody>
      </p:sp>
      <p:sp>
        <p:nvSpPr>
          <p:cNvPr id="195" name="Google Shape;195;g27dc4fb5f22_1_3874"/>
          <p:cNvSpPr/>
          <p:nvPr/>
        </p:nvSpPr>
        <p:spPr>
          <a:xfrm>
            <a:off x="3618012" y="2648400"/>
            <a:ext cx="4802174" cy="1561200"/>
          </a:xfrm>
          <a:custGeom>
            <a:avLst/>
            <a:gdLst/>
            <a:ahLst/>
            <a:cxnLst/>
            <a:rect l="l" t="t" r="r" b="b"/>
            <a:pathLst>
              <a:path w="8892915" h="3252501" extrusionOk="0">
                <a:moveTo>
                  <a:pt x="0" y="0"/>
                </a:moveTo>
                <a:lnTo>
                  <a:pt x="8892915" y="0"/>
                </a:lnTo>
                <a:lnTo>
                  <a:pt x="8892915" y="3252501"/>
                </a:lnTo>
                <a:lnTo>
                  <a:pt x="0" y="3252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7dc4fb5f22_1_3874"/>
          <p:cNvSpPr/>
          <p:nvPr/>
        </p:nvSpPr>
        <p:spPr>
          <a:xfrm>
            <a:off x="3510638" y="6908026"/>
            <a:ext cx="5016897" cy="1418569"/>
          </a:xfrm>
          <a:custGeom>
            <a:avLst/>
            <a:gdLst/>
            <a:ahLst/>
            <a:cxnLst/>
            <a:rect l="l" t="t" r="r" b="b"/>
            <a:pathLst>
              <a:path w="9205315" h="3568727" extrusionOk="0">
                <a:moveTo>
                  <a:pt x="0" y="0"/>
                </a:moveTo>
                <a:lnTo>
                  <a:pt x="9205315" y="0"/>
                </a:lnTo>
                <a:lnTo>
                  <a:pt x="9205315" y="3568727"/>
                </a:lnTo>
                <a:lnTo>
                  <a:pt x="0" y="35687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7dc4fb5f22_1_3874"/>
          <p:cNvSpPr/>
          <p:nvPr/>
        </p:nvSpPr>
        <p:spPr>
          <a:xfrm>
            <a:off x="11806374" y="2720913"/>
            <a:ext cx="5553843" cy="1416169"/>
          </a:xfrm>
          <a:custGeom>
            <a:avLst/>
            <a:gdLst/>
            <a:ahLst/>
            <a:cxnLst/>
            <a:rect l="l" t="t" r="r" b="b"/>
            <a:pathLst>
              <a:path w="9030639" h="2574852" extrusionOk="0">
                <a:moveTo>
                  <a:pt x="0" y="0"/>
                </a:moveTo>
                <a:lnTo>
                  <a:pt x="9030639" y="0"/>
                </a:lnTo>
                <a:lnTo>
                  <a:pt x="9030639" y="2574852"/>
                </a:lnTo>
                <a:lnTo>
                  <a:pt x="0" y="25748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27dc4fb5f22_1_3874" descr="A close-up of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08526" y="6733216"/>
            <a:ext cx="5556605" cy="17682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5FE031AB-8B3D-6F32-F265-2C38A5D774DE}"/>
              </a:ext>
            </a:extLst>
          </p:cNvPr>
          <p:cNvSpPr txBox="1"/>
          <p:nvPr/>
        </p:nvSpPr>
        <p:spPr>
          <a:xfrm>
            <a:off x="5526400" y="-85073"/>
            <a:ext cx="723520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4C84AE"/>
                </a:solidFill>
                <a:latin typeface="Canva Sans Bold"/>
              </a:rPr>
              <a:t>PARTNERS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136;p8">
            <a:extLst>
              <a:ext uri="{FF2B5EF4-FFF2-40B4-BE49-F238E27FC236}">
                <a16:creationId xmlns:a16="http://schemas.microsoft.com/office/drawing/2014/main" id="{5114869B-159F-3729-3E0D-5C282C8690C5}"/>
              </a:ext>
            </a:extLst>
          </p:cNvPr>
          <p:cNvPicPr preferRelativeResize="0"/>
          <p:nvPr/>
        </p:nvPicPr>
        <p:blipFill rotWithShape="1">
          <a:blip r:embed="rId2"/>
          <a:srcRect r="-1" b="21874"/>
          <a:stretch/>
        </p:blipFill>
        <p:spPr bwMode="auto">
          <a:xfrm>
            <a:off x="20" y="-94583"/>
            <a:ext cx="13002748" cy="10286990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567478" y="0"/>
            <a:ext cx="12720520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195810" y="520187"/>
            <a:ext cx="219456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7472" y="6820380"/>
            <a:ext cx="603504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30B3E780-CDB9-99A4-9A4A-A884FB550EF9}"/>
              </a:ext>
            </a:extLst>
          </p:cNvPr>
          <p:cNvSpPr txBox="1"/>
          <p:nvPr/>
        </p:nvSpPr>
        <p:spPr>
          <a:xfrm>
            <a:off x="10117781" y="1092248"/>
            <a:ext cx="8763000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4C84AE"/>
                </a:solidFill>
                <a:latin typeface="Canva Sans Bold"/>
              </a:rPr>
              <a:t>SERVICES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9E58955-45AB-F456-53E2-4AB5B65E4D6F}"/>
              </a:ext>
            </a:extLst>
          </p:cNvPr>
          <p:cNvSpPr txBox="1"/>
          <p:nvPr/>
        </p:nvSpPr>
        <p:spPr>
          <a:xfrm>
            <a:off x="10117781" y="4000500"/>
            <a:ext cx="7235200" cy="4555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4800" b="1" dirty="0">
                <a:solidFill>
                  <a:srgbClr val="893106"/>
                </a:solidFill>
                <a:latin typeface="Canva Sans Bold"/>
              </a:rPr>
              <a:t>Career Assessments</a:t>
            </a:r>
          </a:p>
          <a:p>
            <a:pPr algn="r"/>
            <a:endParaRPr lang="en-US" sz="4800" b="1" dirty="0">
              <a:solidFill>
                <a:srgbClr val="893106"/>
              </a:solidFill>
              <a:latin typeface="Canva Sans Bold"/>
            </a:endParaRPr>
          </a:p>
          <a:p>
            <a:pPr algn="r"/>
            <a:r>
              <a:rPr lang="en-US" sz="4000" dirty="0">
                <a:solidFill>
                  <a:srgbClr val="4C84AE"/>
                </a:solidFill>
                <a:latin typeface="Canva Sans Bold"/>
              </a:rPr>
              <a:t>Current </a:t>
            </a:r>
            <a:r>
              <a:rPr lang="en-US" sz="6000" dirty="0">
                <a:solidFill>
                  <a:srgbClr val="4C84AE"/>
                </a:solidFill>
                <a:latin typeface="Canva Sans Bold"/>
              </a:rPr>
              <a:t>|</a:t>
            </a:r>
            <a:r>
              <a:rPr lang="en-US" sz="4000" dirty="0">
                <a:solidFill>
                  <a:srgbClr val="4C84AE"/>
                </a:solidFill>
                <a:latin typeface="Canva Sans Bold"/>
              </a:rPr>
              <a:t> 22,000</a:t>
            </a:r>
          </a:p>
          <a:p>
            <a:pPr algn="r"/>
            <a:endParaRPr lang="en-US" sz="4000" dirty="0">
              <a:solidFill>
                <a:srgbClr val="4C84AE"/>
              </a:solidFill>
              <a:latin typeface="Canva Sans Bold"/>
            </a:endParaRPr>
          </a:p>
          <a:p>
            <a:pPr algn="r"/>
            <a:r>
              <a:rPr lang="en-US" sz="4000" dirty="0">
                <a:solidFill>
                  <a:srgbClr val="4C84AE"/>
                </a:solidFill>
                <a:latin typeface="Canva Sans Bold"/>
              </a:rPr>
              <a:t>Projected </a:t>
            </a:r>
            <a:r>
              <a:rPr lang="en-US" sz="6000" dirty="0">
                <a:solidFill>
                  <a:srgbClr val="4C84AE"/>
                </a:solidFill>
                <a:latin typeface="Canva Sans Bold"/>
              </a:rPr>
              <a:t>|</a:t>
            </a:r>
            <a:r>
              <a:rPr lang="en-US" sz="4000" dirty="0">
                <a:solidFill>
                  <a:srgbClr val="4C84AE"/>
                </a:solidFill>
                <a:latin typeface="Canva Sans Bold"/>
              </a:rPr>
              <a:t> 22,000</a:t>
            </a:r>
          </a:p>
          <a:p>
            <a:pPr algn="r"/>
            <a:endParaRPr lang="en-US" sz="4000" dirty="0">
              <a:solidFill>
                <a:srgbClr val="4C84AE"/>
              </a:solidFill>
              <a:latin typeface="Canva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231427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oogle Shape;137;p8">
            <a:extLst>
              <a:ext uri="{FF2B5EF4-FFF2-40B4-BE49-F238E27FC236}">
                <a16:creationId xmlns:a16="http://schemas.microsoft.com/office/drawing/2014/main" id="{6F69985D-EE99-24BB-9786-F4D957091836}"/>
              </a:ext>
            </a:extLst>
          </p:cNvPr>
          <p:cNvPicPr preferRelativeResize="0"/>
          <p:nvPr/>
        </p:nvPicPr>
        <p:blipFill rotWithShape="1">
          <a:blip r:embed="rId2"/>
          <a:srcRect r="5200"/>
          <a:stretch/>
        </p:blipFill>
        <p:spPr bwMode="auto">
          <a:xfrm>
            <a:off x="5285232" y="-94583"/>
            <a:ext cx="13002768" cy="10286990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" y="0"/>
            <a:ext cx="14008809" cy="10287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39882" y="520187"/>
            <a:ext cx="219456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3" y="6820380"/>
            <a:ext cx="5966460" cy="27432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9D747CA-B36A-AE16-0AF7-DC953D8FE67C}"/>
              </a:ext>
            </a:extLst>
          </p:cNvPr>
          <p:cNvSpPr txBox="1"/>
          <p:nvPr/>
        </p:nvSpPr>
        <p:spPr>
          <a:xfrm>
            <a:off x="721543" y="3919120"/>
            <a:ext cx="7235200" cy="4555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b="1" dirty="0">
                <a:solidFill>
                  <a:srgbClr val="893106"/>
                </a:solidFill>
                <a:latin typeface="Canva Sans Bold"/>
              </a:rPr>
              <a:t>Coaching</a:t>
            </a:r>
          </a:p>
          <a:p>
            <a:endParaRPr lang="en-US" sz="4800" b="1" dirty="0">
              <a:solidFill>
                <a:srgbClr val="893106"/>
              </a:solidFill>
              <a:latin typeface="Canva Sans Bold"/>
            </a:endParaRPr>
          </a:p>
          <a:p>
            <a:r>
              <a:rPr lang="en-US" sz="4000" dirty="0">
                <a:solidFill>
                  <a:srgbClr val="4C84AE"/>
                </a:solidFill>
                <a:latin typeface="Canva Sans Bold"/>
              </a:rPr>
              <a:t>Current </a:t>
            </a:r>
            <a:r>
              <a:rPr lang="en-US" sz="6000" dirty="0">
                <a:solidFill>
                  <a:srgbClr val="4C84AE"/>
                </a:solidFill>
                <a:latin typeface="Canva Sans Bold"/>
              </a:rPr>
              <a:t>|</a:t>
            </a:r>
            <a:r>
              <a:rPr lang="en-US" sz="4000" dirty="0">
                <a:solidFill>
                  <a:srgbClr val="4C84AE"/>
                </a:solidFill>
                <a:latin typeface="Canva Sans Bold"/>
              </a:rPr>
              <a:t> 2,700</a:t>
            </a:r>
          </a:p>
          <a:p>
            <a:endParaRPr lang="en-US" sz="4000" dirty="0">
              <a:solidFill>
                <a:srgbClr val="4C84AE"/>
              </a:solidFill>
              <a:latin typeface="Canva Sans Bold"/>
            </a:endParaRPr>
          </a:p>
          <a:p>
            <a:r>
              <a:rPr lang="en-US" sz="4000" dirty="0">
                <a:solidFill>
                  <a:srgbClr val="4C84AE"/>
                </a:solidFill>
                <a:latin typeface="Canva Sans Bold"/>
              </a:rPr>
              <a:t>Projected </a:t>
            </a:r>
            <a:r>
              <a:rPr lang="en-US" sz="6000" dirty="0">
                <a:solidFill>
                  <a:srgbClr val="4C84AE"/>
                </a:solidFill>
                <a:latin typeface="Canva Sans Bold"/>
              </a:rPr>
              <a:t>|</a:t>
            </a:r>
            <a:r>
              <a:rPr lang="en-US" sz="4000" dirty="0">
                <a:solidFill>
                  <a:srgbClr val="4C84AE"/>
                </a:solidFill>
                <a:latin typeface="Canva Sans Bold"/>
              </a:rPr>
              <a:t> 6,000</a:t>
            </a:r>
          </a:p>
          <a:p>
            <a:endParaRPr lang="en-US" sz="4000" dirty="0">
              <a:solidFill>
                <a:srgbClr val="4C84AE"/>
              </a:solidFill>
              <a:latin typeface="Canva Sans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D190FC-FC9E-6A24-5F47-6994C5685E4F}"/>
              </a:ext>
            </a:extLst>
          </p:cNvPr>
          <p:cNvSpPr txBox="1"/>
          <p:nvPr/>
        </p:nvSpPr>
        <p:spPr>
          <a:xfrm>
            <a:off x="485038" y="1151412"/>
            <a:ext cx="5966460" cy="1545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4C84AE"/>
                </a:solidFill>
                <a:latin typeface="Canva Sans Bold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830010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215</Words>
  <Application>Microsoft Office PowerPoint</Application>
  <PresentationFormat>Custom</PresentationFormat>
  <Paragraphs>82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Montserrat</vt:lpstr>
      <vt:lpstr>Roboto Black</vt:lpstr>
      <vt:lpstr>Arial</vt:lpstr>
      <vt:lpstr>Calibri</vt:lpstr>
      <vt:lpstr>Montserrat ExtraBold</vt:lpstr>
      <vt:lpstr>Montserrat SemiBold</vt:lpstr>
      <vt:lpstr>Canva Sans Bold</vt:lpstr>
      <vt:lpstr>Roboto</vt:lpstr>
      <vt:lpstr>Office Theme</vt:lpstr>
      <vt:lpstr>PowerPoint Presentation</vt:lpstr>
      <vt:lpstr>THE PROBLEM</vt:lpstr>
      <vt:lpstr>THE OPPORTUNITY</vt:lpstr>
      <vt:lpstr>SERVICE AREA</vt:lpstr>
      <vt:lpstr>POPULATION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PARTNERS</vt:lpstr>
      <vt:lpstr>THE REQUEST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 Us</dc:title>
  <dc:creator>Keith Schneider</dc:creator>
  <cp:lastModifiedBy>Keith Schneider</cp:lastModifiedBy>
  <cp:revision>36</cp:revision>
  <dcterms:created xsi:type="dcterms:W3CDTF">2006-08-16T00:00:00Z</dcterms:created>
  <dcterms:modified xsi:type="dcterms:W3CDTF">2023-09-12T15:14:19Z</dcterms:modified>
  <dc:identifier>DAFuFuB7Qc0</dc:identifier>
</cp:coreProperties>
</file>