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69" r:id="rId2"/>
    <p:sldId id="310" r:id="rId3"/>
    <p:sldId id="438" r:id="rId4"/>
    <p:sldId id="262" r:id="rId5"/>
    <p:sldId id="279" r:id="rId6"/>
    <p:sldId id="439" r:id="rId7"/>
    <p:sldId id="440" r:id="rId8"/>
    <p:sldId id="442" r:id="rId9"/>
    <p:sldId id="280" r:id="rId10"/>
    <p:sldId id="443" r:id="rId11"/>
    <p:sldId id="444" r:id="rId12"/>
    <p:sldId id="441" r:id="rId13"/>
    <p:sldId id="281" r:id="rId14"/>
    <p:sldId id="296" r:id="rId15"/>
    <p:sldId id="286" r:id="rId16"/>
    <p:sldId id="291" r:id="rId17"/>
    <p:sldId id="300" r:id="rId18"/>
    <p:sldId id="282" r:id="rId19"/>
    <p:sldId id="445" r:id="rId20"/>
    <p:sldId id="454" r:id="rId21"/>
    <p:sldId id="453" r:id="rId22"/>
    <p:sldId id="285" r:id="rId23"/>
    <p:sldId id="283" r:id="rId24"/>
    <p:sldId id="416" r:id="rId25"/>
    <p:sldId id="270" r:id="rId26"/>
    <p:sldId id="303" r:id="rId27"/>
    <p:sldId id="288" r:id="rId28"/>
    <p:sldId id="435" r:id="rId29"/>
    <p:sldId id="452"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E28"/>
    <a:srgbClr val="D5EDFF"/>
    <a:srgbClr val="B7E0FF"/>
    <a:srgbClr val="FDE2D3"/>
    <a:srgbClr val="C4122F"/>
    <a:srgbClr val="C1EBFF"/>
    <a:srgbClr val="F37021"/>
    <a:srgbClr val="005495"/>
    <a:srgbClr val="0075CC"/>
    <a:srgbClr val="0C7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85" autoAdjust="0"/>
    <p:restoredTop sz="67894" autoAdjust="0"/>
  </p:normalViewPr>
  <p:slideViewPr>
    <p:cSldViewPr>
      <p:cViewPr varScale="1">
        <p:scale>
          <a:sx n="65" d="100"/>
          <a:sy n="65" d="100"/>
        </p:scale>
        <p:origin x="216" y="624"/>
      </p:cViewPr>
      <p:guideLst>
        <p:guide orient="horz" pos="2160"/>
        <p:guide pos="3840"/>
      </p:guideLst>
    </p:cSldViewPr>
  </p:slideViewPr>
  <p:outlineViewPr>
    <p:cViewPr>
      <p:scale>
        <a:sx n="33" d="100"/>
        <a:sy n="33" d="100"/>
      </p:scale>
      <p:origin x="0" y="-3570"/>
    </p:cViewPr>
  </p:outlineViewPr>
  <p:notesTextViewPr>
    <p:cViewPr>
      <p:scale>
        <a:sx n="1" d="1"/>
        <a:sy n="1" d="1"/>
      </p:scale>
      <p:origin x="0" y="0"/>
    </p:cViewPr>
  </p:notesTextViewPr>
  <p:sorterViewPr>
    <p:cViewPr varScale="1">
      <p:scale>
        <a:sx n="181" d="100"/>
        <a:sy n="181" d="100"/>
      </p:scale>
      <p:origin x="0" y="-294"/>
    </p:cViewPr>
  </p:sorterViewPr>
  <p:notesViewPr>
    <p:cSldViewPr>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Educational Attainment of Kentuckians, 2021</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6-6FBB-45EB-AEF3-B87365D26B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6FBB-45EB-AEF3-B87365D26B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A-6FBB-45EB-AEF3-B87365D26B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B-6FBB-45EB-AEF3-B87365D26B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C-6FBB-45EB-AEF3-B87365D26B0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D-6FBB-45EB-AEF3-B87365D26B0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E-6FBB-45EB-AEF3-B87365D26B09}"/>
              </c:ext>
            </c:extLst>
          </c:dPt>
          <c:dLbls>
            <c:dLbl>
              <c:idx val="0"/>
              <c:showLegendKey val="0"/>
              <c:showVal val="1"/>
              <c:showCatName val="1"/>
              <c:showSerName val="0"/>
              <c:showPercent val="0"/>
              <c:showBubbleSize val="0"/>
              <c:separator>
</c:separator>
              <c:extLst>
                <c:ext xmlns:c15="http://schemas.microsoft.com/office/drawing/2012/chart" uri="{CE6537A1-D6FC-4f65-9D91-7224C49458BB}">
                  <c15:layout>
                    <c:manualLayout>
                      <c:w val="0.32336075239307721"/>
                      <c:h val="0.1005050505050505"/>
                    </c:manualLayout>
                  </c15:layout>
                </c:ext>
                <c:ext xmlns:c16="http://schemas.microsoft.com/office/drawing/2014/chart" uri="{C3380CC4-5D6E-409C-BE32-E72D297353CC}">
                  <c16:uniqueId val="{00000006-6FBB-45EB-AEF3-B87365D26B09}"/>
                </c:ext>
              </c:extLst>
            </c:dLbl>
            <c:dLbl>
              <c:idx val="1"/>
              <c:layout>
                <c:manualLayout>
                  <c:x val="-0.15666455056997988"/>
                  <c:y val="-2.5252525252526178E-3"/>
                </c:manualLayout>
              </c:layout>
              <c:tx>
                <c:rich>
                  <a:bodyPr/>
                  <a:lstStyle/>
                  <a:p>
                    <a:fld id="{0BD14E73-8E34-4192-841E-673846858FE3}" type="CATEGORYNAME">
                      <a:rPr lang="en-US"/>
                      <a:pPr/>
                      <a:t>[CATEGORY NAME]</a:t>
                    </a:fld>
                    <a:endParaRPr lang="en-US" baseline="0" dirty="0"/>
                  </a:p>
                  <a:p>
                    <a:fld id="{A8B0694A-0738-4FF2-A5C6-D92FF8D8D5AA}" type="VALUE">
                      <a:rPr lang="en-US" sz="20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6FBB-45EB-AEF3-B87365D26B09}"/>
                </c:ext>
              </c:extLst>
            </c:dLbl>
            <c:dLbl>
              <c:idx val="2"/>
              <c:layout>
                <c:manualLayout>
                  <c:x val="0.13139607467159603"/>
                  <c:y val="-0.12121212121212123"/>
                </c:manualLayout>
              </c:layout>
              <c:tx>
                <c:rich>
                  <a:bodyPr/>
                  <a:lstStyle/>
                  <a:p>
                    <a:fld id="{05AE2251-96D4-470D-BDF3-5F2BA31B007F}" type="CATEGORYNAME">
                      <a:rPr lang="en-US"/>
                      <a:pPr/>
                      <a:t>[CATEGORY NAME]</a:t>
                    </a:fld>
                    <a:endParaRPr lang="en-US" baseline="0" dirty="0"/>
                  </a:p>
                  <a:p>
                    <a:fld id="{EF3A53A6-807A-436D-9A51-AD26F734E8F2}" type="VALUE">
                      <a:rPr lang="en-US" sz="20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6FBB-45EB-AEF3-B87365D26B09}"/>
                </c:ext>
              </c:extLst>
            </c:dLbl>
            <c:dLbl>
              <c:idx val="3"/>
              <c:layout>
                <c:manualLayout>
                  <c:x val="0.14487259515073408"/>
                  <c:y val="0"/>
                </c:manualLayout>
              </c:layout>
              <c:tx>
                <c:rich>
                  <a:bodyPr/>
                  <a:lstStyle/>
                  <a:p>
                    <a:fld id="{6A3663BA-24E1-4D2B-8B38-E85334818AEF}" type="CATEGORYNAME">
                      <a:rPr lang="en-US"/>
                      <a:pPr/>
                      <a:t>[CATEGORY NAME]</a:t>
                    </a:fld>
                    <a:endParaRPr lang="en-US" baseline="0" dirty="0"/>
                  </a:p>
                  <a:p>
                    <a:fld id="{D93CFAD8-D1DF-44A9-9C5B-90F71A8FF616}" type="VALUE">
                      <a:rPr lang="en-US" sz="20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6FBB-45EB-AEF3-B87365D26B09}"/>
                </c:ext>
              </c:extLst>
            </c:dLbl>
            <c:dLbl>
              <c:idx val="4"/>
              <c:layout>
                <c:manualLayout>
                  <c:x val="0.14655716021062634"/>
                  <c:y val="5.0505050505050504E-2"/>
                </c:manualLayout>
              </c:layout>
              <c:tx>
                <c:rich>
                  <a:bodyPr/>
                  <a:lstStyle/>
                  <a:p>
                    <a:fld id="{01C10253-BC05-40CF-8E46-2C249A40261C}" type="CATEGORYNAME">
                      <a:rPr lang="en-US"/>
                      <a:pPr/>
                      <a:t>[CATEGORY NAME]</a:t>
                    </a:fld>
                    <a:endParaRPr lang="en-US" baseline="0" dirty="0"/>
                  </a:p>
                  <a:p>
                    <a:fld id="{7F48E5C9-C583-436D-81AC-EFFCD47A0062}" type="VALUE">
                      <a:rPr lang="en-US" sz="20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6FBB-45EB-AEF3-B87365D26B09}"/>
                </c:ext>
              </c:extLst>
            </c:dLbl>
            <c:dLbl>
              <c:idx val="5"/>
              <c:layout>
                <c:manualLayout>
                  <c:x val="0.12971150961170377"/>
                  <c:y val="0.11238029905352739"/>
                </c:manualLayout>
              </c:layout>
              <c:tx>
                <c:rich>
                  <a:bodyPr/>
                  <a:lstStyle/>
                  <a:p>
                    <a:fld id="{E455C24C-72A7-420F-BBB5-A21F2F41F256}" type="CATEGORYNAME">
                      <a:rPr lang="en-US"/>
                      <a:pPr/>
                      <a:t>[CATEGORY NAME]</a:t>
                    </a:fld>
                    <a:endParaRPr lang="en-US" baseline="0" dirty="0"/>
                  </a:p>
                  <a:p>
                    <a:fld id="{9B4B2553-A175-4CC7-B5D2-7DDBFB389E0A}" type="VALUE">
                      <a:rPr lang="en-US" sz="20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6FBB-45EB-AEF3-B87365D26B09}"/>
                </c:ext>
              </c:extLst>
            </c:dLbl>
            <c:dLbl>
              <c:idx val="6"/>
              <c:layout>
                <c:manualLayout>
                  <c:x val="-0.13813433491116509"/>
                  <c:y val="0.10858585858585849"/>
                </c:manualLayout>
              </c:layout>
              <c:tx>
                <c:rich>
                  <a:bodyPr/>
                  <a:lstStyle/>
                  <a:p>
                    <a:fld id="{58A734FB-4A57-4E4F-94D8-9DC2C21D06ED}" type="CATEGORYNAME">
                      <a:rPr lang="en-US"/>
                      <a:pPr/>
                      <a:t>[CATEGORY NAME]</a:t>
                    </a:fld>
                    <a:endParaRPr lang="en-US" baseline="0" dirty="0"/>
                  </a:p>
                  <a:p>
                    <a:fld id="{D25C581E-2507-42ED-8C61-14BE8B478194}" type="VALUE">
                      <a:rPr lang="en-US" sz="20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6FBB-45EB-AEF3-B87365D26B09}"/>
                </c:ext>
              </c:extLst>
            </c:dLbl>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Sheet1!$A$1:$G$1</c:f>
              <c:strCache>
                <c:ptCount val="7"/>
                <c:pt idx="0">
                  <c:v>Attainment</c:v>
                </c:pt>
                <c:pt idx="1">
                  <c:v>High School or GED</c:v>
                </c:pt>
                <c:pt idx="2">
                  <c:v>Some College</c:v>
                </c:pt>
                <c:pt idx="3">
                  <c:v>Certificate</c:v>
                </c:pt>
                <c:pt idx="4">
                  <c:v>Associate</c:v>
                </c:pt>
                <c:pt idx="5">
                  <c:v>Bachelor's</c:v>
                </c:pt>
                <c:pt idx="6">
                  <c:v>Graduate or Higher</c:v>
                </c:pt>
              </c:strCache>
            </c:strRef>
          </c:cat>
          <c:val>
            <c:numRef>
              <c:f>Sheet1!$A$2:$G$2</c:f>
              <c:numCache>
                <c:formatCode>0%</c:formatCode>
                <c:ptCount val="7"/>
                <c:pt idx="1">
                  <c:v>0.38</c:v>
                </c:pt>
                <c:pt idx="2">
                  <c:v>0.08</c:v>
                </c:pt>
                <c:pt idx="3">
                  <c:v>0.15</c:v>
                </c:pt>
                <c:pt idx="4">
                  <c:v>0.1</c:v>
                </c:pt>
                <c:pt idx="5">
                  <c:v>0.18</c:v>
                </c:pt>
                <c:pt idx="6">
                  <c:v>0.11</c:v>
                </c:pt>
              </c:numCache>
            </c:numRef>
          </c:val>
          <c:extLst>
            <c:ext xmlns:c16="http://schemas.microsoft.com/office/drawing/2014/chart" uri="{C3380CC4-5D6E-409C-BE32-E72D297353CC}">
              <c16:uniqueId val="{00000000-6FBB-45EB-AEF3-B87365D26B09}"/>
            </c:ext>
          </c:extLst>
        </c:ser>
        <c:dLbls>
          <c:showLegendKey val="0"/>
          <c:showVal val="0"/>
          <c:showCatName val="0"/>
          <c:showSerName val="0"/>
          <c:showPercent val="0"/>
          <c:showBubbleSize val="0"/>
          <c:showLeaderLines val="0"/>
        </c:dLbls>
        <c:firstSliceAng val="239"/>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89"/>
        <c:axId val="543656768"/>
        <c:axId val="543653816"/>
      </c:barChart>
      <c:catAx>
        <c:axId val="5436567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43653816"/>
        <c:crosses val="autoZero"/>
        <c:auto val="1"/>
        <c:lblAlgn val="ctr"/>
        <c:lblOffset val="100"/>
        <c:noMultiLvlLbl val="0"/>
      </c:catAx>
      <c:valAx>
        <c:axId val="543653816"/>
        <c:scaling>
          <c:orientation val="minMax"/>
        </c:scaling>
        <c:delete val="1"/>
        <c:axPos val="r"/>
        <c:numFmt formatCode="_(&quot;$&quot;* #,##0_);_(&quot;$&quot;* \(#,##0\);_(&quot;$&quot;* &quot;-&quot;??_);_(@_)" sourceLinked="1"/>
        <c:majorTickMark val="none"/>
        <c:minorTickMark val="none"/>
        <c:tickLblPos val="nextTo"/>
        <c:crossAx val="543656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Sheet1!$D$1</c:f>
              <c:strCache>
                <c:ptCount val="1"/>
                <c:pt idx="0">
                  <c:v>Associate's Degree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Age 25 to 34</c:v>
                </c:pt>
                <c:pt idx="1">
                  <c:v>Age 35 to 44</c:v>
                </c:pt>
                <c:pt idx="2">
                  <c:v>Age 45 to 64</c:v>
                </c:pt>
              </c:strCache>
            </c:strRef>
          </c:cat>
          <c:val>
            <c:numRef>
              <c:f>Sheet1!$D$2:$D$4</c:f>
              <c:numCache>
                <c:formatCode>General</c:formatCode>
                <c:ptCount val="3"/>
                <c:pt idx="0">
                  <c:v>55198</c:v>
                </c:pt>
                <c:pt idx="1">
                  <c:v>57321</c:v>
                </c:pt>
                <c:pt idx="2">
                  <c:v>105155</c:v>
                </c:pt>
              </c:numCache>
            </c:numRef>
          </c:val>
          <c:extLst>
            <c:ext xmlns:c16="http://schemas.microsoft.com/office/drawing/2014/chart" uri="{C3380CC4-5D6E-409C-BE32-E72D297353CC}">
              <c16:uniqueId val="{00000000-2A20-4676-B104-9CF8F0A59466}"/>
            </c:ext>
          </c:extLst>
        </c:ser>
        <c:ser>
          <c:idx val="1"/>
          <c:order val="1"/>
          <c:tx>
            <c:strRef>
              <c:f>Sheet1!$C$1</c:f>
              <c:strCache>
                <c:ptCount val="1"/>
                <c:pt idx="0">
                  <c:v>Some College, No Degree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Age 25 to 34</c:v>
                </c:pt>
                <c:pt idx="1">
                  <c:v>Age 35 to 44</c:v>
                </c:pt>
                <c:pt idx="2">
                  <c:v>Age 45 to 64</c:v>
                </c:pt>
              </c:strCache>
            </c:strRef>
          </c:cat>
          <c:val>
            <c:numRef>
              <c:f>Sheet1!$C$2:$C$4</c:f>
              <c:numCache>
                <c:formatCode>General</c:formatCode>
                <c:ptCount val="3"/>
                <c:pt idx="0">
                  <c:v>145887</c:v>
                </c:pt>
                <c:pt idx="1">
                  <c:v>122383</c:v>
                </c:pt>
                <c:pt idx="2">
                  <c:v>232820</c:v>
                </c:pt>
              </c:numCache>
            </c:numRef>
          </c:val>
          <c:extLst>
            <c:ext xmlns:c16="http://schemas.microsoft.com/office/drawing/2014/chart" uri="{C3380CC4-5D6E-409C-BE32-E72D297353CC}">
              <c16:uniqueId val="{00000001-2A20-4676-B104-9CF8F0A59466}"/>
            </c:ext>
          </c:extLst>
        </c:ser>
        <c:ser>
          <c:idx val="0"/>
          <c:order val="2"/>
          <c:tx>
            <c:strRef>
              <c:f>Sheet1!$B$1</c:f>
              <c:strCache>
                <c:ptCount val="1"/>
                <c:pt idx="0">
                  <c:v>HS Graduate or Equivalent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Age 25 to 34</c:v>
                </c:pt>
                <c:pt idx="1">
                  <c:v>Age 35 to 44</c:v>
                </c:pt>
                <c:pt idx="2">
                  <c:v>Age 45 to 64</c:v>
                </c:pt>
              </c:strCache>
            </c:strRef>
          </c:cat>
          <c:val>
            <c:numRef>
              <c:f>Sheet1!$B$2:$B$4</c:f>
              <c:numCache>
                <c:formatCode>General</c:formatCode>
                <c:ptCount val="3"/>
                <c:pt idx="0">
                  <c:v>161463</c:v>
                </c:pt>
                <c:pt idx="1">
                  <c:v>156895</c:v>
                </c:pt>
                <c:pt idx="2">
                  <c:v>414923</c:v>
                </c:pt>
              </c:numCache>
            </c:numRef>
          </c:val>
          <c:extLst>
            <c:ext xmlns:c16="http://schemas.microsoft.com/office/drawing/2014/chart" uri="{C3380CC4-5D6E-409C-BE32-E72D297353CC}">
              <c16:uniqueId val="{00000002-2A20-4676-B104-9CF8F0A59466}"/>
            </c:ext>
          </c:extLst>
        </c:ser>
        <c:dLbls>
          <c:showLegendKey val="0"/>
          <c:showVal val="0"/>
          <c:showCatName val="0"/>
          <c:showSerName val="0"/>
          <c:showPercent val="0"/>
          <c:showBubbleSize val="0"/>
        </c:dLbls>
        <c:gapWidth val="182"/>
        <c:axId val="456067840"/>
        <c:axId val="456064560"/>
      </c:barChart>
      <c:catAx>
        <c:axId val="45606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56064560"/>
        <c:crosses val="autoZero"/>
        <c:auto val="1"/>
        <c:lblAlgn val="ctr"/>
        <c:lblOffset val="100"/>
        <c:noMultiLvlLbl val="0"/>
      </c:catAx>
      <c:valAx>
        <c:axId val="456064560"/>
        <c:scaling>
          <c:orientation val="minMax"/>
        </c:scaling>
        <c:delete val="1"/>
        <c:axPos val="b"/>
        <c:numFmt formatCode="#,##0" sourceLinked="0"/>
        <c:majorTickMark val="none"/>
        <c:minorTickMark val="none"/>
        <c:tickLblPos val="nextTo"/>
        <c:crossAx val="456067840"/>
        <c:crosses val="autoZero"/>
        <c:crossBetween val="between"/>
      </c:valAx>
      <c:spPr>
        <a:noFill/>
        <a:ln>
          <a:noFill/>
        </a:ln>
        <a:effectLst/>
      </c:spPr>
    </c:plotArea>
    <c:legend>
      <c:legendPos val="b"/>
      <c:layout>
        <c:manualLayout>
          <c:xMode val="edge"/>
          <c:yMode val="edge"/>
          <c:x val="0.58181825123100106"/>
          <c:y val="0.66848529180994698"/>
          <c:w val="0.41212114198534255"/>
          <c:h val="0.2948992002662346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Undergraduate Enrollment of Adults Age 25-49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3888888888888888E-2"/>
          <c:y val="0.24005228513102528"/>
          <c:w val="0.97222222222222221"/>
          <c:h val="0.73084718576844565"/>
        </c:manualLayout>
      </c:layout>
      <c:barChart>
        <c:barDir val="col"/>
        <c:grouping val="clustered"/>
        <c:varyColors val="0"/>
        <c:ser>
          <c:idx val="2"/>
          <c:order val="2"/>
          <c:tx>
            <c:strRef>
              <c:f>Sheet1!$D$1</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Sheet1!$D$2:$D$11</c:f>
              <c:numCache>
                <c:formatCode>_(* #,##0_);_(* \(#,##0\);_(* "-"??_);_(@_)</c:formatCode>
                <c:ptCount val="10"/>
                <c:pt idx="0">
                  <c:v>53990</c:v>
                </c:pt>
                <c:pt idx="1">
                  <c:v>49638</c:v>
                </c:pt>
                <c:pt idx="2">
                  <c:v>43634</c:v>
                </c:pt>
                <c:pt idx="3">
                  <c:v>41352</c:v>
                </c:pt>
                <c:pt idx="4">
                  <c:v>38375</c:v>
                </c:pt>
                <c:pt idx="5">
                  <c:v>36538</c:v>
                </c:pt>
                <c:pt idx="6">
                  <c:v>34998</c:v>
                </c:pt>
                <c:pt idx="7">
                  <c:v>31069</c:v>
                </c:pt>
                <c:pt idx="8">
                  <c:v>29372</c:v>
                </c:pt>
                <c:pt idx="9">
                  <c:v>29070</c:v>
                </c:pt>
              </c:numCache>
            </c:numRef>
          </c:val>
          <c:extLst>
            <c:ext xmlns:c16="http://schemas.microsoft.com/office/drawing/2014/chart" uri="{C3380CC4-5D6E-409C-BE32-E72D297353CC}">
              <c16:uniqueId val="{00000003-E507-47EB-86B2-CA55179BF80E}"/>
            </c:ext>
          </c:extLst>
        </c:ser>
        <c:dLbls>
          <c:showLegendKey val="0"/>
          <c:showVal val="1"/>
          <c:showCatName val="0"/>
          <c:showSerName val="0"/>
          <c:showPercent val="0"/>
          <c:showBubbleSize val="0"/>
        </c:dLbls>
        <c:gapWidth val="55"/>
        <c:overlap val="100"/>
        <c:axId val="129310911"/>
        <c:axId val="129313311"/>
      </c:barChart>
      <c:barChart>
        <c:barDir val="col"/>
        <c:grouping val="stacked"/>
        <c:varyColors val="0"/>
        <c:ser>
          <c:idx val="0"/>
          <c:order val="0"/>
          <c:tx>
            <c:strRef>
              <c:f>Sheet1!$B$1</c:f>
              <c:strCache>
                <c:ptCount val="1"/>
                <c:pt idx="0">
                  <c:v>KCTCS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Sheet1!$B$2:$B$11</c:f>
              <c:numCache>
                <c:formatCode>_(* #,##0_);_(* \(#,##0\);_(* "-"??_);_(@_)</c:formatCode>
                <c:ptCount val="10"/>
                <c:pt idx="0">
                  <c:v>36071</c:v>
                </c:pt>
                <c:pt idx="1">
                  <c:v>32623</c:v>
                </c:pt>
                <c:pt idx="2">
                  <c:v>27919</c:v>
                </c:pt>
                <c:pt idx="3">
                  <c:v>26599</c:v>
                </c:pt>
                <c:pt idx="4">
                  <c:v>24949</c:v>
                </c:pt>
                <c:pt idx="5">
                  <c:v>24181</c:v>
                </c:pt>
                <c:pt idx="6">
                  <c:v>23732</c:v>
                </c:pt>
                <c:pt idx="7">
                  <c:v>20226</c:v>
                </c:pt>
                <c:pt idx="8">
                  <c:v>18984</c:v>
                </c:pt>
                <c:pt idx="9">
                  <c:v>18914</c:v>
                </c:pt>
              </c:numCache>
            </c:numRef>
          </c:val>
          <c:extLst>
            <c:ext xmlns:c16="http://schemas.microsoft.com/office/drawing/2014/chart" uri="{C3380CC4-5D6E-409C-BE32-E72D297353CC}">
              <c16:uniqueId val="{00000000-E507-47EB-86B2-CA55179BF80E}"/>
            </c:ext>
          </c:extLst>
        </c:ser>
        <c:ser>
          <c:idx val="1"/>
          <c:order val="1"/>
          <c:tx>
            <c:strRef>
              <c:f>Sheet1!$C$1</c:f>
              <c:strCache>
                <c:ptCount val="1"/>
                <c:pt idx="0">
                  <c:v>Public Universities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Sheet1!$C$2:$C$11</c:f>
              <c:numCache>
                <c:formatCode>_(* #,##0_);_(* \(#,##0\);_(* "-"??_);_(@_)</c:formatCode>
                <c:ptCount val="10"/>
                <c:pt idx="0">
                  <c:v>17919</c:v>
                </c:pt>
                <c:pt idx="1">
                  <c:v>17015</c:v>
                </c:pt>
                <c:pt idx="2">
                  <c:v>15715</c:v>
                </c:pt>
                <c:pt idx="3">
                  <c:v>14753</c:v>
                </c:pt>
                <c:pt idx="4">
                  <c:v>13426</c:v>
                </c:pt>
                <c:pt idx="5">
                  <c:v>12357</c:v>
                </c:pt>
                <c:pt idx="6">
                  <c:v>11266</c:v>
                </c:pt>
                <c:pt idx="7">
                  <c:v>10843</c:v>
                </c:pt>
                <c:pt idx="8">
                  <c:v>10388</c:v>
                </c:pt>
                <c:pt idx="9">
                  <c:v>10156</c:v>
                </c:pt>
              </c:numCache>
            </c:numRef>
          </c:val>
          <c:extLst>
            <c:ext xmlns:c16="http://schemas.microsoft.com/office/drawing/2014/chart" uri="{C3380CC4-5D6E-409C-BE32-E72D297353CC}">
              <c16:uniqueId val="{00000001-E507-47EB-86B2-CA55179BF80E}"/>
            </c:ext>
          </c:extLst>
        </c:ser>
        <c:dLbls>
          <c:showLegendKey val="0"/>
          <c:showVal val="1"/>
          <c:showCatName val="0"/>
          <c:showSerName val="0"/>
          <c:showPercent val="0"/>
          <c:showBubbleSize val="0"/>
        </c:dLbls>
        <c:gapWidth val="55"/>
        <c:overlap val="100"/>
        <c:axId val="126446607"/>
        <c:axId val="126443727"/>
      </c:barChart>
      <c:catAx>
        <c:axId val="12931091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13311"/>
        <c:crosses val="autoZero"/>
        <c:auto val="1"/>
        <c:lblAlgn val="ctr"/>
        <c:lblOffset val="100"/>
        <c:noMultiLvlLbl val="0"/>
      </c:catAx>
      <c:valAx>
        <c:axId val="129313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10911"/>
        <c:crosses val="autoZero"/>
        <c:crossBetween val="between"/>
      </c:valAx>
      <c:valAx>
        <c:axId val="126443727"/>
        <c:scaling>
          <c:orientation val="minMax"/>
        </c:scaling>
        <c:delete val="0"/>
        <c:axPos val="r"/>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446607"/>
        <c:crosses val="max"/>
        <c:crossBetween val="between"/>
      </c:valAx>
      <c:catAx>
        <c:axId val="126446607"/>
        <c:scaling>
          <c:orientation val="minMax"/>
        </c:scaling>
        <c:delete val="1"/>
        <c:axPos val="b"/>
        <c:numFmt formatCode="General" sourceLinked="1"/>
        <c:majorTickMark val="none"/>
        <c:minorTickMark val="none"/>
        <c:tickLblPos val="nextTo"/>
        <c:crossAx val="126443727"/>
        <c:crosses val="autoZero"/>
        <c:auto val="1"/>
        <c:lblAlgn val="ctr"/>
        <c:lblOffset val="100"/>
        <c:noMultiLvlLbl val="0"/>
      </c:cat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Change in State and Student Shares of Total Public Funds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2030075705946715E-2"/>
          <c:y val="0.23975232262633839"/>
          <c:w val="0.97593984858810656"/>
          <c:h val="0.73114714827313265"/>
        </c:manualLayout>
      </c:layout>
      <c:lineChart>
        <c:grouping val="standard"/>
        <c:varyColors val="0"/>
        <c:ser>
          <c:idx val="0"/>
          <c:order val="0"/>
          <c:tx>
            <c:strRef>
              <c:f>Sheet1!$A$2</c:f>
              <c:strCache>
                <c:ptCount val="1"/>
                <c:pt idx="0">
                  <c:v>State (Net General Fund Contribution)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9"/>
              <c:layout>
                <c:manualLayout>
                  <c:x val="-3.0343285214348259E-2"/>
                  <c:y val="-9.312169312169311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5D4-4384-B99F-DC7524F27CBC}"/>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5D4-4384-B99F-DC7524F27CB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chemeClr val="tx1"/>
                      </a:solidFill>
                      <a:round/>
                      <a:headEnd type="triangle"/>
                      <a:tailEnd type="none"/>
                    </a:ln>
                    <a:effectLst/>
                  </c:spPr>
                </c15:leaderLines>
              </c:ext>
            </c:extLst>
          </c:dLbls>
          <c:cat>
            <c:strRef>
              <c:f>Sheet1!$B$1:$Y$1</c:f>
              <c:strCache>
                <c:ptCount val="24"/>
                <c:pt idx="0">
                  <c:v>98-99</c:v>
                </c:pt>
                <c:pt idx="1">
                  <c:v>99-00</c:v>
                </c:pt>
                <c:pt idx="2">
                  <c:v>00-01</c:v>
                </c:pt>
                <c:pt idx="3">
                  <c:v>01-02</c:v>
                </c:pt>
                <c:pt idx="4">
                  <c:v>02-03</c:v>
                </c:pt>
                <c:pt idx="5">
                  <c:v>03-04</c:v>
                </c:pt>
                <c:pt idx="6">
                  <c:v>04-05</c:v>
                </c:pt>
                <c:pt idx="7">
                  <c:v>05-06</c:v>
                </c:pt>
                <c:pt idx="8">
                  <c:v>06-07</c:v>
                </c:pt>
                <c:pt idx="9">
                  <c:v>07-08</c:v>
                </c:pt>
                <c:pt idx="10">
                  <c:v>08-09</c:v>
                </c:pt>
                <c:pt idx="11">
                  <c:v>09-10</c:v>
                </c:pt>
                <c:pt idx="12">
                  <c:v>10-11</c:v>
                </c:pt>
                <c:pt idx="13">
                  <c:v>11-12</c:v>
                </c:pt>
                <c:pt idx="14">
                  <c:v>12-13</c:v>
                </c:pt>
                <c:pt idx="15">
                  <c:v>13-14</c:v>
                </c:pt>
                <c:pt idx="16">
                  <c:v>14-15</c:v>
                </c:pt>
                <c:pt idx="17">
                  <c:v>15-16</c:v>
                </c:pt>
                <c:pt idx="18">
                  <c:v>16-17</c:v>
                </c:pt>
                <c:pt idx="19">
                  <c:v>17-18</c:v>
                </c:pt>
                <c:pt idx="20">
                  <c:v>18-19</c:v>
                </c:pt>
                <c:pt idx="21">
                  <c:v>19-20</c:v>
                </c:pt>
                <c:pt idx="22">
                  <c:v>20-21</c:v>
                </c:pt>
                <c:pt idx="23">
                  <c:v>21-22</c:v>
                </c:pt>
              </c:strCache>
            </c:strRef>
          </c:cat>
          <c:val>
            <c:numRef>
              <c:f>Sheet1!$B$2:$Y$2</c:f>
              <c:numCache>
                <c:formatCode>0%</c:formatCode>
                <c:ptCount val="24"/>
                <c:pt idx="0">
                  <c:v>0.67</c:v>
                </c:pt>
                <c:pt idx="1">
                  <c:v>0.66</c:v>
                </c:pt>
                <c:pt idx="2">
                  <c:v>0.66</c:v>
                </c:pt>
                <c:pt idx="3">
                  <c:v>0.64</c:v>
                </c:pt>
                <c:pt idx="4">
                  <c:v>0.61</c:v>
                </c:pt>
                <c:pt idx="5">
                  <c:v>0.57999999999999996</c:v>
                </c:pt>
                <c:pt idx="6">
                  <c:v>0.54</c:v>
                </c:pt>
                <c:pt idx="7">
                  <c:v>0.53</c:v>
                </c:pt>
                <c:pt idx="8">
                  <c:v>0.51</c:v>
                </c:pt>
                <c:pt idx="9">
                  <c:v>0.5</c:v>
                </c:pt>
                <c:pt idx="10">
                  <c:v>0.47</c:v>
                </c:pt>
                <c:pt idx="11">
                  <c:v>0.44</c:v>
                </c:pt>
                <c:pt idx="12">
                  <c:v>0.43</c:v>
                </c:pt>
                <c:pt idx="13">
                  <c:v>0.4</c:v>
                </c:pt>
                <c:pt idx="14">
                  <c:v>0.38</c:v>
                </c:pt>
                <c:pt idx="15">
                  <c:v>0.37</c:v>
                </c:pt>
                <c:pt idx="16">
                  <c:v>0.36</c:v>
                </c:pt>
                <c:pt idx="17">
                  <c:v>0.35</c:v>
                </c:pt>
                <c:pt idx="18">
                  <c:v>0.34</c:v>
                </c:pt>
                <c:pt idx="19">
                  <c:v>0.33</c:v>
                </c:pt>
                <c:pt idx="20">
                  <c:v>0.33</c:v>
                </c:pt>
                <c:pt idx="21">
                  <c:v>0.32</c:v>
                </c:pt>
                <c:pt idx="22">
                  <c:v>0.32</c:v>
                </c:pt>
                <c:pt idx="23">
                  <c:v>0.34</c:v>
                </c:pt>
              </c:numCache>
            </c:numRef>
          </c:val>
          <c:smooth val="0"/>
          <c:extLst>
            <c:ext xmlns:c16="http://schemas.microsoft.com/office/drawing/2014/chart" uri="{C3380CC4-5D6E-409C-BE32-E72D297353CC}">
              <c16:uniqueId val="{00000000-05D4-4384-B99F-DC7524F27CBC}"/>
            </c:ext>
          </c:extLst>
        </c:ser>
        <c:ser>
          <c:idx val="1"/>
          <c:order val="1"/>
          <c:tx>
            <c:strRef>
              <c:f>Sheet1!$A$3</c:f>
              <c:strCache>
                <c:ptCount val="1"/>
                <c:pt idx="0">
                  <c:v>Student (Tuition and Fee Revenue)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5D4-4384-B99F-DC7524F27CBC}"/>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5D4-4384-B99F-DC7524F27CBC}"/>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5D4-4384-B99F-DC7524F27CBC}"/>
                </c:ext>
              </c:extLst>
            </c:dLbl>
            <c:dLbl>
              <c:idx val="9"/>
              <c:delete val="1"/>
              <c:extLst>
                <c:ext xmlns:c15="http://schemas.microsoft.com/office/drawing/2012/chart" uri="{CE6537A1-D6FC-4f65-9D91-7224C49458BB}"/>
                <c:ext xmlns:c16="http://schemas.microsoft.com/office/drawing/2014/chart" uri="{C3380CC4-5D6E-409C-BE32-E72D297353CC}">
                  <c16:uniqueId val="{0000001C-05D4-4384-B99F-DC7524F27CB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98-99</c:v>
                </c:pt>
                <c:pt idx="1">
                  <c:v>99-00</c:v>
                </c:pt>
                <c:pt idx="2">
                  <c:v>00-01</c:v>
                </c:pt>
                <c:pt idx="3">
                  <c:v>01-02</c:v>
                </c:pt>
                <c:pt idx="4">
                  <c:v>02-03</c:v>
                </c:pt>
                <c:pt idx="5">
                  <c:v>03-04</c:v>
                </c:pt>
                <c:pt idx="6">
                  <c:v>04-05</c:v>
                </c:pt>
                <c:pt idx="7">
                  <c:v>05-06</c:v>
                </c:pt>
                <c:pt idx="8">
                  <c:v>06-07</c:v>
                </c:pt>
                <c:pt idx="9">
                  <c:v>07-08</c:v>
                </c:pt>
                <c:pt idx="10">
                  <c:v>08-09</c:v>
                </c:pt>
                <c:pt idx="11">
                  <c:v>09-10</c:v>
                </c:pt>
                <c:pt idx="12">
                  <c:v>10-11</c:v>
                </c:pt>
                <c:pt idx="13">
                  <c:v>11-12</c:v>
                </c:pt>
                <c:pt idx="14">
                  <c:v>12-13</c:v>
                </c:pt>
                <c:pt idx="15">
                  <c:v>13-14</c:v>
                </c:pt>
                <c:pt idx="16">
                  <c:v>14-15</c:v>
                </c:pt>
                <c:pt idx="17">
                  <c:v>15-16</c:v>
                </c:pt>
                <c:pt idx="18">
                  <c:v>16-17</c:v>
                </c:pt>
                <c:pt idx="19">
                  <c:v>17-18</c:v>
                </c:pt>
                <c:pt idx="20">
                  <c:v>18-19</c:v>
                </c:pt>
                <c:pt idx="21">
                  <c:v>19-20</c:v>
                </c:pt>
                <c:pt idx="22">
                  <c:v>20-21</c:v>
                </c:pt>
                <c:pt idx="23">
                  <c:v>21-22</c:v>
                </c:pt>
              </c:strCache>
            </c:strRef>
          </c:cat>
          <c:val>
            <c:numRef>
              <c:f>Sheet1!$B$3:$Y$3</c:f>
              <c:numCache>
                <c:formatCode>0%</c:formatCode>
                <c:ptCount val="24"/>
                <c:pt idx="0">
                  <c:v>0.33</c:v>
                </c:pt>
                <c:pt idx="1">
                  <c:v>0.34</c:v>
                </c:pt>
                <c:pt idx="2">
                  <c:v>0.34</c:v>
                </c:pt>
                <c:pt idx="3">
                  <c:v>0.37</c:v>
                </c:pt>
                <c:pt idx="4">
                  <c:v>0.39</c:v>
                </c:pt>
                <c:pt idx="5">
                  <c:v>0.42</c:v>
                </c:pt>
                <c:pt idx="6">
                  <c:v>0.46</c:v>
                </c:pt>
                <c:pt idx="7">
                  <c:v>0.47</c:v>
                </c:pt>
                <c:pt idx="8">
                  <c:v>0.49</c:v>
                </c:pt>
                <c:pt idx="9">
                  <c:v>0.5</c:v>
                </c:pt>
                <c:pt idx="10">
                  <c:v>0.53</c:v>
                </c:pt>
                <c:pt idx="11">
                  <c:v>0.56000000000000005</c:v>
                </c:pt>
                <c:pt idx="12">
                  <c:v>0.57999999999999996</c:v>
                </c:pt>
                <c:pt idx="13">
                  <c:v>0.6</c:v>
                </c:pt>
                <c:pt idx="14">
                  <c:v>0.62</c:v>
                </c:pt>
                <c:pt idx="15">
                  <c:v>0.63</c:v>
                </c:pt>
                <c:pt idx="16">
                  <c:v>0.64</c:v>
                </c:pt>
                <c:pt idx="17">
                  <c:v>0.65</c:v>
                </c:pt>
                <c:pt idx="18">
                  <c:v>0.66</c:v>
                </c:pt>
                <c:pt idx="19">
                  <c:v>0.67</c:v>
                </c:pt>
                <c:pt idx="20">
                  <c:v>0.67</c:v>
                </c:pt>
                <c:pt idx="21">
                  <c:v>0.68</c:v>
                </c:pt>
                <c:pt idx="22">
                  <c:v>0.68</c:v>
                </c:pt>
                <c:pt idx="23">
                  <c:v>0.66</c:v>
                </c:pt>
              </c:numCache>
            </c:numRef>
          </c:val>
          <c:smooth val="0"/>
          <c:extLst>
            <c:ext xmlns:c16="http://schemas.microsoft.com/office/drawing/2014/chart" uri="{C3380CC4-5D6E-409C-BE32-E72D297353CC}">
              <c16:uniqueId val="{00000001-05D4-4384-B99F-DC7524F27CBC}"/>
            </c:ext>
          </c:extLst>
        </c:ser>
        <c:dLbls>
          <c:showLegendKey val="0"/>
          <c:showVal val="0"/>
          <c:showCatName val="0"/>
          <c:showSerName val="0"/>
          <c:showPercent val="0"/>
          <c:showBubbleSize val="0"/>
        </c:dLbls>
        <c:marker val="1"/>
        <c:smooth val="0"/>
        <c:axId val="1106749903"/>
        <c:axId val="1106758543"/>
      </c:lineChart>
      <c:catAx>
        <c:axId val="11067499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6758543"/>
        <c:crosses val="autoZero"/>
        <c:auto val="1"/>
        <c:lblAlgn val="ctr"/>
        <c:lblOffset val="100"/>
        <c:noMultiLvlLbl val="0"/>
      </c:catAx>
      <c:valAx>
        <c:axId val="1106758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06749903"/>
        <c:crosses val="autoZero"/>
        <c:crossBetween val="between"/>
        <c:majorUnit val="0.8"/>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t>Low-Income Undergraduate Enrollment, Public Institutions</a:t>
            </a:r>
          </a:p>
          <a:p>
            <a:pPr>
              <a:defRPr/>
            </a:pPr>
            <a:r>
              <a:rPr lang="en-US" sz="1400" i="1" dirty="0"/>
              <a:t>(Excludes</a:t>
            </a:r>
            <a:r>
              <a:rPr lang="en-US" sz="1400" i="1" baseline="0" dirty="0"/>
              <a:t> Dual Credit Students)</a:t>
            </a:r>
            <a:endParaRPr lang="en-US"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2030075705946715E-2"/>
          <c:y val="0.23942694663167105"/>
          <c:w val="0.97593984858810656"/>
          <c:h val="0.73147252426779985"/>
        </c:manualLayout>
      </c:layout>
      <c:barChart>
        <c:barDir val="col"/>
        <c:grouping val="clustered"/>
        <c:varyColors val="0"/>
        <c:ser>
          <c:idx val="0"/>
          <c:order val="0"/>
          <c:tx>
            <c:strRef>
              <c:f>Sheet1!$B$1</c:f>
              <c:strCache>
                <c:ptCount val="1"/>
                <c:pt idx="0">
                  <c:v>Low-Income Undergraduate Enrollment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C00000"/>
                </a:solidFill>
                <a:prstDash val="sysDot"/>
              </a:ln>
              <a:effectLst/>
            </c:spPr>
            <c:trendlineType val="linear"/>
            <c:dispRSqr val="0"/>
            <c:dispEq val="0"/>
          </c:trendline>
          <c:cat>
            <c:strRef>
              <c:f>Sheet1!$A$2:$A$10</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Sheet1!$B$2:$B$10</c:f>
              <c:numCache>
                <c:formatCode>_(* #,##0_);_(* \(#,##0\);_(* "-"??_);_(@_)</c:formatCode>
                <c:ptCount val="9"/>
                <c:pt idx="0">
                  <c:v>78452</c:v>
                </c:pt>
                <c:pt idx="1">
                  <c:v>76279</c:v>
                </c:pt>
                <c:pt idx="2">
                  <c:v>67936</c:v>
                </c:pt>
                <c:pt idx="3">
                  <c:v>64006</c:v>
                </c:pt>
                <c:pt idx="4">
                  <c:v>62882</c:v>
                </c:pt>
                <c:pt idx="5">
                  <c:v>59947</c:v>
                </c:pt>
                <c:pt idx="6">
                  <c:v>58155</c:v>
                </c:pt>
                <c:pt idx="7">
                  <c:v>53759</c:v>
                </c:pt>
                <c:pt idx="8">
                  <c:v>47281</c:v>
                </c:pt>
              </c:numCache>
            </c:numRef>
          </c:val>
          <c:extLst>
            <c:ext xmlns:c16="http://schemas.microsoft.com/office/drawing/2014/chart" uri="{C3380CC4-5D6E-409C-BE32-E72D297353CC}">
              <c16:uniqueId val="{00000000-2669-49CF-AE4F-E1E4BF6A88A1}"/>
            </c:ext>
          </c:extLst>
        </c:ser>
        <c:dLbls>
          <c:showLegendKey val="0"/>
          <c:showVal val="0"/>
          <c:showCatName val="0"/>
          <c:showSerName val="0"/>
          <c:showPercent val="0"/>
          <c:showBubbleSize val="0"/>
        </c:dLbls>
        <c:gapWidth val="50"/>
        <c:overlap val="-27"/>
        <c:axId val="1964004191"/>
        <c:axId val="1964019071"/>
      </c:barChart>
      <c:catAx>
        <c:axId val="196400419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4019071"/>
        <c:crosses val="autoZero"/>
        <c:auto val="1"/>
        <c:lblAlgn val="ctr"/>
        <c:lblOffset val="100"/>
        <c:noMultiLvlLbl val="0"/>
      </c:catAx>
      <c:valAx>
        <c:axId val="1964019071"/>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96400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7548848603284E-2"/>
          <c:y val="0.22264466941632291"/>
          <c:w val="0.96954490230279344"/>
          <c:h val="0.74825480148314805"/>
        </c:manualLayout>
      </c:layout>
      <c:lineChart>
        <c:grouping val="standard"/>
        <c:varyColors val="0"/>
        <c:ser>
          <c:idx val="2"/>
          <c:order val="0"/>
          <c:tx>
            <c:strRef>
              <c:f>Sheet1!$D$1</c:f>
              <c:strCache>
                <c:ptCount val="1"/>
                <c:pt idx="0">
                  <c:v>State Grants</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strRef>
          </c:cat>
          <c:val>
            <c:numRef>
              <c:f>Sheet1!$D$2:$D$13</c:f>
              <c:numCache>
                <c:formatCode>_("$"* #,##0_);_("$"* \(#,##0\);_("$"* "-"??_);_(@_)</c:formatCode>
                <c:ptCount val="11"/>
                <c:pt idx="0">
                  <c:v>729</c:v>
                </c:pt>
                <c:pt idx="1">
                  <c:v>680</c:v>
                </c:pt>
                <c:pt idx="2">
                  <c:v>542</c:v>
                </c:pt>
                <c:pt idx="3">
                  <c:v>639</c:v>
                </c:pt>
                <c:pt idx="4">
                  <c:v>641</c:v>
                </c:pt>
                <c:pt idx="5">
                  <c:v>646</c:v>
                </c:pt>
                <c:pt idx="6">
                  <c:v>758</c:v>
                </c:pt>
                <c:pt idx="7">
                  <c:v>795</c:v>
                </c:pt>
                <c:pt idx="8">
                  <c:v>864</c:v>
                </c:pt>
                <c:pt idx="9">
                  <c:v>944</c:v>
                </c:pt>
                <c:pt idx="10">
                  <c:v>1044</c:v>
                </c:pt>
              </c:numCache>
            </c:numRef>
          </c:val>
          <c:smooth val="0"/>
          <c:extLst>
            <c:ext xmlns:c16="http://schemas.microsoft.com/office/drawing/2014/chart" uri="{C3380CC4-5D6E-409C-BE32-E72D297353CC}">
              <c16:uniqueId val="{00000002-40BA-49ED-AB1D-4E92AF056C85}"/>
            </c:ext>
          </c:extLst>
        </c:ser>
        <c:ser>
          <c:idx val="1"/>
          <c:order val="1"/>
          <c:tx>
            <c:strRef>
              <c:f>Sheet1!$C$1</c:f>
              <c:strCache>
                <c:ptCount val="1"/>
                <c:pt idx="0">
                  <c:v>Pell and Other Federal Grants</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4.3554277764007221E-2"/>
                  <c:y val="3.4708994708994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BA-49ED-AB1D-4E92AF056C85}"/>
                </c:ext>
              </c:extLst>
            </c:dLbl>
            <c:dLbl>
              <c:idx val="1"/>
              <c:layout>
                <c:manualLayout>
                  <c:x val="-4.2169955141406923E-2"/>
                  <c:y val="3.7354497354497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BA-49ED-AB1D-4E92AF056C8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strRef>
          </c:cat>
          <c:val>
            <c:numRef>
              <c:f>Sheet1!$C$2:$C$13</c:f>
              <c:numCache>
                <c:formatCode>_("$"* #,##0_);_("$"* \(#,##0\);_("$"* "-"??_);_(@_)</c:formatCode>
                <c:ptCount val="11"/>
                <c:pt idx="0">
                  <c:v>1279</c:v>
                </c:pt>
                <c:pt idx="1">
                  <c:v>1506</c:v>
                </c:pt>
                <c:pt idx="2">
                  <c:v>1415</c:v>
                </c:pt>
                <c:pt idx="3">
                  <c:v>1237</c:v>
                </c:pt>
                <c:pt idx="4">
                  <c:v>1248</c:v>
                </c:pt>
                <c:pt idx="5">
                  <c:v>1413</c:v>
                </c:pt>
                <c:pt idx="6">
                  <c:v>1225</c:v>
                </c:pt>
                <c:pt idx="7">
                  <c:v>1201</c:v>
                </c:pt>
                <c:pt idx="8">
                  <c:v>1280</c:v>
                </c:pt>
                <c:pt idx="9">
                  <c:v>1333</c:v>
                </c:pt>
                <c:pt idx="10">
                  <c:v>1567</c:v>
                </c:pt>
              </c:numCache>
            </c:numRef>
          </c:val>
          <c:smooth val="0"/>
          <c:extLst>
            <c:ext xmlns:c16="http://schemas.microsoft.com/office/drawing/2014/chart" uri="{C3380CC4-5D6E-409C-BE32-E72D297353CC}">
              <c16:uniqueId val="{00000001-40BA-49ED-AB1D-4E92AF056C85}"/>
            </c:ext>
          </c:extLst>
        </c:ser>
        <c:ser>
          <c:idx val="0"/>
          <c:order val="2"/>
          <c:tx>
            <c:strRef>
              <c:f>Sheet1!$B$1</c:f>
              <c:strCache>
                <c:ptCount val="1"/>
                <c:pt idx="0">
                  <c:v>Institutional Grants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strRef>
          </c:cat>
          <c:val>
            <c:numRef>
              <c:f>Sheet1!$B$2:$B$13</c:f>
              <c:numCache>
                <c:formatCode>_("$"* #,##0_);_("$"* \(#,##0\);_("$"* "-"??_);_(@_)</c:formatCode>
                <c:ptCount val="11"/>
                <c:pt idx="0">
                  <c:v>1525</c:v>
                </c:pt>
                <c:pt idx="1">
                  <c:v>1679</c:v>
                </c:pt>
                <c:pt idx="2">
                  <c:v>2026</c:v>
                </c:pt>
                <c:pt idx="3">
                  <c:v>2282</c:v>
                </c:pt>
                <c:pt idx="4">
                  <c:v>2542</c:v>
                </c:pt>
                <c:pt idx="5">
                  <c:v>2697</c:v>
                </c:pt>
                <c:pt idx="6">
                  <c:v>3068</c:v>
                </c:pt>
                <c:pt idx="7">
                  <c:v>3321</c:v>
                </c:pt>
                <c:pt idx="8">
                  <c:v>3661</c:v>
                </c:pt>
                <c:pt idx="9">
                  <c:v>3979</c:v>
                </c:pt>
                <c:pt idx="10">
                  <c:v>4358</c:v>
                </c:pt>
              </c:numCache>
            </c:numRef>
          </c:val>
          <c:smooth val="0"/>
          <c:extLst>
            <c:ext xmlns:c16="http://schemas.microsoft.com/office/drawing/2014/chart" uri="{C3380CC4-5D6E-409C-BE32-E72D297353CC}">
              <c16:uniqueId val="{00000000-40BA-49ED-AB1D-4E92AF056C85}"/>
            </c:ext>
          </c:extLst>
        </c:ser>
        <c:dLbls>
          <c:showLegendKey val="0"/>
          <c:showVal val="0"/>
          <c:showCatName val="0"/>
          <c:showSerName val="0"/>
          <c:showPercent val="0"/>
          <c:showBubbleSize val="0"/>
        </c:dLbls>
        <c:marker val="1"/>
        <c:smooth val="0"/>
        <c:axId val="38211744"/>
        <c:axId val="38212704"/>
      </c:lineChart>
      <c:catAx>
        <c:axId val="38211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212704"/>
        <c:crosses val="autoZero"/>
        <c:auto val="1"/>
        <c:lblAlgn val="ctr"/>
        <c:lblOffset val="500"/>
        <c:noMultiLvlLbl val="0"/>
      </c:catAx>
      <c:valAx>
        <c:axId val="38212704"/>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3821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Annual Change in Resident Undergraduate Tuition and Fees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2030075705946715E-2"/>
          <c:y val="0.23942694663167105"/>
          <c:w val="0.96422064312767497"/>
          <c:h val="0.73147252426779985"/>
        </c:manualLayout>
      </c:layout>
      <c:lineChart>
        <c:grouping val="standard"/>
        <c:varyColors val="0"/>
        <c:ser>
          <c:idx val="0"/>
          <c:order val="0"/>
          <c:tx>
            <c:strRef>
              <c:f>Sheet1!$B$1</c:f>
              <c:strCache>
                <c:ptCount val="1"/>
                <c:pt idx="0">
                  <c:v>Annual change in tuition and fees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1998-99</c:v>
                </c:pt>
                <c:pt idx="1">
                  <c:v>1999-2000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pt idx="17">
                  <c:v>2015-16</c:v>
                </c:pt>
                <c:pt idx="18">
                  <c:v>2016-17</c:v>
                </c:pt>
                <c:pt idx="19">
                  <c:v>2017-18</c:v>
                </c:pt>
                <c:pt idx="20">
                  <c:v>2018-19</c:v>
                </c:pt>
                <c:pt idx="21">
                  <c:v>2019-20</c:v>
                </c:pt>
                <c:pt idx="22">
                  <c:v>2020-21</c:v>
                </c:pt>
                <c:pt idx="23">
                  <c:v>2021-22</c:v>
                </c:pt>
                <c:pt idx="24">
                  <c:v>2022-23</c:v>
                </c:pt>
                <c:pt idx="25">
                  <c:v>2023-24</c:v>
                </c:pt>
              </c:strCache>
            </c:strRef>
          </c:cat>
          <c:val>
            <c:numRef>
              <c:f>Sheet1!$B$2:$B$27</c:f>
              <c:numCache>
                <c:formatCode>0.0%</c:formatCode>
                <c:ptCount val="26"/>
                <c:pt idx="0">
                  <c:v>7.1999999999999995E-2</c:v>
                </c:pt>
                <c:pt idx="1">
                  <c:v>8.1000000000000003E-2</c:v>
                </c:pt>
                <c:pt idx="2">
                  <c:v>5.3999999999999999E-2</c:v>
                </c:pt>
                <c:pt idx="3">
                  <c:v>9.7000000000000003E-2</c:v>
                </c:pt>
                <c:pt idx="4">
                  <c:v>9.8000000000000004E-2</c:v>
                </c:pt>
                <c:pt idx="5">
                  <c:v>0.13800000000000001</c:v>
                </c:pt>
                <c:pt idx="6">
                  <c:v>0.16</c:v>
                </c:pt>
                <c:pt idx="7">
                  <c:v>0.128</c:v>
                </c:pt>
                <c:pt idx="8">
                  <c:v>0.11600000000000001</c:v>
                </c:pt>
                <c:pt idx="9">
                  <c:v>8.6999999999999994E-2</c:v>
                </c:pt>
                <c:pt idx="10">
                  <c:v>0.08</c:v>
                </c:pt>
                <c:pt idx="11">
                  <c:v>4.4999999999999998E-2</c:v>
                </c:pt>
                <c:pt idx="12">
                  <c:v>5.3999999999999999E-2</c:v>
                </c:pt>
                <c:pt idx="13">
                  <c:v>6.2E-2</c:v>
                </c:pt>
                <c:pt idx="14">
                  <c:v>5.1999999999999998E-2</c:v>
                </c:pt>
                <c:pt idx="15">
                  <c:v>3.1E-2</c:v>
                </c:pt>
              </c:numCache>
            </c:numRef>
          </c:val>
          <c:smooth val="0"/>
          <c:extLst>
            <c:ext xmlns:c16="http://schemas.microsoft.com/office/drawing/2014/chart" uri="{C3380CC4-5D6E-409C-BE32-E72D297353CC}">
              <c16:uniqueId val="{00000000-8BDA-413B-AA32-46AFEB4A2ACD}"/>
            </c:ext>
          </c:extLst>
        </c:ser>
        <c:ser>
          <c:idx val="1"/>
          <c:order val="1"/>
          <c:tx>
            <c:strRef>
              <c:f>Sheet1!$C$1</c:f>
              <c:strCache>
                <c:ptCount val="1"/>
                <c:pt idx="0">
                  <c:v>Column1</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15"/>
              <c:delete val="1"/>
              <c:extLst>
                <c:ext xmlns:c15="http://schemas.microsoft.com/office/drawing/2012/chart" uri="{CE6537A1-D6FC-4f65-9D91-7224C49458BB}"/>
                <c:ext xmlns:c16="http://schemas.microsoft.com/office/drawing/2014/chart" uri="{C3380CC4-5D6E-409C-BE32-E72D297353CC}">
                  <c16:uniqueId val="{00000001-D486-4E3A-BF45-7284651347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1998-99</c:v>
                </c:pt>
                <c:pt idx="1">
                  <c:v>1999-2000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pt idx="17">
                  <c:v>2015-16</c:v>
                </c:pt>
                <c:pt idx="18">
                  <c:v>2016-17</c:v>
                </c:pt>
                <c:pt idx="19">
                  <c:v>2017-18</c:v>
                </c:pt>
                <c:pt idx="20">
                  <c:v>2018-19</c:v>
                </c:pt>
                <c:pt idx="21">
                  <c:v>2019-20</c:v>
                </c:pt>
                <c:pt idx="22">
                  <c:v>2020-21</c:v>
                </c:pt>
                <c:pt idx="23">
                  <c:v>2021-22</c:v>
                </c:pt>
                <c:pt idx="24">
                  <c:v>2022-23</c:v>
                </c:pt>
                <c:pt idx="25">
                  <c:v>2023-24</c:v>
                </c:pt>
              </c:strCache>
            </c:strRef>
          </c:cat>
          <c:val>
            <c:numRef>
              <c:f>Sheet1!$C$2:$C$27</c:f>
              <c:numCache>
                <c:formatCode>General</c:formatCode>
                <c:ptCount val="26"/>
                <c:pt idx="15" formatCode="0.0%">
                  <c:v>3.1E-2</c:v>
                </c:pt>
                <c:pt idx="16" formatCode="0.0%">
                  <c:v>4.4999999999999998E-2</c:v>
                </c:pt>
                <c:pt idx="17" formatCode="0.0%">
                  <c:v>3.5999999999999997E-2</c:v>
                </c:pt>
                <c:pt idx="18" formatCode="0.0%">
                  <c:v>5.3999999999999999E-2</c:v>
                </c:pt>
                <c:pt idx="19" formatCode="0.0%">
                  <c:v>3.6999999999999998E-2</c:v>
                </c:pt>
                <c:pt idx="20" formatCode="0.0%">
                  <c:v>3.5000000000000003E-2</c:v>
                </c:pt>
                <c:pt idx="21" formatCode="0.0%">
                  <c:v>0.02</c:v>
                </c:pt>
                <c:pt idx="22" formatCode="0.0%">
                  <c:v>7.0000000000000001E-3</c:v>
                </c:pt>
                <c:pt idx="23" formatCode="0.0%">
                  <c:v>1.2E-2</c:v>
                </c:pt>
                <c:pt idx="24" formatCode="0.0%">
                  <c:v>1.4999999999999999E-2</c:v>
                </c:pt>
                <c:pt idx="25" formatCode="0.0%">
                  <c:v>2.7E-2</c:v>
                </c:pt>
              </c:numCache>
            </c:numRef>
          </c:val>
          <c:smooth val="0"/>
          <c:extLst>
            <c:ext xmlns:c16="http://schemas.microsoft.com/office/drawing/2014/chart" uri="{C3380CC4-5D6E-409C-BE32-E72D297353CC}">
              <c16:uniqueId val="{00000000-D486-4E3A-BF45-7284651347C5}"/>
            </c:ext>
          </c:extLst>
        </c:ser>
        <c:dLbls>
          <c:showLegendKey val="0"/>
          <c:showVal val="0"/>
          <c:showCatName val="0"/>
          <c:showSerName val="0"/>
          <c:showPercent val="0"/>
          <c:showBubbleSize val="0"/>
        </c:dLbls>
        <c:marker val="1"/>
        <c:smooth val="0"/>
        <c:axId val="2030622863"/>
        <c:axId val="2030624303"/>
      </c:lineChart>
      <c:catAx>
        <c:axId val="2030622863"/>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30624303"/>
        <c:crosses val="autoZero"/>
        <c:auto val="1"/>
        <c:lblAlgn val="ctr"/>
        <c:lblOffset val="100"/>
        <c:noMultiLvlLbl val="0"/>
      </c:catAx>
      <c:valAx>
        <c:axId val="203062430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3062286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FAFSA Completion Rate by Kentucky</a:t>
            </a:r>
            <a:r>
              <a:rPr lang="en-US" baseline="0" dirty="0"/>
              <a:t>’s Graduating Seniors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0"/>
          <c:order val="0"/>
          <c:tx>
            <c:strRef>
              <c:f>Sheet1!$A$2</c:f>
              <c:strCache>
                <c:ptCount val="1"/>
                <c:pt idx="0">
                  <c:v>Completed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0.0%</c:formatCode>
                <c:ptCount val="5"/>
                <c:pt idx="0">
                  <c:v>0.69799999999999995</c:v>
                </c:pt>
                <c:pt idx="1">
                  <c:v>0.72599999999999998</c:v>
                </c:pt>
                <c:pt idx="2">
                  <c:v>0.7</c:v>
                </c:pt>
                <c:pt idx="3">
                  <c:v>0.67500000000000004</c:v>
                </c:pt>
                <c:pt idx="4">
                  <c:v>0.64900000000000002</c:v>
                </c:pt>
              </c:numCache>
            </c:numRef>
          </c:val>
          <c:extLst>
            <c:ext xmlns:c16="http://schemas.microsoft.com/office/drawing/2014/chart" uri="{C3380CC4-5D6E-409C-BE32-E72D297353CC}">
              <c16:uniqueId val="{00000000-4E28-4FD9-98B5-0DF3859F603D}"/>
            </c:ext>
          </c:extLst>
        </c:ser>
        <c:ser>
          <c:idx val="1"/>
          <c:order val="1"/>
          <c:tx>
            <c:strRef>
              <c:f>Sheet1!$A$3</c:f>
              <c:strCache>
                <c:ptCount val="1"/>
                <c:pt idx="0">
                  <c:v>Did Not Complete</c:v>
                </c:pt>
              </c:strCache>
            </c:strRef>
          </c:tx>
          <c:spPr>
            <a:solidFill>
              <a:schemeClr val="bg2"/>
            </a:solidFill>
            <a:ln>
              <a:noFill/>
            </a:ln>
            <a:effectLst/>
          </c:spPr>
          <c:invertIfNegative val="0"/>
          <c:cat>
            <c:strRef>
              <c:f>Sheet1!$B$1:$F$1</c:f>
              <c:strCache>
                <c:ptCount val="5"/>
                <c:pt idx="0">
                  <c:v>2016</c:v>
                </c:pt>
                <c:pt idx="1">
                  <c:v>2017</c:v>
                </c:pt>
                <c:pt idx="2">
                  <c:v>2018</c:v>
                </c:pt>
                <c:pt idx="3">
                  <c:v>2019</c:v>
                </c:pt>
                <c:pt idx="4">
                  <c:v>2020</c:v>
                </c:pt>
              </c:strCache>
            </c:strRef>
          </c:cat>
          <c:val>
            <c:numRef>
              <c:f>Sheet1!$B$3:$F$3</c:f>
              <c:numCache>
                <c:formatCode>0.0%</c:formatCode>
                <c:ptCount val="5"/>
                <c:pt idx="0">
                  <c:v>0.30200000000000005</c:v>
                </c:pt>
                <c:pt idx="1">
                  <c:v>0.27400000000000002</c:v>
                </c:pt>
                <c:pt idx="2">
                  <c:v>0.30000000000000004</c:v>
                </c:pt>
                <c:pt idx="3">
                  <c:v>0.32499999999999996</c:v>
                </c:pt>
                <c:pt idx="4">
                  <c:v>0.35099999999999998</c:v>
                </c:pt>
              </c:numCache>
            </c:numRef>
          </c:val>
          <c:extLst>
            <c:ext xmlns:c16="http://schemas.microsoft.com/office/drawing/2014/chart" uri="{C3380CC4-5D6E-409C-BE32-E72D297353CC}">
              <c16:uniqueId val="{00000001-4E28-4FD9-98B5-0DF3859F603D}"/>
            </c:ext>
          </c:extLst>
        </c:ser>
        <c:dLbls>
          <c:showLegendKey val="0"/>
          <c:showVal val="0"/>
          <c:showCatName val="0"/>
          <c:showSerName val="0"/>
          <c:showPercent val="0"/>
          <c:showBubbleSize val="0"/>
        </c:dLbls>
        <c:gapWidth val="125"/>
        <c:overlap val="100"/>
        <c:axId val="382001759"/>
        <c:axId val="382002719"/>
      </c:barChart>
      <c:catAx>
        <c:axId val="3820017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2002719"/>
        <c:crosses val="autoZero"/>
        <c:auto val="1"/>
        <c:lblAlgn val="ctr"/>
        <c:lblOffset val="100"/>
        <c:noMultiLvlLbl val="0"/>
      </c:catAx>
      <c:valAx>
        <c:axId val="38200271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200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Comparing Unmet Need Over</a:t>
            </a:r>
            <a:r>
              <a:rPr lang="en-US" b="1" baseline="0" dirty="0"/>
              <a:t> Time</a:t>
            </a:r>
          </a:p>
          <a:p>
            <a:pPr>
              <a:defRPr/>
            </a:pPr>
            <a:r>
              <a:rPr lang="en-US" sz="1400" b="1" baseline="0" dirty="0"/>
              <a:t>Percentage of Students By Level of Need</a:t>
            </a:r>
            <a:endParaRPr lang="en-US"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2011-12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unmet need</c:v>
                </c:pt>
                <c:pt idx="1">
                  <c:v>$1 to $4,999</c:v>
                </c:pt>
                <c:pt idx="2">
                  <c:v>$5,000 to $9,999</c:v>
                </c:pt>
                <c:pt idx="3">
                  <c:v>$10,000 or more</c:v>
                </c:pt>
              </c:strCache>
            </c:strRef>
          </c:cat>
          <c:val>
            <c:numRef>
              <c:f>Sheet1!$B$2:$B$5</c:f>
              <c:numCache>
                <c:formatCode>General</c:formatCode>
                <c:ptCount val="4"/>
                <c:pt idx="0">
                  <c:v>20.6</c:v>
                </c:pt>
                <c:pt idx="1">
                  <c:v>17.100000000000001</c:v>
                </c:pt>
                <c:pt idx="2">
                  <c:v>33</c:v>
                </c:pt>
                <c:pt idx="3">
                  <c:v>29.3</c:v>
                </c:pt>
              </c:numCache>
            </c:numRef>
          </c:val>
          <c:extLst>
            <c:ext xmlns:c16="http://schemas.microsoft.com/office/drawing/2014/chart" uri="{C3380CC4-5D6E-409C-BE32-E72D297353CC}">
              <c16:uniqueId val="{00000000-F451-8545-996D-ABD6831DF182}"/>
            </c:ext>
          </c:extLst>
        </c:ser>
        <c:ser>
          <c:idx val="1"/>
          <c:order val="1"/>
          <c:tx>
            <c:strRef>
              <c:f>Sheet1!$C$1</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unmet need</c:v>
                </c:pt>
                <c:pt idx="1">
                  <c:v>$1 to $4,999</c:v>
                </c:pt>
                <c:pt idx="2">
                  <c:v>$5,000 to $9,999</c:v>
                </c:pt>
                <c:pt idx="3">
                  <c:v>$10,000 or more</c:v>
                </c:pt>
              </c:strCache>
            </c:strRef>
          </c:cat>
          <c:val>
            <c:numRef>
              <c:f>Sheet1!$C$2:$C$5</c:f>
              <c:numCache>
                <c:formatCode>General</c:formatCode>
                <c:ptCount val="4"/>
                <c:pt idx="0">
                  <c:v>31.7</c:v>
                </c:pt>
                <c:pt idx="1">
                  <c:v>17.100000000000001</c:v>
                </c:pt>
                <c:pt idx="2">
                  <c:v>21.7</c:v>
                </c:pt>
                <c:pt idx="3">
                  <c:v>29.5</c:v>
                </c:pt>
              </c:numCache>
            </c:numRef>
          </c:val>
          <c:extLst>
            <c:ext xmlns:c16="http://schemas.microsoft.com/office/drawing/2014/chart" uri="{C3380CC4-5D6E-409C-BE32-E72D297353CC}">
              <c16:uniqueId val="{00000001-F451-8545-996D-ABD6831DF182}"/>
            </c:ext>
          </c:extLst>
        </c:ser>
        <c:dLbls>
          <c:dLblPos val="outEnd"/>
          <c:showLegendKey val="0"/>
          <c:showVal val="1"/>
          <c:showCatName val="0"/>
          <c:showSerName val="0"/>
          <c:showPercent val="0"/>
          <c:showBubbleSize val="0"/>
        </c:dLbls>
        <c:gapWidth val="150"/>
        <c:axId val="312564927"/>
        <c:axId val="291948831"/>
      </c:barChart>
      <c:catAx>
        <c:axId val="31256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91948831"/>
        <c:crosses val="autoZero"/>
        <c:auto val="1"/>
        <c:lblAlgn val="ctr"/>
        <c:lblOffset val="100"/>
        <c:noMultiLvlLbl val="0"/>
      </c:catAx>
      <c:valAx>
        <c:axId val="291948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56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All Students (KCTCS)</c:v>
                </c:pt>
              </c:strCache>
            </c:strRef>
          </c:tx>
          <c:spPr>
            <a:ln w="28575" cap="rnd">
              <a:solidFill>
                <a:schemeClr val="accent1"/>
              </a:solidFill>
              <a:round/>
            </a:ln>
            <a:effectLst/>
          </c:spPr>
          <c:marker>
            <c:symbol val="none"/>
          </c:marker>
          <c:dLbls>
            <c:dLbl>
              <c:idx val="0"/>
              <c:spPr>
                <a:noFill/>
                <a:ln>
                  <a:noFill/>
                </a:ln>
                <a:effectLst/>
              </c:spPr>
              <c:txPr>
                <a:bodyPr rot="0" spcFirstLastPara="1" vertOverflow="ellipsis" vert="horz" wrap="square" lIns="38100" tIns="19050" rIns="38100" bIns="19050" anchor="t"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9.3755918070049862E-2"/>
                      <c:h val="6.2226298884013834E-2"/>
                    </c:manualLayout>
                  </c15:layout>
                </c:ext>
                <c:ext xmlns:c16="http://schemas.microsoft.com/office/drawing/2014/chart" uri="{C3380CC4-5D6E-409C-BE32-E72D297353CC}">
                  <c16:uniqueId val="{00000005-A8C1-5945-A45F-5B33553AC084}"/>
                </c:ext>
              </c:extLst>
            </c:dLbl>
            <c:spPr>
              <a:noFill/>
              <a:ln>
                <a:noFill/>
              </a:ln>
              <a:effectLst/>
            </c:spPr>
            <c:txPr>
              <a:bodyPr rot="0" spcFirstLastPara="1" vertOverflow="ellipsis" vert="horz" wrap="square" lIns="38100" tIns="19050" rIns="38100" bIns="19050" anchor="t"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2017-18</c:v>
                </c:pt>
                <c:pt idx="1">
                  <c:v>2018-19</c:v>
                </c:pt>
                <c:pt idx="2">
                  <c:v>2019-20</c:v>
                </c:pt>
                <c:pt idx="3">
                  <c:v>2020-21</c:v>
                </c:pt>
                <c:pt idx="4">
                  <c:v>2021-22</c:v>
                </c:pt>
              </c:strCache>
            </c:strRef>
          </c:cat>
          <c:val>
            <c:numRef>
              <c:f>Sheet1!$B$2:$F$2</c:f>
              <c:numCache>
                <c:formatCode>"$"#,##0</c:formatCode>
                <c:ptCount val="5"/>
                <c:pt idx="0">
                  <c:v>7536</c:v>
                </c:pt>
                <c:pt idx="1">
                  <c:v>6540</c:v>
                </c:pt>
                <c:pt idx="2">
                  <c:v>5897</c:v>
                </c:pt>
                <c:pt idx="3">
                  <c:v>5633</c:v>
                </c:pt>
                <c:pt idx="4">
                  <c:v>4993</c:v>
                </c:pt>
              </c:numCache>
            </c:numRef>
          </c:val>
          <c:smooth val="0"/>
          <c:extLst>
            <c:ext xmlns:c16="http://schemas.microsoft.com/office/drawing/2014/chart" uri="{C3380CC4-5D6E-409C-BE32-E72D297353CC}">
              <c16:uniqueId val="{00000000-F451-8545-996D-ABD6831DF182}"/>
            </c:ext>
          </c:extLst>
        </c:ser>
        <c:ser>
          <c:idx val="1"/>
          <c:order val="1"/>
          <c:tx>
            <c:strRef>
              <c:f>Sheet1!$A$3</c:f>
              <c:strCache>
                <c:ptCount val="1"/>
                <c:pt idx="0">
                  <c:v>Students with Debt (KCTCS)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t" anchorCtr="0">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2017-18</c:v>
                </c:pt>
                <c:pt idx="1">
                  <c:v>2018-19</c:v>
                </c:pt>
                <c:pt idx="2">
                  <c:v>2019-20</c:v>
                </c:pt>
                <c:pt idx="3">
                  <c:v>2020-21</c:v>
                </c:pt>
                <c:pt idx="4">
                  <c:v>2021-22</c:v>
                </c:pt>
              </c:strCache>
            </c:strRef>
          </c:cat>
          <c:val>
            <c:numRef>
              <c:f>Sheet1!$B$3:$F$3</c:f>
              <c:numCache>
                <c:formatCode>"$"#,##0</c:formatCode>
                <c:ptCount val="5"/>
                <c:pt idx="0">
                  <c:v>15478</c:v>
                </c:pt>
                <c:pt idx="1">
                  <c:v>15040</c:v>
                </c:pt>
                <c:pt idx="2">
                  <c:v>14581</c:v>
                </c:pt>
                <c:pt idx="3">
                  <c:v>14189</c:v>
                </c:pt>
                <c:pt idx="4">
                  <c:v>14184</c:v>
                </c:pt>
              </c:numCache>
            </c:numRef>
          </c:val>
          <c:smooth val="0"/>
          <c:extLst>
            <c:ext xmlns:c16="http://schemas.microsoft.com/office/drawing/2014/chart" uri="{C3380CC4-5D6E-409C-BE32-E72D297353CC}">
              <c16:uniqueId val="{00000001-F451-8545-996D-ABD6831DF182}"/>
            </c:ext>
          </c:extLst>
        </c:ser>
        <c:dLbls>
          <c:showLegendKey val="0"/>
          <c:showVal val="1"/>
          <c:showCatName val="0"/>
          <c:showSerName val="0"/>
          <c:showPercent val="0"/>
          <c:showBubbleSize val="0"/>
        </c:dLbls>
        <c:smooth val="0"/>
        <c:axId val="312564927"/>
        <c:axId val="291948831"/>
      </c:lineChart>
      <c:catAx>
        <c:axId val="31256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91948831"/>
        <c:crosses val="autoZero"/>
        <c:auto val="1"/>
        <c:lblAlgn val="ctr"/>
        <c:lblOffset val="100"/>
        <c:noMultiLvlLbl val="0"/>
      </c:catAx>
      <c:valAx>
        <c:axId val="2919488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56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All Students (Universities)</c:v>
                </c:pt>
              </c:strCache>
            </c:strRef>
          </c:tx>
          <c:spPr>
            <a:ln w="28575" cap="rnd">
              <a:solidFill>
                <a:schemeClr val="accent1"/>
              </a:solidFill>
              <a:round/>
            </a:ln>
            <a:effectLst/>
          </c:spPr>
          <c:marker>
            <c:symbol val="none"/>
          </c:marker>
          <c:dLbls>
            <c:dLbl>
              <c:idx val="0"/>
              <c:spPr>
                <a:noFill/>
                <a:ln>
                  <a:noFill/>
                </a:ln>
                <a:effectLst/>
              </c:spPr>
              <c:txPr>
                <a:bodyPr rot="0" spcFirstLastPara="1" vertOverflow="ellipsis" vert="horz" wrap="square" lIns="38100" tIns="19050" rIns="38100" bIns="19050" anchor="t"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9.3755918070049862E-2"/>
                      <c:h val="6.2226298884013834E-2"/>
                    </c:manualLayout>
                  </c15:layout>
                </c:ext>
                <c:ext xmlns:c16="http://schemas.microsoft.com/office/drawing/2014/chart" uri="{C3380CC4-5D6E-409C-BE32-E72D297353CC}">
                  <c16:uniqueId val="{00000005-A8C1-5945-A45F-5B33553AC084}"/>
                </c:ext>
              </c:extLst>
            </c:dLbl>
            <c:spPr>
              <a:noFill/>
              <a:ln>
                <a:noFill/>
              </a:ln>
              <a:effectLst/>
            </c:spPr>
            <c:txPr>
              <a:bodyPr rot="0" spcFirstLastPara="1" vertOverflow="ellipsis" vert="horz" wrap="square" lIns="38100" tIns="19050" rIns="38100" bIns="19050" anchor="t"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2017-18</c:v>
                </c:pt>
                <c:pt idx="1">
                  <c:v>2018-19</c:v>
                </c:pt>
                <c:pt idx="2">
                  <c:v>2019-20</c:v>
                </c:pt>
                <c:pt idx="3">
                  <c:v>2020-21</c:v>
                </c:pt>
                <c:pt idx="4">
                  <c:v>2021-22</c:v>
                </c:pt>
              </c:strCache>
            </c:strRef>
          </c:cat>
          <c:val>
            <c:numRef>
              <c:f>Sheet1!$B$2:$F$2</c:f>
              <c:numCache>
                <c:formatCode>"$"#,##0</c:formatCode>
                <c:ptCount val="5"/>
                <c:pt idx="0">
                  <c:v>22226</c:v>
                </c:pt>
                <c:pt idx="1">
                  <c:v>21520</c:v>
                </c:pt>
                <c:pt idx="2">
                  <c:v>21928</c:v>
                </c:pt>
                <c:pt idx="3">
                  <c:v>21351</c:v>
                </c:pt>
                <c:pt idx="4">
                  <c:v>19633</c:v>
                </c:pt>
              </c:numCache>
            </c:numRef>
          </c:val>
          <c:smooth val="0"/>
          <c:extLst>
            <c:ext xmlns:c16="http://schemas.microsoft.com/office/drawing/2014/chart" uri="{C3380CC4-5D6E-409C-BE32-E72D297353CC}">
              <c16:uniqueId val="{00000000-F451-8545-996D-ABD6831DF182}"/>
            </c:ext>
          </c:extLst>
        </c:ser>
        <c:ser>
          <c:idx val="1"/>
          <c:order val="1"/>
          <c:tx>
            <c:strRef>
              <c:f>Sheet1!$A$3</c:f>
              <c:strCache>
                <c:ptCount val="1"/>
                <c:pt idx="0">
                  <c:v>Students with Debt (Universities)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t" anchorCtr="0">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2017-18</c:v>
                </c:pt>
                <c:pt idx="1">
                  <c:v>2018-19</c:v>
                </c:pt>
                <c:pt idx="2">
                  <c:v>2019-20</c:v>
                </c:pt>
                <c:pt idx="3">
                  <c:v>2020-21</c:v>
                </c:pt>
                <c:pt idx="4">
                  <c:v>2021-22</c:v>
                </c:pt>
              </c:strCache>
            </c:strRef>
          </c:cat>
          <c:val>
            <c:numRef>
              <c:f>Sheet1!$B$3:$F$3</c:f>
              <c:numCache>
                <c:formatCode>"$"#,##0</c:formatCode>
                <c:ptCount val="5"/>
                <c:pt idx="0">
                  <c:v>34903</c:v>
                </c:pt>
                <c:pt idx="1">
                  <c:v>34878</c:v>
                </c:pt>
                <c:pt idx="2">
                  <c:v>35176</c:v>
                </c:pt>
                <c:pt idx="3">
                  <c:v>34931</c:v>
                </c:pt>
                <c:pt idx="4">
                  <c:v>33419</c:v>
                </c:pt>
              </c:numCache>
            </c:numRef>
          </c:val>
          <c:smooth val="0"/>
          <c:extLst>
            <c:ext xmlns:c16="http://schemas.microsoft.com/office/drawing/2014/chart" uri="{C3380CC4-5D6E-409C-BE32-E72D297353CC}">
              <c16:uniqueId val="{00000001-F451-8545-996D-ABD6831DF182}"/>
            </c:ext>
          </c:extLst>
        </c:ser>
        <c:dLbls>
          <c:showLegendKey val="0"/>
          <c:showVal val="1"/>
          <c:showCatName val="0"/>
          <c:showSerName val="0"/>
          <c:showPercent val="0"/>
          <c:showBubbleSize val="0"/>
        </c:dLbls>
        <c:smooth val="0"/>
        <c:axId val="312564927"/>
        <c:axId val="291948831"/>
      </c:lineChart>
      <c:catAx>
        <c:axId val="31256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91948831"/>
        <c:crosses val="autoZero"/>
        <c:auto val="1"/>
        <c:lblAlgn val="ctr"/>
        <c:lblOffset val="100"/>
        <c:noMultiLvlLbl val="0"/>
      </c:catAx>
      <c:valAx>
        <c:axId val="2919488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56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Sheet1!$A$2:$B$121</cx:f>
        <cx:nf>Sheet1!$A$1:$B$1</cx:nf>
        <cx:lvl ptCount="120" name="County">
          <cx:pt idx="0">Adair</cx:pt>
          <cx:pt idx="1">Allen</cx:pt>
          <cx:pt idx="2">Anderson</cx:pt>
          <cx:pt idx="3">Ballard</cx:pt>
          <cx:pt idx="4">Barren</cx:pt>
          <cx:pt idx="5">Bath</cx:pt>
          <cx:pt idx="6">Bell</cx:pt>
          <cx:pt idx="7">Boone</cx:pt>
          <cx:pt idx="8">Bourbon</cx:pt>
          <cx:pt idx="9">Boyd</cx:pt>
          <cx:pt idx="10">Boyle</cx:pt>
          <cx:pt idx="11">Bracken</cx:pt>
          <cx:pt idx="12">Breathitt</cx:pt>
          <cx:pt idx="13">Breckinridge</cx:pt>
          <cx:pt idx="14">Bullitt</cx:pt>
          <cx:pt idx="15">Butler</cx:pt>
          <cx:pt idx="16">Caldwell</cx:pt>
          <cx:pt idx="17">Calloway</cx:pt>
          <cx:pt idx="18">Campbell</cx:pt>
          <cx:pt idx="19">Carlisle</cx:pt>
          <cx:pt idx="20">Carroll</cx:pt>
          <cx:pt idx="21">Carter</cx:pt>
          <cx:pt idx="22">Casey</cx:pt>
          <cx:pt idx="23">Christian</cx:pt>
          <cx:pt idx="24">Clark</cx:pt>
          <cx:pt idx="25">Clay</cx:pt>
          <cx:pt idx="26">Clinton</cx:pt>
          <cx:pt idx="27">Crittenden</cx:pt>
          <cx:pt idx="28">Cumberland</cx:pt>
          <cx:pt idx="29">Daviess</cx:pt>
          <cx:pt idx="30">Edmonson</cx:pt>
          <cx:pt idx="31">Elliott</cx:pt>
          <cx:pt idx="32">Estill</cx:pt>
          <cx:pt idx="33">Fayette</cx:pt>
          <cx:pt idx="34">Fleming</cx:pt>
          <cx:pt idx="35">Floyd</cx:pt>
          <cx:pt idx="36">Franklin</cx:pt>
          <cx:pt idx="37">Fulton</cx:pt>
          <cx:pt idx="38">Gallatin</cx:pt>
          <cx:pt idx="39">Garrard</cx:pt>
          <cx:pt idx="40">Grant</cx:pt>
          <cx:pt idx="41">Graves</cx:pt>
          <cx:pt idx="42">Grayson</cx:pt>
          <cx:pt idx="43">Green</cx:pt>
          <cx:pt idx="44">Greenup</cx:pt>
          <cx:pt idx="45">Hancock</cx:pt>
          <cx:pt idx="46">Hardin</cx:pt>
          <cx:pt idx="47">Harlan</cx:pt>
          <cx:pt idx="48">Harrison</cx:pt>
          <cx:pt idx="49">Hart</cx:pt>
          <cx:pt idx="50">Henderson</cx:pt>
          <cx:pt idx="51">Henry</cx:pt>
          <cx:pt idx="52">Hickman</cx:pt>
          <cx:pt idx="53">Hopkins</cx:pt>
          <cx:pt idx="54">Jackson</cx:pt>
          <cx:pt idx="55">Jefferson</cx:pt>
          <cx:pt idx="56">Jessamine</cx:pt>
          <cx:pt idx="57">Johnson</cx:pt>
          <cx:pt idx="58">Kenton</cx:pt>
          <cx:pt idx="59">Knott</cx:pt>
          <cx:pt idx="60">Knox</cx:pt>
          <cx:pt idx="61">Larue</cx:pt>
          <cx:pt idx="62">Laurel</cx:pt>
          <cx:pt idx="63">Lawrence</cx:pt>
          <cx:pt idx="64">Lee</cx:pt>
          <cx:pt idx="65">Leslie</cx:pt>
          <cx:pt idx="66">Letcher</cx:pt>
          <cx:pt idx="67">Lewis</cx:pt>
          <cx:pt idx="68">Lincoln</cx:pt>
          <cx:pt idx="69">Livingston</cx:pt>
          <cx:pt idx="70">Logan</cx:pt>
          <cx:pt idx="71">Lyon</cx:pt>
          <cx:pt idx="72">Madison</cx:pt>
          <cx:pt idx="73">Magoffin</cx:pt>
          <cx:pt idx="74">Marion</cx:pt>
          <cx:pt idx="75">Marshall</cx:pt>
          <cx:pt idx="76">Martin</cx:pt>
          <cx:pt idx="77">Mason</cx:pt>
          <cx:pt idx="78">McCracken</cx:pt>
          <cx:pt idx="79">McCreary</cx:pt>
          <cx:pt idx="80">McLean</cx:pt>
          <cx:pt idx="81">Meade</cx:pt>
          <cx:pt idx="82">Menifee</cx:pt>
          <cx:pt idx="83">Mercer</cx:pt>
          <cx:pt idx="84">Metcalfe</cx:pt>
          <cx:pt idx="85">Monroe</cx:pt>
          <cx:pt idx="86">Montgomery</cx:pt>
          <cx:pt idx="87">Morgan</cx:pt>
          <cx:pt idx="88">Muhlenberg</cx:pt>
          <cx:pt idx="89">Nelson</cx:pt>
          <cx:pt idx="90">Nicholas</cx:pt>
          <cx:pt idx="91">Ohio</cx:pt>
          <cx:pt idx="92">Oldham</cx:pt>
          <cx:pt idx="93">Owen</cx:pt>
          <cx:pt idx="94">Owsley</cx:pt>
          <cx:pt idx="95">Pendleton</cx:pt>
          <cx:pt idx="96">Perry</cx:pt>
          <cx:pt idx="97">Pike</cx:pt>
          <cx:pt idx="98">Powell</cx:pt>
          <cx:pt idx="99">Pulaski</cx:pt>
          <cx:pt idx="100">Robertson</cx:pt>
          <cx:pt idx="101">Rockcastle</cx:pt>
          <cx:pt idx="102">Rowan</cx:pt>
          <cx:pt idx="103">Russell</cx:pt>
          <cx:pt idx="104">Scott</cx:pt>
          <cx:pt idx="105">Shelby</cx:pt>
          <cx:pt idx="106">Simpson</cx:pt>
          <cx:pt idx="107">Spencer</cx:pt>
          <cx:pt idx="108">Taylor</cx:pt>
          <cx:pt idx="109">Todd</cx:pt>
          <cx:pt idx="110">Trigg</cx:pt>
          <cx:pt idx="111">Trimble</cx:pt>
          <cx:pt idx="112">Union</cx:pt>
          <cx:pt idx="113">Warren</cx:pt>
          <cx:pt idx="114">Washington</cx:pt>
          <cx:pt idx="115">Wayne</cx:pt>
          <cx:pt idx="116">Webster</cx:pt>
          <cx:pt idx="117">Whitley</cx:pt>
          <cx:pt idx="118">Wolfe</cx:pt>
          <cx:pt idx="119">Woodford</cx:pt>
        </cx:lvl>
        <cx:lvl ptCount="120">
          <cx:pt idx="0">Kentucky</cx:pt>
          <cx:pt idx="1">Kentucky</cx:pt>
          <cx:pt idx="2">Kentucky</cx:pt>
          <cx:pt idx="3">Kentucky</cx:pt>
          <cx:pt idx="4">Kentucky</cx:pt>
          <cx:pt idx="5">Kentucky</cx:pt>
          <cx:pt idx="6">Kentucky</cx:pt>
          <cx:pt idx="7">Kentucky</cx:pt>
          <cx:pt idx="8">Kentucky</cx:pt>
          <cx:pt idx="9">Kentucky</cx:pt>
          <cx:pt idx="10">Kentucky</cx:pt>
          <cx:pt idx="11">Kentucky</cx:pt>
          <cx:pt idx="12">Kentucky</cx:pt>
          <cx:pt idx="13">Kentucky</cx:pt>
          <cx:pt idx="14">Kentucky</cx:pt>
          <cx:pt idx="15">Kentucky</cx:pt>
          <cx:pt idx="16">Kentucky</cx:pt>
          <cx:pt idx="17">Kentucky</cx:pt>
          <cx:pt idx="18">Kentucky</cx:pt>
          <cx:pt idx="19">Kentucky</cx:pt>
          <cx:pt idx="20">Kentucky</cx:pt>
          <cx:pt idx="21">Kentucky</cx:pt>
          <cx:pt idx="22">Kentucky</cx:pt>
          <cx:pt idx="23">Kentucky</cx:pt>
          <cx:pt idx="24">Kentucky</cx:pt>
          <cx:pt idx="25">Kentucky</cx:pt>
          <cx:pt idx="26">Kentucky</cx:pt>
          <cx:pt idx="27">Kentucky</cx:pt>
          <cx:pt idx="28">Kentucky</cx:pt>
          <cx:pt idx="29">Kentucky</cx:pt>
          <cx:pt idx="30">Kentucky</cx:pt>
          <cx:pt idx="31">Kentucky</cx:pt>
          <cx:pt idx="32">Kentucky</cx:pt>
          <cx:pt idx="33">Kentucky</cx:pt>
          <cx:pt idx="34">Kentucky</cx:pt>
          <cx:pt idx="35">Kentucky</cx:pt>
          <cx:pt idx="36">Kentucky</cx:pt>
          <cx:pt idx="37">Kentucky</cx:pt>
          <cx:pt idx="38">Kentucky</cx:pt>
          <cx:pt idx="39">Kentucky</cx:pt>
          <cx:pt idx="40">Kentucky</cx:pt>
          <cx:pt idx="41">Kentucky</cx:pt>
          <cx:pt idx="42">Kentucky</cx:pt>
          <cx:pt idx="43">Kentucky</cx:pt>
          <cx:pt idx="44">Kentucky</cx:pt>
          <cx:pt idx="45">Kentucky</cx:pt>
          <cx:pt idx="46">Kentucky</cx:pt>
          <cx:pt idx="47">Kentucky</cx:pt>
          <cx:pt idx="48">Kentucky</cx:pt>
          <cx:pt idx="49">Kentucky</cx:pt>
          <cx:pt idx="50">Kentucky</cx:pt>
          <cx:pt idx="51">Kentucky</cx:pt>
          <cx:pt idx="52">Kentucky</cx:pt>
          <cx:pt idx="53">Kentucky</cx:pt>
          <cx:pt idx="54">Kentucky</cx:pt>
          <cx:pt idx="55">Kentucky</cx:pt>
          <cx:pt idx="56">Kentucky</cx:pt>
          <cx:pt idx="57">Kentucky</cx:pt>
          <cx:pt idx="58">Kentucky</cx:pt>
          <cx:pt idx="59">Kentucky</cx:pt>
          <cx:pt idx="60">Kentucky</cx:pt>
          <cx:pt idx="61">Kentucky</cx:pt>
          <cx:pt idx="62">Kentucky</cx:pt>
          <cx:pt idx="63">Kentucky</cx:pt>
          <cx:pt idx="64">Kentucky</cx:pt>
          <cx:pt idx="65">Kentucky</cx:pt>
          <cx:pt idx="66">Kentucky</cx:pt>
          <cx:pt idx="67">Kentucky</cx:pt>
          <cx:pt idx="68">Kentucky</cx:pt>
          <cx:pt idx="69">Kentucky</cx:pt>
          <cx:pt idx="70">Kentucky</cx:pt>
          <cx:pt idx="71">Kentucky</cx:pt>
          <cx:pt idx="72">Kentucky</cx:pt>
          <cx:pt idx="73">Kentucky</cx:pt>
          <cx:pt idx="74">Kentucky</cx:pt>
          <cx:pt idx="75">Kentucky</cx:pt>
          <cx:pt idx="76">Kentucky</cx:pt>
          <cx:pt idx="77">Kentucky</cx:pt>
          <cx:pt idx="78">Kentucky</cx:pt>
          <cx:pt idx="79">Kentucky</cx:pt>
          <cx:pt idx="80">Kentucky</cx:pt>
          <cx:pt idx="81">Kentucky</cx:pt>
          <cx:pt idx="82">Kentucky</cx:pt>
          <cx:pt idx="83">Kentucky</cx:pt>
          <cx:pt idx="84">Kentucky</cx:pt>
          <cx:pt idx="85">Kentucky</cx:pt>
          <cx:pt idx="86">Kentucky</cx:pt>
          <cx:pt idx="87">Kentucky</cx:pt>
          <cx:pt idx="88">Kentucky</cx:pt>
          <cx:pt idx="89">Kentucky</cx:pt>
          <cx:pt idx="90">Kentucky</cx:pt>
          <cx:pt idx="91">Kentucky</cx:pt>
          <cx:pt idx="92">Kentucky</cx:pt>
          <cx:pt idx="93">Kentucky</cx:pt>
          <cx:pt idx="94">Kentucky</cx:pt>
          <cx:pt idx="95">Kentucky</cx:pt>
          <cx:pt idx="96">Kentucky</cx:pt>
          <cx:pt idx="97">Kentucky</cx:pt>
          <cx:pt idx="98">Kentucky</cx:pt>
          <cx:pt idx="99">Kentucky</cx:pt>
          <cx:pt idx="100">Kentucky</cx:pt>
          <cx:pt idx="101">Kentucky</cx:pt>
          <cx:pt idx="102">Kentucky</cx:pt>
          <cx:pt idx="103">Kentucky</cx:pt>
          <cx:pt idx="104">Kentucky</cx:pt>
          <cx:pt idx="105">Kentucky</cx:pt>
          <cx:pt idx="106">Kentucky</cx:pt>
          <cx:pt idx="107">Kentucky</cx:pt>
          <cx:pt idx="108">Kentucky</cx:pt>
          <cx:pt idx="109">Kentucky</cx:pt>
          <cx:pt idx="110">Kentucky</cx:pt>
          <cx:pt idx="111">Kentucky</cx:pt>
          <cx:pt idx="112">Kentucky</cx:pt>
          <cx:pt idx="113">Kentucky</cx:pt>
          <cx:pt idx="114">Kentucky</cx:pt>
          <cx:pt idx="115">Kentucky</cx:pt>
          <cx:pt idx="116">Kentucky</cx:pt>
          <cx:pt idx="117">Kentucky</cx:pt>
          <cx:pt idx="118">Kentucky</cx:pt>
          <cx:pt idx="119">Kentucky</cx:pt>
        </cx:lvl>
      </cx:strDim>
      <cx:numDim type="colorVal">
        <cx:f>Sheet1!$C$2:$C$121</cx:f>
        <cx:nf>Sheet1!$C$1</cx:nf>
        <cx:lvl ptCount="120" formatCode="0.0" name="Percentage Point Change">
          <cx:pt idx="0">-4.2000000000000002</cx:pt>
          <cx:pt idx="1">-11.300000000000001</cx:pt>
          <cx:pt idx="2">-10.300000000000001</cx:pt>
          <cx:pt idx="3">-4.4000000000000004</cx:pt>
          <cx:pt idx="4">-1.5</cx:pt>
          <cx:pt idx="5">-15.9</cx:pt>
          <cx:pt idx="6">-24.600000000000001</cx:pt>
          <cx:pt idx="7">-2.6000000000000001</cx:pt>
          <cx:pt idx="9">-14.199999999999999</cx:pt>
          <cx:pt idx="10">-8.5</cx:pt>
          <cx:pt idx="11">-3.2999999999999998</cx:pt>
          <cx:pt idx="12">-4.5999999999999996</cx:pt>
          <cx:pt idx="13">-8</cx:pt>
          <cx:pt idx="14">-13.800000000000001</cx:pt>
          <cx:pt idx="15">-10.699999999999999</cx:pt>
          <cx:pt idx="16">-2.8999999999999999</cx:pt>
          <cx:pt idx="18">-9.1999999999999993</cx:pt>
          <cx:pt idx="19">-7</cx:pt>
          <cx:pt idx="20">-17.399999999999999</cx:pt>
          <cx:pt idx="21">-0.69999999999999996</cx:pt>
          <cx:pt idx="22">-1.5</cx:pt>
          <cx:pt idx="23">-9.8000000000000007</cx:pt>
          <cx:pt idx="24">-0.29999999999999999</cx:pt>
          <cx:pt idx="25">-17.399999999999999</cx:pt>
          <cx:pt idx="27">-0.5</cx:pt>
          <cx:pt idx="29">-1.1000000000000001</cx:pt>
          <cx:pt idx="32">-1.2</cx:pt>
          <cx:pt idx="33">-3</cx:pt>
          <cx:pt idx="34">-5.7000000000000002</cx:pt>
          <cx:pt idx="35">-14.9</cx:pt>
          <cx:pt idx="36">-2.2000000000000002</cx:pt>
          <cx:pt idx="37">-9.5999999999999996</cx:pt>
          <cx:pt idx="38">-12.1</cx:pt>
          <cx:pt idx="39">-9.3000000000000007</cx:pt>
          <cx:pt idx="40">-5.2000000000000002</cx:pt>
          <cx:pt idx="42">-3.7999999999999998</cx:pt>
          <cx:pt idx="43">-14.699999999999999</cx:pt>
          <cx:pt idx="44">-0.59999999999999998</cx:pt>
          <cx:pt idx="45">-4.7000000000000002</cx:pt>
          <cx:pt idx="46">-2.8999999999999999</cx:pt>
          <cx:pt idx="48">-11.800000000000001</cx:pt>
          <cx:pt idx="49">-7.7999999999999998</cx:pt>
          <cx:pt idx="50">-4.4000000000000004</cx:pt>
          <cx:pt idx="51">-4.7000000000000002</cx:pt>
          <cx:pt idx="52">-12.199999999999999</cx:pt>
          <cx:pt idx="53">-0.80000000000000004</cx:pt>
          <cx:pt idx="54">-11.5</cx:pt>
          <cx:pt idx="55">-7</cx:pt>
          <cx:pt idx="56">-1.8999999999999999</cx:pt>
          <cx:pt idx="57">-11.5</cx:pt>
          <cx:pt idx="58">-6.2999999999999998</cx:pt>
          <cx:pt idx="59">-10.800000000000001</cx:pt>
          <cx:pt idx="60">-2.8999999999999999</cx:pt>
          <cx:pt idx="61">-8</cx:pt>
          <cx:pt idx="63">-21.5</cx:pt>
          <cx:pt idx="65">-12.800000000000001</cx:pt>
          <cx:pt idx="67">-18.199999999999999</cx:pt>
          <cx:pt idx="69">-15.5</cx:pt>
          <cx:pt idx="70">-0.10000000000000001</cx:pt>
          <cx:pt idx="71">-0.10000000000000001</cx:pt>
          <cx:pt idx="72">-0.10000000000000001</cx:pt>
          <cx:pt idx="73">-13.300000000000001</cx:pt>
          <cx:pt idx="74">-5.5999999999999996</cx:pt>
          <cx:pt idx="75">-6.0999999999999996</cx:pt>
          <cx:pt idx="76">-10.300000000000001</cx:pt>
          <cx:pt idx="77">-10.5</cx:pt>
          <cx:pt idx="79">-3.7000000000000002</cx:pt>
          <cx:pt idx="80">-4.2999999999999998</cx:pt>
          <cx:pt idx="81">-5.7999999999999998</cx:pt>
          <cx:pt idx="82">-20.899999999999999</cx:pt>
          <cx:pt idx="84">-6.7000000000000002</cx:pt>
          <cx:pt idx="85">-8</cx:pt>
          <cx:pt idx="87">-2.5</cx:pt>
          <cx:pt idx="88">-3.2999999999999998</cx:pt>
          <cx:pt idx="89">-3.7000000000000002</cx:pt>
          <cx:pt idx="91">-10.9</cx:pt>
          <cx:pt idx="92">-2</cx:pt>
          <cx:pt idx="93">-10.5</cx:pt>
          <cx:pt idx="94">-25.5</cx:pt>
          <cx:pt idx="95">-9.4000000000000004</cx:pt>
          <cx:pt idx="96">-6.7999999999999998</cx:pt>
          <cx:pt idx="97">-4.7999999999999998</cx:pt>
          <cx:pt idx="98">-19.699999999999999</cx:pt>
          <cx:pt idx="101">-5.7000000000000002</cx:pt>
          <cx:pt idx="102">-8</cx:pt>
          <cx:pt idx="103">-9.9000000000000004</cx:pt>
          <cx:pt idx="104">-0.5</cx:pt>
          <cx:pt idx="105">-6.7000000000000002</cx:pt>
          <cx:pt idx="106">-11.4</cx:pt>
          <cx:pt idx="107">-12.5</cx:pt>
          <cx:pt idx="108">-7.5999999999999996</cx:pt>
          <cx:pt idx="109">-3.6000000000000001</cx:pt>
          <cx:pt idx="110">-8.6999999999999993</cx:pt>
          <cx:pt idx="114">-6.4000000000000004</cx:pt>
          <cx:pt idx="115">-7.0999999999999996</cx:pt>
          <cx:pt idx="116">-0.59999999999999998</cx:pt>
          <cx:pt idx="118">-2.8999999999999999</cx:pt>
          <cx:pt idx="119">-0.59999999999999998</cx:pt>
        </cx:lvl>
      </cx:numDim>
    </cx:data>
  </cx:chartData>
  <cx:chart>
    <cx:title pos="t" align="ctr" overlay="0">
      <cx:tx>
        <cx:txData>
          <cx:v>Kentucky Counties with FAFSA Completion Declines (2016-2020)</cx:v>
        </cx:txData>
      </cx:tx>
      <cx:txPr>
        <a:bodyPr spcFirstLastPara="1" vertOverflow="ellipsis" horzOverflow="overflow" wrap="square" lIns="0" tIns="0" rIns="0" bIns="0" anchor="ctr" anchorCtr="1"/>
        <a:lstStyle/>
        <a:p>
          <a:pPr algn="ctr" rtl="0">
            <a:defRPr>
              <a:latin typeface="Arial" panose="020B0604020202020204" pitchFamily="34" charset="0"/>
              <a:ea typeface="Arial" panose="020B0604020202020204" pitchFamily="34" charset="0"/>
              <a:cs typeface="Arial" panose="020B0604020202020204" pitchFamily="34" charset="0"/>
            </a:defRPr>
          </a:pPr>
          <a:r>
            <a:rPr lang="en-US" sz="1862" b="0" i="0" u="none" strike="noStrike" baseline="0" dirty="0">
              <a:solidFill>
                <a:srgbClr val="000000">
                  <a:lumMod val="65000"/>
                  <a:lumOff val="35000"/>
                </a:srgbClr>
              </a:solidFill>
              <a:latin typeface="Arial" panose="020B0604020202020204" pitchFamily="34" charset="0"/>
              <a:cs typeface="Arial" panose="020B0604020202020204" pitchFamily="34" charset="0"/>
            </a:rPr>
            <a:t>Kentucky Counties with FAFSA Completion Declines (2016-2020)</a:t>
          </a:r>
        </a:p>
      </cx:txPr>
    </cx:title>
    <cx:plotArea>
      <cx:plotAreaRegion>
        <cx:series layoutId="regionMap" uniqueId="{983D8202-9BA8-45F4-81EB-F0B3326C39D9}">
          <cx:tx>
            <cx:txData>
              <cx:f>Sheet1!$C$1</cx:f>
              <cx:v>Percentage Point Change</cx:v>
            </cx:txData>
          </cx:tx>
          <cx:dataId val="0"/>
          <cx:layoutPr>
            <cx:geography cultureLanguage="en-US" cultureRegion="US" attribution="Powered by Bing">
              <cx:geoCache provider="{E9337A44-BEBE-4D9F-B70C-5C5E7DAFC167}">
                <cx:binary>7J1nc9tKtq7/isufL7iRGmFq9lQdgEE52tvhC4qWKOSc8evPCyYJTdkHhnHr1kUdzExNWeRqLfJR
d69eqf/9VP3ryduskw+V7wXpv56qvz9aWRb966+/0idr46/TmW8/JWEavmSzp9D/K3x5sZ82fz0n
69IOzL94lhP/erLWSbapPv7n3xjN3IRX4dM6s8PgPt8k9cMmzb0s/cVr7770Yf3s28HcTrPEfsq4
vz9eboIsf3Lrj91X+L8/fg7wuz5+wOt2Vn+qo83fHzvC/McPf9G/40SfDx5UzvJnCAvyTFIEWSWq
wG4fDOCFgbl/mVHkmcpJCifJ3O516fDLb9Y+5Lf6fNDDPMig7S/U2iq1fn5ONmmKT7X9f1q880nw
LXz7yec//r6n9ve2X7uJb2U7WrZ5/vCYrbNN+vGDnYZbxZJaD9vP+vlx++X81QX3n39TP8DXRf3k
DVv6u/2fXuoC/CXaT4nt//A2v/wWfxOuMiMqL6uSwKu7h4JLZgInE1USxR1c4fDLd3D3Gh2/7t/G
Sw/QAzAtMi3E69oLk8OXPM70FUQAJvyeIHdKWFRYleNotFtN/oBsV74P2K7EpLg+RpvgaTMqWGXG
ChzhWUX46dQVeVXkeGU3dcnhr2o3dfcaDQdMD9CDMC0yLcS2H6Xjbr3STOZ5Vj3svKxIzV1pRmRZ
Vclh8VYoxDuN/gAxNUAfxJTItBBbG+/Hr62Y395/eY7niUDk3SQ9XZ15QRRlkdtPYpkivFXoDwB3
5fvw7UpMCu9D+GOTZCPPYVhYMKFkXsI8bh8Q7JjPIpZxGas4IbvXKfP5qNNwyKdD9OB8KjQp1Hdh
ufG8w2Qax85SRCIJrCTuONKchZlCFMxkeb9YU2v1TqHhkCn5HoQpiWnhtd1Rj0nyDDa0KBFYytuH
PgPzM8KpkgTCx2V8dxTa2Vp3UOcP0L6V7gP27fsnhVVLNk+uHST2szkyXhngeE6SjmtwZ42WZiKW
b0lhuePrb/G+VWs45ndH6YH7XblJYb8tU28zqtnVzmeiKIKIVbhDWphJMnZilmCGv0W8U2E4XEq+
B1ZKYlpALTs8fL/j7L0i4QSZPfg44MroUJVmKqvyknCwwSgb6xbq/AHat9J9wL59/6SwXodBEo66
MOMAjGWZ5SXpuK92wJKZpHJEFH6y7+4UGo6Wku8Bl5KYFN4vofcyKl15JguioIrsqa1MYCkLnEp2
2OH3eLsYbxUZTrUr3gNqV2BSTK83ychuSUCVeIGHT4pahMWZIiLMwPN7fyXlythpMpwqJd8DKyUx
Ka43G29kP4Y8UziYRa2hvH3oPZbARsYOy+9fbn2Vb+fsTqHheCn5HngpiUnhvV4nqbUe14EhwUEh
c7Kg7hHSrkhlBnNZknEO2iGm5+9epeGIDx/qOEIPyCcyU8M8ejCfSKoiC4j4bR965yUzrNxEVuR9
tJCaxfi6odAR0G6Cv2vBvx/Np+T7AX77GyeF92pT2ulhmXz3W/ztaAKcyIjl8zjgdOxkAWF8lYUT
Yz+3qdPtVpHhVLviPaB2BabFNDTXo6bfYFkWccKR9tk1LL0s43XMVsJx+wgSdba9avX5A7Qd8T5o
OwKTQvtlnVrI8srGjfG26VVwHvPcHvCpXcXzHHzPiBFtH3JYMHau5VelhkN+Z4wepN+RmhTuK7sA
7XR03JygguXByqIjCcpMZBFB4rj90RfT/a0Z/arUcNzvjNED9ztSk8J9nVveJkAA2Dx842PsyPIM
OaGcqKj0aViecbKCdZ1V353Wr9oM5/zOGD04vyM1Kc4Il6wzy86ycTETIksID+2Du7RZDftL4QgR
pPdn9VGn4bBPh+jB+lRoUqiv7OAp9Ea1xuQZHFtEFJVDyhVlaIuz1lWtIGV2N62xm3eX761GwzHv
P9JxgB6QaZFJIb7eBPbLZmSvNNzOinSIBZ+s3AgR8m0igERZYntVjmh+/3C8+yzHAXqwpX/npNie
bYLnTTK+GxNOSoVV9qH8030ZU1dBSvz7XuqjTkdKv435dIgeoE+FJoX6+klP1k/uZuS1mpUlQVGF
n5yslJkkCCyntNZZ+1AZWUedhqM+HaIH6lOhSaG+2qSePfKCzUk8D7/Xbss98ZDA+JLhP+HEfWYe
pnxnT94qNBzy7gMd5XsQpiQmhndktohJiKqi7DOz6OVaQIIAMi5lbj+HaXtr8wd5d1dvhHtRff1d
00K6LpO2euUwbcY4FyszzEeCIMNu6T0xsviZxAqsLHDve72u9iodZ91v78InI/QhTP/WSWH+sk6A
eUzI8gxJlSIrIPd9+5y6rkURMUWV3U9uagPeKTQcMSXfAzAlMSm8K4SLUdQ7KmBlBh+WiuX3J9FE
pHyoEi+z8vs770Gl4YhPRugB+URmUpiv18+oah6VMjJ6RFmWxDc+jU5wUZzBJcIqrVd7+5wkBmw1
Gg55/5GOA/RgTItMCvHVOslH3Yzh1JIFlCihXHT70EnRBHl6KCRlD4WmFOCtPkc6A3ZifJyjeA+4
3d83KbRtW4dxJ686Q4EwkmgPcQY6vCjOMHUJhzTM3UOFj3cKHen8NlxKvgddSmJSeD+Fz89jGliI
/cNTySJ8vFt56WAigkwiwhKHhZul0j5adYaj7Uj3ANt5/6Swth4bNI2px0UrIw+rDSrtHtp2FpFu
2dYsIa9n+1Br8kGl4XhPRuiB+ERmUpgvQisY3bRC4xwckMS9AU3vvDwmOIpWOISJd8/hT2yX/LHX
aDhkeoAejGmRSSG+3qyfRzatwI1FlwY6IizNOEnl4dfaJ1qSLtmtIsO5dsV7UO0KTIrpBfpJrdE9
a2SuisIKSMrap8PTOy/MKhmxBcQXdvOW8ksedRqO+HSIHphPhSaF+vEpHDevQ0H6DvqryNxPooXA
TFRkX8p79zOVLr3VZzjirngPvF2BSaE9CyNUfqeHVXIMH7Q8E3gFWVgibVuhOhgRBxQe7s1q6ky0
V2U4V3qAHmRpkUmx1cJw3NUZh14eHitUs+xWX9qsEtFXSeRZcqjnpyKCW32G4+2K94DbFZgU2jP7
yfXHToiXUIUkscqrU7njjlRmaJglIT1nH1WgTkZ7jYbjpQfoAZgWmRbiTTDu0Rcp0IIgtPHB3eyl
Y76kNZ1VST4kU1KbLlJlkvoP8HbE+8DtCEwK7UNYjjt3EfZFNQuvCK95sJ25KwA9GhbyR1fzYb/f
nXe3+gxH2xXvgbYrMCm0qMQbORiIAmEkTYoEZcLbh7aq0CNJULltbt12XlPTdqfQcLiUfA+6lMSk
8Gq5542e4w6jGCvzz/uNypwEd/MhlEDx3Ws0HDA9QA/CtMikEJ+tk+dxw/koRUObb7Qj/IlTg2CG
o8Edkip3M5xyauwUGg6Yku/Bl5KYGl5v3M23rSRFr9Fj6jPtkkSeJJqNIvF5b3ed4oVCf4T3rXw/
vG8lJoV3layLtgX9LyKqv1n8jV5JIhbgg6fqJKWuTXdue/TDrfHe/rtTaDheSr4HXkpiWniRTIf1
eUy+WJ05VRBIe/jZPielR23fBuTg7L1W1P672mn0B4CpAfoQpkQmhfgCBQujhwNREIpz7yFhEisw
dTxC/2D0zGL3tf6Ua2Ov0XDE9AA9ENMik0J8HSYjd3PAZSk8enmjycoJWp6oiope0bvJTeXC7jQZ
TpaS7wGWkpgU19ty3ETntsd3e/RBaf/2OfU3I8ggE+4QxacCCq06w9F2pHuA7bx/UliXXliPveWi
+qTtePU+V34my0RSkMOxe50K4m/1GQ62K96DbFdgUmgXcGeMHttF7hzaeh9Kh2g3szDjsCSjCOX9
8sC9RsPx0gP0AEyLTAqxhrYMY9rL8DXj5gy05D+ciE52XPiqMLEPsX3KmGrVGQ63I92DbOf9k8KK
U149vpksy4jfHprY0duthIIEESnNbYJk+1DL8l6j4XDpAXrwpUUmhRhuuGTsohN0m0R6nHq8FoVe
nduiE/iycB4+bs07V8ouUnRQaTjkkxF6UD6RmRTmxbMfjp8AiyQb3D13ONHSxyJMZXitRLYtFW0f
BJXeYj6oNBzzyQg9MJ/ITArzEheUjluDgmvK2qCBAo9Ux52hIhqMdjnyYQ5Tx6KdIsPRUvI9wFIS
k8K6SjbjHnrR2gzsUIDwk3gvQWURLr7CnH33cLTVZzjcrngPtl2BSaFdrutNlo2a34zLJUVJIPA4
H7fXztRF+QmqfnkRIf3tQ7mr9hoNx0sP0AMwLTIpxNdrs71revS6XtxYpZB9jRG99wozFpl2uHvj
NRz8du89qDQc8skIPSifyEwK80P45D6t02zcS56R6IycK1X4edM6hBTgxzoYWdRJ+FWp4ajfGaMH
7HekJoX7ap0nm5FvIUT6HDJj2Z+UcuO2SQVlK4fusyxlcu0UGo6Zku+BmJKYFN4vaDM68sVlbZCf
lZCl8RomovblthcW0njeL0jZazQcMD1AD8K0yKQQL9LMHvcaDnTbgMcKADE1O2iFmSojPIh2OXub
jDoKbzUZTnb3SY7yPcBSEpPi+iUMn1/CcRM4YFNjG8YdDHt7i47uoypFQC2wIFPlKAddjmx+kTP0
/rUbJyP0oHsiMym+1+uRfdJtdlWbH3u4soyGi0Z17fVXuEN258iCsd01pqHPcMDbj3MU70G3KzAp
tPN1YaPk9/D9jlMp2F7g3RZ67uDRcNFnA14QgT1cQ0gFHPYaHfn89vylB+gBmBaZFGLcspiZob8Z
u+4Ih6C2VegO8jt9RFURl1Eq6Ee5fSjb+VWp4aDfGaMH63ekJoX7Do2gvc3ITmks2DI8G7g69GhO
dcwtcdY2B0ard2qlPioznPLpED0gnwpNivGXdT1uDTCy3dtcSpx1d9OZLkdqr6Nsu28cylUop8dW
n+GIu+I98HYFJoX21nu21v6Y+3F7SQ6uWECN9/tsCTo+IytL3L/c3i/71tjaKTQcLiXfgy4lMSm8
umeP3bROQiES9lkOvZG2D21voQIYFaQEF6q8uxPvNRoOmB6gB2FaZGKI1/VhCo1jT7cbK7Iq964M
zM/O3ovDksTjP4fDEhX11731HxR4d6R7kX3z2yaFdRsSzaMxySITGk27tzUK25lL77poaIZcDyR8
7NN2qJPSXqPhM5ceoAdfWmRSiPHHnrhjAkYBAzJmOXQEfn/rFXGvmYwC0sP9dVQV0laf4Xi74j3g
dgWmhXadeHY6bqQQRrOMdrDI6nj/UITGOsiGx+TdVwBTZyN9r9IfAKZH6MOYlpkU5utN9rT2XkbN
7pBmKmL6uAd637GbXqUJSg15RIxRjbZ9qEl8UGk45pMRemA+kfn/APOvVex8aO7vj5fffrFSf/zN
cuD2pjq5dTjT2dG44lvBwQn2126OU3Db/sv5k/sre+/j+1GGV8nOB9t9rl9/E8ge1sM8yJJaD583
f3/8/Lj9uH89Vf8yN+FV+ISbC8LgP/+mfpCe/OQ+h1PwYZMih3Gr5Bvp/+mlDx2tWxzHb6LzCv/3
R91CvnNmj16eLxGiELidtg+djoOudEp7V0YbGHx7mj0qM3w6ng7R+cQ7gp0fvf0Sjr93UozvNsm4
7mXkSxK+nXb7pnSnhx5OJag4wk0K2weH3reYt/ocv+rdK++exd6fnF3xDsv38XYFJoX2U2Kb5uHb
ffc7/M21FmaTRASZgO/2ofdTtEZCLiWs4r1VRc3grT7D0XbFe6DtCkwKrb72nsvN2BkZCO7JIi59
/SldBVF7uCwOf1O7GpSDLsPJnozQA+6JzKT43thPVuit08M3PcbsRakRx6NV6KFhJG0wIWeOR6kg
d7jyl0rPOKg0HPPJCD0wn8hMCvPZGvckP43suMC+Co8i/E/bhy5GQWYdEqGRd7XffqmYwV6j4ZDp
AXowpkUmhXjpbdCUfdRtGGEhnuc4Iuxn6qmFJQsoJuMOl2pQbuW9RsMR0wP0QEyLTArxl82PNNsk
Y67VONWiYzdpL1nfPqeHpDZyhKj+65/AWyN6r9FwxPQAPRDTIpNC/F//F67oRp6kgKvIXjdcKjrU
3ipIBHgp905KKoZwUGk45JMRelA+kZkUZn2dbn7lEcI0/Iv2t8A503XffGjvn8zy1r8joCQFaVQc
bh7bH4lOGKvwXckq0mW3D7VUb/UZDrgr3oNuV2BaaBP0iUWC1djFoQJ2YaTD/uREjDmucAKs7v3r
1BzWj0r9AeTTMfqQPpWaFG4tR0nKyFsyz0m4BfaQbENvyW0yB7qKtpXe24dCvVNoOGZKvgdiSmJS
eNFnJMjGNLjavHZ09G6vad49Jws1Tk1tYvv+WEW5trb6DIfbFe/BtiswKbT/9by2R564HBwbSFv/
CVpk0bEoAFd+cgf7Vp/haLviPdB2BSaF9jIIqzEnbeuPxtVkKDbazdnTgzC8HIjwIga8fegQINQZ
Drb9MEfpHlw7758UVg19kcY1qxC4h4cKC/JPegCTGdqZIRbBvzq53h5/dwod4fx2EImS7wGXkpgW
3gQdgMfli90Wsxb3vu4n5juuaAldnhUUI+2ew6qxizhoO43+ADA1QB/ClMikECOhaWQHFoINAi72
5dFm/0Cwk/rKz1SE+YXjxZKUPbVTaDhgSr4HX0piYng9D1ccjerZwHGHawsBRTrA0IaZEN9vS8i2
zwnZnS5/wpYaoRddSmZSfJc4DbkoTziskuNEC3kWBEWWLkqAWxL5VrjhaO/SovgedBnO92SEHnxP
ZCbFF/0WRz3sIkVH5hQFHHdTlM7jwAU4KFnAHSqvVw++Na9adYbj7Uj3QNt5/6Sw6rn/Y5Pg6pfn
MScuAryoGCMEzSa3Dz1/cdyVWk9HO7HfUn3VZjjbd8boQfgdqUlxvti8vGyS0Rsx8PBIobR3v82e
YkYjftzoDJfl9qGW6aNOw2GfDtGD9anQpFBrYT1upQJuw8H9oG0zqxOHJHpDY3tuvRvtQ83mrSLD
2XbFe3DtCkyK6fXT1WbcFGhE9wUV6FoDa8+uczhqU2hx/SB/SJGmcnR2Cg2HS8n3oEtJTAqvNnIa
JfZfNC7DFaD7/Gek0XXgCogT4RaV48JMwW3VGY62I90DbOf908Ia5smPcfs7KzMeiXMi4rkUUjRp
J7CWj30nKT+ztlPlD6hSA/QBS4lMiu1djtRY1z7Yr2Mcd+UZDjwsbknZm0t0KEGcIfyHNrGH6C6F
eK/RcMT0AD0Q0yKTQqyv/ejHyCszqjpVTpLe3qXQWZnbZs8E9/oeukFTJvNBpeGQT0boQflEZlKY
YTaOevhtU2ORwI4LNd63rHhMYyTOItq7e52axq06w/F2pHug7bx/UlgR68yycZdnzFoZZ919NIEO
GCGc0Po08Oy4Yod+69vY6jMcbFe8B9muwKTQIk6ShOMWHrXRwNYhhSSN7XPqjsRVkujE0F71+5bq
XpXhXOkBepClRSbF9qoe12BujSo0yEAKLGUwIy1ShpdSQl+yA/G3YFs9hlPtSPdA2nn/tHiip4I1
dhYkEi8E1PfSBjI63vC4IlJl9wFfrNAdpDtV/oAqNUAfsJTIpNhqaw89b0Y1npB1I6H4E90/d7OS
PubCfkY6FZqm7DNcKft4r9FwxPQAPRDTIpNC/JCn6chHoLYjighTidArMsElKG0j0EOSJMV2r8pw
tvQAPdjSIpNi+1+eN25KVVvXKfCKeOjdTE9eaYYb6HBhhkyZxltFhnPtiveg2hX4f8GUaq7ypl/K
sZRnvs7WiwBVPHXvVw9VQJTofhN830W12yDPn//+iEAAuk1x2FSP9UXtQJ0tlLpmoyu2wW06f39k
FAHZGe0N3LhoEEdcnJg+fig3u5fQ6bfNYW9dmGgGjL+Ujx+CMMkslClhWUAmFgRx1RVuFG2vS0nD
fP8SUdoGwsjFRJtCuLV3XXHQcOYu9GoTNyUePvn+3x+C3L8L0Ssz/fsj344U7d7X6ktENIjgZJzQ
ZdypxSM2iSqJ6Gn9gApZvJ37PyZXhk1c+OG5UPOGntfeQxWZG94JmKVUeTeuKoa6wxFTS0M11lEh
eSPx8l1hVFd5pl6lgvXgpWWke0bBz00hzM7dMLe0uhSVSzYXrC+GYCSaUngMf14qUn6pOkQ6sxXG
0tlSdLRUqr5KdWDNuUCRz9hcPbNd8j2upe+hWd7XTlZqpqI8pxLzTQoZa8FbfKa7jFTpkR83euVE
pZ454ienMS4lxRa0WAkveLt49K3w0kiqWouMhGheKt2pXh3OC0n5ZLu8qZd8/rUx8h9VFEAoThzd
9sWNlJLvUhgpi5KxycpKk09CJt3iy1hwmbRMeOXKc8hciNV5nqurxDFvSebZOtNIF3al3teFuZIz
X9EcNePnca5qScA+eK5c6wqbPIpyzuk5570wpXLDO1mgOalxbzbWVZFxN5IbrErL/CRIsS5HFj5F
8i2tnXnEpZ/sRInnvuKvvMJotChuGt3L8mtRKJZeLb7wRb6ww/BSEMzvYhgTPZb8eSkEjlbK8UUm
hP9kTPojUhpXy93siykEhc4b6W0dRo+B5yVzvsjAghEjTSgZSVNE3tZ5Xkh0N4m/MkRxNNOrH3km
jHSRUeqFIQlnrMXeSUJ5o1ju0m4FIib0tDAOvnGWdd7I4T91nX+P5SjQvJipNNk0C811zReTzxZi
Vt56Vv2tcaOHsAoefKlUtDLyn33LL7SK4YV5owiexkglPp0RnKmJE2tV5Ce6X6m2XmXJSsHV3Uv8
ATyygRHNrTS6qoPc1YO4vC+JmWi4e6qcG1JwGRn5I5r2evibiS6UVLmOi7zRc4srdYY40TyJ5M9u
Zd6miXMZWBari6LaLORAOg9j/IpYyb05awXhPefim2xCR2ctM9KUulp7TGxrEpfac4EpP3MxX+qF
xb3AdeIsqkJkNT4l+Tc/cIp5GhnkLhad5jxyopxooVeKL2ksk8+4VanQTGLMZZ7Xw9y1dVkwGS1t
78v8jiqJJFu+bVvVWQeewqhG2xkr2y0Lx3/+51Po47/bzlavP2wrJ1//tdqEbX5vSr+pXbCP78K4
+wW8XSA7/zhZsQ8rE7Umd/tmUS/+3oKN5e0XC3a3LvzNgg2xw4KNClEsuyJBXxVcWIWsrNcFGz0o
EUdEZzMBibJtS6zXBbtNC5BR/I1bVliyW+YPC3Z7CxorsUiexlVn2FTE31qw212hu2Bz8IeLuDhN
4XlZ3baJf7tgu25aVqlkKOfEt1KNTSJH44uw5OdJ7smc5tYoiTuPM+Oro1QrUhVXaVjeM2UQYjEI
vGu7SrwLlSHVvOKUp/avnwur8mtgE7vR/Ar/q+2Fk3JRPLccN7jOrNqM56Zi5TeKdAlH7jebdT9J
kXivVk2qiZkhYnrbD1xRhXOxdthl6fjiPAvMcCGIFjMPmdK9rPNyURiir6E5INEiVWw0ObGLRZYl
i4rxTb0ohY3qcJ84v7ZCjTRsoiwaxU2YRRPZ9nlZ2UKgiUWRrIlvW65mFbbg6rlDDCy2dsX8YJki
TDWXEfJbj60XnFKvlDy0lm4ZfCldXyv95pblm1Xk+xchZ6zSMpS0zLDPGzfTU8tYZVJ9qfrCtVLa
gU4M4ugW763EnFlYAfu9XTpRPH6fYOIWcqYJjKfHsnfGh9aXlHyVGHblSY7mOZ4mmPbcSdlzlfki
ExnvcjVSCZpnYgPnjVjDFnYv2fe8Ry5cr1nwZqxZxNIjg70Eigs2J7dN4987FRNphpDrdix+k8N7
p85vqipaeHw1Z3NbN6THUIjOZDa/yFJxVWWBbnsveWGc2Y5tao2Za4KnLszGWZkucbXClrVCKjVJ
Ss8rLnEXQa1eRb67iHn5Xoy9C6cuL6zQnwfE/VJW1ly1G12NXS02fpQk0bOoWlYZ0Z3yR8Bi5yLC
IpJYfPlnYsToRbWIGHUhZeaZrFg3Sq3qtVEuEnltNlckT/TSyPVKrC5VbGQpR/RcarRMkBapLF+R
7Dp3/bktGkuxxj4ild9SQ74J1DMJfze+wGhldWswwtIs/YuS9Zd8FJ2TSNE9UTkXuBfW9C/VjNPs
qLpSk+dcSFcJ84VL6mWFnd5QyIUaxQtBDeecZWimEWgCNpkaW5Zh+d9l5pMR5YuErzWZZZZJ8YVR
Eo0tv4ae8Y9h1o9xVOuq6C6N8qUJ1KXquZph5/OwdhZiLcy5MrtSfEEXk2wtS+rCEatz2as0yWg+
8eQzYzwGTKwxdf6ZrWOduNwywM7vqeocX1qoNMvGTbRYteeZjD+8uPzBGI2uOJ9cj9NMn9FTj9XZ
wPvfLWBvs2PB/MUWsE4t2LZv7vR4swtA8rAL4PiN29DQmQmmOWW2E1wCwOGncJET7AUyLOaD2Y4N
gpNZ7BnwuuENBP7x111AQsEj7mIS2+sfcDD8nV0AeWUnuwC2H3TExVYgq6jawG96uwvEvl0ZoSFX
53FimFgOIynhNI8hyYPPEedHwhor2bdTzZGfvDIWci2rk/omj61nyVOLczZx8R7HvbAsU2/ERJd5
onMho3OMrJPKv2zSdKnYzEou/TlrBKaeVNa5bVffTKLcuiosy6I0FqWNZVAyk6Xl1VpeMPNAYhdF
chdx32xbeJSiT74Y6FIjzCP7i5v7euzDuLStldU8FjaZ2ym75KvgB4nOizI7txpD8wxzjv77K4ew
Z6WnaKoBW10yz4S0uoqCmyKUrhSLXTV5/k3JpH98S9bSlGjIkDc1NZA1xoh0tiE3nHXLV/GjrIQL
PyfzBDsbmxSaXS8F1VzkQXQdOPmdjLWQGFoQ3ybSd4O3at1JRJ2EdzUJL6o8XIhuvJD95p+kDJZO
wutSEj+y0teaMJqd8ddMzi8ZEizzorwJQ2WeKdElGzIwRq2LgK3PDd9aMg43NxJGU0uY0YYnLeIs
Xnrip8iUzqP8wTD/walK8332wgrSyyDhVrG8Sfj0LJQkzRbSJeeEtc7K1TKoc6yEd3GUr/za/WEx
WPJD/iwP2FVE8PMwuXA4eRGH/KdYEJax4S1UEx+nNOZs9LU0ykfPtZdh9I11chz1Ei0sMl2oUl1i
H323WJo5q0n+0nTkheBKl1xdzSNPeEgiHBuaG1liPue2o4eKNY+Y/CGw1AtTDi88I7nMjFS3Iv46
yqxVXPA4PvGakwuhxpv2gotZrXD9Hw2frhgcJwunuHXy9GuquLqo4oQWi7rhxN84yfqehDJs++y2
ycgyCchtkpL7xq1uq6wuNYMweBFGD5fPo8I991n7PM/wbedRqLlmqKUNf4vPdmVF6YILhPPU/+57
PJb2dCHk7FXGk4XjWTovbGQx1WvevSlNZ+XiD9jL4ofcz89xXtODsDC1gvOWArFvnJpfhI5ymWPN
DhxOA3G9aYRPiVp5WhE6j4YoLfksnsehciuif6tWmsZtHmUwgXAk9c5r5qUSikeJeBeWyWM3xcks
r++5xrkwLWHFN81XL1EvmUjCF+GcM1mu+3auGbK/MtnyXIyblc2klzaTu5rD855WhT/SJlhwdjYn
foZ51yT3qbAxE+XcD/nzILGvBdu4yzLln6j0rwXLWSicrfmxgJltXDmmWs3jhl8wLndfGfH3RM1+
+KaiGa5yHySybjXmnFXSUCvS6qFk7+yYezKbWLcsi2iNGMy9kv+sZJVWmOGZTZpcj1nrgkksjQju
59r05nx7RFTi4hsTxxu3FG5NgkOSGJ+HXn6Gb10Xne+8655VWenrqh+tssjHIUzQssbX4txLdYGL
QFo8KyNOFzP7K5wI91Ed6QYcEZXjXVeedy805ZUaSqJml1a8cPLomi1qSwujotBzN31APz8tdGEs
GP4q8V9qObixqughiCrkh4n4y+TnOZ/jr8mIL0vhHzFVMy0VYXaW7DJTr8vwkbMe4qxYsGZ6pqT+
jetmzdwqfJ0zMr30Jd0zhWXumZdl6VzKibsU7EyTmocoFLQAk6RM/YUYuauKBFoa80uOmTfEXxCm
uuRcD+drdcXY4YoXAr0pvBuDKS8SicPKypsLwjIvUpl+T438k+yy89RZyI56XjbRN5Kx94IvnTGl
N4etdVHnzcqMy8ua2LqpuAubZDBVmM9ywjD4lIlmVdKFlMkP8EVpbGaf+QJJ43mtpGdByVblnJWN
GAfhUn0kBvwjmsyVt/973tw5CJHl/Stj420d9htDo80N3/sH4QbGpRSkTSnnEZjlYU0c/IOo6EP3
T0ERZYlI7QuvZgZcx/An4poaxGtbF+DRzIDXGf1AOQVOQzRRQFbr75gZKvSizpptcKLNw0MyZVvY
37UyRBYuIyMy2XPC4HRja2Ej3US5U+piHqWaKdbfkpS9cMzwJvb5i1xRv5gldytFdaoVHtyFtqTe
h5X6yKU8q3ly9VWIcEgrVCzVZZlaOiNUl0XChOgTjZ+rMEzsyLxzjIpomRVUOkrefnByvAyD/CzE
BcRnlqImemWJ6VniR7e5VBTymWpIcqWTInAxjW0m0KqM4VcBTwxXTxyDfSjFahOGrHtms3l677th
Wn/nQEKPROlcdaNr22xKPRHsS9VMjHvPF5q5n1fXvBxfxopXaKziwTFm4qSdBko+r5mgmadm7Nz5
TXMV1fg9VkRgg8RBa87kuV5nQbXC1szqpS3cw4G5YR3b01XeynWmbLBxRNYPR8S2FEXE0xq2/qaI
xNdqo3HnjOEIusR4DGy2KNeKvGg0kcEKKsCOW5oJa8+lLA10r/JWvF+z4jcRX0h2GXFJrFxIUdBE
Z4ZoKwlOP5L07X9n8m4m42/75zP5c4A28IcA+puJ3MZu9hMZ9ycLIoHnCF0eZSS9wSI/TGRlhpmK
VGW0WZcleNvx0utUVln8BD2p2lAvJvvrVEbfdVTby5jo22Xh4DvrePdevf4dL7/UevE7Xn4OmVgo
HiSijKgCfFjdiZzKCEDafmCcZw2Zi2KkE5l5dIxrRASWrmJeSLUHt3paXjFC9DVqwqVcO2dyU34h
nH3h1R5/qxAbU54xTfPJ9wtG0TL0ynMhE1UvlhyVGzNl4aKpCvdCKMiXWODieWMJkY6V4k6NWsdU
CEM7suZyLHl6piTkPhLKtZyIFkzpYJ5JzecklXSH8f9hpWJVJOlXImep7qGwWXMb+L1dL4G5as3z
9JmwlUY8a2FUks5E1bwUEaGwV3LI6QT7aZrLF3HmLdj2HO7cGQJ/5hT1sq7ipcr5miMUF6695k1x
0dTwUhTFCpbtnLcfrGydOt6lwr7w7F3hiueyFC1NrC+BJehYfD6VcnJTyMrKEuyvvheYWkRgNyQy
rzFqjkiJi/27EM4jpbwXBOMmgJECx/c/PO9onGUunOTORumwpKVFYgpnYW6qcHL7ubEmgVrpNRFd
PQprmGuheMvU8sLn2S8eI2YaFqpoJTOOdG6WcaCziq8Ro17CLLzmcu/SU+XsTMi8L1HkwHTL3c+c
VZRLLhduIrN8MeoQ7m1hXqTrSq5XopVfF4Z9qVihuRCY/DxNq1UUSlgKM0uLYcc4RUxgGZdXgZPi
C+OtFXxXmVaKwYqLMp1HhGPuFEGm1ZXLa5zoXIWB8S1BqCFo6pVbkBsLNrbmm965kQuZxvC8uQxZ
m9dTOxIXpscbmssztwlRbax7WGArS1Y00WM/F0bxnecrXsvzotKVwMr0wHUsTbBScW6aka2poZVr
Kss0c87zPY11mfNSSK5CtV2nm+wz+njmOtd+EaVjunrJspcuE95WpEjw5+C7c0F1H7BtwYcvef/k
Dc7Hoa/kKyGrn9Mm/ifKxC9yEl3huiEF5lhRaFnOLq1McvWG867ESo6gCHEXDcHZphEb7ixgKhye
MtjjTiBemAWWdUVmPE0MHFez/f9m78uW5MS5bp+IDkBiumXMuco12nVDlF0uQEICMQn09GelffzZ
Pfwd4fu+siPtnEikvfeahHmIBOKFTtZJKXIJuJWRyiuGtuszhhkoaILMC2TRB9srMdvtPNhfQaec
yOo8t2NZMB+d6uaGqV5wT6z0yNooBWeCGcIcibe9ELBc/RIusduqnc3r/dqai/DHj7zHB26CGzuw
bto16OJurI+lmCvABUFu9dyPmR1lE32QVvdAojrrlchZVB8JELbKb+8Wa9g5ixPPsk6MDg7W6H7q
In2mVnQvaLnjjgK6RradR3VWr7qYp+4Qdv6rwC05y+DlvxL0vQTZ/1aCvoXn/0MJwpN+liAQuCga
aAsRgPgn6gIlCLml9AqRIYc48v9UgmwUJxSfCGFqzrVl/KWbhAYFcZhgRBAO4oK8/o0qRP5ehK6v
j5Cg0A8RY3Ctdb9iVtKQJvSG0NvPM4bmW66qxj4t42CxuNPbEKYt5+XXph5XnpR6MTyXja9yWfon
quVC45XXS7tXEX/xTXA7WOp56QF1R6HYcm/rxu6yrat37FdObhzsNf5BBZV3p2al19wbt3Y/RFV1
73fbV7wcj+228i/WaK09aoknbrd+IYkVzoInJJoqdaw3x+KxP1P+/N89/O0etnFj/d9t1EP39vb3
W/j6nJ+3MOiza9KyG1xVjeQXuQR4NByaDPMtxZnofx2IcCyr74QBGqhvfdSfbmGK+JOrY9dF6KtH
fucW/oc+CoQbLEdIlbwycOFf+ijte5Xjk43s7XnjIvFQhRNbtNuWtu7cO1nk1M4bL7cqFlBnuhj/
Sz/eIqe87WmrvuhleeFtNR36YbbHeFjDrgIsid4iq6OuBCZQOnOVrKInB8xe9pGIWmNg0sOqE+CV
u1Z9IH0JSmg5T1rvqE+fXLAGdVVnUigUhOU8aLdw2Gdtf6HmM7NQfabJPrY2tAi9OcrxWZekMGF4
R6wqU16Q9sJLpFWlQxNltkRX0auddlRcRTTG4PYWhu+LCHMNqK9zMBl1cu9OrqmyJqzMuW571027
xe/HogJVMxS2PYWqIJA1JP8tmu+LBjvhvyya163thn9YNnjWj2UDugKb9DdtN3iBX0EE7w8P261v
Y8UE5NsW/svsQfEATmPDKRTwSl4d6z/ZCgfV4AouuMh9gzbpd1aNd/XG/2X8AI+C9Ymp6EpZe1jV
v+78C4jXBhTWuvdUyPYc2GaPvnHY4m5odkQPLA77OcBQMOLxtoytEW2XJF/8Cmyzc8PoCNq0R/cJ
EY7y5+ZNNF9p2ANlc/eEjanjW0nNgTJ7t6I2MXwNuYpIPHKS2l2fS7ycAv9t5l3tOAlf6JdqmOKm
6kEHo32UNthOtQK82/pX6bvx6r81trng2Iadx4OMRjqvVjT2HhjeoC9sqj/Men5QYBC5250DBRp5
Qz8WhcncVWlV1ncBINd1E7s28AEJb+TTos3TxtkB6FqyEp7OQxkbVRb12mbuYqnEDCKRs51EZD51
lvNBrgegIg/aCe95a796lpMZMT74gqCr7S8tVwX3vMzaJDpItuPN9tS7UVyzZi+xlUTYn1QFNkSx
uugHmkV2fz9Gc9bq9ahn/IdA77yWpK29ZFwPH3UQHOwFvwddcwHWhZTVTSTQjU4JdaJkssltu0GF
tIL6aNZbqqa06VZgtuzWVlVm1LqT/NWUMtPlkixCXAn0vK/chNksJ+P0WnZ+sYzsUuOjrQPgaOrk
zGUYy8SLVgHq8aECqi7AljegZOztsYmg54H+wFEAhzk/iYbH2lexpP3JiA5XPEo6zCcrsE831DEN
K5i8VNEsUdbS/lJ6l8kKih40uqffaLWmBBBxoKunGiKiKqrTValkkzzveXBhAaaKXiYqsvGYVTDu
pdCR5eHcnKisbhf8mxjfVpDkGls+Y1Hsj6SYIDPC7RMrR6SMAiWqO5J3ZMhKWsYbqMi4Du+9tU/N
NOQg5xMdXMpxzjD+7MbVTtgaJXIANWxjBx/sNOzuXLYd7MpOQvqZXmmz5sPW66zs+Y7KIG1XTIoq
yJlsktbbihr88hLNe97Yj4y46TTL2Bt47OBnqefmobfHjNVsV/o75Qwn4y2J5W9p0/Sg24JM2xDj
lXXMA5KU4hU9FDZ7J1U2RuutTxdI7DxMm87yxIfugXY8HzGzYzc6LE6TdoFIhRQ7xxGZHNt4joad
0WHuqBZDahNP1DsEG01bNSeL7RcerSDR6vOypEVFntrQKnC/ZIPD9n10L5U6NKCifN1nozOmjZbo
xe5niVrkgdnT+NZld7TAtdkywLQx5PhhF2csXNrldQPE25VPi693y1bGddkXYSfz3pviylmSaNr2
wdzulqhPCQMrKVg2U2gihrWoRgp8c4Re42nSj0aqhHF8hmmJO0nTWj/125rwHpMXpkBtRTkixhNr
8T9YeMG6HuLIMZetauKmJrkbuHtn1buRSijnRh8l3CQjC5LI3w7D8tb5z2Rz4noAy7aeqBMW0dTG
I7ANCF/imbkpxBmNC0mD0ekYPvE6OALijyq22+z3zQwn0dvxbPlJWPcJ23Y0umkhUWlrSCQrEnfk
bbiuJPQGZOhzOom87cTZNezsWuqNtc3tUre46HQnor3E/dSt7mmDAlEyldfMx4Q4JHPgZmvUQlnE
Cnf8BAQiAz7SyfBMB52GUbkXUXMAD5jI61A+QPsCtop3QdzYAeg77HsfuXDzRTdny3iZpnaGgfHW
CvqEkCXh5XRQvE9CDJp+N+VKgeOb9N4KVRyWr40YM3cdjqESIDbK2F1DKHXatHa9WyNNRrGNO+5l
qafTMoCmVj1kLyX4Q2klpUR7b5ODF+h8Yfda9zfragqIYRMBBdIIbY0MqpyxJWFelQsXG1lo4lrs
wynIGNexiaaboORjHADy9SsRE79MAq+LB89NnGlIoeqMg/luaknOJhpv1mevZSdLX2/1zyEBpSI6
yFzGnJZuXK1WSoBy8boC1DQChxnSdVqhZ6X4Get8ADcjaj91KicNdHtHQEWLfsslrdpYWo/b8CLn
pyn6uAXVzg4BV+tg1+M/u7U5ocxnZdMcBURbw8QPy9zkFl58BWBj6j6G6DBWW5TxbUmu7H9fWi+d
IDfQ0d7byuyslaLdDHIugnw2T1UD8UzACjnOsaVkPq0RgI62sJgNmt7163QwzP009g5QFqt9t6Gc
8aZN5E1vBj+JQrfNyFp9cpRz5GUb9UktqXejfSdz1fYhmq2jtvi+AZtrBoWPtpIbMTnPxgX5xd01
r/ogtT115/MpszrRZnVQv1cT/zyXto49ib01/q+1/N5a/quC/b7/Kr/89KP9BLZtPO1nb4loQR+j
BOJvyHeZ+g9gG82lA6uoh/M0/iqFAeBAr+MYLA5XUOFXBTtUMiQKvh2IBT08mtXfABUc9x84qoBe
w3twAlNEwVP9ube0gom0fLXtvdECM1U0WOITom6hEC+3xeJpXbXN2e7IpVy3gzBlwn2525z5Abr4
u3GMIKSbj0NLY4nGbKFT4kmz5+TKDM2ZFXhxs7K7znNyo9yjEdhjgY4S7/Ms2Gnd/Ay4SaJ7fs/q
t2bpU9vnwBHeF885LXYemAYY+4WqL3UIwHoEjuu273i0CGZvb7uvreohFAiSljBs/dveojXEkm5C
q/rgXBWOxH3UGmhnP0YHVwBAdspMjWQvNzBAhD7x8RbaxMvI1jhawlc1tnfcr/Yb04VHyigORQ1N
R2BD3rNWr2pjie995lWIUl/7pM1ry/Vv2sUeyW7q6bxl7lb0a/juBiZMAPfvyoH2r7xbn6ELfK9n
iOWtJpktCkHgdOB2+eyL6rZu2qHA4k9Dom8A6W88EYJbG3RFTTbbU6YahTbaby9qHLs6JWN56Fe7
aEbxMMwCEuv27K/6EC5rGpRdWvVWrtzy7DOOhmE+W0t0inx59rCdJRsbFIQ01dE4wb12oTJRa23+
08d918ddV+L/PWzeN6L/JRjvlx0BT/uxI/hQwGGgBC39XeUGFOTHjgD+GcjINUgLxLENLPIn1YVw
eATy4OFvWaUAcH6Om2C6ge3goFJ8RJxE/HsS6W+WlT+TXThrD+MsBNfXcwTsKw75i6Vlrbtuo7qx
94GpllxHEAdNna5iTvXeDrryjTrbhpGBq6MYhXPyhZpBAIxQTbV+7jVqrxanoJa5tVeoi4W1E76X
OQ5kXAbqiDE4O14LOOah7ZvUVWUudfW2UL1rQ1DaOoqDpU4YGgBpoIKyZeZjIbjYdSC9TQYus7Vb
oPXRRwLXyaS9BzaECQnWszGmGFxRdGCvevGh5+U7AW8EXm/nORxwkXWn0C47dvexHCUYOJJrDvuC
rhK77T8MZXRf68Ncmc8NC7PGOHchhjsI/GrmJmCn+dEehrVJa7GOZdL5kt02m0aXD8w4TJte2Hts
CnAAXekVrf3mwfX5cOkiiV1Mjs0J7qPlXLG1AtPlr/LoWPWFh+DvN+jm95FwiZO4tQWqY9kyvS3h
s7sZ82ajXcgEp3hr3onbsHbts2x0lP5XxL8XcdzB/7Jk66/t5+0f8CE868eKpX8gSAfCUwfgy59F
JlCzIvodj9nOlYf+Vc2K4GjIXCH+CEEBXGnonwv2elTa9eRhqF3BKTie/zs1PPh7CfcB29pgGZCB
64ZX0PfXBTv1TdivgWf2MzOfoxXdH2+IF9vUpXtZ6yodPXSGA5S9ucchhNjgfEiqemx3PFRRAqT0
1nHU2UE56+WksNq5TmUQgs2c30itLnj5W2PrZ8hkv5SN9p6oEfnkqtcuqNKpHaDTcz4QC7Qr4oge
xzAEKIS1utYc7h8knPTx3HpOG0es951UWzbfY1up5LFUZmVvpO+xnoaB0qIMDH9eZKkx+Hrb86ai
S7QMSwIrWmEWC2I1Fn5Ytw5wj+if7Zq9dn0NbHdyH+HcuDYfUMWGBnLGAcqtVkxH7UZfehfMvYh8
AEZBFFsdeEW8RRtzNonYFW65xaio7GmU0ulSqCFLidqt3KsbgWp7fPxvoX1faLjz/u+FdoeTYb9A
7fEzUPSX8ohn/lxs8FMSB54fYCDfFsf/yiP9A45ONMwuxYGw3+mNn0oQZFCGoD7+VwN/RWPRZ0dA
dn2InJC58zurDesTy+lP9RGHKuGoBwhP0HE5eOE/LzeBBs6xAC3uuc+fShj8RBmlwaYLvxQ7RtXX
GhgTvypZgUlIaxRpMKl92TokccLpTOsqt/wlAxMPQ5yVutuYLOjGomZ9D0OZuOgxO0BtwFmbVPDy
lYIOWNX2qiaa9vXywamt2wCIDPCmNl/cCbDLQ9mssS67Dv5Euiubj71VnnvFiyGsY2poaha1JTMW
+8jmR7X2XyEIKCLnuV+ETLRjvW5m2ZPRhjFI7dc13PV9j7oLzS2LUpf7N4NQU9K1TuZBLKo371lS
Z4iHhWH0lpkI+5O1+fVJTmLJ1hJCbx8YJlLv2psBppc5IFk5BvvFbuvYuCKtKNTGkI4tnZtri3wi
Wmaym8/ltN1tDqnioG1eqXm0zXD21V2j3kBdfnI8YGUVsGoAyWJ9C8zDZnUf5/DFG9qbZfZ26zrD
5mlw6Z5CLeKaeMDVyqJhPjYjDPolv0gxpmIBzqa8rAusTw1kYL4LZYgHtEk9wDX5MZJjGg5hLmqA
EJKfxqE9ipbns9oOS+1mC7UvQ4kST/zzhIlaB3MyzAB3Bjh4xiHxDMv8HjB460HnZhXl6D9xb4Pd
z9u39NEZ30l9RD0pVFg9manYyJa7Fab7WeflEqKVmo/cCyGeXxPHLnfBZB9EEC2JDXGJiDTIsku0
DjfUYKMNZb+nlYBR6aMyt5yMaTerKrZaUGNWRFO9cuz4vVVE+AHDzc6MBZSWDIU3bLve99CBzbGt
przbHlBejsY3mfbkPeG4ywBhCsaTxg6PXgknbF/vumE8V1P/SDA4xp2PzmwogUbRSzDB9VPxg62G
vRNeJy0O35DJbdEBNMPrP3aRn1QCdl/Ji9Kzrs1kzlmXCL/LxsDfBywExFjH12tQ29B2X9uuod7p
zstKEp3UMiYsaKAlqlLgyR9gYYJoaYPOu0l1JQ7IgD/aJXgIR5CjhpbDE/YdjhZOF6m/lrjAZrRy
7W05PM2Q/vVnBsuFNdLcHnnsjld9zQhd/7yHuTnVJYTKNXHSJpJnyIag8CXFTObjJuZM2Ozj2gDX
bXUyQ6sDGVJWihszv/NtPNUlyVYoiXu4maSaLkQNSbvMUAHhV6BjFetIH3vqPqFb3KHNTNfwwRj6
4C3i2Io69couNiuGWVHlvnwEA4IFZD0vzvJxhrZsC5abxmcZAAQwGbTQzVSwzYvr9say4O/tL5hD
gb/xveW/hrCueYYmlU0AIw2Z6oMPitGjjpaUDF8naLc5LBjZohpIzkP0ugTuu6t/Cz22e4EkpRiw
TXCQptCPQ1SAewVqUBMP8CA6+GRkgikAWOlAvcSVXu6p4+KaZDNqD1gk9uspDiBLF5D4r02fBVBj
KotmDhwQAsId3YP3WWoozW5W2MaMDd+Fvp8iK6bAibnv5J5t4EqxipabQzVbO1XO2Fr9zwvaYYku
A16cRHlj3LbN0cKnbvA8tzfphJ68FSKO2u42GkRcafjY2ZDSbThNkcrU7GG8IC6+QZN57COv25hN
73QZssqdd7wCyIq1xhUwbbbd1zV44nqF/eZoolr1WdcoGDCwm3TT5sahjiS6jpmJKVGWNz5VtjiK
bu0gcAvgSJ98y7rzRtk8OI5ev+IyGPxioSe+CjJacxItar4vfZ9D4xcWNFxfnNEkE6CJ/3qP773H
v6p/7rrPX4fpnyfzXxRABNAa+miov6FEvYJrPydz+gdyotB6QOzzI1LiR+uBvDcbggbESmB0hzwU
8/wPIvjb0ebXA1XJ/1eo/k7r4YZ/bz2uZ3ZCDYujhohL/jqak2kAqL8Zvd80OQlU44B/Ns3gomSI
QxWRnZjfNdizRpRxwEHsgiUMV8DoawCrGj0buSXdBLfSUGaVDsCPbV9CFeiMg1DDWp45agMAO0yv
qvBsBD4E28WRHOAXhTI8qNErx5G1FH6/FCP70g1V7ATbrVbwDq/jTl/lb155CUB+gkxcLxP/6G4P
Y1sXovk4wPPhakB+s4X8B/sGq/JlxHsQbGQz2FOm5oKCU4TAPIM4MYnq6omABhstMCWqzoYJDtsQ
fpnquVm6t4qChQrV1xWlAuNPPlTBKeDNW0cw7PRH9CcZk84u8qrHtZPJVKrLXHc7uFBidh2jebqu
6jjBeYZ8iTl6X8dqXzpyL6z63Q/QQfTRqYQJZg2GHTPYZGSwtzrIXMftSKowCZt1T0SYwSWUIWji
bmXbcRu9whPb07pVJ8tsYB7rD3yDS0f6IL2wHWr7E7fqVLgmXiMOIUmDKv2wBVEKzSw1YEQNtIYb
zbopSFeoittZpNMCudbG3xrLS42cUrLIuK/BKTael3ocWKKDjW/qgNRQZz64PtzpY5+6k/epgu9r
6ay4i8Kchbct+kSc4H10QHEEkCUzP8ialnwtgwj8/mDOK0UBXhtoYV00H6OfdqZOjSMOamY59Lp5
F8C5MHZpZ7s7uV1NyEFWsTIR1nqpfGs/bGUudLsfjZdQdCOVLWFr61HjFHZb9qmfIMzvTeaH4ti7
JHPHa5e1hCl3ttsOuRty0vfXxAqA1rmr7Du23qBFQT5EzZJwIre0q4EEoSsqg5RyqBNKvnehIO3Z
nLohrDj2YrJ+hIhUslzCpV63bqyb5qAxxMejGh5rMYO5QhHhLnyRQLZkBH5KaKPj1UyZDBGVoVx5
w9s2YxZPQqWepw3zpDvQ+xJsNURFsEawmLEqnjf3fpJfcHZYPDcqDjp6V4NHQqcLFYJ6ZWsj4pCF
j+OEr+bbRe3SDxGjsCnUiXDq84p33UZ5IIgejNngAZ41STCXn6A2zNp+RefXp5unWSwRX5N63fjF
WkFEORJjNcd8APEw7rPu6jAPdypcoW/2C9q3oLjB2os1iSz7BpqsMAUYlvpm3Cu8jgviWqz2ixBg
7li/86lOWfRkNN8FAeg75YTniYiT8ub/kOFvyDBkPv82/d52+pfss/9Nvt+e9WPyRZT+FV3CQWQg
Ur9L9H4Aw/QPG4cHYvOHX+m7QulH9bnSQeCDYJmGtu4qUfpZfYI/cF6Kc3VBwboAfMr9neoDjd7f
B99rdcRkjmKHfNPrv/8CDDMfVH2P4WhvWitb9PbiLSonM0tKTp+MfzIYl9eM+ZENrU+LVAqPj4iO
GLzpQzUFuV1buz70UytozggOyIZhOjqevh8hVGKgWVQNwLWcz9Uw3zj1mOI2hY25ylf8fTEgixFp
UGLnc/mSEB4dgtp72ghkre2WgYjOJ8vkJTp3W6hzE6jEqa7S8cpug8Rhtgv7p0ceRVjnIWBpzEdp
5MrMQq+OsTDvMKG0cFcYWV2Ug+SICEJ9d4lVCNlO1BZkNUmlRGyCBzSK6QD10Qzl0IApLoIoyN4g
XYIaCYEDse9+jdo515tzsgOxG5m1a7cvAnL1Dst7dkMIeFWMBjjTjN2qZUsMN7n0fSQ4wApQsxtf
InxCYvBGcyxDsR98aC4GnXBvyfQKaYDdHGGAiPWCARPzuBQPq0HiDubuJqgfQ/LKuq9RhWnLhUpy
QcwIXBLOXGak4zHAZLhwm49w4Z63md/CH4LBBb7FVVU5R/iR0NVHlOE7v7GPprRA8s0715KXuQsT
0OPPVFhVMmrrXXCH3NQRXR6qvssjcWkxDyCSKW5xsZoe85c6VpgureVljtxb/EG3OTWcpz6kPq7N
djJ8psPyYCGJBQkqx44Gx9Bj+azvVzXElQV3eN8VRDpZZeOrBvNJEp2qABBAGO6DNUyRfZV1AhUB
OEVD6qzhH5RRWVhNkCa9zMilkPaFkiaeoYbpafBOPOvQleV9G4iD26tbB/VocfWpZvWZT8PBqCaN
Wpr4C+JaOuvgEnUI/ekFcc6XEQPSFpg9Y/NN182xGrqjUfiGZEbFBf82NftylXvPvDDRFUNTn8uW
nnsoJryqymRpbuEyezBeda4AYRICA4VcH2bb4F4boH6JYDxXJ+5QeGxL2MHlljWkOthNNSTDtpwG
qjBojU+dQYsTBSmEu7ETvY5ltW+DKUPKFURDSu0QtROjY/sEcQWQzgnZKtVBzFNm2gXquib1lQeE
AwCpa8WoO/uOAfWBdm4DrGRzc4v5Jq0x5FuRnUGzm2t5rpcgGSFtCiyyBxId99AxMRHqYhGoL+g/
1VeP2Xi3Gh67T7MY4fszeLUGMTGIsJoCmOEngK9zcKz4dGbUR9qJeWorFlu1la1+DV/wi8/XC/qj
oluWDH68IihNEbVhIcb2sQN53CAuKmrHKx52CbD7ON5y02GsZCi5Wy/2xqniyWqwfPkzHstBfMaW
o+OZmtdpg5KtlBfr6vvH2+AiUwfmKT7la0SK2vMLUaIJXj7ZtkwlceJxGBNYA7MBSQBABJFzVica
yke+vdaOgnTSwl/9tLejgzVDe9O3MFO3d5WoH2yGL4/AnWyx5p1Tgf/q5HO4mHNk+sKCJq2RJnHa
Ki3na4rby+g9hpVONfpBj7R7RFGkEv3tspLdUFtwfJN0tM5MvIpBPHM4kzFbxgjfyOuQokkZDt5o
JwQ7pqfYuW4a3L/X23JEEsWM7hQ5Of76xKrqgYMPKL3uDBIK+4ufTGiroPWPxbK+NG4I/deYqWk+
jZuKcbQAEhTMriPIqiArDDJQ2/gf/ptIrxNpGP2rduS24V//Rjp9e86PbsC5xtfC9Pg3Y7MLq+QV
xrYhiHW/WyV/NgPXYh8gBQrnLf3VD+lc4eqAAlnE6IjA49/QjRD692YA0y4F7YyNDzggxaj8azPQ
E1PSFRFT+83zu8TeTJQoZ84l8tmQXoF2etXAQ9R49kr/pjfYZfGXT2Ry1oKKGQKtYMRcQ3ML5pPZ
Y6fKo28bJCK6qYPC1iUSDyp2I3v2HBIUWmeTj8wN3rSL/IHZcsNzbZE56xnTO9aMb4w5Mtd93yFV
wMfKmEasCOBLpgPSXF6jQ7alzyGH4+lYNlFMkBKQUN3PQ+aI0vY+uFu4IrQKygzUooXDA9iSE1mg
VWXMwBx5TUq5zjejPz62kkALZzWfdYcCU3sGYjiHp1q6fRo2FdBrJk99490ijgmFQS3IdrCgPYVS
o13H98CO2pw2NTgujAvHuZNICBuspuiiq2qNvbGBF6r33XTU7qsdQkNpqXpImgHGRweja9kB+FVh
eUCOwz1CH8q8b93PwQytsOUCNJbGGZPOCxGbaGmCycZ9IIOyks7tNAqLfZzqMKEu30kP22+FVAvd
gnEbW6R6LIiTBJrdHnTj8mzsAijSNK6VO21nquw27mfDEBwpZ7geuioBlPbSI5wiMQx5GNtGsD+j
D9sCaA59A577ak+HDT6OxhXBjBQxaawia7rBpl30U3OmGuAictjGeJJWe+xmUHA6nAFBIgMRqF1o
IzKlHAukpC0QDTKTLfgN4krWuCxMeCnyXaqrpFpmIaHLyxiyl9YJ/DvllTcdB0obCtPHcM1ATQeT
+DxVZ3WFJEMLul/ApFtsWdHNQN39MCKSZiK7oGlEAhgBaHJXGNHc+Et1GnX0icr2xjh+X2goZiGe
HWMvck/TwD5JhNzMSJiMq6lN1TgfQGJhQOSBHQsKSfxUmhNMxFcC53NFhjtGxQlde5sZw9/GiXwa
HBNlm6R31CAdqBkiCx78EeVdm3SI5Hu3AYJFnFZCa/kaEZhOnEbduKy5932BTmG+A1zzUcj6VJbt
qWlh1y+tM3yrd7DIYgn0WwEp4aPubXWqgeoCtjEJYjYurTvuZ+Wf5oGItL/GRA7CMjECOkAprfw4
h9sNdO1PtSyttC27c6SgoVjRSZGyyxB9sN7B0QBAdYSn/1CVIcXXbt7AI9SpBTFoS13ojOVdNMus
W8WdsWFN9dotgFZxeQNKK6E/CqGLagwE6QSILTJRjiwKMISL4HPPxE3v9M+a+SEYpfphIN0nGCJu
iSjfwsr/LKblhIoLuWYHTxrhw3vZI5pDWl/LCCSNO7AXGILfRwSSMoQpoB2gt/+PvTNZbhvJougX
oQLzsCUBcBYlavYGIUsyEjOQmPH1fehqd7mGroja18IrWw6JIhMv77v33CqyLbKrzotnyW85oTYf
cM4lqathXSbmvasmzz34MbS+1y4GgtqNxr1s7Hve5xcheuU4SXEXJc0dNrTar3F16Iqnr3UPjdcc
7tO44Q03ZtMqt7Kv1eh8uDBBpC058kom7SXitLCdZuc1xTnuYyJP5Rs81jxgU7EFJgHoCKGty7HQ
sqsryUyniRaz/EhfGoOzTF/YdlTVra2XB9Aod7mmYCbP7njQ73R1xFNcpOQy+leZjGGWLd8KuK1t
7jwpbfok7BK4lXcDQBDX3pyw5O6NT0sfnpYJjKm7eHeqyAk4SC1awdp5MvTiVcih2kNkqc+aU6Gr
uXdVPylrzrcU+7cxbLRSww6k6sG/08Gv0wEq8f/flZ/HNv/8synFxdr1vz258Yulwzb+H0mNi/8P
tQBq8lUhJjL03Tv6e/gJsZBrhBU423V6+MlGdq1ptJgdvttUmeH/yYBgfdeif78mt3SV4CCsTWww
nGW/HxBYjNatSNt6V5BIwkWKoYOnWsGqFPpuotcrYoq3Ru+udfRkZozVrI54L0pyFdquqTX05SQ0
F2M9GN1G5SI7O6wH+0/N3bnNl7ZndABgsJAt8tI0APABGYEUCybV1tx6C8/dfgkmqw3yZAkW4e7V
cllBJl1lxrTNOYNYPYEh0HzzGqqPn9Mo/zAU9ViP9nOnTscU+XYUpE3K+SjU6ojwVtejX/EAcmIA
Yg3HCaCrDovq4uXrVHBznoGiZLlPlP8GYIU/DnGYzFdq2lV8HS4ZD7lmqJ/bTKwrFp9tlfnwfREk
3VPmROFi1hvTUn0FZ1qaEdvRr8tRcbVzEvIgNgFIwTPM7WyX3HZ0X0h3K4vHrhNrs2FvzPZbM5Mb
t53PcdHuZdmu3cEjS2Sxg06CGDaaJautifhcL02YtY+Fc1xsFTPQ0ywdaBAY3keT9fnZ7DAgVFrY
J+Om9FqW9gsvFIYCcknKqOzM0WR6yXbSfa8yddcaJJh4Aptm7i8GngPvikKOV3MaH53u3tG1sOo8
4j1NMJuNbxmMjHJZ2Ujiuf7eJayRlyQUmO3Yye9S0dzlfQ3YoeFs6sOpVSDHRSe1JTWkiQ3Zi03d
k/9o+Pd1sTFqDtaq2sncgbxRv2Mr+uzl7CtjGzr9uF5Kjetwd19DpZOz5Su8A+ei9htD3sVQJSbC
c4l+3+Ibcl0RtHW/ztnp12Q3VDYivSNCMK7b5jp7EMsHUpyC3xRMnLNt7vFRdYbHygR8hwG/oHtj
ped3joEZg4mltALmSZ8I9te4A8ucjKtOFbvWjHdyMlFcviERPxppHfRcAHvLxmGMWVEwzkRPehWR
pSFkmoKwcw2/99DQTEzYYibbAjSzeiuqMXC8iI+GWLXCvRV1ss3TaDc4+mloJl8ROLr6agsCAa4c
NovYPMPLZiiTgT3HO7fSwSdYfl2DBiq8tQGOVDbZumsHX9OYN6JPGYuwLBCIpXlc3HLXGCkbDYJe
0Ysdo3sb+koopl/0TrA495kDFxoq7JDrd44yrFuP/AbPdm+6SBwRGXgg+Oh+kajbAttHkU5rZ9S2
+nWvmy4STMhpjJXbMbpzLKYKsjsr08xcEHRLd9KNlmSW7bxJJ7uLABxmCSwVowqyyt3pMr9ngX2y
vfRK67jVPNb1ijjOOcL7mEaFu54i3g7Zi1XC9kjRCBesB015pZ7tM2ncX7HnPPFXjequxWBu3Mja
qFCHpv6x6+etyydskhIWb34iNLqBF+Yvs3FiUbLqVYhKTv1NNK3fm4cuI02jswazY2+b4fexrWgz
VxluBidwpX7rFHO/zqbh7Lr2i6oAKq3kuRmUctfbBfgLnKUvSWw9i2U4VlkcRrK4JVGCC/Fpbuy1
aplbbYYQyKftGvyIoE86xBXnAoedJiBfMA0Br/h0ec3Tnm2SpnYqoqhd3JuYfpzeDJpM3zRKvUvQ
EquRd7V7O6XNMXXkCoDGKe/awEsrPC19OEfNpurkXTmoa3jZQdEp+9Q55tW00zW2VLgtrsZ+Kb4B
6d0pWr2RDnILCavRdE7O3K375YIbsr7riibl/097duoxA4i4Na1T5BoFv8r5yV6QQWPnabTYr0xD
ehtj/I2y7rgsGqIMYkbSTYe6ggMXVyfV6LZWaWwGEjpdV3O98KAg2L5euUHvOl8ihyiA3e3tRPiu
W8NKNjaaNR0qwt7Z9F7O2RlzU+AuRCJVSCtJBNVw3BaSM0lTA7MZAO5+K5foaGVzGHsysNr5lOXz
pWPMr2zvkMxQCsc5NPGuyOipKEBbLeVRbZ6tatiMZbOyBDGEOfPRrv0+wYSSfcHzu7ITF9vCSaDM
DjW2g1isOyO7aPVD38OcFCi8xGMXfJy20YRJnPqjiPakRk+trO4Tq2bs0tbsuHbTUuzgrK6azrhj
xN9G4xJklsrwzh1nkr7Fq9ya9ouWz763NK9dpR0a74DrYJfOdUACAIByvBYImlLs6sRGv8RYE7UH
lDdfYEcrOapl5G7/He2+j3bW31oRtp/lx6f8KyuCe/3CH+oPwxibFmAJ8O2wPP6cSWfjQwT7f7bi
q0vhN/2HZBBpHj5JjF3Oz55jEOtX7rpq4UTAQaD9I88xc+Yfl0Ea8s8ViYIAZRA/YPr8Wf/pk8l0
u9rzdoNVt/3rxJ2PbB/7HBLE48gHPGuchx4XvC+t4q1bIGPyRlY+mpz1zSQwKXuNsIJO05OD2Tbj
QyWI6CSisprVqNmV7y65c8xIvBLpvEtB5e760brMTgfTrWAYirz0GY9MHdROyftZZaWiWx+lmxeA
TuUtlC542OWoVcdezebtYnglkEypsd8c3qbRHMKMDUmCAOBbELgExhsYp1qK2JSxlPhIRY7KYvTo
QXakb2Lys+GC5+fAlWkJoeCJgKcxHzcXhXguOtSDikhoBBe26E0ifUVVrIkbg+6qeaQakzXuq3Js
76Km+kh6EuJJr2/mTAcExJ1ZzeyCfGyvhJah6N+wOH6zJ+aVrpJK2IFb97tioUNDI6vOuWnviHLm
m3GKYiKoTrZhT5D5VdTbK755EUZ5Y4VKC5cUkUH6Ui+/6F6Z8xBOAbhOuBDNRveVYqxv6AXpTyQz
e3yEGlJSqbGeiDSAF4OxfBEJZM4+V9gFkLjNnIZAqePmvpsLVDS1FDumXoHpGu+rynnh6tDIVlGa
WHHQOZ0bX1obH4WwiTWwIPDBenwjE4/7oFKvHiqkPVbmzFE7G1TY5PQ3diqeB3BiSs71fSHvmira
0cumN6PCJ5U09wpPXi1PLyXVX2GlZfPNcgWeadlThXVcX82li5ENxPO0+vfE+vUySqTg7y6jn3+G
97lX2uWPwwpftkvy6L+VOuynf7uKXtEaSNgkHHVc2/xGfjus3F+urTlYvD26etCzf+eb4kSxVdzf
Llvva/zxH4jVHH9/Oqy47Np8h4jmWLWs69//tLmOZ6EALCAhIWoDMGQsJW/LyKkvyizx+6kwI9jw
YgthGK2O4AmrMojSqL3tF/sWFE3QNyDrpnhnz+SKIvW+H+ybWWY35PK4mUxna2n2UZHdCvNrHOG0
rOyDxRqLyiByu9O2jcqTo5kh7+Kwwc9YmPd1mWxtZ7zM6guL11OmJee5uPUQ5VoJAiKNH3qw4XY5
+0XxJIduNzUV12iWizqdBtcMZa5uVfAH2jzsCy6dllOzvLE2pvYpjQdNLBubBZmJvNOOr5i+dikG
bBg4Rtft+unR4PJcWx+Ne1Nr/cESX0b9tdbYAU2XxFBfxBT2Uu7yjmnAjE5u7ME3H74mzi2f6a1Z
yZAqh5OHnjZBUhOVeczYdRtU3mhjCXTANTv21SYcdVdvrxU/CeM9GQ9D3E0Vw2COOmq3XRk6tb7V
cS+pnQnhNwsmsAAarimhjz7R/3VbioNd9/sonfYmHRkcH/GirYY23ue0K3SaFTT6ddyF2iGCTAW1
WDfEu42gLJvtFMugQ3KtZUnM213DIt5HVXG/eNq20D/rLD3PPVtjtsue0uAx1ULeSJdimvZK8oye
Fc5d/aWv28eFlPZggz6X6t7lPTTL5jRrKdU96UNE+4CpKmd7cj/HNnmOipJ6A/MAOwG6uuIXannb
tNFzM3hhLr/GU/uRuc1TZ+vAsn3FQGye+VeAlyOjRNi7V/ETYygNyto7dxLK81LWm1b2YJo/Ky79
wpqQRXAOOYZ4gdbvVxC6RNvdLkp+VE0B/4sHJC6hPtF3xHA2VTG9FdmMPqpW61qDBsGOUinsTV3r
PG/LK5RZ8a2FJ7Z5FXJPQsWnbMWDL7UKsMiCZoxwL2ucETo2ocUKS8d8tjx3P4N4t1PlbFbKnWek
x7p/u2bW3Spa53kUjuwreviwBk/YRsxBK0bKNFIA1fQW0fxExDhyWTF64KWj5ujk2rqemwAv297L
CCfhZ8hZuS5D9LHAGCRmHK1tvXmuiNGCsriZ8zSI8FAMzVcjGz8VHjvmlaIkY+5GZb4ri/7RiHBI
0WK0cr2Se6miPYzCXM/eoNG2kiC0ap+u7G4AexzHxESzoRMI+ZRkbAUxB3XiObo+i/J2pisG11lr
S1CeUxABvpmV6JvAQKLVZnry0uZtytmUqoMapLp5UAuJz8XduKVzIaoRGA4yS9236crrzG9FU78V
4N+jKhv4zTj3rmAPn2OwGXr8Mrr61FxbB2YRtp0NWNu90+L9IqbZH2JP43beN1vFzM+x17G5GpYv
8HsHqB3eOUvzY2wU5cquhtuoE1zZDaIRmfkQWf2ZbwCtoo82kQZpxUN1ylJtt3B/UFT1CVMBe3tX
vQV5HjQa31oRZ/fIiRdDjre1EQFxBJAADaXVRiV0IU7krnFTVA3x5atY0weztIFMMpJh129XhhwU
DGWgPQGaL7sh6/AqOttYzDRnVcJYRdEMuGjxWDxprLAG/cTu526KI1pXEuA63U1t1d0Wan6BV0+c
k6K4I4ETjEV76fnoZtxAOz3UadzBdyL9dNGP8dK/d6iDrOaws85fI0z4lpChkX30pBIGCqYUvWd/
b64VhXoZN9nrC2slt90mQNod+zHuANHD80+aGY/dY7TQe/Ux9AJbJnyRSvpa9GTnXZAL9mQZYIxG
g0xUryTlbFWcB64HkRidCKPLSqbdw7+zyK+zyN/enm6Sd8Dzb+1frM5/ujyhf1/Vb9Vib23/imv8
IY3j48bgSlkfd6trQRWy9I/LE2ZtZgRIjswI/+2n+s3HzZCCj5tqkuvd6Z8FNgHx/XEeuZq3bcNh
gYREbnhETX+eR6J60lMV+vYuxhqL/KAk9ZozNPbB+QwpK/NlXag1f3DpLrlNvQMBBq2b8a20O4s9
qgso1ZJtKCCLY92IN1Nq3ZfIOlfSHaCHMDLGxO/b5Z0zfK2oeFFUpCg7D6cRVX2aj1pW4K7LX6i2
CttShxRkIUcVzUOB+ln158wQu0gRTy39Hnr2VTbN7ZB4Yn1dRF8nlDLqkSbgGBiKh4PWiIHZDIFZ
QsBzsUBJJzQNbD1ZekKVfRfeAHkkjTctBAmzQuQn4azWuKg5tigtEE7Iw/TSOoNxq/dNcsiKqiLW
GbEmqDIAlnT27ev5UzjeyUytgzVP5n6cucroMFza/H3srkx0LMkY4Q1+npWbfdWTq3tJO0o8rKKr
jnYPEcFOJM0LvEAe/rn4XQGLBv6bRE/j54lx09RovosZ6NREkUo9l1KT4SCXrWb266V1aNpS9jNH
3uTa26hKg9Shu0O/mnHjmQeuzZrguiXxl++WXby7FrBkAy+vEjmvoN2pBLS4+ZkvatI9Gzyt5sy8
2NWk4KYqWhqN5KCDfk6pASM4Y6IUTTWTVtlC8vSGp9F9VmhbqjLqNCZjp1gDWLZ3dXFveiN+j3tY
Z24gr47I+q5RaEVYHHpfrGDiIo1vL2xmEGCTWm9rQrgzjWJjeWfrXjjLejW28qhiTWpVpHQ3DluM
VOX8RRQf+ZQcW05NzXhpm3aj0SWlFAfZQQka7fKs63Idx+ONsRj+aLwC0Vhz4g6ieRHJsF/m+NJU
lp/PjDtQP5yKWNc4+nPMDjYSt6o+bNvZPuk63Qo9PTROfmav/8DF7j4fRh7/TegksV8KlznnRYp6
py5D6FGrwsxx64D+iEweG7Xxoresd6rEbzNJdcu3jAVmS+LYBkLvEHmo7C6wpu6ID53PFvi8fvDd
yXh2C/tOj0xkafNelspdSpGLlriw4lgBtcaFp/hbZcerSHvyWnOnGoGbvNla/6QrD6k7+roEsDdq
WBHEp5YM2643tsnUIzAYfmw5RynVkHvGYTHbi+1ZH0ahnCsWCrm0LtL10AtgegnAQs7zwGvuknxe
OveiwOVYReV0W5rZRh+bIMKh2auApVpt3dYqDDFjGxOsKudT3LThYPMjKPUtrWEOfG8gTcxY+G8d
k5YQnsBJDAycrFjbbGUbHyV/N2RPTZZtFE0/Vtp06VONTynIBCG2uNCAuLHhMEKP122Ms2cjQYBO
8vHU4AAtWnBu9H1Sk7TRhvS1Te17MbzqMzKLcF9wCByAp2wHxdkrcXQaVX3ntnLv6s9G7sDE+mwT
nKju8gTWbj2q+b+2sl9t5trf3tVX8vM9Syip+Yj/wl52/dofd3aaMzCZs++liPRaqEUC+8cz0qY5
A9CkakC+tHR0vp+fkSq6ouexKb46wX++szu/WJbrsKl1tf9ulv/BnR1n+x+fkRr/E44dolieDi7l
DwKj1bbN1BSgenS3elzsmZ7EnPG/oYhiro2LHlO1xagV4IGaaMXpX1KrfAEYN9NykX0nva/siXTu
Uuc7EqYvsZxK0rPxc1cut4kx9quplS+DF22x/pZBze0Qwj8wOxfy6uyKZd24yVeYyfiDCJc6o+0x
tHsvvcA8o7OZVD05cA9V6UKsDxxsF7tj1HQT7d7jqv1u49GruTMqspk3zby03Xq2ATISyy1sdfBr
t1XUkCtuRziz7PcARSmyoQp3o5oDalieee9DpXBFmwCvAA3hVqdoUN2ox2m1ybjw9FSxyHTuOfE8
xacWhCKzVofObl9vhn3mrlThFDCRFFiRXUJ+Cwf7pm0olVohyVCkl08063U6f6PEtGS0hHbAI0xC
PreaqA/F2FCYVDvtpZ0WhcZiVn8z9VAl68HEKJ55tIldR8ZmrWXJq+C8iXTnyO8ynN2a+6g1+4bT
jDeAKByyOWoFHlIhTDrOR5B6w9qaXTewTKns++udxuwvs0GWV9PUnUvT11btNWWT9Q7pZouSv6rM
zJXRqf0qTrAV55T+yETZW4qLkdxmQ68o+06ftkaRQqqjM0Gf8L167Z23zKfRA66IL/qid+LYNfW7
Q6Y0mxifImI86xGJlbtle6m1+cmJe7a+pnI21Omrg2S6mjO5kOuO7h2PCKxQnXGVN8VTpXBYag4l
moiNgV7Lj8XJTnKa7uuoUjFSGR+2RQbUw4kE5CXyBWMW0fOMmcRWw76cn+T1EQaqeCogzWUzw1DG
fc9T5uNgImD/e2n4fmm4VgX+fwHzUFZd9+cbw/WLfpyGeGq5LqAcIsPhm71yXH6chsYvrDrATZOR
+m8o58eFgRNPx2PDTYIU+dVv+3P0hrgN2BeVVQ1bEtYj/+AwtOzrYfcHMw0geZD0dOFe64muF4qf
BEwNwG2Vpyz6Sru5Kec0dKtiMw/09RXzS+k2H5NRXiQKYcKI4BTxBo4isia9g1eLITuC7wk3E0uE
lAfEgUDpKz9T081gqQdMg5umc3hHt1uuRis53xPN9o0u2ijuFCqlwsXdDEiwrMRCgq166wpqfNhr
uuUnda37UW8C3SCET56tq9Xz9L1ylgbZdAmruNh0MZ9ucaE5cKUYDLo9NADrMKvnBZ1UdANL3ixk
2b82VfoFW8uPKiIATJEk+lf0vtYtq9TKpdiW3p4Jh4Qx6ugzdI/F9xNn7mCBoVsod4jlF8cl0i66
O8nWM4eRJHAU4dRcVcO3qryxPYr2THmcvP00lgeHinHTi/3R0oI+JyTSm189Z1rJbCYOCbDD4vYT
QZIgpQPy1g6pjQw8r7lJBc6CmZVwZXxTcPFXjfRdAhKa8qgNEZ2pydqEflu6T0kpHk3OwKhaiCzm
gKqyHTLjKXaci8rpOg+PDoFccBwF22a84MfCjPc0yjPc0hMSpxhnqqBe8vNEkKjFV2sV42UUFoa/
aJ/SbQbq5jBO+cHCdyHsp3ZQ9k2+7NNEHKw2wyQg7mPPWk8ePzNKONO/c/a4dhqDC3cSo3CWftRl
dW5slsBwW5fE2NseDen1Rz53/mJ7bzGxILNvNoLQ4jBN/tJOaJUurSDl2iwQYmYH8zW83U4Elo41
NTUe0jZZa4rNlZbi8MkhWkv81Rl3BTJmxiKoipNwHF/7wQjsIr+LbO1M8OUQp+4hRwiMy+Q42zLk
WRbUekp0pTwZDbWzQ32OtHStOGQxAPSVdnqv0kkzE6AhQ39rtrqvZRfs2sfRSnZTRZVe5oZWKrZ9
l6yHCiQZjNaRTt1kyHOQpXTyNmJfTDDbeUyDEaVChiCTiYWlqdS3TnmV88VTHuh2oS8SHxtRWRzR
e42iekg2fuxEh2ocWOVJGtKvSAp1V1EFD01+A8sejPO00iTeWT07F/MJVeBYWdPW07JXRQHKDZUl
n+qNp9c3UjECrYNbgMFrBMzdSFxWEyXIEzTkzPpi8mI0+GfikmjMzMIVw5Gvubg+8vQ5AjvS5GTj
pLlLleUNVxTPWwJ4aZY/sEQ9N8RWqcnC9vG1kJKYkXO22Za6RK2r6FJBIO2RHW0LgcDGcNbITetq
pxnEdxZhdbangnCfG2BcPbuiPaSTOPa1uqu7+JCZ3AjHbB8jqUEx2Hp65afzstFJqOKenW8qVrAa
cZOqUHG2DvSjGDhjwLKkKH9afpnbfodcs+7VaE02aqM6SsB+ed3mw526eE80++2KJNoBvPAjPs4D
h5GqLqeo/1IZ9zXekCrjezbj8+gp4TDEO7OAPL4gkQz9OqpM0mQiKHRlnWg3ZfWkRkCy85qM+cNc
U3IMkSUCVKMmX9rJO04EnC1EE9UeV3HfbnuJwcTMi7UjKFVME6bFyJ+cln6yltRVdcrLjzL1VgRx
/CvGMdbynZPF27Ho8MH0rHGmTZe5r42i+GbxlniGPynwnx0XYrVNFKn30X0OabPFJsiy6Q27TbhU
ND3mysHCtN7AMh5wjHTa8uB19ynGJ2xKaxBVFOm4O9g7cC3MEFP8QeVVs5rlqcbMUaJokkPYy0Xh
5+pPVlmHbMC2cjF2FW/TVKY7k+t2ZtA722UBtJ/9AFrXs4aNx9t9EdV9pJtBb74NxUj1EA4/oa3M
CS3JYp2VjxtqSls6NYedO3bmoVKiKVtTruNsaL1C6C3SqvJWFb1yfo8NXTNaUuVQxuuKCLhIAfoO
tx3t60OihU430OzTcjeMQfao2262aUFilK3zkxnrR2up13VaP8qEURrmhtOJd30xjzZB+o6kWkyO
2VtUn/pvfOk97arKWZNxoI76zjZR8xUjC0WD+7SliJRGWy9jITJNO7VbdkmZ3oHrW3MMbKR8Y/q7
IM9vNNxzFXztuGo3avGFbOxNNSU3XUHsBMO+NopLzwkyauhIEuaRJuRe5smOpAlni5IHU9xtCpoj
+AE2kMo/22t3ZQ0AfPLgMrgkT/X4jty6b5GJjKtuoyht2DX91kqqQz/O26zA4pPUx8ShMr1DV2/q
W7Wdbqb4PNNJWrdPZTo/sIj8Wqrp2oFzLstiv0zRPoLDco0xVsLaEqjzTSU79cb0GCXKDTALDq5s
K2jZMDL1BazofWwYG3t0jq6W7tnNHt3ICOdsOsnEe0wbPbCcJ8jg+SrWLnVpg+ZXUcASRgreAcOQ
s7Nxg1kdtnHm+I1isRnqmTvqk9eChG4Gf3hSLO269dr1jg3kMPh3uP0+3Lqs0///cHv6LJNvn39x
2b9+2Y/x1viFqBa/0ysk0AM8Sprrt/H2KkOjlnPJZgK+4sx+zLdgCkEKXtNkaN/0G/Ef/hDEnV9c
xlDubIjX31Ep/2S+5Tv503yLr5lrDnM2gTKaM34/33adbErPTdsduOoboyRSPnW3RflhY2qluMM3
uwZUf+nzxocxGG0as8DW/NZqPLoKpuIRtkl9vZMnJVj013FQLzUmZpY5ldHuFWoQlMkgm9UF3lhe
uJhvdAoTtPhzSK5MQQ3MPutO3seC5V0lp6OnTWRVLfTkGj+TTS0MHhR2PzxQNwMW3lZRNoZbrfW8
fhRkW720fOS12tnQtmRVb1UnTrZmx2c/1fcd+h4xa26ABRhVWxz6hrypb5uUgs3DJRfavVvcK325
rsYkoK3c12bG/IwgkCzow6S/Lu82LO3aOzBV4t6zJ51tatQdqmbcSYArcxE9Fjhhla492ATj+Ble
7fhN1eL7uPEunRwOkeeFo2yPyICrQnNYOYM51oeXRYWVbhDLUowFjy0lgyJ7WgTLKyPuz3mlfZGj
t9bbMZjabO1440Mi3b1RJE8eOLas7mjKK+8GC8tXn5MJ/xgHcT8N+UMhR9Lsy5Nj4tJNcz8qjDVO
bi+w1PhouEThiZf2XK9xWsux39bMGKjXK31oVhOOw5xcvUMyvIjccNBU9mjFpS5u6EgJHEtc/cx+
R2VixjrEakz6DJStRzmCPSlbm97jZVECZXQI8wGYbh8MMZxak4sT+H1L4cnNIVU4ksmaWgQ9f20Z
f4hVkXkl24wM1DXtwTCaS1bh82LzYsfRYSKuNs/qegACUHKKDe76muTp04RoLbgW/FmWqby4eRvE
eI2HqN2ppvqdpTcTFWdHw3tQau/wJYOSlz8DjqUyhWedukImCIwy813xyD6DINbw1cH6XqfQXUrJ
BWTaj6Z8Rra5kZBCNEAupk7JPLHvWscgoMx7IHohUbYAFvl6InjWEQJSKm3jOvI2hU0ix3i3FD1G
lpmJhtffskPN6Vmf2jDXwNLX5qZJmOQnASdQ3QwGXQqJuu46+rwr88HhIxNpKO84v7Txm9ng8++z
S9VZvjO4qN1DqKpFKLGyj317tkkOLzjbPFQwTVU2faOeBFzxmFimaHDHQ9bKPIZB7MWxEOeS8FFZ
wXuYgoJkUqV7R712CGnu2bmsZuMpGlO+R2+NsdWfmOpmGME2o4jpfHVHudf1j4GZDavZTlPyZ8t+
AHNAw+HEwzs7zgqNnNMYzH3qkyvz6dJG+zfXosvXgiOkXtDoey/g6hdaZX4ny2zbcUUx+zQY5iQo
bOOcltjjNI/3FXgZsxqOxYJBIu3OIwtum/WvoAnTyXG2OHkIf4GZr9goqvZldh6UGtQoXASRlxtD
kzcuXsG4XWMI3Kr0XS00QHDGBBkMipjSg9FOqfig10ovgghWBawDdtQiTGBYqN9pFuI72cLTynql
WfNqnrvt3L+ZNYHW0mPUqIIunQCHY7E29Cc98/YRCEEnWcoVHv51hqOALpGblOVQJF+xkJ8qYhIQ
PjY1II4kxq+hFh8qgI4GUIcHsCMC3FEB8HD7GBASvCbFuBsl2IelvOh9vYtb55FesoOqJ+fWcN2V
OernBit718t7J/3QLfKrZeZgY8LpV1xU9b1Qmn3O4J66Z3OEVVF0oWsn/r+Dwa+DAY/JvxkM3o+f
b39h3HP5qh9zgQOIGNve1Rz3PTCOgvVjLqA/F2qMS0cn4Jkr9fi3uQArMft11bFNot/X5/bPc8G1
s+AKITZ19Z82X+l/DpFpBtkgzTOwl5B51/j+fta95spQu6Fp7Z0So9dbAlRhvZnmt3FCvmhVSnf0
Ib/0FGGzclSGfbtMPGPksaRgJiLHEc1PyoR4gMu+zuRnO8Mo5pHVY7+PV3Te50hKZHaoKLzmGWN6
tJSNO7VrGhmIX+XK0TDzLWCws6hZl0LRb2xu1Sy56fKFdoEi/CQa71ESFvBq867Rly2i9rlkRWi1
rNz0efcdzFAaa73n09yMFANleQikHyKL2tOoFHVZ/qnMnbnl4CQoM71DoqB8aDBiUDYLAz+hAbNy
DoCx9tpS++YCIyeevU2t08OESKRh6Yk847Ysu/6ZPAjbtdTscCa5CtmQxHtxY5lWfmPO9rtCLo2n
wpLmEVY6Ogho1QajnmROaKQ2SVduzvMoX60CCQv8hxGkI64Bs4DuWVpE82djHAKg1x/Cmx+wN3yC
2wAH0xEmIlAa4CZaCFVDPIka/WWomXP+w955LEeOpFv6VcZmjzJosZhNaEEV1OQGxqSAcIeGAw48
/XzImpquvm33mvVs5y46uppdzCQjAMcvzvlO2csr202NTVcmFZzS1qUVXOAlliJuNWcMZtZnqxGP
MnAWHAmo2FheKkORLVMlI7iAjGlRNz/5UXkbeM6Vrp1Ht0WU6Ttng4ZyQrmQ5gPSoKUYUj+oPrbE
J72Hgsm9SLI9tMydMzZyY9jGO4c8Yjfr2UYAiV5yUyO+YNaXbTtFUlfGeD7QF1tDsTHlRkT5o92Q
vztM9ZMfEJHVcjluOh18q6R46izvGerrwevHndJ31hIS0xXduTP7m37IjmFZvJAcs85ZKdlzD03v
cXkwN35812bB0V28Jto8Qie7Uw4QTk3dkYdMTLT1PFdQSWNhUtTcpZKsW+i8irHkCAytYT7FpoER
k7+PY2RWhDONnjROYZiYN04sTn1pIvGaiaVqOPWLuFypONtJ9y6Z4K8Zj3LJSaLcKXyEJVO3MXwP
oyabYNi7FVfFf5/Av0/gpVH5z0/gfftR9v+6d1i+6a8D2P3DJdM88gkSRDb9t62D+wcpnpFNPAwx
mX92bP9oy2i7OJkxqFssXP9x+CJg4o6zQtJmbBJdAFH+G0sHK2A5/M9LBwsDCUZhXkz8ItZ/UE2H
Xt+PZcRsRCb19MUWYVWhyFxgFWp4JW6TFcCMHPF95phxulfHKtc1ApeEsd5kuCBxprWXd/uKEUpG
eDmRdaeawycIabMwQzEa2tRAAYzFw+HjwiJLG33PRpDxlVkFmsQGO39IoB72wkyvB0ZDDcFRpjky
V42uZ23V2yLsYCENXVlNK/6AkfkOXl4eUPyFTlR57l6C4P1ysFsdnFAMEBsCVoltYzMLLVD2FYCk
utBd24y4R1Ecwrw65X62bWabn7x9CtsIcF7/FciXdqxhcNyOpSLAq9k0Um1Tpz6BPdmjM155mXXo
6MEa9epLUroMb5cs/ktO+lw/FR0eFYbh3MJrXVuvsppnHgF2b1Df8SuMHOTNIo/GhLYopQtCxhZi
cPUWuEipzd+qaht9dY7OOkFvPaK79oj87lAHOeixjSQ4pMGdiUo7QK3N8vC6F92+LMwNzfUm6R/T
CZkX+YuyvUfs8T5Wb9b8xk9/9vVNVH/9PhDFU11yfo0/7Jt2up7OifMxGBffJCiuMfdG/jTKH4w2
ewnDzE4gRuTiuvIQ6Hos3hcHIJFgCTJ1i+g2I+mOsnj2FhE7fpcBUTtzJtyqyKbsa+ElkC5xPofu
S+nPB1e2V8Pg7FrE8gOieRfxvIuIPmFJhCN6nbCbQWLvIrX3kNxnTU0KouCcZSSHJL+Zq0sfs49G
qi+R7BdzeBctGv7/Psp+H2ULOPA/P8rWqoCgKz/Kr389z5bv/Os88/6wLY/zKgJl9H/sHn8VlB6Y
XMSTsIL8CG//MoP660TzYRiiGiHwBlHzPxeUaFGIx2IG5TMhsv7NAGJGVP9ypnHWOiGoxAiBC/v+
fy4oxZxRp8HkOpoFUDh4/IgUsxlui88Sc52BqcbsHz1mbhe85lJWASvQetzlFjPMyOhNOm0zsd5n
AtrezYb1oYMKL3NKOhg2p6OPbznKL0mp76ke7bVnVwcvtRaYAHZpki8/CJ/wXoQi5rI07eYuFwv0
2w+526rQAuhvwGU5K9M03vJJIG9uPAeqgTmgDaX/PQ9Ok78GI3q/cS4Q2WdvBApjzDY+lG0eQsOG
pH6VKGwmkq0GQYiRqunOSaEz4bnCBHMTgEPtdvJmmLfpZWDrVXnPAQ4Mq/rRMRGBHLsYMpinBHeF
EyJA9UgYzNYBEo0GjG0dBqwrX5MqZWbu7no7HDaYrdxdVo73oU1d6pMKu+vJHH3E83aOHQYv0V0L
Kh6gz8GnzROEzE7Oe4CSA+Xc3jWrjdUA74bySqHeM8Y2JuMwWDYWlq+YrXXKJsEandM4fKbjuI0A
xrX9rengHCflM2U54rkvientzOGLK+xY0hQHmbsZxJeHF0NF/squ+NIEDlzREHM2RdUzDuFVjaYf
QRDpqJo1IPvpYQRggFOe0xVI77qmYLeYRjSwocg4RYPyDEUnliWPEG8JLsSu4a7xFq5BqUOtWPcB
yWBPtcu77XpQDU0q0AE3Wrpz3fZXOzz6CYexeEVcBP91Rht3cmEqOOgunbvaBbwm3jA/rwXTzrmE
A9zM14ExHoORgo74XzjG5EGYNT63OtCHhNo08+NtN6EgimuGO+3UrTJwVTjDm2Jr1U6L/8RN8Ih4
MAf+u7D7U2UX/JeCkuvPdfv90U7/ehYu3/fXWej+YdsB1jYb6RZN8TJZ/+sspLpj2k2rbLvRUqhx
TP3tLPRtBuv2Ihv5e3Xn/+FFFIMmZ+Fvscm/V905/O3/XN0hJaGyNF0yqlEAestJ+TdJSSkbome7
qT6OI8iPdM7PgLTu8yWUC2UxGRvxJkaayyA08J5qBrDkS0yuXLMKnY99HXv0mzkhAp2n3iYiMRh6
4akYU+vHdIxu2/XjJbFpNhjxIGm1/HsYB8yX5ipf26J6rjpNvnA/2lsbuyY84hpblbfNKtMm/BdF
FVStc9QG+0ERGorTBwqy7tHoMShdx+BhbIILmFz6UCjUQ6EAfscxAMVsEYo142UuFSK1rr7qONAA
UU0PnVVBKbUoiTThxcBMaP57fVO1jN/g9leHwJx/JmKanUlm6NvRomQITo421KfDCHZrFUprXuHU
O7huE26RnO3tmuLWl/aLyBSqwYzIlcoLstc8hxQPfTqb02sshhevZdhZeA1vtk2EdNR2ezdPMgbU
fkrAathdj2n3qgfW/k54HVnqI3XVA5NVcmL7+Wk04s8+ynDJRcZdFYYP7SDekCa+12Xz7DjZ7RBr
zq3W2kbo41ZlO2y0431MFXNJhw1FFOlLGDI7CAkItCN9m05kHIdG+Yhr20RhLi7SM57SOLxNxvRL
Zd5TMRG36zcpVemUfjDshGnORCIO2kfh8uwoBnr2ERZfTQaT0Igo2erOwOuMoodhpn/IfuTRGE6u
x2afP8zEMqfz9tmbHRiZ3VDUw9X/j6XZP50pPgfHf1WWnb+Z6XyKfz6I/vymv04hMJLkKNl/rv3+
3mFGf3iBTfPJws1HZbvEhv11BkWkjy4xgxSG/p+JSf938Ud4IbUdWz/L/X9xwvzHQ4jcNHpfb0FY
s4H8bZT52yGEMBmGEZ3liYFezpGE1ISH6EaxxDlWdXwdRwkZxHN7koGLM0XSZ4Rliu/1khFOlBsj
tk+WW8SW5vHODOKerVEFCq6PgAuNLQsKp3A3PdF8aGyAWYj8QRgklrBCwOfh9xRVqFLHaFGWNON3
a+8yS80ff/tI7v6U6f2PUhV3VVb23f/6n0vv/S+/J9JBzlukgsj4zKVi/vthqztv8oQd+se4nS3Q
jCBnM5rNuEERHyMkPmULAKWP2CKBa29PicXXkoq+NGDcNIhZHkrLfC5j5zR7JiN6oAqrWeTZOW/J
rKcAaPEwn1RkPaFCRmOhqofSMH+5aeHe/X4hWAb9VaTNLVg8BD7JRtvjMTNAUgY1+SRlDorHR3e2
m2YxnuFjH6cZdm02FzCbAiQ3ZmyP56gDRaMz90M4IHdZlkRbft5HJo3WyV9eop6RPr6J3izN0+8X
ngQmWoAqOM7G5R9fjoIWjV2RlNscLBKQoPngZPZ8+v1CJ0n5ylx4LZRsTr9fhkw1JyeOLzoDTBX/
VjRbfoFALnbeqkMd2N9DhXhrchFCV23fn5KpeYVtG5HebvenVPGelVEQs2AxzVNNOuu+9KObDDPN
YocMvZNDub1OPDl/Wm4xbfvqQjauOM1jGpKpIe8xkhC8WhWAWHyn3nqC3r5c/ufcwwD+x8vvrxkw
Ljp3Imd6EVhmTnenl3+r4/LrEvadtmYmmksYPpWkFxH21G4Di3+ZMcuyHISYEavIRcw3eKff/0QY
pHXqwP82A/W10muYQj2iHyIyZEOc9ZIHNY3pwKYHU3jH7UDYnh7QpGf+2nXmiHjw5sMWytqaTcI7
ghznNDnWxez50syTt5CJIikWAJCdDvX290vtm8suuMrOA5Q1uodO7wBVPP/+0u+XJNH8n8Vs7Ojf
LiyUyQqRShmn3y91+AO0dNjIhSOWuO8Q0oZjNV6hjGavaepgk+EnPqX1TDgPSkwKZm9lt/M5c9gA
D41zbqv2Cp18tfYz+z3030zVYRRPKYgnQ7HeN/k16ow8ssox0GTHYgXELadIIRRcZjYZPOUSS5yf
WIOP01yiDJqzdTWE1hpI7DMT8WIXl7nJ+oD2g5n7scv7FNBH4u+cKHtMcnJUpCfhQN2pwspObSau
CebI9g3i0VQ34cGOPEQBSL5AvyKXlRrRKNpgBLm+wUhL99PeYA4uTRKalIFux2inEcv6u3IV2chx
CM/LG8ReJVV7clruIW0SSmGRQ4GJp7oYtV+dAJKViIp8vfWrF74/YDKn7NPsM+dm8K3ZL+CF6Cdv
36eee8ojbtFiSK2VWRFdZje7UOXuzo3Idva7s2gQ79h1/4ye6sOH6X/S6gDS1zrGIQxZFQzoj1K5
T0FuMAAczmyvIUDXCP3Kp4bxCsgwWAZd77bUfi7CNsT8CfmtvqzfnDF1dnZRnoLG6/ZxgmsQYG+1
TniLuIqjPZmanHhWUz6XPSZbLSTO4OSzmvzg1CwvEtnCaE5Hsci+QJh2698HJQ/M5uCSMhc3XrOf
dXEBC88q36Tuc10Fmap8bCV+rC71gnVf4ckTIWizXmtv7VmDsXNqgrLY+pwqgj2PUfKU1to5aVGe
/V784KIY11N5UiI2tmyXvvPK3I0zOtzQzq86BF9wB6PXFFNVaVnWzkzks1ON1TEdWSOg2wM0BfoN
Jkp8CjNAqnbuf/SdI6iUcAKmDVOBnGXHmAB/b5yn0pY45Iil7VVzQ3QbZWIYf0/Bg5uU7zGwrG2d
sMrhMp9keZIZlSPRKe8lcxbUngmZWAD4V20ZjJsg6biEW//VgL26M+wBc6Lbcz0ojF4dCx+V2tUJ
X79ts2FOOgLIMqM9cE7cB85zh1RuM0jUZ1HFXowL4n7AQkKL452BHzRrfphtXZrptreVXBlmeYxa
dchTJMhRbAabuVHejZWazFXJ+s1LuvpJQmEMkFcL75Bh4URyQPVrOP66jGZ73U72oQna/khg2XAu
nXupXb0hJeW6SJ03dw/Ycdh1Wf3tT+kNVkhrk3Q5QCENOdUqvWvfW3hnqmH9xJRDhAhHar7Dmfrg
xiIwZutkst/EAtyfvSQ2kO+2ZctYkwARIGUQNo30FP3SebXLDBFf5qQlCy8x40UAeVsHydnBJdmw
O9/lPgj4Oa5OIm3KQ2eXh3bajX09HbBtomuM4lsZSwg8WfNio3oBDAxa2Zmg6GSUL+nQ/gpaimkn
Yd1oaIPJtZH3ZO8MpKUb/iFP6kPqjIiVzQoUUaqsQ4XjXC/aG9EIKF7NpnNg8KPq1WT4oRn2ZrmP
e0TAScR4RkbNCAPQ3Q2ErEOfMJ6CjJn4XBpMb5FiyyhnTlrYhB7MYKHZhfmfcZzw37XvrTvb3cDx
RqjR18kqGLLpEJBxpgRMR+kxKw8izi24P+uxKd8yk8psvNfczAAGUGGkYXw3+nbz4C9SzUBteymj
dRu60A8Q/C9H2c7pq1tt+8UT5GhcSi8EdlLtIZJeZbbnb4e2vZurqUHHewJ5RxMjEjRdYM8CdgGz
VhfTbCXo/BpZ5PDu9d5zJp2ZBwpTGS/jsrRc0jTN3kJeGc37iol8l6mRICU+/jrLHchxvto1JUWh
GelVM3XiqqFie5HVrZfex2w7bscEkW6JArZDKAPGADcpoMAoeAVpwXawNNqt6hx3Dy2clJ6QGaEd
JdtYjcAoC9+6mzpp3xU4xNwqxvxahPu6Hh8bgj4IbXJ/JDs7YMTdlQjNHRpo8PqKdd5UkX4gUXFs
uqD0j3ldkNn7A0MROHjJnhojRh961jFhhczuGWp1Bvix6hwszP0ALZr0i4OuLJYbAk4fnjKC6QxK
YEVX3SZJfxVEDY+QR9cu7APjuStLN9ehvYBYc+Tnc4d61zpYOkLjaybj+2SC5Q6nZ1wmR5iH7rYn
sqv1O65Tb94Mfh2cAwAdViS/OtTnBci7V9cboEwjN/fd6rqXMEbIPi23cxZWp1A40zYKUv8jYG7G
IG5ODpXtniBcI/oQjV6rarqqg1jsKf9oKkneLTxejLotroMc4at6rdriF4qDFJ63JKPwiw/9oXKG
i/DSFOh4cceyAI9ggZ8dd/16iNAI1tZT97vOS/KDlCQtTgBAZDT9mpcoQ0uk+9IjcbCBKZK4l2C2
b6FtgoYpTWsthAFBUUe3CWlU1exsB6VzGoYwXgcl0q/QKb91zaY58S8zdvCNKu1rIxwhQ4oW1wap
5H0a7eBavmtM2XYqXicJ1DTIP/y+w6vhOseB2JmeH5mlF5LgpOjuLMRhzF8T/NKhGldmbap9bBxL
xZq3ykACGi3g+EAqsbHb6qWfvqaSCImkBEjURO1+KJEG5qp5wsH+rHXwWtbxQ2WTgRX1w6/eNwIm
ukV7iPRzXQb7QLssxiYyUkmZKHOGGKLiym6PPTt6TH4MUm2EyU6n4XiIZl6NrofMMGVfnvX9zpuw
ZoyWNje662+GOjkkfMo7KGzlTsykfzXRVsUuinQPOd0sn5umJh3O3caJjYDfSuatO2RXpHmma11C
s7aYLaRR+F2pj7GzWUaZeycq/I3PXr+2hyOB0Vyv2eivunluj9ScP4GS4y4pyrMzFuPK8KPrqErO
hrjMlNn3HeVY5aDJL7P5HtjcPSiFeOWbBMSk3udcvtWKZK4spgwabJ/rcCSKoL5Pc9ZX0nyCNGci
vCqPaAQTPo38pTG9VeUPGEWTcD4yAhOrKW5XaV+0O5JcbFJCVlOa8Nla85nnfn0hddbyjk0i8iu/
dn6N2FNa3zH3hXTo5DzSkKYQ0Znw7+zeHbdk73EONwtUlfrJnCHzN8kR4n5zmP2IYKHAoHFqhN43
tdIrAbkNWV6O9ntEPpCiPRdNtJokejSwms2GjXEFUxMC6RAtOzsAcNqkkEzC/KmR1cXxRnQT1h28
chaj/M5e6wR7yHU30WJ78LFqGbX9NTdYfpKlq/IGddJkzcVgNfdBFzlECGy1xpfiEAKwrZlkBVWC
X4lrnzVsU1DEtCm/tC7IWq04C3sT1nkko3fXqe3rLkGsiaOrqKJ5I+VtqZtnuyBGYfAMvW4TpKX0
N5In5jf5n5MDsa8u42ivBjQfNShbFkuazs64T2P2lGTDhHuDcMHdHODwaFv3UTTLW8pZ6DN172Dh
ryKNGqPsopUQIKmN0r+tDBYtWlITqw55npLgcBUpznZmfyTlgODIsm/LmdMrFAA0De9J+s41vprP
OBkvQY5U0ZecEq605VaIz9wKPGwN3huSUK6ctBAUVmzHLV2dSupdfPwQycqDkiVT/ARAEZwY6frV
jt6M1ak73HA4zgmVY0KUKdrlG3InKAXJYTX0j5qyN4ad+FNsqAQtM5CpO+FN/qx7WWMIOQCKzvbR
iIFNABJDDIifIB6XooSU+5UY5afq0quoiJCjsr9XtIgVocEbOIBqHAH8GoQ6Avi6hf+IUS4/sh8a
QSA9GgY1By7FTdYdnaSn4i78dt/K6tMjHG/L+v4OQp/DBIDUm85g2e9BMLUwNvsaf3HI+T4pO9vU
MTblViFQhC0KQTDPjo6d5evUHBBuYY8i34YNTygo4YMCb6PjCWhAM2aPPu33+NAYvUbtxfCTp9LB
HJNHwHyFwJxQfzu++rbpRVxYrltz5wbT+6BR0HR5wE0/vksVPmQtphpD3Ng5C55WtuXKqQApG/47
gvmVOZItViLXWUex8Sq7mXxoGgcZYHlrmwf+YMqmnAOsC8WriTy6Fh3KIt3qDVo7tkqVSHd9r/Ff
9G9AEwiWTKaTNbGi4zYuaXWpoZMrXwQBw2Z8fZ2d3MCbYw9FLAlpf6gjUpJHcrKHmUrDFGoWzjen
OzsqnrISLZCRgFozqbC9qEZL5Yf5Bgh4tprn+tFc8g/9gvAFK0frmyIqkPF8s/ynOMqIDBSl8b+k
ZS12vffGBJHLVWfrfgLypShIJgUvz0xf2VjyfDWqswyBjBMoLmtcY52GZUwZgc+t8xVZBZna1AXK
q3p5I0Vtv4RXQw2GHRkhOg5JB25DSjFFndN0a44A1N+EJuBpYxAfC9QOY1WfotFs+COiH6hKD3W2
q1PEccwCGsJZlrReLNSud+eZUYWwuw9XvodCzi5w3Jndc866NvTip8jxp62OwseSInLttFBk0iq+
GA0PMg061KMtWnOH3zZz+BUbSJzn+whQOviLE4kZlBsji05zmWiXgjwz3EszViw3WvUHViKA2xk8
8nD8zKws3lS2A6E6IAasE3DOZ54Tidb6EPu8b/FocrORnBZ3cQwVhWWmths68hqtl26wys/KQWWc
OwEKrjQB1B5ta6cwV5Ff/8KSEQPwzu7j5Y5Mhq5AZpif01g5+ylOGZ/YPJDy5zpxnyUAzL2OGgD2
xuc4djxj+/csnTdZHRyqfrhuPcju0zVnyKCMB491PHaJ4nFKbmvf3eoC+XU8RPxr48FW8U2rYwZ2
JJKL0Hkns80ZdrOYxh9Ki9Ro7r1cIZf0UDRDW3fwayBrE2FESpVDH3Jux3k3ObyBVPlP2ipPnTun
4F6Ao0ruq9zns2sTR256DtE55qTL6AQg+mUstScQ1vEPddVwU0bTfdNjYJYCVVsRRTiL2pNqu0MX
VcgKqeZlNSxuyvnJafQDnPvbPnTNTeqn37Xr7gHyAKmZvHtPNs9u6l7ybu146hlp0G1nYkAgcERT
UwQ4aN1APPQOd8tA1Z8W9n3RbkRM3kVZxNEmToJzpOlagTOVxIfaMn6L6W5QmTOq0mevxFyY9t9W
i06dbS0nbXFUFR4og131cq851XfTli9VQC8xazquof+cK7ZiOTogUEb+Xa+6ejtE/WNb2k+xBeoU
XwqUm5+O+J0wIR0sM8BDc/XoDeHWPHlb/Snm+hDMAQIbC0URUgC9AJ+CztDcGc4vCjZ8isjPVZe8
ohw8TipDIqqB3KBRvOvUxs/9H3sQN6CWmJVZyUfqRHcxHWdW1YQRuj+GUTxUy+9sjP2TTwZuoTjI
Q2LDwJHbq45Pah3kruQ9qU4NDgs7Wlk6HXeD23+RZneUvIs3tUnqGEBCWPdH/BMpXOkw3rVlhPXP
1MmaPpgMRhJLdMvgjPk+HYhE9Asabth0E/E/Mg/n00Ql2WBD86xpC2x2WNQBxjExooeMXsFpTJ7S
+bMRWzOAHRg32WzRdMSwmSCuH3GWhGz9611iCvM2KQk1Dwr8Dy6OTyKCSfWd1pq8o0BSMoci4S4t
oNnFqu92crbeqsmEX1iLZi/q8sQKNT0QlMQ03ezOsY+4nhKbEeY8fhY98LdBCYRtHnm9I725X4Qt
I4Kc6hUyZn8zus3zgg6ESWVBQt6ZmfuM7M6CgWfija3lTSOQFjjG/IsoWAN3nSYDbyjhN9JK7MKh
JviowYg5i5cub0PS7O+bWDobv0jlgzZPHET+VnZQLpbp06GpqveqL56illVoOlVfLrXu2rhIP722
6px3GrIMyX+DvgrT9qtPFyFZ5lr7agJF1DgiuI4p8qm15g9dRPoY59K9cWcuhCac7orZnc8RAXNG
YefXNYCmvkUiZk88QzhBF1RJmpJ9IRQhwygZg32F03ornWTEv29Nh/YgC93fZHO/SHLhkmMUZAEK
6BSDl60Efkz546SEckV96a4lmV3rntKS39thaEtQlqp1Tj3NuDmagUKN1aNtqngzuxKvy6L0LWDK
T0YU04FoMJABAwcL0S/T8W3M/gM8+4SEr+T76hECaRkDZfGHeqPzSG+K0HuI7CI9Zwkb8jw/1X05
namSOb4m5e67oP2VFfqLXKvqFJTeCevqnSzB8w8z8WOQY7194PsjcNngV7ukGwSEPJTQE0GO/NLM
fs5NNWPH8p0OUptBaBY20tgeFMc9sdZh2+XXDTWSj7/0xCT+IxcTDhobDxWN43zVhcV3PnlyGztM
peyQjsCNsVoZtbx0JB9d+4L5HOPrHcRHuedXOfRa1vdjy82tfaRMA6wCE+5bXBrZKaz1R583zVVb
htS9SY36XOP6CnrUlbAib9NxOk56GVaCRzMt6Cx2tzXtFDxKSxXn5IOHM8VBrBeU5FlhkfYsVCsq
aCj3U6xKrMPXLMun+6m6NYa0WudmrS5ZaW7N1j7ymCAsxDympesdy/anTYzxig/va2zymvyVmWUG
du/MMq4CMqrOQfiK0iHed4ISPzCQzqjOexptp7qN6ht8MBuXxpmo0r1psk6Aa0mgasWqCT97fdID
uIHitgllfwL4yfnt+VeMZrudE6qKW7b5CtR0n0z5fT2l1/1MbgNPD9zbr8LQ3r4Z+UQDetCo1/3e
z76bvnAvta2eaJex44Y/w8yCUufuyquzhgIYo5spxlMCjWM7ZQUevFndu1Vyx+ho3HMUkhvXhw/l
YMQ7oPyAZkuE5FU1Xrox+85EeejpkTbRxCN+RFRBeB4DL25JK+o+SuGE+2VbCNtPo6wwo9fMrx6t
vuxvY42NAbgvGvApeU0AiwEgdy/ziEyNrg4Jp2e7qzjLXmq2BLtkeklmce4ThqhzHbwpy7nv8nST
Rij2HTkRD6k855oKQi389aQkUT0rm0vukOkzZMXynBgONnHzx2EkEIY5pvRyAy3Z6KIF7k6BEOS7
2wD9giUTG9uz5yVILOoOUV41i60EsrOxCkCxwtvVfZNsWjnejKTSFGFz450MN0IuC+STS5CeEyjL
VX0tWEvcd26wigJG4P7STaYCekVSu2s0h4hJ0u7bNfg507zeVUOOJ8J0r1uLaegQzp9FR4ShCtMD
SWfnMmpeXdQZqzFmvlL4u8oQRII6XXpwlX/njVPFcskl3MTKfRZ5lrHOBVV5CiQvdNZzUnlA6BAc
m/FPXFnFNmBnZyl3Yl4n4PQVnzRX6T7Pkh3yyg9d2w7bmcpmlKg2aEXyY9B+y3EAjJ7B8IMrCQPa
cIMbDzNB4bhkTpT3QtDgicnh9syH2zBS74nO10OHaRE7yEtTDB9VOqZXgm03nlW2nTY5rguSYigA
pE5lvXhIzYF5eXUraJu3cIv3Yeqb4GBIqnD66UiKTrWCsLDiw9OPgfeOnO8mK1wUjI6xBN9BFeRR
YosSbl8E9M8xPf+QFKylna7bGToZj/0MlkXW1YMysudajZgcJnfFYFFuBjIc84LxTK6WuT0Rk4B3
U4JyYtb1vsYi+VYxqn4hnoXvBjbbmkO0zVSR3MDMHM9976KHJEE5HYlaqxdsnqiuCmvsyN6pumPa
NCAjs/F+hP9/FI+9FPMWAgh6Aac4x1wkaCVTxUFl2JcpjwjJiZ4E0YgHnbX2pjFTc2VMSH9sk82N
mX1SNsybPswwAwfORTRxR4RV7qwyiwqkHggnRLJ9L4yR4t6LmvU4wx5hLSYxCouvxC0tQJfGPRbf
gPclSO4CIcdtOFgMG3OPxvQyF65/O2c1/MQ5uPewcE5RNt8QBgJGwFfrAZ/WyQ3sz3KkUNc6rDax
bScvor9t1U9MbX6Z7TK66Yx5Wzpxz49dgbQyy7WyFZfbpQr0gzNMzaGPGcuNidPdKtP6VUyTJFHZ
uO0Udksq/ivD4vE8yD69bmpx8NGVm+7YQOcgzDaRNoEn1m2JjaS1yYYh9jJT0bdIP0agN4XJ3VS7
MIWT2twGlXtIRmpAZY3ufrKxuHLSUvznRQB0wdumrogIdcrDjet28oxNbade8rn+KVtFiYxrU7bO
W+RVJeL+4gTWROGxvc5TeEAjOPdgXkAOBsdL3crzTCpObeh0N3sBTRG0hWGcVrxTITdAvCpQ0KyN
2fQ38GGYSGcG7KDxvoo5fnqsQImHJ2zq0EkQs/ArmOAM98hTEb/P18LoGMNPkdhlJDR7PllJuS6u
lCI5Cv8P3SPP6s2UGEdZK0RTYt4r5YkrpV8J6MIhTG20xkS1RCCbV3BPQSsWzPXqSiWbmpCNM+5S
uKtjwCc1Ge+MjN3TWMwXfxRglcb5F9WGsYJZIZWPPHRctkKlf0pIjV76bvCU2t0LFy2wO1nFxVnq
Gx87l9m12bYe84DEBRNaOA+8fHDgDMEMZcbQY7Lf2sKHZll/5i0QoqCFu5PHBiMx2g8rnpM1IMBT
ABJzdNkE89d3u7qU91k3380DKWLKYEjhEtTODTb/Yl1JzoTMv+fAPNLj8TADf5ryW1DgdPfTlF6Z
JHnVnhf8yjtEAOAxjr5ZJTeeq3j2zYCZEsfa5sLZmYyKrnlqLA7z/tb3Wz4+i1taNOAq+DttzorO
DDcMCbxVYavqzk4ZnQQZhB2J9vYwxEt0Bxse12aqXeq4YM6DD8oq3/Dy33pVUW06u2X5kl9JbYmH
wDzNmZZXv18MkkevvCCmsxjIYau5Fv43e2eyW0eSbdlfKby5R5mbeVuol4Pb38vLVhQpcuKgSMrd
vO+7r6/lVOpJES8yUTGoQQEBJIRUKMigSG+Onb332g0eDobYBlUSGr/lsyHIddydapA3K51JjXLk
0RfuBkAD3H7nls6zLly022hWN/SX8NREV8Q1gBLRVJS0jvaXsM1p4Yn6TRyF17kdZ48Z7Pm6RXzP
HfyAYWvjI1mUThO9SvaO/Jy0JzVdQ3zxTxAVWAT7C2SEBT6fucgvOmdJFFb3qpvcbVMCDmRTl3U0
WDcsvSBB7CvbUeuhJ4+iB2ON+8RdAa0abxLs0GokCm8X47XjpcU+aYzd7CuYRIyBDHHvI82zh4I9
5tB1/RZXNNuhMmyo2rRhWJlzsI0mBpSaDZFlDhf4Uqj3zrN9KPv4KjS8u0RkbK3n3mBM9lnctRbL
L6fF3TP2w04vymFBUW2ZTKT/5NFvgurq4xfhxlutidBhlz9aJf0rhYoE7EQes+zkYIH5cf0Ifm/l
TH2+FwFbnCoihJ57wVUnGnUzpp08R5S4J4qVK2RDzqf4U1cehe+zrfwzOHU4/Hl9E/Y4WkfnVFCf
9mVsUUBguXp5LncmfoIpnC/aOH0IK9s+y0iHe5R2WDAiffFs+u+ytEzQdkCiBZMvN3KIHwuEzSlN
xLbq5XkceTAVZXU0HuIFtlMaWb9j7zwcdMPLXaqAm2zuo31qjihvZXATjkze4QBIwPT7+U6l2GTN
WREDSNxPfja/UgLTSeuhVIy1VNGIvBwgk3fZOW69U+fw81GJT0oyy06Wdm9Czgi19CrMpFm1NqrU
ONhj+U3R6upWwqPBwmlo3amtra0n6t8yi1tgLsr9zNVUSPtrCgr6YshitpjYz4ThnpsaK0oeukcv
cZ5yrdkutf5ll83hpxjhMaaAgLGYJ2P6uTKb4Qrzl6R5TBIRQgnhRJd7R87+vGV48CPDbus5zNe8
SFgWFtOuoIV23WTxoZT80BtOC9AhEdT00jXZhd5OjnD85/CmQyBjfTc1BhxM7IFgO1e8xa7qgexr
RF16OMtdwLJw1YmFiBCxQylbEqusu1Plyb0xEe2X3chXSihAZtMRGRCxmvHAQNnd1fTt6mDe+Vpb
B7Ce5saY8ifaV5WJNCT65FykNnpNznaDvbofH22VZ89ZKjltswPy2+mOI39wJLzPUsDH4FAHcl0G
dX2Ho5yzUnNk2xLSekwtxCjt01BQBaCRIzgjk4NNxHQ9RyksKjK0Tc5JaYxOgIiKvW9By1ADtX4k
OQrTwe/njauZ+M06jQUcsbR9cqgmOwib+aHTBtn9AZ6CzXN3zlibCc/ZAjaL7ntncNdeOd9aI7WS
9ADjwlysxp3dMLrN/kXW6eCwrLzHMiZ+21pv/sTZPvXzQz9ApMit+oRZbTrFufmQmDGxl8WQ4y+/
fPw/S3TTqXUisOezILQ3Bgim5thskhALy8cvH24MrAk9pDoxIkJHeIxqFYMrk7iUTpw4EHx0wcAa
cZ7CHZa3VbpmG40uxB99/PnHLxRTh7vW8D7zpSP5xvxET/5IQ2BgNjfR8ruPfxSyjqbBA/DTYm3T
Fsah1C12VkrmvOaZwSI+aXdMndu58OF7Rc2JZCSiTGVjAInp9dSD4sQ3df2JDXf3/ZeHtOUv7S3u
s9yI790aOGLcO/P3f+T75vD/JrJxqV/roim+tf/7f76O/+u1oPJCh1H7ESj9+bv9e3H1kr03f/yX
fvcxzT8+/jh8LzYv7cvvfrPNW91Ot917Pd29N136/fP/89/8v/3D/4EJms8CqO39P//j5S3T4OMJ
nOvXFhvu9z87vv3nf2BnJjXrEjv71zG3y5caEO6ff9QPQ7X8TZmIFgIfNKGOjwDuj1iHBJyM89Nh
wQypEUHwp6Wa0jbyvbicSYTYpr1UJP1kKTkOj354wAtDdMl8/IXYLsPQH73GCyyBQiVJwMPmXb3E
en/xVM86NJRd9NlxTtsvQA2OsVvdDIOi8+KtJ8Vglt0p9/PLtATWaNmbyDTPld+tlOpvpIEW4Y1I
yNmGFgJyttZmyr+EXXxBXQr3Jq7pOHtxS8C6Q36yxItSkAEzOllzbnQDQl45Y2G+n0xn70b9bRi0
e/xXRNVp2wT4AxIIjpnqjeOA7m/SvuHSrS7oWKcncRNE8HoMg8I1/DLOk4vtK8iMozG80KC0plRl
pV25CSomF+raJTiWXt4UNMe6RnapAmM9Gj2tQfNmcIJdyxHXXaCTgaQSLtGXqlOnVsBFLV+XkJs2
6UnsZLki6nrVprxMPcnW790dHdZ1/rrsLwyHsklU2nfRZM8VDmysW0+jBQlo+EawbKVoZqeIh1eB
CBxIifEnjV4orILYsD5gbHNRpMaSzEUIFo7OCSqC4w1TErU6zrWY74UuSd9Kj903J3RUYNSTfT2X
57xTZ41Zu1/ADaF/rEMBg4AQWR0++xysaplSWgJob2VKDIzpro96kJvBAT9cvGqy9pqwIYWb/p5H
GtnrPH034+zWh3gz6a+IMdBfoWcadfKghwpu5bzpaBgfKaycg2VCpHAyHjvFYnScERWDNU08sCVN
4mZALIHsn6PhBDsVC733Zszo6iztNpzyOSFgFak4BYV4hWIHSxGUCxGbgAzbcxZwwY3QrwWWgTDA
gG0/UNR3UEBMszhgB5CMVz0OZ3Yb1aMzs/pouPZsoKxKMcslNlU/VnnT4Do0wNDjiVm4+OMuZsEM
je6YFvy0qzG+CWI4CZ59pFX0EBVwT5NmuFVO8lVQg0pzAS6NmeMS9QCTk0I9TSmmIIiMF8o2tLmW
A32gNc1D+Cgow1S4DbiklIs7DtNcgNA/OvVyLBPrhpyd75U3HvY9UKarwk1d6gFQ1QM3ferHrz59
eT5qXRyZaw1xVSYKRUIi02YXeoyvjJktKrdWN9RnFPW1P5d3ioxiS1JHVizOtMES2jxEFiPe9Fxm
GCJijhG0+QY0/PUzd6M3br0R/xtFUZH2tlbz4na0MFE4JucKfDhhJv/N723kdTxEMyWKmh0llX4a
XNOcZBela68Tc94YQcl5qGLJZfsHv/SPQzhsspKBAiIQhspL0OAXmrHWMbq1LJHqaVrKWK1hmaY9
rDoJOe3FPIGs4lwcxYd5aveDK54wH2JKyM7KTM8JEF8Lbjglixxql/ap4SaUVxb4UqyUl3ajtlkg
LuHVAQ+ugWIES3/GNidtJZNnXYsH6aIJzQLiJHAO4WLDKqgUlkedCWZpttm1aW4NirlKkudLyZAD
VGVgMkMIx5QIE8Wi3Da7IAZMNXBEgxvfbyP/VAIgn4P800S1mceyza/ifd2xkqJ2OE2aFUbN7dA2
+776So30uRxbkvcBeqX5JUL/jwcS+XxTBiGgk01rIwuwtGSHGhpUyjBQZ0+ZdKhHMTZhNK5Bs1+W
wr4WOeW2rnNQVBwiJ9HQ2CA5fXOpfNbmRNl1uC+zlhU0FrYSHJozbLicj2YZQMecNnb93loFKbNX
h5svz+BpYvVhdcuuf9i0NjxHCL0QUo+diHYLtUpF1SFRLB44js7DC0dMTo/iVAXBMXNfx5zL2Hcw
rymw5xSRDWV1rSPwteOmQdXKhd7GdX8YQTJw5twyCK1SKtptsKXSgbXD88KHf5Dk6hAAXYv1vA4J
THSqP2rR7G1FB2g7kj6G/kpXRxSVu3ghe1FVvh6ohht4NnP2XQuukazlcekK6ljEpjPm66KK13UE
kCHEXxeezKI5uGGxDwB7hSyhuTuQ7vVDVeZcopzkIvWVQPg54FZALOBroy9bYRmECn0RBnpTsdAb
5HpM8Grn32hTW2OqX2tnAWS2h0HTckG+pvWtcx0nW5gZSOjhFUBa4GouPxKfv6q7cpBSI8pvrGAA
s4cbmUL6onwVtHl1XYbDI76p8mBdptPetTDVA8poPXmTFyj5aXCGSXwosIY3gO0ro/8kMVJleXmh
4pn6teECiNoenAKsn/yIkrgRc8Eoyzm9+VbZAmteijPxFKWUI8x44/EFQRzZdmjFGuR12APlAXiW
2NTJ+FhAp+IyBz43UC0euhlnzBqbj7W3w+bJTcWGsZpss3eYze7c1wE/L/Myn7DGxOk3MSzvjupk
YJoc4+Yk4nbDfLYvVXc79vYhlfP1yKVDiowvi77m2rnr5uAYcvrHYUdYiVE8GW6KmL5Tq1rnPHda
UDti1lcfo9syWzIh/jN4xXD563z6h9/+477I+N8fx9NfP+If///NsIIs77+eYXEQ/wmkYfmYnxOs
7cKc8SB3Oebvqz8kXE+XoZaqK1CCErjMj0yg9xvjpCd8njnguGA8/Bxgvd+kgvkgEHAs4Aqk2/7C
AAsv4r8NsOibnuXD/VoCimr5818GWKOfmDedZQMy+/c+vBnDGLc6v+qBaVvesMsjtmZF5nOI7YjQ
oPQBczaxgS81nk1VHktFoZG0dyrk/kT68gqSSUF4kcfujcmBCpcds6h1EyOpFyms+CzH79jsElsR
pH+uG+I5OQ89eIld9mjiICOFvyVecR0aVsFKOKi+QlS7yfrq3HIpu+64X0ovsynZNRZgLkD6dkb4
nvJNyodXhpVculazcUAhpzw62yqgfwqrIBDJshypSDdvcOs/dhn6EE1NaJ/ZFzhPzGHYAvB18ZCm
n+yaZt0nq8hOJLjezbR/HZFYs9a8lYsb06dSmCz1cMZrcVadt52z/gGiGikL7nJdBe8yzolrOBeD
Xd/qstm2HhbERIAZ6533OE6vTVAFKwnJT7LGn0qAVV6O5qDtyzrxvhDEZn2z1IEzr0VddF1l4zZR
1lfMkcWqcplWicgMlJFChSkHtc97aNqRuNUmBkRgBTF5x2jalX6i1oJv5NqscGY5Zd9eeHOLj5b5
b3iUFuG4TWbrxxB1r8/NnYRVoSt1q1DseqieAcMIYKDdXJd45ZnQvIyQcrfpAI4auFsb7KtRU508
3jzCp/QFBjwrdZYk7YFMF+/jYGtjyeA7vcGwQ8JdnQl6bPsguWmoLoi9+ohF4DTVLH3QHucAOEar
DrYi6RJ3dywPNwkoejCOuxy/npxNRE5GhBy84WA1n3wIZThxm4dAYFeZh73TEUed3gbzxXO7K0Wy
vG/kne9TBC26Q4Ofl30tm8ZuV8tk66QANRXE1njydt3MhVooSTK83sOEAjWkOIWY4VsWQFKfoJtW
igyYTk9ud9/GFI0lQCkhPXhddqfzT3YN54yESSjaVaJYi9MCOrjqMo65ZmCGD5izUKlWCWYnTZHX
38/g73sEnkr/+hnMHqGJXtL0TzYJfNyP57D3G1U2riUchxC0+VGm9GOTAMrrl33Afz2E4TU6lsTe
CCnH+j2R2fmN1YOwXN/l6bk8u//KQ9j7b89g0xIUMJk8gKXtOvIPdIisbxzZIREc7ULvIQegt1PJ
nfjNNunH9RQX+3lIXvH/RRyp58+kywS2QpSwSpjipuxl9tkeh5ewSPNN5oyKjHVVX4nckXstlt+G
+KGz/NGY4NImwR7vxctsOm9eXiAPAXxMSsfFxDbYGXMSOztsV3duzQZyGBL24ZW+l9H87uNFPc4R
vIIoG8Yb1tgn/k+06qsZl5yFDl6n7LcJHH5CUFLgYjxW3yJ7jSw46I5A0ma03QXCNL8MTUbGUA5q
IyDtYEmgMqKgSBcn0TRxdND3I52jcfKove5gID3Rd73Led6E89Csa3yiVlUxXKaz3b3pPs771TDq
bDO1Me0EcyO32JXKJyM1i5fKJthgZfSlV16U4B0WksRtztQ7FFZ2KQ3Y6YygZr7XFHTBliFh8feN
+f3G5FL9tzemLv5swcdH/bgtqSwnE2F7Puy7jzXeT26LTeOPSauxxy/m92LRH/OR+9viWAOMwHTE
oLSUC/1c8FkmN5Nr+Wzj2PKYf+XWZKL643zEu56YIk8BAK3KXLgyv85HWYmvA64GTCC7iT5hNdQX
URO1T2lmGw+ABpoSi8josnOOBbxj4S1txXEzbwUx/nmrx/qQK7upNssVPlF+67bunR9YJ6KUWMzY
v2EW+Ows3Rkebz9br+GWXszdvFe0bocj6mbmHJxW3I5z+YTGeKxjSlY48AbdvTs0z44wvs0y2ho2
+RHDGE6qzK8W33TIcwMcDbUg6doxxoseEUKwtGA52dbU+wBXt2qKBIgDVAVf13xngZTz6gQzHOyr
lB1RqEAHO2sZIE/22TpNOB36TXaVNC0Ltx5g8u3g3ZXzpRgo76ZoRK7yF6FV9O7HS/R+dP1yVwsa
Zvq00VgNYvZlZZS1a5uXYF0+u1S4JDaCuHel+GrBgTfV18L4mkQ+fUfprkuSo+0MDywFju5oZiuD
RuqhiY5Yb2CzEtfElamaFivZRNI335WUJo59vJ6Lj4gLZSotdEEc4QEYa7juPUHriubzQg2HvhfP
WfRUzzeS/UTIcopR8ErVibOa+2fXyh8cTEeFQH8CLdvSuKaYJVVYsXiwLih/vGgq51Ri55rYGaxs
D3D5/Cks3gw8F5H7MEYl6YSe7BmBQ/RjEqUbt2L/wlk4yrDutV/DJSTEClgDQZfwCwEhrIIU43tn
PPDUfi5cmjkx7Sln2w36smkoiSB/Hgl3h/+eD5n35NRXrk0MgYUnSYOT14Zk2oeNRQ+k6b54Cam5
5snAr5462aZ15dbn0B7GDitAnvRNAaJHnt1qQikHr2gduggfSgokFRBjV6esH1n3tgR8hmq3BDKU
5uCdvZuMRklECzz7Zqu4oXImcUq8FVwumN2nsj1PJFY9soCTfQF486L2HqJ52CwAMVpfWiwSM1zU
CNW394+lQQixvRAF1+h4tpLqyguNlY1xnSDJqQaP0w3z2kgaB1A2uv04HHidHiOC79icWS+YV+Zc
s8ZJD0Hv3BqDue7BEitNQUppwTYiDDQ85Lm14bpdab4pE+1Lpf+5dB9YQxL0s8ipTXsyYZx24q2M
FSSzcuPwCT18WAY2rYW82CSQ681i3+EE7Ry+CJk/mBj1TKvgEF/vreGN3cyOYOOHMNWP1cU8uNh/
qzUHulVc3Wu6dmsT2xLF6xO0u6yqTmZ5b+iU5R97WlyiRfIoC2cf99UOS/q6Dlz6qghOjTaMCxuo
BTeRppOBk1eZurth2TlLFMaJcBN12p2pCRCoE8C6lcJxFtfFvegfLMB7XTlw8YLTxBRYOBis1IRB
8yV28cyxQh1qUlk4RWO8uzULZWH366puz4E+apaLHJC2Yafv7SpiB0vIHq6RYYLZr+TneNmQoaKW
WuyTXMPfoweKi8rmPESPw2GkK0WrmwW95uWvwhH0VpHQyY29qcpNVuP2GUkxj6iukm4BrGa9exXF
eq0mQvJdhT3pfmwL0Lpon7iUSMlau1xR7q6nnK9gpJ5p3LDLpM3GZ3s/bQacy4H32sGjUDlGr06f
UeR3mqqwkf9shQ/H48+02xG48a4wu+2GCgme52EIs8oZwgc8kitLcy8Nb4UCSIHO4ts0CJVXETa4
fKr2S+rCZMyh/mpNHfKqsgNS8vQxdfA1yeKkuAeJSZ1tnvxZWGHiTNYV2fxFUK6hR/VVdig97sPa
WmMFu+9iUHiBeafi9CJKuyNoFdyb2LpDE43ofXTs1d+jyffRhDf5vxtNwuLbtz9VH/m4H8MJCxqX
NYtned+nfAb3H2cG9Zt0hUMn3jKZfOiSP2cTjxMDIiM+Niab34uPfCYmGj7in2PLX9jdOOpPxEcX
lRXxE8wnMTlkzl9nE47SvpCjyo8dfUs8tV7rgch8TJC5aXkaCJyXMDPYncy1sU07YxeUOKn9+ToH
T1Io55ym4lq54sJKBrJQAAxG6z5QmM8kT5wgvPW1u2+pT23scuPr8tDTSS6APykjuXYdm51rf9HE
5q6sqDReEG5md61j3gclSPI4vGtSte1MSUIt3ScqPuZqek7i+SwC7MDCoXbQ2hFeogoMOaxKcO6M
HqVw8TewKQeDQkGMKah05Nw8fYlr69Iq0SoAS9Y2zTGuSaMxgA/cVunUYbexn7VZ7GayTzn92V7l
vIeJOo6BewiCfE/f5+WcuvtkGHb2QJsKqm3j3M8WToYp2kZAISyFWlXx+rDGywF7bTi4EEEmIJPd
ax+P+0zPGNeBkTjlVc9ieE7J/ocZqUR7mw7xZTpOWCOyU4FNJrIvi6zZTKhqRpQd2YZzdvI32pnv
bMxdMzA+vyrA+PIKtd2NgzueMC9vs/GSCvi84e0eMJmhxU28teiR3UQ5hl2Rn+oy21QjPJbWPlIL
41ylAMmI3opi7Q+m0WxGH3REXFlXdmOax8iliY9xybFhXjL4mXLeZsO1E1ZnoiXIwGREvAa877R1
k28Q/KnqInDjDGdCA+sBWooTl6emrlYwWHZap7etGuLXLg43MBevYtXiinuqQV8ivG4YRdbTksMi
ATNL62BRdaHs6yIfw6XNeu3zSiaWmnJ9fUtS6O7Nc6uzz4qWc5q8t6qrd3QyAmUvjzbh9iC/h6jI
uzTcyQR1haV/l9Lm0cVE10oCvsnZGPpjw9pwmDi7teS2GRTcmA4/jqABwC7F6ZTE+r4Dt9Vj7+mT
ctWydcQtBlVGPpf1J5b/q9Iztw3JAzE0W3I3KwP0Qy+HXW2UV4lp0JpibzMsMj7XyySLb8psMMrj
W5kcqkionyN9T3YAlxj3os4vi8T8TIYTova8crNy64SSvaizZ8+6rvEUIREsiI74QNqsuHYi/uYr
YTjMuGMb7IpcvtXNDKcIQRhiVl+Yh4F8B7nInBbmcl8PzzmHhBj0Q0UeznWbm9z1jzZJtxwFDQce
CB80cfJgrXryivkm6vIDqXS03qss46/ekm7Krtulpo1MVqVLLoPXOTvE1ODpSa60RxYjwH3uWYey
0gefxS4XNexpDJKPOUEXnMbrGoLK0GOKopPMTpBOi/c66DY56QHRA6No8osE9NZs35pFex5K+0AJ
zNXspHtc7CsBQabrCyaFdhUG6daCQUL6ddubzAEEVDrTbp/Yd7DXaMU2LtnbkdlrLIZ6HjGFZdKJ
BDYNWdKkBHJUND8E1q4cP2PD3fU2hXvC/twMtAOr59kqsKRmGxp77mbpf7G9ZguxaEvn4ga4zjYN
7eMYyY2X5VsXS7uH677jqBIzgOdZsg0aa91FSz9fucNgsVmoactNUM6AYki8zR1uucRg+4m2W8nd
ZISHxP9mDqSqQK04fk8VW028oecpN6199zGiWQlalVrWwHuTB4XV3FucCPs2BjLWXM7C2LpzzunA
uJvGjJ/ezcywCyeGDQ8rC7O9yoJstaBAYRWsvTBCko4I66Vq3VXzISgpKWiqsze/pRQVqvIOgMK9
OYyXY2rsfd/DyZ+sZjlAJuGIwhlUaRb8XnOqcD3w0lhhaFyZdGNyL63odTxToLTJBvBlwaXDt8Yv
1TpTx9KRVx6ye+tw/jOjdcRwMxWPAZJ9kHDttpxaZmqwg4TUp+TkxJcHvXekgysgsqfJP1rRxjYF
967JiuvCLiv2pgXIHkqjNHYH4cC9IUBhMPrKRq44CDy5vn2cYUHNYXg0ly12ep8ky9Ja7Qafh1EB
nzcHzOUGnyaXozUQpfWURCvC/FdER1ahYggsIRtwQZdgEZiLiVSmlzkW0Cin4yEzdxUtpla8xBaQ
t98ncK1tD6rO7A6Ofoy7L0P7arK4jmDE0SYO1Vmia+itZI40qQBzAhcnO9ECk8sCdbesh51FQhKW
xL4N0nc1+kSnOS2Rv+/KetsIdZstPmDhfRuNeZeb07opQ05s4iZEajRDF2Mghb48Ed0rT/LtjsKz
kbLnd+5Bsm5mWT6mAG2MMdt52CX94rbk6Kzir6ImFI5GLo1uNYPCCL1ukxKoTupsQzXKhcrCrYE5
qc/OoRVdxgjNuRRPqd1jHKLKmLKlGv7g7D5Iw7jwGgCDM2RrZAs9QFVqLV4PvtoHo7dNe31w5LeO
NuRJP/P0ugT4tC1Hd6viOMMrXB0zxCMSzKRnKgIE01GKhubHcm9gh5F2eW794U6ENeb64JgbmLVh
xU2OPDXdfOvFy3EfpVgjz8r02sVj703iyAP5zmu8rd+Dzp/IXjsM/txBVt6emxRpm4WpB5uyDR5I
/q5zeI+GVCddtyeQlbe2fh2bmHMNp/74KOH7pDwIzXQ+E5/ZO8I9mJrS4nEAluPuc+SMdOB8yNc3
svuoOIc2HsRq66EeT7iM6G24IhHkueNltyD2cDP01Kl2k3esqFcVgfHQZOOty305U79qUDLbUseK
/LSmh+/495D/fchn5P13Q/6bbv50AcmH/Zjxrd9YJLp4O2kVF4i0kFl/zPgWC0ib7g8Gdvbyy5b/
F22Awd/02VuYJkvhhSn9cwGJ5XD5VDafWFoUOf6FIR9E9R8XkJCpWdPRGOl+gFv/sIBUZoEf3bNa
CIshHRjA6Vf5nL5ZZeLDDnOrVUEucJk6v/TT+DrH9j4snRcRKVjqlomnnHN19MIh2TRxFjfugAnJ
dK9EU3ZfmmDCI2xhke6Tg+8WZ1d2h8n19tgdb70IZLtpWLiEmugimUqKvLPPMCCOMib1MRbqWnXz
U0bG6eDjW6wG53nMeMEGOjz3EaWpov2SS3zQOofcJkb82u7JqdMbIaXDsyCVm7bspw0etwO51RqI
e/rgivjGr6lwckhgTW1B4VRKKr3P66s066k0GuPws07Tb4n/MSpBUgk1VI9+NFhwpepqaoeQmONw
gvODZGfN+R79lGJA093PSuOliX0BdKmMdqWtug24gkurmlh4oN8CY7B2ivF2VYxSsB/CkARv29/R
Yhcd63a6SG2McT5463Uv82m3hCZXLPXso8lnXEejLNdYSyacgCQG2joY0QOH7NDFpIx0ORZ7g+cQ
SqohVtQ7XuYjpo4F6ZJVM0OdF6GGB8b8ObSn5250ieWo4U2kenqZ44Cm3So9yil78OLhaSKFezGZ
hbgNGoqFCBL0K2uYJkpY3LvCtcrLZZzcZaX1xTbqi5kYOa90/OJubZwavJGrKkIjH1MTmGany2M3
Ts+qyYFlJVXMiNwWe1cYS5SAflm+6rswJcDORcCzGOoZ57QwQqutv7iNLE9DEE4HXmZsUWP1wu7z
tu89GAOCPHdU4iaNTM52S1kWlCPaiQdpEaJxa9TqUl/I3jzabrKxWvulx7YIvCLCV0XUyLW7Z+21
j70q5CZpMTMNUbln1zzAyDPrtePGNIJWi/PHeCtbWgg1/H1MrmjFfX6N8TbdYAjfZhhlI80AP9pE
TmKWcTqOb8YGJFtsAc2aMiJckFCZivO5XKWReHa1/TZg7EUsLhICbMlWBvljarY3nbBfSw8V3S45
Idq4CiqS+qpNiGgWNCKw/PVAfIfsmMKaHtLYHB+TnK7uvBjR0NktrUJRkCqDtDMIfSVlc92Uw3tn
t59sgyAcobQdVoL97AlO0dOt8GKWsOzbcj4/xat467WHdSu2PuMZ/dIS2Y8DDvNjcR/LQK9Jfj20
g3iaXfcGFvSt4cExAM977fhAgnTt39Z9zkGF6wj9HKNV+Q1gQ00fhzGAQGi+/v0C+v4C+rfE8HMR
vvyZ/vVLJ5VD5YqpkKnoa2FX9MuGaZGf/2B9/7liWt5ZQGNQPT/2Pz/fPnw+S5ne0jZgOh+i2V96
+/zx5cP7jUIF/jOWDURf/QGlXeUuS8wKOICO8yb/JpyauEo5T9Bnh74Ur01k1j0LXTc4S44YHYfz
vr4yHSP8ltkploi5YzDLecCBH2rl4j2R4fAVg51LhtWAB4XAFiC+4CWvYHCYHaWhWTz0UD9D1kFa
VMENB8VO7v++ID8uyEWg/NcT0Vn3Og95cv/JVbl85I+hCLOE5y4/csoqvvsb/msowpoGph71Ffn1
Yyr6dSjCLiFRZR353dL262W5zEoEh3+43f7KUKQUQ9nv+zS4ZVzH8pF58c1h6/j95tNHYfOCMveP
wh+say6SiexqxnLKLQhIjOlxnEnQQyJ4YhhKSTDPt1NQ3kGUJ4EAV7sXn7pJtseg6JK9TsbrNvA/
8+jbxo2qd63n3Sk7v8g7jn9lANlX1ByLwcmIoLhMatu9GsBGrR1Js1ASFgeCzM9J0zzFY/+WBAgp
o2FcYfrAmAQFbxdKgtVArnhVJmnKQBZu6/Q6qq2zlbIMC9gh4IBKLIF6goaLsGeKcDU0mIzL6wZ9
wgkeu6ncJZ2AXYmtVOgvAVrp7B/iJPoUkOc2k4myjGln2ku/BsQC/aliZzaz2BxpCZLzrW2/B4hI
UePe2hFOsIwT9lBfVsh4umsJkNmcfeL10C4qVc9/C/dux2aWg0sDjBt3BT0UahVDiu485GDLoZYH
ewWR0bCClD0Ni3ec8YzpoOxPKaouHBIId2LjZqw8Uuh5rrWygHPbsOIyW25U/QjtZdUGT3UOh3S8
txZLHu82k/c+7NW1rfGNw2EqYrn2+K5paPxWTrqVuHeVLzvrOyTmVR6CcI3Kc7gU3hnZdgx8wtRX
IT9KOjzgd8Yb8MJY4pFlwPIQM4u3+Nd2ZehtfN7JoNL7Jfdmfc6NeT15TwHOXs2oNkJQADFHw9TB
bXmaDfGhN4f9wIs/S2ggFtbOndJTDQsv1vWhzcSp83JIusknr733/e6l8FqGivA+7TF+6Ue3Kgmt
sQebk3WCKaeR0VOqkHl47sUgESnAZl/CNgCs1TaJ32r5MqewaGxjuBF2dQvR/DXtgiMzMXHaEFSq
sq79hmQ1YaOMlhSuIWfI3wOjfsnS4CKAFIiyR7Q6MULUKeZDvqE4bGoziva2CSIlyqAEBAVG4zD0
1WbUjclgZZdQAV0k2eLcARQMCOXzg4aPkdaURERJz8pIXPdm8MWJPNwBHuOk1BN691Pev4CUOIej
vtFA3yd5NOI3M8g/0/vyOZDYFF0uERaxlcNPuL/3TQOJDKdjAmRofM1BntKhBZf4kt0D/KF9bRvH
qoyOJjFArl8qsHx7luwEknsgzsnOMVE1S9t8iO1Fmib8uQZmrbch2wcvKIqNZ5N2So3LSrwrC45l
+n/YO6/luI12iz4RVEADjXA7OQ/TMN2gGJFzxtOfBdk8ksPvKt3rxqWyOTKHHHR/Ye+1tfSVJVs3
G6nUyfuSt2U/LAPBvwncN6/CKOqpyrmZnAypaiwqOx33RmHOY2h9Q5F6SONbFb1mnB47V7F23SDw
Ltf6ixnsSNZmHhE5mKKlRdnp9+VVoCnhdpAoM8GlYdrBJMD2Fi936NdQRxXFPVSZqcw9i6X0AHJ3
pnXxIRsncl47vCUNBO1YovU3pgh0RS38jc10k5UH3JLMgGPesE9/LH1W9Imj83JPvfQor8CmUtwL
oh0GVFnFd3nWJNRiOjgNxRFvCVRc/KG/GiZhlz1JvHD5fxhmtQ0rbZeDWl2akxTM6I3t7zv4jzuY
Rd1/3MEfXVBx1X73Uf7wSpq86Ov61b9R2ZFWL4T4s4j7/+tXp74jzg8ZI1tGBEk/zSTsb8gHUVIR
tDeJuU3Ml18zCRsbpY3qkSLT5qXGL4midPUfoihdyOkskVMNoOvG38rCBldXjg6o3tqBfuco4EGc
8tVXtQdLx+dtE5s3V7roLs2dgJULshAPGC1e3IRFHZKCpkrnfZdvROWy8cuqizY0+FlMOA1EDOS9
c0qU6tqzlBPmy3whg2JrCeMYF8KCwSdgNblPuErWgIxv/dA5ZUF1bfF4LbVcGxCj6Ih05DEBCZAL
Ywtu5mPMxhU1w9qhI0xoVjHwzAfXORiQCYExqc0sVCc7JMHH+pCCsrTPBbZMwCTNbWQqe8zRwVxL
y2NQRZeh8XFxV+IjL5rbuBuOntMeUfFvUc5cdwqSHiIGt40In6pGvxgmVi6jsd8AlQJ+0qxdy3tg
kdPhAh1Q4RTgDoNACWAr+uBQbPtiuFxk4Fh3KOcO5jgwdMlPZH+dJORw1jsMTkKZ3sMCAzpt7Avk
9evOjS4lonPuyWRbSsnyKunUxdBaT6kd3MVOvcUv9hnWzg5S+3nUYfvElnrTi/rWzWG5mvhgokTC
xSAqRu2au7ZWXiJyFgNoKAsEaI8WEx6UFdEeo/++zPlFJtK8MRh0zAgxOLmCeUvgTiIjjOjQLcgt
9eJtamaboraOQZlrrDJBrEtyEtpKpYNQ1p6Kj20Y3kAMQAcp5Qkk6B38pVvhE/8VWxCNxtq07uRo
PGnugMyTGJ+a36+ZXYzCLbYZF/CyI1Rkr1elsmrCntFRYaoHDx/OOlRHdkNZiWaEqcF4E9iELXaT
Gbfx0AHhuYRhFda7VCcu1RNQturKH5a5lZJtGlrK3GE7txgdyepB0/0t6wz5rvS5tUMw1V2rXnao
TSI5rLLptnYy1IvSTZwNszbz0nLa4noTrLkBJC+AnuB2hBb5YvBmqAwtkI0lB/jSCmLk7sLfRRQS
O9J4/Fky6Oa7pRInE8UFMER4UtmiRLwGZd6FDJkzSZ7CA3qk9mAGOrKls3ihyxwXoofv13GSt67S
T4nn7Eeju/F5a8AFkIoxO9hS7L7h+tRmDusCbezf8XjwSDjLLFceE7e9CIOAoaqee+moAJDltoor
e8cicBn3gA1Z0CVRe8D8tDWt/EmFfZo6gg93WLw2QUuhmzEvcRMBNMSDuix8OLBVzgzfUbwByG67
A6n9Iah8WWahL8jUljyi/qCl4qVOSJZUgkeli8+GmYASzbql1jR74dnuTKkcYD72XMKZI2fD3HQ6
+/JRPxYUMFXTP5eGcx3Zyapus70NO2dWd6z/ilaeKdSDRZXVmKEUvnbMQHCmb6SI3EesVlgHLNuO
NMywZFam2GDcWVSn5YANupfnvGy2UY+XYtS6Zyvtn0bw2zzN/hLq7Y01Oo8pLKtK+h+t1d+ZefDS
Dc3bEIlT5itHdq0MXnjHvvFUDOXKIEOiSfvfFqw/MALmf0p5Di9d+ZG+ffzLlfoXKQ8zDNXh4mSK
jmyYK+trzD/dtlKYJARJtAQ4LX90tJitkOoQF86FakkdMfH/X6kW2iCHixbbP3DxaW/wK4MWkxHQ
XztaQAIADoTpMGqxEWz8taOtVM5RwgWzLTAZdQbXbY3n0gcj5B79CtVDwIJupY90Z45hPat1vw6x
/6ZO+OxRrlEer+OaptFsKoSUqnnjTs7iHDqsrqf7PGvfjL6+1oT26mDNxOKyEl59CYRoZsTNnMkM
uspNcwIARGvPSx6CMj71egRuNrI2UeeSrtpVHKVer4VLL8z7neHkKYdxunAd1VvKorzxg2rTgZtN
dcfCVq1k2LnH594ITnKoedKHkZ1ZovrrmqH5ym+RfEaqflaD7k4yYYZWPY2TcXzZ+r2IArroUTFn
XSTf1IR8FC2JSddCLjRrPTR5AUtzWGImAgUzMhj0Q+1u+pGrMW9N3MNDvxa2UiBEsVwOf48ZbVRS
qVCQw1nSbsLcCxYydrplIpwbhITRpqvRs8aaevH8/ENFXbBLSjudWVnmvFoxciEVLNkKNE6yBC8m
l80EZycte+kGDtKcdLyJfV1AWC+PDU61OGzRZetBAWPBz7bZ2D+kgyhmrPjB7bM2JanTU+eyCd+w
Za3t1nzLMdqNg96y7xgv7AeWNo68Iccta7nFTVUXRxNN1qxuQvhhUXLS2vEctP17F6YX7kSaEKCl
AAWUgzSyd9l1R91oXrxQvJql+eKDUvOK4DGLo9uulAeQ/afQ6w4FgvY5ZL2esEyiVshEB5PZtbjO
jfIhrp2aKKL4U4HyPCeaQ53ZJlDPTuk+XEiKRJAwr9DzfRH0q8YzDlnKR8D1b8fRfbR9VN8Fu+go
PuS0cXnd7oxevvmN+TGQoZVE7r3mp291GJKTpffMqf1bzKn3nqO8xxHjCTO543O9BZp7FsSRmIpE
dhQ6t1rD+LsS5tIcSUyDapssWoI2aSozUFyNP8tEMTdd9dTF+keKoWXVNs47mXV36DQe1Yj+LRbZ
Q9BY1cIgxc3w/X1Z1dytprMEGEEv7qL+BEhaIPD0wQKAbBsU7VQRsp4yIZkRFkmV5sPqikhmMgPA
DOND7SsfUlE3Tlzd82G5xQLI9+TQHWdW89b45QnPJIrnzqWYc+aQBS6FzqLaLGqwxUAdQtO/V63s
lrCG92gkEqFuxdEImWYZWv7S6/4S2fvrJB4OazJ70upc15CAcl1cRXp8Q/bCKmLL1FliWEo7vepb
7aiUzh2d7oc5JruwVJt6CUqZkZbeD4lxCl1tCNkA1ApmfEO5/d3k/dHk0Xn9R5P30gAI/ZcriVf9
6PJsU3ApoZLDwTKhaP7/SjK+wbVhPatZjCv4kp/i261v3++v6au/ursp0Z0FMVlnNGS/unHm7//H
VYTZjZWExbWH9Vj+bbhaIlls09wqtkFd3mpudSaJop237BENn4rNs7V70ONvvVXswhHSRpCXfG4L
ouBQF/VGHM90+PVSrY6ajejFy6dRIJwwirbhwfJ5XGmJdmVQzFvfuzNxIOSGjz4b+UQWHoLKvU6y
jruls0+j677rsRnMpJdeeVBYlKqL5hkwYoaS4MY9kL0LO2NGqWTBK9QcUuCnWHaDObDXmcPax3PR
d2y6uJw+lAhWDgDHmRmUZG6YwCsI3xkDH95GSW3t2mQfUPl3QtjLTNNefMO8Kgi91If2XpYU7bET
Bet2RFjfQ6dHrFnutCK6VcqJwyC9W7j5l4azHNrj2WnwUQQW8jh8BalnXKpm4KtU/77XQbnS63QW
i2aV5uIE2uVDs+l1m6S7HY30szeNLbMv0tZC7tFCipswM6g+E+9Y9+l1PrD5HLXJt+G9646Bxp+l
NlyM45iIKyPwBLItkCRZW+xVMwW6SSJd6g0cylxQYW8D9SZ4k7/7gw05WQSReRsD26YNBggRGhBa
XS29N3yGz7iXptNL106opOwrlAQd5HCG3FZBVpNOAIsxAlm2IPHVuFvKlOlonVUfIfrB1Mp2Ix6b
rBziht8WPT687bo+pNxYu7aPxXZ03E+zBvOSWraP4698Do2WX1N5GZPkRnc4Al1bpRhgujcjKwKA
/rDzPe/B7t2TnRgf3GKXIXEuQeA8ME871kbDBB9hW25VZ2xnWMH16bv1sn7mNWKn2Mp7UqgHZoft
zBLIrdwB7/qgDieUp/G8r2i7ikmZNJTtlayhg3iaBa8iZ/ww6MkGVYWDsK2mz7camH+wKP04eRuC
YXq/x9oLn7AlkhqoPAdkH81kWEN17HTaXwOPlgvWavr/8qOKUf2ESe8f4BWbk5yxhFgmHxK9Pqp+
XeKd7051w8cTGcaL4SBw7XW+CQmqadQCb4kzUy4aE5dMFKTE1vWtvy18gPoiqFAY1gW5DoExzysN
v4vbHRPFi85uB0jNtuol/I8JnAsx0ymLR6Iub0xXMeZJXrwaSf+gTPt6UwyUBp674Uez8kwQKD06
SrSZ9n1XkdqjasU2tzo+lYUGIIOXktaFFQxIvVmqyZwjjjwkejl8FlaCho8hgKEX95kP3AjZFVPj
fIgWY+pdR5r6ngeIuQe7OtJG5ocQjnXi9rtGYULftfh7KpaDM1UmNVK5sdo02RDPfTcwF4o9QL+o
A3dZTQkkEnf/snIMbtgJ5CcKDKBdZC9h/u9lR46GPh1cTGRMwB9KsmvSyl3mJUpARVVuR0dzif4s
1HnS5nA/vfydlb09M8b8hir1pmexjmTkDB9qKd3umQmJOosK8IVU6Vjdh+a5jct71fe3KQl+JLcR
8WhSUlg+4FqnOSE4gE3dEnAnMgRgXqHeupJ6JuT3AGqMH6vFV/PRBErg9MWCaf8LTBzqd3f3+3r+
fj1rtGr/+3qelS9v0ce/LEGnl/24nx0Vhhz+Uw2YHdv5n+9nFqOqqdFQag6LvJ/uZ/ubzaKc+9j6
c3f6455mdcrKkrqOrNJfdo0L8U/7h8Cgzp7fYUtPy/i3KWwiRsh40uy3ig6oh7AUaaLoJfdHJ4+G
XBP0Xx9qnq8GdiRpku2ylriJylqU3TAnLHgzGEyaKPa3Lgm/Qoy3fsdZHgznFmVwGhpnOYTg3/W9
T4pUHJnQL7FexWzqHOtJgzHqErDjpd1OzbWlE6vE1CBBqjlCtCk6N0fYarTpDHr+XOH0txXuQpyT
CPK7lWBSpWP6QFK7Moi1IlD3JXfeiuINwQ0SqGjuKncq6vjBBFyl+AuC7V78Aky+SNb5sPXb+qlp
iSeMyYTh2yzj5lgV6Idca6/UlNuuVe1jP99ZWA16IBlWFSzK1NrqBBzGHW0hadJW7hwQn903RvTp
0rg6kqmf8zkB9cGixnDoUSQFWXIV1gCXRbLxo/zUZcxYpXdpR8H2rVq2w16HKWEDbG11+xAH1ip2
Ca20iw/PIpXViN9z7wG5LbmKHXzKYGn4HdlTxgI4/UGlNkqrYak7hHIVqIItaydoqCpUUxILU6E4
h5Jfhw6V7TPPkJstSlnSl5v5ALmCnIyIWGvE/m0Eg1bD7us6dTbDJN8uIHfJOdGIJgcXqzbNKTYS
J0olq5lIko9cGQ8xYH/2jW2x1GiNFjQLn7Wul0eSVF4VK7mNnCSfRSUKwczT43VrDpfB8SaPsXq0
+TBofn9jsmY/g/loXtEcIrryiItpc1JQO29QV1qffA4ePmOiIeO5XWQCODmRfjOr0UP8Hcyeo+Uw
EIcbJNajapHH4vY4lQKYzKJb19mbm+jXU1KPaUbEgDhA57K1bWICsmqxl7G2kuRPJLJfRLGSg+oH
fIaPsoBfOnTGAYiVMqvNYtFzvk7BfY5TrJrKXDiw+k0yniqhbisF2FNnrGJbOyZEo4jQ2MRFsSp6
khdBqBZqt+aumZl8Diycu13wUMAnkSJZeLl7TazD2tOeCiNa4BZfKGPK1GVqK6mE8ZO2Ec2nVEip
1H5v0P6Y+E1n7f8+vXcfVfWCwvtfRn7TC7/Ob+ObgXbWcNh6fWcE0Md8jfwMVmXIav/USNE3/Tzy
4/6AyuQIFeGvMQ0Kv/osi1fRqTngQzngMQb+0shPm/qoLB68LJ22fvwlHNzTBo9vDjkLXd5fR34p
A2a2EEG3JdV74ZPgnHntiyrdmyhsP0QWP8RNebGUHlVVUV9GGd2mqr6LwJYXur3rLPM+1OA1Cfsm
SGqcH9DAjeZNxMThOcUpgybYeMM2Bp6GamR0F5Uz3po2moQGghGuDqhsWr/yzfLg6u0OPRAIZv+I
SOQAq2ODK3KH4OOud7UDO4J1Q4RsNilB1ZQVujFwdA4F+wQj+IBnu24qwiB945xj3yXIrd8PCEqs
ThziRKOLGcVzNwlNAzBtZMpsM9E+qr530eziiTCM7VBaF5ONT6h/6tMIME3nufauJsraj5VF5WF1
EFZ25/RVNs+aamMSLFWkYp/Z8TZJ9dfe925VNoezLu+uyNw555KMLpnbFzLoiFpKGP/F5klJ0SdL
/JRUiMVV1GWtvvJdjlor6Z6lLMOdUHNQ+yBIvbNeK6cMFxL6k3iCJw2JOJUuzh+JcUcHdpWp/LTq
E7k0d2ZAEIeJU9H34DyZ5rmrMCf48UEhYwh1zniM696fl060aYf8pSKtfVZHuGyMrt9EevVZRtmR
dvBicIQP4FuHeARj5b0mJIImA4kJ5LKdAYY9RYzhSNCSe2HgslaSbVtZS9tvn9rEWJc1Zr9EGTGH
t1BOmrq4MkzlcRyUT71J7/NaexWeehuQ9Uw8BDLZ2Ft2xGmAZc1AatqvcW9exw5opWDAvGHvFFe8
FwXBXF0W7i2nB01D1lvpZRAkOVgnJjPH2rwxuBxtbFYclko45dhlL5VPDih93J7y4K3v6ZLGPlwj
EUMTZG8o8Ne1oi7KhuWrIE4U5CfLnHwfh9VabdXHtCONVvTaHKRGApavOcAVfUDzdYyQc1j6sLHV
GjUvWpEpyYddVrum2qaisfsrbcKow+aYQQN98kvTQ3M7qdvVZRBiRlPjk7DZ/+kBgwN2N3AUFrGp
uLPUhPr5u8L+XmFLDs3/OqM/Pz/Kf3VfTC/8OqPlN3QOtvFnFf2z/FV+c6AyCepbyccaycPPRzQj
M5QOqkaZjaSB//TjiHaQPuhfyBj7l+h45j9PaDDRpqXxDZrcFg7Du58N1hjrRs2LKp1DNLjoBiFd
PLjrsuzuojS6NmDQQ+EM91pu7kKj31SyWfkZgDQrJDwAXVW3G/vqXCptYOw0n88sAnI1tq9hPVna
TV34LCojBEOAPyo3vO8zaMUzL8gjsQoYEBQzl3X6Ks18e0l8DSFcfWpb68Bo9FWGbHuvR+lEQUbj
pdgyfGmqDOWe2oFvJoHOX6oVHbxsg53uxORjC7wSitqDnxAa4DMbu20badnGqM10L/iWsfcFYq4S
VbTi1EWSYeQFjw8Dp73vuQBUm7JB/JWqrzJ0yp2NrP/OJmniqKBI2amDWWwEGoGtkxhErxMmGkvs
y78fp++P00QF+9+P0zFLy+yD5+ZvqqHpVT89S3xYUf9gPdImWNGPeoeHCb2ulI60JlI6L/qSkpvf
bGOyFgFFk38+Zl/P0iRNNxxE5lRRVEi/sN5kbPzPWscUNC4sJ5lTS2vqZX/CTI4GeL2mStptWLeJ
xay0QsuHtg6rhmwR1iZ9lyyLjA0gzTMpxoifNlzT69JH8qfXM3zwGwC8gigQooaCGPs3qZ/0lN22
6/sjFnlM+MkU9zivo6dYmAcD0khH0Izn70B97UpcpD6h8E66qNq7rmpedcK/Yo8sTYp6QYiFg3lf
NBcTe/ZkTkXxB2+cqeMcc+OuKuRqsjK5+cXw7gv4l8ROYTAhHBJaWIqhv4+dRSvbpUeSYcqF00Q9
O/4RSSwLS5xUvrjvC8QEkzIHUyyqKFaHVASoPrvo3Q4I0tJwn6fjVmvfUeGCfnlAkogPHTu79tyL
OyM85Shb/XJc+DpXYlfsgwh5qdkvrPYdtd7aG5VNg4ahZAns9c1C8ib6HI99sSYzAt/nc0WNBTWK
BVS6qcyBjNqrRqmPAC73iZbqu7IcnaMXZ868ltaNy+2NfYnJl0KYJqtMlfICFW9zSAv7fsyqEraL
b61DAfK6N4pGIj8UndgVWgcvZ5DGLYlQn20DFGms7ehgymFrKbG3ahANsR0hXie+JRNsIcZ6Ho0C
79qMSKaFdgxrs2aRmZILOvngY+gWIV0j5i2IMI66DvLYDVaj3RRv+KCS286nikykDUhJJtX40UOh
ojSZBsa1INl16QWqffX7LPrjaufx/d9n0Y7Z2b9f7Lzs6zDSvyGJoLFiRvZ9dsbV+aP5ouURKpqK
qfv56SyyvtEJGbRYAu4tVJO/qC2Q+RMoYXAPA3Vj4PYLxxGv+PtxxGWu03Opts2frElF+fNxlARG
rHlaXG7LFmGvQjf04jJIa70rACSrLnshJA05E2Mdp14N8qJ47coLnoj8ko1xtJG+a4ARxyQ7e/LJ
EAxXhH87tHDugwjgm48PLG+2HrIzzWF+xhzXaEZWaCGbExtvmcDJvnNUf8eOCij3hDdkYmaYjLWj
pWFy6AUUokYWkZP70CMSaMjgxjc9wPAuUyj4kKurXKA6LH2Mz+ZmZG0DMfsxDlgS8e1Zgb5Q4vgw
cRix5HwwHke073fqITSBD5gtG3LJcmxHeHZ1Qsl8AzliSRTKlKOI+6x9VFRguMQWG/lUfed7ILbb
fvpvnH0NKk+dIEqTdU4qgGODqQxtDZWmPis0tuY1OzgQtLbibyr/M4ErRwYcf10zT7J+G1kHdDDo
EL1l1uKQa+rrQuRrq2pWLkFESc1UrVSPkYWhQJaHyL7KO7hVIO6BcWyZfq2VUl+SCQHZVrGOBhJL
/Ao1oClGYiiYP9AqA6EpwsMURZfqQJ0yhXEjNRnNnBjofqWxGRF0C4tdZjU7Mp4vT75Zr4KxPZCl
8DB25mNr4mGaFWOabeusPLexnGsabhAaFS9yb5yRgKukLNdVizZsBOcH6XDZVPWdlj6KmviknsBT
1wvniYuL0uR+uYtzkR3ykuGV1kfNvdrk+XMbtt6TjAP76FoGb1mYpbGtvMS/C8LWfwkV6shZmnkN
IPZ+0YpmUROtnKrwMzMFzGCIrVdfpa27EA3YERcI2Yh5kLgwx9OWTdp9KGRGwa99slN9H7QowiFP
71sv2eH0BzWKWXVkQcUKZoxJ1eaIz9sKUItzaDNCvnyPzCjB+NBAPmvzuyW9MbTndik5b1PstDgM
aAMd5B1uGq2VGHZWcasoz9h6Wx3YKDqX/KyL8ijCcNXWzXasuqX08l1b5ftSlTemrZyEVROwHacX
byyOvqKsDbfYFYq5F+gU0aSC1rBn3dhtMy2+HUzSRDJrnw53Y1GvNOLgY8YXjj5ubL1cDzAOrAFC
clHjKVPWbR+xRHQMTAAERKYNxL6Q+dzQPStuRYg9ACVyF2aYBnaSdWMDW02bRJgVEtfUHnbu+E5/
v+LJ8WfEGhPQ0K44PpZm369a+gHbg/1MbrOzU6vPyEC4o29DidOiMu9J0V13fCxrgqrrMVgWKo7s
ElQMGX+91cwbFeCcaxwLlzGPoZ4aX4CsHnZxHK3KsLsHVriSsVxnGptFbMxm7mwCHj9/SG9aJdqx
nFpDsniBiLenqNozbT/59oPo3bVIzKXPO9d8spS0ZheQWG7Y8Vpr2lnOzJxMQ1TGrEYjPVs4bMLz
Md/iNtkR4jhLh2RtG1Ri8CCHKj1XbFXhNx8zeekC79SRQ1ELwDnVEawQOV0Xi1WsbpNWjtHUx8EQ
o2rpA5LaWdfm3MJDps2tMd9IcCqlY7zbvGE9N9DBhqTYwcJj28tjCk4B92vw1NTkA+Io1tX62Xcm
Nk4ZPKrmMdSO1Jna3FPx/djDUWL4rTvGur63IJ/ZmkU1/0Kcuh4p67RkFtO6GUeS38x/3/5/3P7/
KbfcZDnL5OqfrYjkZV+3v/VNwGYVNtoFdQIncMl/3f7oJiU6Q05Yiz98x6N99SLc/xYCeMauf3Yq
P/f1mioZurIP+VOj+Sv3vz3d738dvRoUJ3QjAh6bhvzzr/d/Y6l2JnRaVStiXUWuc0NuJXB2Eakq
CTcsRYTd0q2MybDGin0lVfulZP0+hro/q7grcsUgZME8tdhdYYG8mG6MAA4vWai9YXGtyU+KucBF
QZSKvB9isVEt2GsJNJCkfIwlgjwyygh+RBZY7Zy4p+414FC6AFPDMrjO+uAsGn8XxPatz1GBWvhK
qRM06mKBuvjRigrwBc0EMLN965JHyqJpjVNlTadGpMxGM7wNPW/TxqgxWJLNFFfbCdLrYzQyM60Q
ZHJ6m6awURz0xcWJxE3vENrbkU+U+ObHWAQ3QgHtXncbPOS8P/JJ/O5Rrd1npYnKRZp224C0n9Hz
z2NLxlDcPceMjkVrtxMZ4JAMMBq5YiWdBrEV89TJ9sboGwuWRDdOp6zqwHgQBjdmJq8So70ZuUwc
a2BkwvaxxdrQtKu68XaN1x2rOFgbsj3JTP+I0vw6LY21nXkcU419bMr0DILyiYjkRVZoezVxz3Rl
rwGYSqUf11IG10Dg0BvUMWOP/DVpzGfCOG/Urvw0IfrODEeuqqR71aLoESXf0RXZxdXJtK6LZ73J
bmofCLXd35LRfZcL7RLG4Z1fKPdQXCRRR6TCKumhKKHrukRLwQQ9VlHFTLtmLNQ+QN27akb/3GFq
aYlfzikk8haAjB6MMCgb57ojMRAOySIcCubuBPZ23WveBsHKibFFOI08mnqIhko/9CFiyiq98zQE
/Y2evGAofcyGpmZgDE3VznEHBJG1lENyiNX0UVOcIzqDjcydXW2SgU6cygiJCSxewZzbU92jlSbU
gmX0RDjoQ9MGgH0qecvYiMqM4TntclEtLIuywQl8bTNQFi2E5VeLBAfe3FaTDvtEPU7Tr0+rAWgg
q55IYCc9u8iPNpEFjDDvlCx/Lq0oYCDVh91jxdholmtqjzgkINoZrTVs8qy7doFfzRrVHc2dCnSD
nGkThGpaXSW4OL0AbFgOn1friBJLguAVBCPTcFdeEl8/84Y3nTHu1bo4jkGFlULbuF787JNw1udV
vsYEN08c4yizcKEG0TYeUFGphA0BNLFmltmeHXN4aZ3qLEJ1U8MwnRVOuCii+CoIC7JUh3PqucDO
XRr71DO3BCuQB1Nme+ZoyJ3jkiJfk6sh9/b9WC2tpr8ZZLTGz7CIqzAF+hDzQGhXKJ8k0KJho2b2
CS/Fyhfqxib8pWuEP8uZoFumsrRD7z3XqxvSQzeJkFehEX54rGl5T8fOztdu2a/ssjy6I6k/fvsc
te45N/SHKje2SW1vzQE0UjlUl7byy4VXBVdObT4PJvro1OkWxdjf4R859SM1ZCgSlhn+WdVzIhud
G+F217XFCGP07uuBvgj2KTXJJnP4Idn2qx6H0Kcar5rDlXvKFYB8it8maJMcqquwbBFH+RTb7Npm
TgbpS/j2Y1Xna5alNtnnrb9q02Kvm1417eFZNvS3ijSXsS7XalFgkLLIRJ1oLARRlGEAmzlc1m4G
ESVHUK7XW2LnsS/67ravlfNIEvisaLxPkXtvSPduhToRlx15xqyxzrB620ToyZ7EXbt8JtH6LJzi
Bv7lTW/iO6YuSRVCNOz40HloiOLh03PGE3zefYDWjUJF1PiqxSH3yP1UfOdia9ZzbhRrRMs+hD63
hfoxdheNmKwQbApUGjLJFgmevN+KnT92vtNM8H8PHY4v/zpymF70VXRgjWRdQLVBgAAz+2mp+1V0
6N8APEltQm1MaQ0/zRwwTaK0lcDivm97pxd9zT+JhZCmblDAIIX9nv/wCzUH6Ne/1xxg5MlRZmvh
0JH/Q1arEiyPeSjqtmYEcQXT21BuyYQ6qXmtYEaM0ZTmSX6y0lQpIY5q7WtRRo075xDkJNE4RtLJ
FRZM/jCIO5CQ42DnFe6aXOYr6TnXqVMT4jCl6LYN3opS6bl39EXCIKwvmI12KppX3PFxcBfBQdK0
4hB4Ef+wwBKyonxyHfslbMAZuMVHq3YwRMNdLNh8Eh8LWdGyMi7h+BwTpyghww46YiLJ67wWMZ03
yUzzomtmddGQaS46sEocCMqQbfBr06kW1lOgGfthLNZmkiHRgXho+SgTzQdGiY+9yni36VtvHnX9
a+aSw96l6ipIdAS4dhUtWInCbm4VwcmT+4PBqnEo/LmVKYtiotSrD5GLA5CiDmeKoY+n3JCfMvMP
NrsLXTT7MGWkCAYosz7L8E3m7Vpm/dotyBafKb59ZaRj86mm0bzNToY6ZIu2K9Z20CMc6cmRZk9a
ZKvfTcQf64z/bCKOH+XbR/nPHsL+qYcwvsFVdjQUdqbpTE6rH4/zFBqhGTyZWI+/80l+7DOIfqWH
0DFzqQbP4LQ2/HqeLQJjbdvkRaoK1/nXkiGE8w/5Hd4vDFvSlJKxJLktf+0hUgaW5gDfb6sWbX5y
6zKfx27tEdLnkSfURHHqgGbHP9TVuXL00amQ/wi8QvbqfacitKjCXaB2IUU3nq7XkYl41L1CEnwj
EsVhxX8dCfQIyOEc0zulhbxhru3O7B58gwHyA0HSdSP7cxTKl6oLt056jYWDkKqSkVOtlIuMnMFO
ZStSpPepGh9UcqpgGmw9NgqivEeqetPWyRVKuPvEThJyACk5YEnKJkfO6uIqM9uNdOFaOOlKpZ4a
B/veCIlWVo2LmSWrXOkeFeYtidrMVZ+Io0h2n35FShQq/3U9EnmqjmsFoISJZRkb8lLEpM+QcxGi
lx9q9cOnKlf+j70zWY4byZboF6EMcwDbxJATk/MgcgOjSAnzHBi//h2oXrdUXdVtVvvaSs0ukUwE
bvh1Pz58A10ZcOAdZkvSvET3ImtKv3RYbkh9fXSwRWS2OJT0LU1L9mA6lIwmhHNUmwd9zfv3qqb0
0W5Uz5bljWPN6a6k+xI/mNelbjhq4h77ejDI+l53YHvh8XibQFZbafQlNnFoNy6/trkgFupmIj+Q
bwpJ/Pl5qeNnnN1XOBeHblhvOzOj7SILtR4+aCe0q2qZdsnMEGshoczTsB9W5broyNC52mWiJB3I
++TpWRkkjfCZFv1eF4+1zb8QF3lQKovX4unNmvykUZaVIL7oMVxjpWMZq2aPnZm8tcSvZw3xaxzI
mPWhs47XebY8mlpxWQWwz6SNL1oE6U119rkyvYq5udIGE5b0qjAu91Bot/N5KfZFqx4iq/7sq4F6
SRMbej59EI9gwtKzsHYAh5oM8JSWXBZlvEvS6Txr4wliiQ+MOjCx44i+C9qmOc8Ql428PvWKcSC0
d6GQIyNugGSea/I5rW3fcqcQleaxWopxL6ac4EG7LJjR8bXHxTVvQm5E1osgQ3LEo2R7qaE/1cJ9
K93Vk5RY0uqe+JqAfTu015GpsWunHV0vP3Ls1lElsawD0AeML+aCT1F9KTPra6cjdEdWdptEjIdO
jflJWZvbSKG6bq2Is7vJijCoYV5MxYvIT0ndG7sVtU4xm2/aMAR5HF9bUY8hBIvSYnOLyI4ks64F
suyqtlcUlvr5zLM8Wv4EgiXuF9+N7pyeAAnmkr7Qrwg9ex27/UG1iFRZNGuMz31b4P5c3gvs8125
ae05wJji1uiMvVVlN8NGzsuXyzhqgZqv15NZnqTh+kr/oGzpSSCPHIYFPRhI0G4FJ8h0bpJ0fqVz
/si/KfZsoOYiVfZL34fmXJ5VBVoswneMa4eAyZ4GeqomuvxrGqnjEffBZ1Iky/Vc8G6knPjDALpH
Ge1mIW2zr0k5dPf/vOy2lx028f81ut4Pff/tL+rJfnzZv4ZX8zeHPRnvNAxevPd+mV0tmgb4G5xH
P9bw/97cCxhdOBspPydPaxJf/vmmY6m/wdpAZBlQ23jh/Z1tmab+aVvGSxg1z9xgW862Nfvjm27O
2kGPXLYcVdy6kkwHi6uoSKzKNyiUzXdaP62HlDqbsiskdA9xHUurCIbWva1tA7mh0YZQGblHYTR8
WBbtppLKq2Wab5kmmVZZ5QdrMrEso5wDRMgSrUFDaOdaGDFF6pdyHsNF58ZMdGU95XEqTmu2lS5O
hvO6puPHMlXtdxshQgXwHqB5PJU0oEIUaTyT8MvJSEHsrjM6EuK0sUyUBSwAlAU/3E+t6hXQV50J
SAi6djBCUsH/PafrbVx9cdSOW2eb47/Z4D9Z4fDesStrPy4goT4mUWXWzth62JWeqietypynksaX
XdP3MMcm3PKC9TV2Bh7QKV3GW2oHiFONpvkCDbR8T9el8sxEuzL1+jBPNpvBcr4f3exutJVbN+pf
IovCyIRu7bWpuWyr51lt/R7LJd7HK2x0b/Ws9WEseOvzYw2zAV2jU4NCbSjCbW/nWoZqY15Vonwl
yaVSOU4bxBRDY1AgGRViPne8WlCT3M0wpyTTnTLzLrIyXk7/PP+/D7v/c19++SY/3ovv3/5i3P1l
YY4TzuSC6jrCUAEB/PEEEMLGoYMxlZHz19vrdgagpfP463SoIab84QzYWD9AghxYxFx6/84Z4Gz4
gT8K5liHgCBg1tvW5Rsl+deFOdt86S7zMh3zwnb3abvcG0pthgMyuZ9VJrY3sk7Zl9YRDx2kO4ZU
oPfEM+j2qAwn7Cv31gC9IjNSdZR/zOZ3SCy7qXyZNPwwbnK30js61l1gNuckG3fJsC2pqzChOQ2G
ip86sWeuS9iJK0HAUyKXpZ3yXtSVL+r0dcTxak8rgdHWzL4kvP/P0YyeHwFGpf2im/r7iFTkW2bU
8XXhLqsadGbaB0YPYCYu5pmMgKAg1qQ1/orEZ8WO+rZURBoTHKFKoEqa+Bl0Kr3lDeXnGF8LboVq
zyrZZrQOGyRIdnI5fblrlX8plcK+y8tRf44V3MwmrhYdnLAV6ZDSv3G9psa6FQnt41bJGzku613T
2M0Fm945qhavFn2ZkI2wi8UfAf/KnfHDgKNtXhwXU06POUfJcen884D+vtL6n9rSCareX6pL1i/q
ko4bTrfIK/7/E/rLdRSAiAosU/B3Wxbs1wfU4a/4O57fHz7SX+Ul0gTcYnl1gxFB1DfF33lAOSv+
8wk1oIL9EKxoJYWLtV1Xf3HYtYVqFXJa6mNUlHs1MV9slJCZtpAh126XLn9uNLrVkv6SV2fS6Duh
LFQg1ACFahwM7QGEXyDM7K3rBkA64xnrq0e+ddeCxzMlG+hhVjYb+lhou7LEyl/U9nVFXzNPMU5R
rF45oW0Bsq4T85UY6isn/5Zo4J7jaQ3AT/jN4p606Qy/8Ns4ZE8jVVi2oQILZBOw3kW2DLL5q2nd
gYK9LEP9tUPXTU0N7+nDuLxzJXou2UYlg+tPvJDLtn+bleJKGs6xocLCNMejDj1fy8SdSrWL2b7E
EUGBxGYJBKEwp64aDBP4SCx55T4n0m6k3+N8OpdcGgktX9eGts9bjQ127el1Sf8y5XElvGkdz5la
h2YngVUshw2YqBHXmGZgYtB8tBWseVSGJut8pXoZkgyaEB1rYBhymT+31O0llnEpO+JBcb3Xa4Kr
SXyiLGbXJ59Tknuctzdtr/qKhV2FjkWtplNGsj+no3TG2TMT1SXhFeHgQZ3Pu2DCB6QN651tjF6x
UNXQkpfIf7AAA3YsLDnykMHmMKyNPzr3JRdQM7nLpLlvMvDPhdgxaQQFmeG8o6dHRVq32WgsM9Uu
N7Gkj4YPjkF4P+IqzOBDtXb7ibx+wp5wMsr0yC6Jy6Pq5Q3fyDr6g5mGtQoachHksYofDYSSShma
aHcbeNMGe+3aHwkMSym+Oc3iJ/T7OXiuVnNmge+GuP+Q8XB6DvGeFPAe55avDN8N4teLpFmlpgax
dg5rVRHdEjcUql0m+qB7ofg6+PXR/FIm/amP7X3DzSquIn8wKP2j1lo2m7Li7GQVeaRZvsRJxC9H
cjldrzrra6zLfRo3QWL0OAry3VgCOV9yPiG5v2maS1Q94DDwe6V60DZwuZLeFEa6TwDruBRH9sYX
SCDBlFOOhO+yIhpSUIISuanfahqBg5J8ONVNBhRUs6cuTlc8ta19k86KqgJrYk2+Msk3FfbGNIuz
jp3HIEOi95+pISiQrnIafgJFj2M+KXpy0/yAdxASh9GpEJrx26w4RYx3jYp3ddJucMbuo4I7Ms0Z
BXVFghLKlZqnqrcvM8UZMX+XpOMxV2p+gdW+ARpSF09AfQGB1rsojjxL7/yFwH2NcXweAPWsk6ca
3xMn2xOf9pGIfB1dol3o6UpoecLGZhBYh+Z8YGLxYfN6P+I+1hOSF2YVgwziEJYT/7GpDIvpa5xN
YG1Tvk8uqXSQOPRg6ZbmNYURMvBcDTZWHmwpFKC2UR4ItGLdXe6RUXapnNm4lLR3LBjYX4ge8j+x
9+2geBoOG63+Ginyyp6f05EDh3gJD2pQ5Fw0SonyjBFGNBcNe/Cs6UA640DOMF6QgWK395B9PQ1o
nmIbxxpvgF6+JeAt7Haz/fUPY5fyzVZ7Q1E/LUy4tgB2oLsfNfpJPt4psNwdSgWswQ6zoj10RnXI
O/3D3eoCNSy4ei5CNUsCSfJktelzoEapnFquU86RmKDLwSZVNzDzJ00MARef/ejSnVaqtIGFtDfS
bUypc8FO0KCeMfo68SvWDJQQFtjUFnzYSXZXUtPl8NxNox2q4lIvEZ8GDFvZeGU5NRUt2c5QvzfD
m4JJrc96D8XQExFFDF19pdcarwYSWHS2W1h7BprDYixh5lYlNmaUik20i8EhpGeMjTfJg+g96V0f
x7aPATh0rDctUQLLnf1llvtsKrClIZY1fTC4zl7txkdLUBhDGSUJPdSS7Ois4lEqbCs/sr4/zTm1
1wJHuDZ5W8trUVv/TDm/b9BsLu7/fYN2lVYfNID/+RayfdlPGQK3pMOkY2OB+RFx/PcODYWCrA2s
bf333dpP187GsIGVwGYL2+ZmA/qpuOtEcdh26gZmm01C/xsbNFaj/zniMHsht2yhILzDOHf+OOLg
Gyjq3pqHI55eNu14JK3WX5cmuk+XCMVua20a+eCJeDCvmqx4YD/wNUvpEC3SNgOyWclnZyhb+qTU
jDTxMPMO3xo5KQN/qFDPulYGldt5Pfp7IxtuHcCdhXZoedupOCvWbnjVrZSbzkMBXCZ3nqy2LmSA
1o/jrUlnwsfTtNxDGvMbnhdauvD8DMNO2x51KDWxzEuvX2guqXC5dN2L2+S7AotfxfGsQxCcRur1
EqL2uPddwUpQl9441b496oxe+nEg+q33+o4B79JMxb7TLF5IsecI7WapA3cZj5OA+Z20d2VRBuBN
cZnEXsGbQXMaf82J+ySArBIZOLF+1vQhFNvPo9Tow+jgr9AY6U41YQg1MAtA4rOS7lFsMA6CMTSU
N4BpgKI/CWns2yWl9XHwZz0OHSKlglGinxxPWBSBYFCWqOdqr74mRuprHPFb2bEqi0s2zdgoBUf+
hmjXTpaenmPQlHNBs7ISh+Y4MbQYgROduplKKdISDpn1vjMDpZyYn/jRUDfVC9sv6/FR7RUPn19J
HJOMaOk3/LyNJDH5deXFdYOP5tJgAx6StPYMlNQmJpQ6ucyeeBb6DLYpLJ2M4GA7XvgcU3c/Hkyj
CQy4K7UanUF/nGu3+Qo1Z1fa61jQEgY4azdhx8Wtq9T2jSM+Rremii0mmcsOYJaP0M9o520XrWAF
YH6TFNKdDXWD1K5M2n6caQ9d0XQ7O69I6WvQB9q48TEpMMgCLxsWGtXowxqwQ5OfXZxTMQtP77e6
rBeCFT6AkQ1Rsls4IvUhBU3mI1+RMsFHLvO7JqkPhv2ymOIqg46tJwPsVe1qidK3TjZHtaSStle9
mqLbvK/2tMV4ZVl6kBXMarjqG9wci3zS1vqfyMTvZ+/W2/Tfz97Deyf/fPBuX/Ovg9f6DXnHIVi+
bSj/aF6wf9uMC0AmLTo/1B/oyp9nr7kltNiOqjrWyC3n8PPs1baYOitKkOLEJ/+W/sOX/unsRX7G
gom4i6dK/0/HZEpUWjjxsB5n8LcMewL+UKjp9B7TgaMp+MPnjBVXZnTs3nOQxrbi3NoFo0ZOJRJ7
QLK4efvptt09JySlZ3E2+K1aPwIBKuiEFvQpgCCMHoceWk67ali6nezeWLoDLeyYmGP3+5KZL6KJ
HiqXekrXnB7iUnmMMv070/yjhd5ylakUsRb4bmoFvGJT5urJqJ3kudQSndNoXMQpduniFkN8Hw9g
c9ul9BXiIFxcoRk1o+2i1Gjh2ogRtlH2OCb1k+b2hVcDLF5a5WvbiM+BVsLesj6iWBUMrc6TmKtv
00jD/DBp9As2b5rITloe3yVjdizW9iSr9nU2ymknpVzogTBfcq34uhhGwGP2YMXmKZ+hb24MS7Pv
vmbcNbwEmuFo96/aUJe8qrpvHf1w7tDja6xPCm2Hk4GrahXUZKUjJ3ZeBxOI7KCalec5xl+RlQXx
5kE8t/G2shKt8GZ92kqqtC+VQ5gNHmbBGzC/0AEg/GgprgtWZN4QO/dZp2Het24d3JicdNOjGLmv
UbKg8i043W5yADlj9Q/6UVk2bCS11wbt4IIsi0kdqDuOH8Kg/lC36/tWqq/dzKUj1edzLJqDOpHv
Svl4DN/r3MXSFSsHwg8leziV1bNJqbaM8suUUtk5x3ybMQyNnU60DRO948wsFyNn4NWFYdzeJWOq
NH5cZsNpNVgh+P+IYj9EMRsJ6b8fWVfv3fAXkvX2RT/PLHwPODRM+q7xem8UpH8ZrqzfthJsYQPR
MAHpuQjdP88sIIUMhZpqMs6ZG27355n1Y7iEuMQfCx2C/d+YF/mX/PnMImu6Wc35F2w2rz/Oi3GR
YA8utRUiLf0F2/lg5LgnZyjy9Mw3MGVUC+Z8fo9dipaMPCjSV8msIyneshPNa5uPJUNMq3qWL1R+
rG9IxbfOYO8xovlVUZxMxfRzddk3w5dagbppLmdo266RHw3+k1ndsvlZDu5k7mNiPvAYZq7IEC6I
VqXLrqZEzSyGMHZtn/PkPDQKA2DiZaYekg09Rst0cOA6YRE+pe18vYzusRnWKwgQx6TSv2rLy4po
0UWTF+GYtPCwjomza0wzXMz0Jnflrc7Ln9ZND4sXsxj1LdYW42wes2XkZe+yys8ZBhGTXLmL5Bys
5EJamUP+INqZpudCUmeWpsYu12cvLdND072Ww/PcvXXL04bL2xXNgjN88RC+qezU/CLB2NxYO6mg
YOsmtb5Qf40uGNMe+nayN2Xls5GGNU7vrSJDGITM25tE9jWbLF+s7XkrVquVLYCzlduaYU+EKOm4
b1psxzoScCgoHNw7wx79qqkRiCAqUSZFlFcEWXvcYu8l8InUikMyVN7ChXi22xt4TOggqKJa/aiW
1smt6MCpNvMdGkSBNDMwpa7GcKWo+nUKmpJF4NoMHEbkeWVrnwylOeeTec4sRP02Ci2iZaO+HGt3
2QtWl45ZPavjm9ltFuWuvDYJXhlIRFV9WyWv06i+NcZ06GhD7UYIKYXc64JkzOB6jjLwv3JZhei7
ZSRZzPJtiOJjbaZHQkoYh2ZcE9iYe/w7euSpzXLCfZ4RXJue5RoFZmccXGXr2/lQxbtJO9DShqK/
ymm0iRdQhe3R4LvLS4eqQd1vuvgBLK3XaYIDfb0kS/6auehhWoMfGcszYpUESRtXGf18WlBmKlUm
uK8ZsDWFqmgDm2Cs3Uj6jIY+2mt1SUst2m9JYHewOq5K9Xkts1PcW3wEPq0oukj0krUwD3Yx7/OG
lEA+kOSKXtZofHcRb0SuAVIcXrsuOTl9/xUdAf4vglyR+7Na3sNf2EXzS+EYhA4fy3X4UsjSH7rr
1DI/E6eAXADvqk4uFoKfpP0IbzHDQ8bPJvbc+EbDi6VWOtJPBPSTd79L+xjSEjvhdHDQ85BnjBd8
v/Qa237VFY/zPHiy0Xdm/C7MiXGHiOjy0W2e78YJkjUmBkGZ+nId1e2bmwJYVo4F0teg9xcADJ7d
Nb6bzC9al10PcgoV8RSjs/bJ6JlqzjNFEEvXkH/zy+bw4e5nRE8my6iosUGlYf6ojVtjLKA9vE/W
C8+3VRfH3rCPkCM9ySra4Lc8KnZo9Y8aj7GrNsdErmGrlsGKaDTlqVcpcTB3j4VF4WP1WUxIq0PJ
R1XbJ3wAEprN+R6Szrn06EV2RCyfO9wIh1FhdWYrMFexcMfA3HIg12003SYtF7BcORjTrQIyVLXc
R5HHIWjGJzuNv6wUILcRT9rqvigNPM5mS79FvuCKmKp14MzZqUuMvdu5ITdewP2emMa9qduHrXE3
7ufALqN3y+4OdUtSHQhqzh0dCLzNfq12HS/GKGR11mtpjccyvl3SyLPdFX6mcUmr4Y4aVNVp91b3
qJNdVUyWimUJWZSW3ZSHeSDis6nKBnZTfll3MG3DJoc/WtzY9UII0/kkt3pjL8ptAvMrU5DeO+qv
aVlX1Lssary0qoK8SzZrKkHB6JD35V7iCZh7jo9k/FEYwEMRSqO6n/WPwnzDyHCKet4s1rTXUpDe
dnqup4TS73m3psyGWeHPsJwTw/AnGlfn9RXfUNgZlOcxKkG5BAb+Odfjcyb7x0VkXKhp1K5t59Oi
o56drU8sFaBlfEO0RvLmkhgEY4dQkQjn5gWW4SlKGLxK9WhpC2CAj7jCUUfAUZUTRdCaH68bZS20
rYdEKW6tzD737XeCUmHTaRdj+XDkEkDdOztxfxvXzh48aCB54nHkhYPszlAGD1Hb7tse50finFGu
cULmexsLc1s8r3rltRb4UH34JnDtzvAYTB3DIUvOh3jATaYBhAeSN+l49CmQ8mCbPvM7AtwmaeFS
nhw57dR1DHkD7uwYGjcfvlM9f+k1IJ7T87ScXal8m3qDYHV/to3+LYMQ7JYd7wL1OVKmd5tqF92F
3br2OPbIebvDntzS9dTrRyuy9iX14U3bE9bGzr8CRnQVZ19TZiPFeOmG55RgKOEWz5Q5u9w+0AGj
aMtMFSeiCROBUZOG5OJiDocIbgSJyIMxW6ErSH5kEtaRXvlDrBNvrK/ypQpmiiW6Qe4Fys1aYd7K
bGvcgQ2nlUuDipyxUrDsVF13bdfdkWI7rJN6W4JuTYf0SErTc+vp0DflncXRkUj7KWvriz04rTcB
x7fGSrla9MYtQ327BNXbdSiT3Qb+aiiByrko/TMq/xiVDQKE/31UDuDC/4W/C4bBz1kZHgJDL5Zl
Xd8u47/4u8zfkE2xajkGEUfEV27eP0fljYXgoq2y+vid6PJzVLYILyIWmJqB//jvtUz/1faYPzOQ
IIRl2Ft96B9H5VXXqqEaifiX1iTbsF6d/KCaRUgV8E4hD9/g4rdk5jd1HVqWgnA2NU5YzkrJJMYd
us6/L9I0gq4h60/5M0ykhEAZt8q6D6x63RssikfglyWV1FeKWZ2MJMKX1XsLs5JedWR8UBLTmGjU
vEuoUHMLzFuxdjsU/XmwXLp21CuXnXRdsJemkSZWKZVmuGnT8rwo9fWimDhHlABr58kc0mBVxKHo
qNVlx11P35X6kkwVZP/MTxDqUh7TKmLlWWU+KVXS5nnIJvJ6Ze4Z5aWrLP4RnB6acVYy897VktAx
iJpRHrDS+2g/RZJ5dZyeWhAwE7WFPFABDRx0SAhYoJAK5HBVal2QcghX4/zWQERuUFqNxvbcVPpR
QkhQVVhxxI/DNJKxWuE1DUGXDueF0sAU2bpYk4sJW9JGqcuV7pTSUQMWCyAUPFYFzF5XvuTlu9pc
WxnLUkehpdE4dEABS8WCel0ca8J0IFHASw34vqxzi/qwYLwRiRZ0DN8uSNjGzV/02AomZThY4xio
xkhlUqw82DK7d1n9bmh0N3FODrKjmSkcqQiI2ftEOrzjJCfqsqPIK7DI+eW59FijUwFW+ub4WrHg
c1OHRmpr3zZDWLMKzXveqfN1HNce/PDrubbZTs3vMQ16guq/Km9CfUlf6NZgHqLQRORHZn6/SZvA
cuSNQoOiNk7Xs9vuFzw3RYGmVD6y4Npz3QtNtWVwig5KlF7Ktbhpuy9uy0BnT34JkwvWz7OCRpTk
8hKP4lwYXJdQtAeM5C5nb6fflC4/vqEPem25APeooySU3D+avmy/TaWi3hBs14N26M4i1ffViDHP
WMKiZU9aXQQ3jjjCfKd1T2mLnptpt6sld8vAfZObCQaSo9UzjXagLWyLj2LqjxnAIDoZ+HScaMrc
D2DuF1N5Vbb2FaU+9E4LlNxiKzYrh2R8p3x11/PCx4i+683+ud+08GW8yk0BWqBiAi3mgKfk0ljy
KWOr3swzP8euu1JLESRiW0k34WBhOdDNW7e4qSHn0ORx71I42TDfMVUjIqFkLbDNsE+ivKiql8Ix
FPKzVnNPGro/aVxQ1ltV7f14cT6ylP1pBndX1uU9qAeNjHSXp0ElDKpFl3tb9nsty+GNY7KfW/cQ
22Zoael5qNtQ75qbCWp50m58iObg6uJCav+O48HczX11ge1zSxHnbqNAxaBB2PqzO5i3QrVkfhvn
cm9hWUFXs/cUFaN89fGTWSRfW3wF9qjgAHfo23R1Ip3unpDQjUnjEy2eJ72XJzD6h6iyTlC/Y/aU
lr0TIj4ok/asGNzIBqwBaj08xyBDRAJzXVhwkcZwjkFCNYb1rVQn6hUjfesrL/xMNte4ZYho5aic
DuZdJtfqlLLTyRhFFGF5qTXbO/q+bvsY//qUXpUCMU6PWHxHdVgqX2vuKxrxxwTIobkdWpL0Jjv+
mVHZBNzcMh0pEyoEHlcxPymFpMkSjkOcQcKS2W01REHHJ3udoVSyTWhWAmUM9IYz4VUeOaeQbmkK
HbmsDclMdiU6q7nrL+scCHpetdrB9mZfdf1zzHAlSCpoUKVsnOedQVDdFjdz0b31cY0dcD7M2ptM
scFU6La0nUjXCqSJuEu0C0T2TV2igRZnTcufchX3MGuOWP+W2Mopwy1clT3cy/JkAv/XpBFUZhRW
CBVzVPj5JL2sxT2RF15OsS2Fd/uqk4eRTlbBTEyVEJyhwI0e+o47L5icnLXU2qPG2KNbHhoHtLS3
ObAoyG1755IpTvwKjLV5Uzf8CnnecpdvSJYWDsbjP7PQj1loWw3891mITUeX/qWZbvu6fymHzDzs
EMyfkcyfyqH5G3kqgrmusQGfrF+VQ/jpuF0J46tgpSywdD+VQ4q6APlvQqTjuibNKX9HOcR99yfl
ELMr3Zass/HW/inbBQkoN2SpzcdMeR+1B6N5HerZJydC0KhYFX8bBdr+vUvfaHrwp0Seirw/aCW3
ZxPuQa8OHG49uQ8RUmHymE0vHWTFqKwP+Tw8ZY0FGiXykk4hu2IG0xqfcJ4ewcru+kr37DW7W7BB
EdHZqIq+M4NSAD6plmf4t8cByYqD64Mp8nbc3OPiMW4oRobG23YlHYXZTdNnt5EUXlLP2LEML6et
Kl65mXJREx1/jgRj4QekYgSkwMxaIT/gJLoW0bd+WA8T9X3tKsDLOqB7jQNclVO5AoHgaarnx9jQ
jiBZyEE/DO0YQEanXUN9chvHo0uZt7y6+MbkGi92kYAWd7keMoKhr8UpPFkwWDVKY1uaSA/GdZSZ
dHmZdzV1LBI9x8VBn8/IM43Svk/E1lze/mOh349pSxcJ8Knqg4/GQx+vnuXix41fI4EBrdQf5sZt
d27bvuRogUVRBFy4brK84g/5CQImn3aK4n5KlRabomK7mrpYz76wuPXw2J6jdYFw7mY7c8lOrqXv
BCDcpEIQ7cF3jpvQY7ew7WEtl8qtwN5XLMm+7rjUFWNQr+mhl9atqSSZN9Sjr4ibSOr3dW6zTmoO
jeyxKVAmrKq36+jS39hTOErF5FwvsIndo4Vpv5UQ8cryswYIUWUvbnTORkwKw6ZMcVfWZoQX6+SA
IF+sBSVj3nWgye1o3adzEjRFE5aGfiib+VA6DACtEapl7/VABbGmBTh/vFJaPi5tPyGoO9MZM4BG
HzdG+hTVIED4hl15ptTiLComVu6d3uI2p4reDHdjrpfA11Mg7LHdrw8Mzfk7Mf9jZvBeNftGV8NK
1+TN0AiGhIa9e3Qn+/FolBo7ooH1UMZnCb6vHA5O7VARKd+FrPdZYsBkzz8J5PnDgGBYRvs0yZko
6jxskgaaVBZQVBPAKtxBvAqI2uFui4FkTA9mz0g/GMii6S5uqkMmlF1G31em6ee5bF5G/TWKbyt4
U5P62ZrWAcq157gzWnhyRbEG/xAuId1tBx1D7cGs9TzpvXKccvfQsaHPrC+8pGHU255x7oXGKiy9
j6yRjq3u2rVfc7sIaRmlynZpMyYvmVzlkGCsOuKtvBAnQ30nsSwM9C3s75nGRqGeMaG5NBcpaONw
shEA+OxTulD7ICl9pel3lKiCKaOHE6h1PNKSLlrcHrRwS+NUbygymGvC5ZOrvKho5bP9mk7ziYE+
7HKXUr1mT3z7UOguoT5kcTfFnJlYvJ5VkFDLPFC6kkahU7j8J/nU6TgODH5UEobXbuq/m2oULDGb
VM0OBTtdnt/jkpgBt0hiOqd2TM+wpTY8BJZM6gFy+0xra0WItYGpRa+pNwgjnJ1qn6vgHucclM0a
CoexkJNwsqFS2hUPBrkXAJi4PjJWrz14B1EAcWrT/MZpEs8ajZ3Vvm9Vgzk75sGM+NLnxMp8W3wk
arHnp/0ix4tCgd1CbUCTpH48flJs5iMh+U32feI0SW7M6i5VqCRFTTZGLA/c8MwXbidnZCAPVHhQ
AtVOpwK5JT6q6mfFR3y00SqNJ8sd7xoUUqu7Lxkljc7mcsHzKCWFdfReOO1OR01MyPzk67qnY/JU
0IBgJTyfBVLwCtfE+TamnxQnYZU2Q1pPfSU3963xbo5fxtrFaPsKaXdnqZDdyUNF9NM0DvcKhpdW
iw8U851TN0XrpWagUlmL0LBKVM/oGxbEJvTs1DdjEBrSvuOhJe2jnmEqg9q20e7vo5lrm/nOr4Qs
/mvUIZi1oWp1eyx/pwkEqZbRRmtzXyGf2G38kmNpNB857TUDlVfS1G/bpbhnhj6oWnWwBuOkN4Dx
7PjWtSpuQBV5yvmqH/FeR22YqTeDfSfaazXBSUhVPVt2TaSwN+RZAWK3lONNqXxpuVbkloqiF1/9
M3j9Pnj9zxADg1fx/hfuPnIF/x67dNhboC7YhNJrQ56QAepfC1vjNxalrFwN4HQ/isV/VaFUXYO9
RTzp9wTSz7ELRLANx0vA5GKI2na5f2Nhi6L1n2OXQegPSAb/p4hlyGF/VKFMS1ntbh0o2nToKxAy
oT1mUSVbB9LYNcbrs2PXBMuHNLTk+ET7J3E224E6rRY+3oeXRZsxuynZFwEP6KWTJJM4pdme2llz
r0uS8yjgkZ8PaXIoq4zcDb2P8w1Gab/H17DfiuvaAg6ldP6PvTNZjhvJuvS79LqRhtEBLHrRMQ8M
khEcxQ2MFEnMgAOO+en7A1XqHPRnmeU+V2VZMkpUCHRcv+ec7xSXSTWnwhnZtSRwLalqPGlNif2O
vhZeFM6lnyn6qsh4/3eEF3qhp3tdGc38in8VHt2g+mQK5LwcC3JTtoAqNSIAQlzaEMyg1wXvRjjw
exX8PlnMz1Ep2RSnQQ7yr54tWLU7bmTP2z0psuYQyAQavnV2xrG/knicuRjqD4VdvwYWNzmM5tAY
m+KsuCrvodbUyzKvPq3AZ1YllL2SFBps2gylbbKy76w0h32UFMZGsL/GHRbzEmDjJ2TwEhvFQ+d0
72NR79PQOzaef2g7dRZNScA7VBKSeNl4zo4+27uQkJJhtQJ/X7boWVuZIFJryy8/4sitHmK3hMWs
1qVnsuQLa77zBP5jrXr7pseMuugdPaDguviIa7zgDgzzZT2Buyq98pW808kNgh3kDZoqeGOwiqif
o6S/IBvT6JxsuyD91DN2//NaqxHWY4NLdKmn/VsGzLn28bOj4hSLGew5FqOzDJV70AEshtRB9Hpd
snGKDXIemlhmrvfopIQh+On5xPH6aDW2zW5LvghVWCBEmm9T2tlrj+/4dShSOMoZWZzvZk0yZ4WY
fZcHaGX0flWLvKfm05XWVqTpTSHUdRf7zwzFr2FbPgPvNNZNFrbXImneALrkaItYE80q6wByovSN
/p2vu3t3oMVCNSh7TYJJKfTsK9+Ir2OSMcLvvyshmWSNpDlGopwoU9K9FcQzM1w1DaItCgpzSBFv
sm4A6FkxurfphPTO7nQbsOo5QZwMwE9mZ9NVJEWH6FEMQjwWefv876H841DG9PJfb8Pv8f90KPNV
P+/COP9c0mEGW/65b2aOiP08lAW3Wpdfga721RHKef1TGpiDZQJOK1cdMcfO8Lb8Lg0QI+eEd90v
S+A/S36aOqLFX6KfvBJgmQjIjKgQKA1/CpaFVVjVrmbo+xgnMRwIMR77WT/FrZJTjxRBRF1CyyiP
AyUEy7gPfPbxFMLY3RbqaLSpy6ZbOflwZ7vImbSCoH8lRBxapihI8RxcrXXdUC2wSCbZYBUM7W3c
zPy/wNKvilzeTQ69XVWPi7gsrlKdo6bu1N0Yi1PV6ih4xWvQ+K9FFu3HhJB2YITXo9O8VA0e6ZGA
Bm83NsDyCWly2+vVzRg6MXY1naZs2/xeepBGHesF8wqMXy4sthNhmPYYlZPgtq17lGTrtfOaFyNV
z+h3d0lGeDpIEXhNbrauSve+yYgMbg5mEvUjgPLMp27szEWaR9fYpyjJ7qEXT3WQbVDRAdyJ/J1C
FxtjG+Ur4BKffYMVp7LlqqZIy2HLgffY8Vaiqqe9lrM5hK2SL+o+9Q51SU6b3La+bPJcrJrO7sH7
4im3HDPYmWF8dOL0pS0afR86GiHXieaZTKqXMR39W2GyV7Y4hPcu3RvwHtz+1q8c7ahU5yP89CHX
MvDJWaGGABfLOL6o2u+yXa7shMX3EHUpi3GiwFVTOlhBHd8T3+1Go0rNvAsMlVFJRMQ9JieLHztl
8xEu+ReEc51Q2mOY2anlyV4INTzYsXML02Mt3QhpJXR18HFutiyMUWf13VwZY/cyqvK9bByAu8Fn
6DbntGsP5JTXdIq9ssH5qHw++tGS/rLys3fHJxQHMWqRD9jG85Rdu5TFqye8rQtWugi5gZnSO7ZT
fElG69BNs7Yuhu1Q5OQate5J1RZNpSq4TDMWF6zPphphLVqmz8JzgEyptoTKaGzt58a26GWIx0Pe
xSDx9bAM16Mu3m3eEgvPHPBxR2QjtRgEjyyu2aHeeE3NKgFy/SjqmzBFrpfyKYumo1fzzbs1dzq2
zzwp1pMR6M9eghqGgfs+KwQLVQC+7eS8NfUEdKD1n3Wud/H535P666Se7YF/f1KDSik5k/9SrzF/
zc9zWkCnFTgWwX3MSXuO1f9/ThPDt5B3bYGPwra/mjd+ntOkfMm+6P4cEP6FR2UapsXpjqHa+NKE
/9HwPAd8/xzRd/lJY2UJ+cO27L9WbEgnqfQwze19YcTehuqJ7xZVxAvLb+7irq6OydBZ63LgVLJY
fLiatXG75q5Q/TcpYJ6BbeyM4hB59Su47zc9i08ISpiTnOkZM+JrFvqMxtZjhYDAwf9UsN8EvH0o
pPRglgfOITGrcKsKB7dY1U4Hg3P9bsiGS28n98oXLC2bSJF+Y7aHOd0M2fgACvWpqrRLmI9PKhI7
NdbHNuE1U0f2sAU1gBOiyHdDXT3oXfskhX/B8v5YZe2tbaVPVAaeWAn7MNllvZrM9mxNpEdLkheK
xEPW6fmuQ4fBwDU88497tA0F8lffWcX0jLa+z1PtDds9d+qyNw5J4d45ujrEob4XIebqFA51QRaX
mO285Mqf4qIig2nFlHcBV7qqXLgCLhWT9FOIqeU2kQ3N3uL1AmxICU4U/OvDndUEYGLnv0zq14Rv
YgqVe3C/h6yWSCq5TvhioAm4Uif0tJvAYs0YgtLGWbt0B+dcV9rBq3r2GVZwxaj9HrXdfdSZq2gS
16lrn4qQrrO8v04jbE+BcVvZRDbRhJfY1GYiwSbuzTV+ssNY4QKzQIjmlrbpTOdt0P3wbsgH66pO
ukZHLA70cRHUoY7KpDk8D1Sp1KGXg3D1tzVexzpzD3VnjVyiWp3oKUXVdUdUxuoSsW+S2WnbgXvx
a/4/RaEQL64mW9UjNqqqrK5T1Q9LZqFhDQXRqBdOI892LOJrW/QffZJ9VGV0wXCerRND4IXUjJSX
WxvfUy6NcNR12cWdYJNXuW6cC6vIj66ZpwclA4nVqP+guQIHomFfByrnEhbQCOcZrwnXBfhf7HYn
IactVrkLeRrIEwwaW+FU/qKqqInrMqIIbq0I3JiQ4r06/S715JyUYbEoeqjOGh8oXky2/4aj3h0d
vmqmMJI2vMtcKhfGwXG2/57HPyZnptm/P4+39cdH0cpfj+R5afHzSIbJIBwQ45yi1Hl8aUU/R2eL
0IxL3S6LC+uLf/LH0dmF6wkShYPyPzTQn6Oz95uF9oT6xEBN2NH5RwZ02/lFRrJIIvoW0zj2eHzo
f9lnhHUHbhoq8B6oElfjctmOJg7nkYmDg9AnHuf1jMb9pTGNldlYu5kn50zZeqqNVTxqh64CXEuG
xPXyWwd6nCvb69KmIyw0lvac0KUBImmjVaI1WM5QQappbSCKYJjchKo6qMjfuiJa5loP8r+lZbKg
0YCXglPtp9l/Kfn5gM3Jjmc51s7ZYh06Neam1/UVBMOnvA/6lp0ndeC6GWDLjlu7OdotLmY/d7NX
WiqwY/olt0tcGKvY+ipaqG91fCialN/URNeCO3i3jJD6TVeQ8IvD+iB6gyz8xJCaIFEXOeuXwvDu
3ZouCQzwzk1iz20QhncziOFTH+Jvyoo/Bj6p9RglRPGbft7nbkYH6GBTF0tfJedQs/u17YcsICg+
Fj0LlGGkGr1vZ1mtO7o4spdCFMgf5Td9CJ+o7b7DjfKQt7KmSBhHcuG2+qIwBZYartwBXvq2dJ9q
hkgrmYMDxSOl849mWr/FrrMawd6NU7OuCL4Msvmu5Ua5Bh9FmfJYjxdah73VgMsG/Q4qVsj3FLMY
GC37RXchUlss+gPwM4H7aJIM7xqEd0teERDCtkM7cT9aRz74b4Vo3Ps+dHZ8X5V+ydi2W5G6bop2
TYPNMurHE/7Eg0Ug0B/L+5wy4NGnfMKh8jKOjr3xYZrfU6yLpXXnRDZWEqZ+mliMEEhxhPeFlXOJ
3gYbZxGJYJXwDNni1JHDbiI24vG01vR+VZkz+KNimavjduW5pQsUt/nWzvRtkE+bInZ5ZWQHXGBL
ptWFIOFpGvI0UmhR8dh15nTS09njBcVKPUJFOQQhYIjSuWatgTUXhAd3LjOVu1KT61DA6wAm0lXd
MfWAAlnDciApKapeLLTOgzhh7gcMngYXxzJ0tqbxPTfrtQe3tjWHRTH7G6oPpwY4LmdMc8NJnS/9
PFi7zEHoHxsbW5qB3cGlkYISSBFS0iLitdW163FCFVGvs+bjy3Ktc29zWhYnzlM+TjcTHgTDySlo
x9FLVJ/swA2WEMxk7TIwXq1MkqLEpM67fojPXkLFc+KtTJMdYUtkt5crS6up/cHGn5FucDN2d+ic
2PotVy27IVhZiIa6We0rTMuy1xZpms04+T2+io905rjU7sYO60eZjpempVpzJF7KWbMF7bBu6Ucd
BWbZ8sxyclNYYIgKtRzYx+PHoLdU8e/Xbebfp8jqFeWAqxm1kKS3AB+XgMYRsgACOPLaLm8apV+b
0/ckmK4aAGtd32z7sl9j6uALWOiV7WbEV69m69YYwGS4xgK4bRt3J/Jkkzfdehj1m3T44D+xogfH
wUWZCvtFNbPYa2QFomvhBzdMYqx48qEeaFpJHxh7UV6o/tRtDf9g1t+i9pvS7W03xXtQbOuqCm7G
hntto5PVsfGStRwtxb6oh4MGPELr6YLmX7Sp+5WPMkhGAFnRObZ1fjX47tEvo01eoK16LJq7b2Vs
rm2K4Cqn2xU5MpiRv/dMVW4Nq999aj3zqFFImsCZyn3m0Pu8ztej5Wzi0F85bnfWLe1+4MbcbNog
pTDJ30yls6ly58HP8kVryoPWQcrkqKArJRcsQLm2FpjZcWvtktRBD2eNYiSYbzDymJeYjTdwBNbX
MZ/P3Yh6Xpekh2jdbrL3nI0t/Fly2816LFloj/zADTY0/myD62IZjPoqNd3F6Le8I14yB2ugUgvA
FqsJ61g2+ewZPsnN7fXGwnGm8DCmhxrBqGFhSpfQsgbX2YjyEIGkmYBMaOo+BvUXcHhUhIXJRi7K
5DXM3G3O+OxO3TImjaxBjuCR2GVzw66Fd1ATM0aaP9mfdiMB0A+Sl+ws/h2R5hGJS+N/G5HuvpdN
88uA9PVFPwckKrB12ksJB/tzCm8us/45IFGBDWwScgO4h9lLwx/1884K+BxYgzFDl784dL9PRwa3
VYFSzagz+5H/idpDsPnXCytvYlPH5EMLGyPQnxeLGqWCbQJQad/W4YYQ8L5P+qWXZ0uzspc2Dxkg
KIz1Y1j4LOqK5HuRJmW3H0dLxWudy8okODACayW85Bww1ejtCCDYuxkJMOkqgLubLkL3rsLfmElt
J225beSLbxIoKUggaP02S8215kJDik1W5tGecqXGniXKTysfjtYEiNb2lzH8oQx/od/E2943r+wh
xOcwN5Bgb+3fI8ylDRqs6Wqgg+kASUgTopzOosDA967JeJ226cnRadvC+FnPPuIuWyswthPRrMKw
l3VfrTsYOxJWgoVyw6/T88E1Mf+M2rNDx1ppysWAoVO3l9pAqXyvHwxEXMpoNqbzHE7MCUQA7dec
dGwlLx5yrD2LwL5xBFu8mRCHyzRA2og57xxIRJKAGbxXxOSexduXz3iu3kBsrhGdvSRaVojQyAkA
DIaFgVbGixR5/qVHsu79Z5aiU+tsfeTsAVm74o7Ux+/K+wiYRDqkb4EEPkRfa8lDhjQO3W4xL44D
JHMN6dxCQp8YeG0k9bwL14Z1MaS+FgjuvvUwuXJdIsMb+ntWxntUnY2JF9DwvHXClJoM6bGgp2fo
+kUdtysjoQK6/ejlY5V8pmj/Nh6AqHuvcARMOANcwQzWnSR+gRjfQFy/x7gI7OIp8HwUQ8YwPAYC
q0FqQ9iLlmGIt9JsViNxxNmRwK5zvsLDwwg3DpYFnUkNA8MwGxkwNHgYG1gLb6gaO2QYHngnbjsM
EAojBNUU9JgOi9i60F1y1BngOmwTMfaJ0QuPJto4pgqqcXjVq703vxcwXVCss0JnWg/q0wFASqra
/GZK/TrHrOHPrg0d+8Y0+zja2dEhZm9HgMkjbF1M5/iNMxFeGdhA5kVlR2uFVw5lcmipswNhjPdb
t+BVJ6xqGJqyXl7gs457CxTXI5uA+lhqaQVYo+3Caycy6lVmptcVjXfZSGZ8yncO1qCYF6saof1A
S4tndxWlrn2SnzxojT3BltwlXqdebJvAKD9g9JBNcbuUrbxzmY8YMhNpnRJdroxsJo2UBy5sb6ZJ
bCk80yP6fWjoec3C4wgWCbTdu+Q6RH36IufBn301IQOYo5Gx5EvwpLW8L8u4XIWMFlN9O0zesXOs
c6LVt6ZmYIHujmZLni30qF+kC0Cl7rL35VWVhqCNmIBn0rb/ffTFzmcoS4v+AXse9Cr46a1/VZj9
ZfKzjW8/0uxGML3ai/JucL63tdhkZXND1Phad7TrcOwPoADWIT7fwdG2BjY6yxR4Vt1l3Pnsjvxj
7lKR6J9sx72RcFx1yl0tFslDdYlz7ZpS3lvbPUdy3Gaet4cuteAgX7Qx64ceiWME8oqfnO2M+ySG
22iCJe68ehjxzBjCn2+ezCzbaVa/zKpi0bn+vp3EXTzGn9lYfnd9DiH2fX4OrAVmjpsSzOzQRnJz
OwedPSFP4BmuUgphJwtSdmKziAGCl+uKpqAGj1NwmASPWFxuy1F+syu15BoOBEo8oHZvnQT+Tpcz
gJenNm2v+ogOXIISYNaOrWrvE65ZLeichWFjYv93GPjal8zC3N/vS/5v8f7xP9etz1/3+zyA+2NO
IOk/gNK89H/OAw4LE6yzsEIAHP/Ypfw+DxhAqSHQkun/T2Xrz5GANjeWzZbHOuUHmvYfrLCZPX6Z
CChBYO8icJrwP7N15Y8MSyofpTHCYt8nMA0nYOg58QU/yW5IN2+dtLits5xLpr1OgajbmnUPDHKh
m8nWArDeTXSATILWwHIT1pDtPOtKA8juAmb3grNWw1IF114hH3p4oTq3XI3g3LHC4s9DJOwe0GOu
qHUG/OgdnGJ8FjClPCe6NqHCJ4P60KHEl506Gdg5aa2CrOQ+6UhnC5nq6wJsxcL/wsyPLEA4cFbh
jKDP7ey2MmcofWu+JUV1wnZCqMBYGROsEKN7ThgDjPx71oJFwoOzgNh/rUO9V4pAA7yCduY5Wtwh
QeOjdz5UfHpLK8V2GSrvqY/GGynyaz9Vy1jB0G0dJvfJVrM/Ubsf59t9o+PMaPHJFCqg6CXZ0E56
lTiURhb+vrbomY8cGqrSiibQvIea33EpynvzSlnRLguirUcwTNaEBExeY13IXbQxeEuF4o3SNqBN
TcPP/9TdT3EJctS4nrJyU7X5OpaJhGdnHaJxYn8+rGvRH1Kh7bpp7m4CPc3l+KURAFfIh2CuFmtJ
wnkxCvjTcrhLBvHux1O8ihinpsJbV6Q2SyJxSyNtyS4UxZFLxbEm7L2wYJCTO/UWQwGksVUYUn39
mOBo08HmFfK9oDXT9PN1kPWwGK1vfc0ypjRxNR59XpdFDuGhvofju9facIV/6Nmog5NT+DdaUR3q
TPVoKRXbbSJArnmoq4mMq/dYNfW+mvSbRDNQha0qbjDWkZySoQVcszyMibtMAQ9aY3sxAD4oS7sd
cfh4Q29S+8VUUT7HU/7h5B/lFB3NxPpwrObdTkuqaM5ySrlEshjgkj5J77aPexyRmHCTeNwPkdYt
kFq2QTBQlIBwQZHvIq7craZ3V7wntnrtj4vagUoBItxzyOcQ+X3gHf9mBB2EGhM7k5ujZkTk+ONE
rayWhy8is9piQ9fcRR4EdyG7rqFjSLkP4YSzQmu3ntJ2cZVc+qH+JruHRD26U4r8cDso87EWgKSU
tY8pyzVytibKP1CYCwA0ad+9MTiWsAtDJzoiLmM1JIDHSseyg13RvVrEap2w3AXGh2D9s5jVdNt9
M8S1mOKT22zcWL8Szsck0tuYhp40eqea5873ZjyaAzARZat6mwuHQVxRemgdpcMdomuvZb0zrW3N
ymCuXi0qg2kLjhgAUg0CIsp9wSfri/aYDt7SNtxL3Kl7YO34/cHuDOPBcykBxEYmUu9lwl9rrUy2
J+DklhPXFFuO58Tq1lOlH0tnuGU3tE1KcxdD8inG9K2W7XYYbqeMLJ3MVnqZO+xM+YlosNibCpr1
56SbW0M0xyLXAdlTmxY+ZuLSWfmxzpy9RWdINLvF4GZ4RftNcAOvOiA8I/K63a0x3XMgRIcU0q5p
V1cFIR5Tb68Dp9i4pbGJGvMUk97z1LNTV3cdjU6Uo29EPj1aabU2OrkenPLgT7cW7uKgyKkmES9z
nUlC/1m6B69z23bFyfTDNdmtlEfPAuljyOrUwyCy7fwIpBqbs/7oZO3IDSBZ4bA9sDbZjG37La2N
rZ1GpDCfTDVcsX+5ouZireh4lVW/h5q5pAUEHoe3T7zbeChe3Na7MfOHAnvYBCDE4WfF6J4EHvq8
Jzxo3peqfdRcRQyepRcXiAxPvBPWG5fPtUXGciwPEme49rgj8DT96zM1fggzvJb/ftD4EmZ+2Tow
BPw+ZTi/4TT5c2z59ykDfRqPJ4q3PpMkgf/8nDLc3yBoI8gA6xFfas4fHU0z9wy0tkBM5df/mc30
Swn/s1LusxZhgQGxm8yzyTfxxzGD3mMqgspx2NNVqFaGF3CtqcchuQ/jyXhvS5CRqwkC2U4Ennkn
itLiQhtQ1AxZ782PtI+6D7O1mzbryNevjdTfeBg12QhwfXasp2KQa9z9J8dW9wII/WQSXTWhImSS
qG+ePGZB5ku2HNzMk+CZPwOxk4weOnMzzk7AceEan400CNMpp8G6Eqb6Hrw3CG5/PXXlhgd/Ad9y
a7fRczc9esrbAF7chOSFjGrakeW7k7l1QxjgtXMyRvNqrTMVeOTgJjVnkLkXAAfi9nnjD9Zmql0q
vd2FBkRIS1nYAQBO7SWY/DdDhXs65Y/DIA8JCCIfFBHeCOiA9ML24T4FVTSALOpAFzUgjCJQRgil
m5JKSQMVPHHmSf+jAXxURiGDWM/aZBh2cVktJoK4skr2YQYwczhKAEpG+JzWRJPAKrl6chDgMFLQ
42He3QYpWStenyhXZIK3lXiDvE+0xd2yR1ug1I8AnKh9WhYOZQIdn5Fcc/Ys4UkvPWBjrpPsOzM8
qDIjdms+TbW3KKdxPyqPij0Lac3ZpMKmW8cG85hv+8nnrjMRtC52EdiSQYbPlXyWwyU2x1dzgL/C
rb2Tzi2xj1uZ1zSd42hrnCG4V8a8J9by6R4vwHgrwdzpRn5pYpardBEe2x59GrGjHQAf5xkCun0O
GXEyBBRSm/PXQiuy5ZtrvMShe2tXLtjQaTh4El5T3k3OMkk6z14Sv2QP+9VI4Hy1E+TRXFQwVxZk
X+0F/96tftytUGb//shbvDbRryfe7E7/ea+yfoOAJuZ2AAsbyZcB6OeJR/Wkp8/hRMI6lnD/eOKh
NvMr80aVDo+/ejjZvuI24tbF9WpWtv/BxUrov3iDLMiluDc9avFM68u79McTD0x3oPpIb/b0Om8T
2CmhH99wE9/oJL/yBGODn65M+WigTXeVfoq0cBfRmKUNDnXCxq6s25uKWX7Scza1/QY33KZXgL7a
9NIDx9L7Tw+/h290GwvgQVva9wo/c+vpyMlc0ZTB8EPfBXaUStoU18Yrr0KeqDpi+d6mQWXJZoWA
3YEF+Cwm6ue6RLJGE1MH5nj2PD2yxgTfwWRoKQb9kNEpq8+ZMvAwA4Kf8g0YPdZ1mbZPIpwOioo8
7rtLASewrDtOMqYuspeQfvxRYpRn+dp5iySaw9OUlwRzO4L9vU8cC9W2PJaSv66t79pA7cvIX7qZ
WmPgf+4nscn5KPREPszmFJMyD2Va+9a9R+la9k18EoZ2zAsAxSWNd1Z1wSp6aqKHln4AwAhwLT2I
wxcb2FQ18R7w1HpI3RVVCUsVBSfdQ5qMOjyW9xPRTTf3yBFoa1caSCzhPmDH5unhHiL5Ske4lmCV
UtHOF1Va8SC65dcWsKzeQMkOvI0XkU3SuvXIUZbH7H2EWuhQO3I9pdiPSaklEuguJkvAxrc3slJ0
LtgLI+1ujZQcP/bZqqN0IGr2CRmpzvwkdbFK+dt9BR7jbtVnzaMM9KMN0T333V0HX1hLIVypGA+A
xmZN3zi5eDP75qrPx7eYResYlRvOrqMV8/GPNADkjrOj7Hqh+5SfUgR37bvVM1T3JYmxz5ELCJnH
mcZ/37X81ppm3Ig5Pjo4F3s076OsuxTRAJSHq8l0MLlR+9G9BwMha0FEEMCF3pkkw1EUd5Pp3bci
OcvIWFky2ZsYHMrIW9XlORjlKvHDb8R4973xbXTNY2YYC1ebtvlE5ASEUZb5q0KdBxlsSzmsguyz
NdKd3xY3EuOsY0xbgg27fuzXkYK06dLSSqZCm1oASP5bY8urAKBF4eV3oY6ejieB5fnwbPm0u8UB
sYlk5ozsZY8tGmaBUTyzyv2wk+TGD5PrgeV/1jcoB0j4UXfbW6cJt4dmq2WL0JbqESbcGYyP+0Lf
a9NrT5OAKsDNUZ9YT+kx63HHTQtjxFdHU3lLhQBU7EXKLQtVb2c3gBis4lQMzaVImtskMs8uDCHx
loPmT2MPzdseTkFLP6IZ3/hpdhZRfzMk+pUrsWfTTBFNuF5r/wxOlaehPXWtePam5zqfblziPCnQ
q47kp84rk0AjQRg27dVhFCNVE5j1ymzd2QFSCKoD6i3ydQtCP+izh7Bg11w/Ju20ap3wlLABasv2
Uiv3LMuatTdbFZU9JsZVmggCL/1VB8V7TO7UkD2I2eKnuDTAJ2msni6OcaEgubieuZ9YtKRRsyNt
vcrQUZXbvowe1FI6h0AkAJ9mFhr95gbkF3fpchkiOSV9uaYQEKoq1jEORZM1a8oKJp+OPRNXME3r
0QMuYBR8Ka5hDaKCnt8iNjCFFUvFbTiQNwGGFuLNn3mLz5L4b+0/tbFxMUgG93R+d8mzr6fvRjDa
C8fDnwY0YhvQjNTT0ZK7Lnnu1gerhQvTjXxwiq31qHlkQBpskORWug3NStuowOoHR6tK4gdu3CH+
tQddG3bslh6zsn8lcDlyFQ3XNXd+2fjnYC58iEeaO9MmhxZLJWL7jCdyyQh6pznahdTQHgDXVgsD
oqwedLhKu5d2sfZTHeBfcysVuNaWEABps2U/2c+lTpFuzfLN07YmA5qJk5PNwzGO+g2rJ3ZiAWli
Gj2NzwJvRxLB0k3CV5wMNFKOG02fJTMY2mxoqn0bjNcRNnGV1vwtE6bGwoViXh/KLoZkqab9aMQ7
Q+MDq6dsxykMmLujHAWRWrrAKFghDL58nVgujhQhODBwTEwuEYhEX67TXJkbp5q4kirAbPrOH8kq
4ida+ojv0SjfBhVvNMu7i4fsTmbNbnLM+8EzKn5k1ZbDZ9lCy/DM4luKVsLP/yEOyl0ED7lQFSWR
vbObf+BmsJ3RD5IAUsiCU6JmjPkyc8oT1Y90HxOkzKC+6yb59ZBq8QAKZxP0WygqDI7OubdsXCeo
ncpZNlW1qBLzJkFu7EsuI1EDUmCSeB4R4HpsN3ZxHxSoW9NyyMs2OdGYHEJ5LLkOQOZJthTG3sq0
3FjGE3HfVR80B7f27ppW3ZUqPOXwwszuM8EpLzx17Bv8R/5Om5qt39jvsvy0GxxiCa+msLqZgIvG
M2kV9E8Ytxw1/TrP6pNH1M7DGi+beU+QzMsDBa2Ul6Z3kq1CKCPSQOdG18glftGF3/N+FjDSaRRz
IcErB24+d/yElFztTA9Rbm5akW5ynBCZ424j14axINYlWKlA1u9WtrUiZx0jfrV6eCX6TVWPV234
ljdi7+tY0wZqRaoSCB50mopGGMAjRmEcafPCQJRudb9flJUR7do+Fksn6Q4o8tuka+OrupL+RxIM
2lE4NG0DzzeMl9qz6oNsowjUqcPj5/vPSRi8SVp4DGxEEBa+/TuQ/9hB/Fez/rZ+7T7UryP5nIL6
OZJjYiDgapKd+lG99Qfrg/ebN9dK4+R33NnIzyD/cwkhfpv94ijzOCD+bH7A/s/OAFuEo/+nhe8f
TOTzH/Fnsz7OB9g/hGdNj3iAi0bzx4F8HKxGuv1c+mIT+lkGbGGfigTf4EtHutzbaYWfUBUJTX0H
JSgOt1pk1ts+CjjyMfVssUiYDxFdV6vUIq8SeWrk5OlkxWK1sS9TUgC3jHQwE1rMIRS6YVYcFCvS
DNPVQJZl1LJibWbK0//1K/9Yizn/9ZHcfRT1+OsTOX/RzydyLlDhSoclGagMT9cfnkg2ZjaXPPLX
P9iAPx9HiDc+YEAQ/zhw4dBhkfmpvHF5nBvfuB4KrEL/0KqMvvbXB3KOXeuzHZoUIkGS+de/v17i
IlT/538Z/3vMJqOIQlMnOJyDdWgyXoCR7IyFrCFUgcoA5kzzxRRRLzxBugGhp+S1wr9axxSZuV11
1HN5jm3nnOT5ufTpqSrqG78SmyiPL5oMIt6y/XbEAUmrKVR853HU9bNrh7ymk1ZbwNS5ahGMYA5b
c32Kt2uacGfRjgLSLoXKUvPnpC7FSZo3PnKtO47w8nyr3RS6uYe6cpZj/jhVDkVGyXArTXK80XAK
9XJfl+Y5QXlYtqDblD/eNpWgW9ybcFvXA7ysWGzNztw0qb8d8+bZtK1zjr/WKfqjLopHQVpjIfhc
WLzdlC4XGN3Or3xXu5kGdodkAl/ApuBHcLIb02irXU//94odGHp/DFu6985NI9atGSPm6OgkxGi0
KdwbRL1U30Ctc++0kjejWVXH3M5fncn4zDpi4bWeuWtXV2tYihdVe1sjr9epaf8/9s5kSW4j7bKv
8lvvIQMcDgew+BcdAcSc88BkbmDJZBLzPOPp+4BsFiWVqsy0l9VKJkUxGQm4f8O9557TGQexULAS
RftmpXF61cX5LlYR9j2ckkky+1Kw588pp6pwgdUf9OgH5k9Vp0B1ofVNqrlBnyrRXlkDlJ3u2so+
xgzHRJxXxo7fAlwO49F1C7DOFZ+WATjsfnwqBTyyxTYRJ00nS1NNvTWzcPoslwXCt3Xsoih8dbVk
BCdcUmW0KrS+mqHtoIQK37JB3cx5/pyo+TTT44ei3ze9fazB1rrdLmqs86gFCAdBnQA3FhZ63oki
Y2NMjGH11Jk3UptcxGKi+VaO/a1eO8gm8yVn0MYC+0GwMGx2LLKtZtdqcTr6/9y5P4Zg2Bf+8xDs
/359i5t/P+B0PvTzgLN+06VJkCnQte/yQM6+n1Mw6zc2Ar8mXWtUwM8zzv6NKxh8hAC9+4Mh8a8z
jtsY8KnOGAwFz3pP/40rd83u/OOV+52gyojO1YFgEGL7xxMOZKAMmqAbjgFUhmCn9UQys8OO+qep
TpwCC3Ji7VgZyNtuFIJ5jKUNx0kaQOicflluDN4UIxZ2j5+4lxoeTS26N5rqqxhGKFtB+sgzp4Dw
GZ+nmq0eKsLI0wr7OajaRwjgzUYSnk1B8hQ5M7PeFB0P6lt5JSTrysUwM7ri+SyMZeeU9kbS1TUs
uMJUGt+qBaGCbpJ2JUjJUPbkT4gQ4Av0JGyM6MxVEKB3DPW+PuZlgeaN07Rl9WC0ZNoxBMHO4Mxx
yc5yPbKXOQnbvTkGGrjreTkv9aynb/+8Jt9fk1VE+59fk/1blr11f+X5Xz/3802RpP3g01QsMH66
k369KfoKxsNLCmECCh6f+vmmULeu5YBOFBDupbWm/FUMKBKgkdLycLsGAbB/503BR/dvr4qCLgH1
hdR50zbWn+H3xUAqsZyMvEIkJViPSWGOTIxAxRcM7foncrEOM/S0thmhTxXazUBWaIq0NDIeNBPU
pRN6w5z4w1BvWyVW8cOzNrbIZL/UhBg2bfBJzNVt24a+XaIimUGL5YW3+jlVrX3IObrVEKnGQfao
LELZEwCRGVNq1zj1CoM167E0na6bmhxJiL0zLb7etldT6N5XtdhVJclkyIAUDOA+zZHtn5nSza5x
cMv8YQlbRIbOFmrbBQz/lzFsfOOrYS2Yuss9k5RNposboK8+yoC5SS6TRJPCEHRxopOkqFZ5uJGk
X/bGDMJrQM0SnyXvWCxwcsXJnTHCaCHgIdWxrIMkUZU4VGrCOtWZ5kuV5kvCqLu3CC7oMz3aNlPP
oBouinivGhJCLJSe5kOGkRPDxImj4dg08nOQx1/rFbVK7mvsgqfpNCLigs81XXNcOHewBh4r2ySc
guKH3FJ3xBEBx9nN2N8XrV9HctMnA9mNBKzGPRSybkBcXNhfgDYgg4GbuWHKCiRQym9d3X5Hy1+H
GUMl154NwuAxipG7+RIwjJC5SLbDPD8xqmdWIT4Sg4SKQjECM8MFsgP8Ez9oiVIDVt97XPRflLSo
Axa4qlnCZrB2hg7mAmxA4k1us2gCAAM0dRdI61PltFBWsDssY/WpCJ3hoBlkguoFY1MjDj5xpY8f
jkhRbCzToB20Vhuu/jm6vh9d9n9tYS5z+ReokvUzP48t1H6st2ykef/SCP48tgBwSnbIFmxeGzH/
SjH5eWzhjre52vFT4+tdGSe/zi1FS2Tzbx0yInXOvL+52OdH+9MVL9fKg7A02qvV3PnHc6scZpfL
uHaO+qSOfTjp1w4TXj8i/ovMXTIS8e22g3lTOEPqDxnpDnZLmJYaAUidltwmtD5ps1s9LVuiT6YR
87KIixytK9uUTnO160rEUX8pHZNV+IDqNVsxEyOJsL6VZddRPVEBVytIiFQqF7adi1YlRXrNZkV+
bnrtNXBK+Iwm+oIW6vOl0eRpdl/djveEhB3BO2sl2W4sgJ+v0SdjvA1C5gNoZYc5vi5c/jsighMW
IiLdmmOzc8R7wep4Dt13DEtXAVu7oUo/CJTZZD106/ggYpIrpsUf6q/4RLaNNl8c990os21i9/dD
hHHa0g6ZTUhuZ25JW9t1ZJh0q6TBwJWQqgPT0o1TEbQctYcxZfbZeR3y9KLPcY+dFTKgYcaEtERg
ilsujJj+iABsVJGtUVzCqd01gfFsyEcWaBzoxmmEGaOPeFyhVaK08FfMUU5eSU9wEEUijCguioIf
XZDMS9x03JBvgHgQFXx0GVxih4z4HuLTlWndTwPD86g4OKgfMwMZ44yDaRL+xEqTfPJNtpSnnEze
ZuBQYVNmX+t5cWUKmswy7Uq2gIe8x3wpeoCTNX+HQfG14s71K8N+itLpxi37dN/NoqORfJjzCFsm
xRdiu/umne5CIKU+4rDP49Lhus+n7BgBvWLNp/sYxM2jE+XypiviZq9GXINJpWyWXnarjnZRfsyG
+goc5i2MCICznocQbWCEfxa9oxL7UmnLzT+n24/CDB3PfyvMmuat+frvHYzJx34ecJI5DIlSTGnk
j57jVwez+qUstEKG/Z1096eYBpOiDGkbXcWqg/51wK2iJsHpANvoRw/zdwozhCt/PuA4WvmjaF9W
AzuxLn884KoyGgU7nZ7p9SoWZvdT6g9OTFthc/IwSJTReLAGYge6b+2codx/ScgmH6b1vSZaygoI
wym7S5407G0VoId8E2Tlbc48JzJcFqILDINsG07EM2XxuW47DLbpNlmw6hD/MFbvtYMQsbRDcmT0
U1MhEK70TYaEt4Sk07raZnYeNASCyyy3I2R8hMqHdYjRw/p1WV0kbnMISO52aPADvbzX4SgtlbYt
rfKIWhSto+ulbEXcxoTfSSzPNF2C4Sbr0UpGzm5B8JO3DsDL3Syse6dOEGbiD1scYml7XDPhto9f
sWu6JlGvYmDQ9MntcNtPr3iWWuLpO3j8OkpDww0uKp/AfxrniQRVPQu9OZG3QzOiqQmmjZ3op4Da
NzKKc1+ri7HuAstgF2oO67hwN7E4MovgWI4JaOPaPMSZKjetQJsVDpcIdH9dYeXF2w0Ufj+k+VWn
fW6p3NLVGlN9A8y5xRK5CYrkPjTNWzzvh6XNr5N2vibr/LnAsz0GjJmgMZNvxP61uDYTfhnmU05q
HLSaU59hpI4eUhRQZtJf4TLaRsaXyEU/IQr700gJrlp3B3npLre+5Onz5LSb2pgfsYfc5eG4HZoI
3y1eNYQIlvVaOPO9TK2v+vKkF/g34k9KpZc4sXx+LWhvxZegzBBvuVet/VYk5uNkiackLL2oc8/h
gGqC742sTV+Gw0lzzR0ZBMdljV+P4KAK0mz7yfSDrgQvGmwCiCn68NDqxrXpxA8Rexq9wUCLf3lC
O6wSc6+Po18nJqqP0Wvt5FNGDFcTWqdW4GwnJ1iloW9WvWThW15VcQFBeXkgrQjdGtY/8dZpGO0H
41hX8TmQzXWVxY/uanaPgcU7xInkIj5UAityr+1hP8N4vtXCYtdk+pUkBxl02/WYzLt1N2rn6oqk
QALDsMaR87s4ATgmFwMfLYnQbHoC2g8UaGNcHAxjuo/YAPf1SyX799ZeDkOdXQcT0AUToLWtnmNI
Ki3lA0Dc02DED8gznlCJM83Pq6fejT85dfvhGA5Jpe1bZhZe27PEhOuJPo0JmVmjotbdF8lENKh5
Yc2+uLZNJHIy8bCwnQysjN2wvgZ98hnNC/5B6R4SZ7ota+KOAzHsm2LYZOHC7lpCF9NYdmZW6tWF
Czgt+mRk/cVwOCKkmAhewf/sRPOLper9ZFbnYQgO6Bbu217nRw4MLweVVtruAeqlV1jp3h0UK3vN
fJ+q5txEBPKRUfq2VNPOnMRqpT7ANYNHHBztFnclcQK3rYo+QDPjKCyTc1NjEw818RXL/ymBvTWB
FUgndddM+c4qxMpMgJ62ZKHfEaMX61DH8BQ8IAP+InuS+Gbtm6W0l6GrbykKEmqhGD7v+G1o3NdG
Cz4D17sbZu0ytrZP3fQQBAavD8ei01mfp1i7DvBj4Ckxz2YWvK2TIVR33xxdv3Ia/GG6xM+J8yEd
3GOxOiDww6u8eBNEgI1O6geDts+dmMpQeIR/bYsgO2qzeenCHO+ZxgntaDDK7BUk3OxJrH3BR7eL
XfXEbtSb8RYscXtq3WLXLfWBB4NzdPrIbMotdva7wdD8XCPhzCmz577Lb0Ve3IvgqWzRcJXR0egd
v4SfXqunciaPhVwwHzSolzU45+iiJmTkd04cH9tRvIXVeAyi16Gc7yz60TQcZqyh5EuUNXEXKrw2
lwwrXnzqu7slQFgx1eZ7G31hwr4BEwRweySHmh45dLVLV8zPDAt8WAiFlqIImHAYAj8IbVYAw34Y
rZu+RHhLCqSRZigxyMOb83V2RkY5klf9OqFeI8yW8RxsBp0A4WGS8MqdgIxDk/cMX69peSkBIgRq
oTrvyZowqJeVliEYkw8E2opNXeaEq6AxpZ1NgvAuZdqu5/JZ6oSkszAHGoKq3gJbrFePhGOdvzfF
BhCPNM72szlzUj6h0PpEzFAD6JVwk/g9DeAL9QzhmF2cB5sngC+H3f8pM3MY0X2CiMa+m1I41GVx
09jt3uLyK6MZK4d70nAVGeT0VN3kDSJ5wMuzIS0Uwws1KxwXEpC3kUCd23UPQYjqOOofIoYadmhc
zUhwOxntiAB4qyZjPQJ3SZ19Wnr0PakGwKlgt9+eawRHKU32lKh9sShst9d6DC8OMu4S63vIEF7C
BoOIhc2IBi/IiQe1aouUjcrTl2e91c8qwJEjg/OcL6h8SR8mlgY0kj9G9R1/Z98hZt7IwGIsN7IE
UGpYm5oweoNQerPFUjKwNgoNZBgGKYCFR4DytoJ4OxBqD+ULnQa7moRgmrQkJ0k7RsxXjKw6NTMQ
w0hDJtSF2j4t8uOEwXUzICOKeOB5QnZjN96X8STEIckKxLKyLnmy0uq5SvR9MzwYVnzsNQa7khRB
wBm1bRyIhjwhkIDaHzBFatDLdH4+gpzR2y+aJSZO9Pj8T4291tj4Tv9bjX2PXOjfRwjfP/SzwobL
xAqU/wGhVij6+f/7OUIwf1OmZZHtYa8Uu+8i2p8jBJadLv9Sd5gSfF/a/6qwAaEatg7iwBLKsSw8
g39jScBO9d8qbBjYLDBY8WFUMNT673+3B3UzXHCD1uF3Y3BIbNuTG1rPzLK2iYDbKcrgSlXpl8II
b8bRfiRVnDiE+r5X00G406k3H+a6vikQ3RSti1AlY2ZJTqyxKuGLPaO8s8sRMI/llcSQFOTFhXxZ
7M8gYQayE0skoLzOUYeHuugOHMwOaBboRR+yZZKqc29k0eMq2KqZDhZz8qrLGZtCgYxW7SbX9Wou
z1oXr9ME0SV7Aqb3Vcjycz6+lQw40HKuuIByH+BrHpJ5C9TpPAEsaSzwTJbzlrXyRnWBB8aVLNBp
G1aNr8XFnQiXXZhnVwXyYde6tUFLJWT5EnSWIPqxi4pAJ20D4v+koN/UIt+t5QkYpE0mmwMqA7in
mOgxKaj8ZS5Olhruw5FzeEk+urXn1m9FVh/yaYA2Ut8pvbsPEP4WNnllBh+EU6Rn2ZXFJhOYxb0z
kgIW6eclpf8Y4qNIlqshGvbYtJ/ySTwXVsEMCN0yFm92JlxoaQp0P991MaiqJMLvkPInpdrR6aud
JEmRIvzYVQD2yXA0UOjFcXUc3dIXAP+KrP1SkKDZWLgZw3JTFbrvAHfKS/WR5s8OfFc7TPxk+UaG
mi+xNUyjte+gKMzCvel7nFpWQbRJQmJ02y6bVHfJNVWkudrf+ia5mnq10Usb8zbjkaoHX41ff2Pb
8kDM+rWt4oOVFwxrPtf6chM6k1dyfpcsjXq3olJe/ElgCXVC/XWobJDlcFO719H5nBbFxp5fMMdi
KgE/ChodYWoDB6yLraOwH7OR9ADjTar4xoaNrrnjo8VY3km+mOvVbyNSM5p9zQCKxJNNEIMdVeuS
Nx0OmFA3LRLkxQam0OEfJwI6bonunO5y7Ca9iV+RiFtsJqi7XJ6nlDL0VvVQKzp0fsn7HKe7MQBj
k1EJZKWXL8Yhz7A/iBIoD0ZbKW8WIz+5ZvaIhHKXY9UMki8ToKEhwq+jnSNy5uMho1xuPTfTD5rQ
vGIsD3ad7YyGqGgaUwMK1VQ+1zkVrYb0GfSTi0/YRJUWhGQ8JPZewBofa+0ZTeKrocNP0w2vJn65
FNqJPnln4j8T0XOlsiei2DZkwxK/SdBKV/i2RYKgzK9Vadz17vzQkG4zrrRfzP2GY5DczB/DEK5l
E4j/ncYg9nTStByJuAIJvWzbQ4L0sNeb3ZRYx6FE4y6Sq5nOJ7Cqm1YbsULbVwFZ4Eb6NjSOv5jj
LkEqGtAnOPQZQjTn3JA3klbbiRg2QYajj8TG/CQmKGCcMEFXnzv5Wk4MJecAa1JxYJS/1VRykcHC
k/4ukhnjSnMwCgS+87B3FDJFybdKp+TyXK7h2/PyEtTkcGu06sT2hnW6MxdwmcQ48K2UaXg/zifS
QuDZhTy3RAHNC5uQwhNlee4ifZ/SxjlkmcJ58EtH7Or0S5JIAohDX6Kd7JfR47tlk7lbw+IkfJK6
4S0gNtxQjhd36OkxFGXEP+oIcWPbuJpinWaRwWPTnAMgu0E976RZsiJKgE3Yp9ThpcciqUpklBGY
iibbBfFTNsFq7kpPNS4FI5r2geGjw0hxqDxOKy8kIjnCVRCRehGv8oMG8XAX7C0ZeEY/H1dYRmDG
ezVhsVqIsU0IesPbFEX2RQvjW4DUfMa+nSYNq66EzOkyfSFVkHjzXnunUvI01Mpuj9IRDgex65uU
XOKafBuik/xyvF0YSzY5mTDWDK++3cF628C/PHSkVqYNTWr3mOG+IPjtgL7wyooRIYc0yTnZAxG6
1fhoVg/AWwlQdu+L+j2rmf18/6tE1y1j1poarqVIMzlmhvLbmrAkjpHJaqzGUEmX3Cwrhxv84MeI
5dTOpEfW+FEOaosCffgwHVBpOacKGNCRECXohDrz4AwgaEyaMutyzF2MkIf4IhoAmwDKOGM2Ez6z
qNe2fR+xtiGAxnmYF6gn7btFe106BmYG+pP808KURVt9FYaBwzf0gFOd+16+Bu3ileNXMKH7JhyO
0Ty/t3g5wHlNMXSztC1OWsl3YN+U7niCrw9Rr7+Z4bwNgbmPjU9Tw+S1mr1Sp8lDzj9W7o5CkkUV
/XABpCIwDnATEVcrhM+jZzB/rhwIWTPxLH0MlmfYm1XolYX1DGPgPkzGd6MadywaWY8OXmtEZN/4
Y6Yd0t6B2CfuIrPHbRESGJiNAAnnQwyBe4O0xYN1jaPE3bJf/RampPI2dZHuDPvO0JaNSNRTFff7
Xi0H2cidnTp8eTBXkireFZC48MkdKqK+Im5lknzh75DOTbixrA2s2qehwsIGSKgwk30wNLe83sfc
IeOYL6UQtp/k5mOhGQc7M/ywQ5Af6zdhPGwFEnO5as31VXVuGiB3tLx57pClB42Jy54XG7V6gGo9
KCffXe0kCTd9ztWoOIoQuqs19agjAJzxh4YQfkJ02Dtnx1mBwQR2IZdPGNlptcVwD5Oea3o1snoH
H5EKCWytMb3o5H+t+vsJIX6DIH8FnOWLyenZrNteeDviqDczYAScPwj65wbtPY9cjaoYsvDTbN43
iu0HNgC9szZDcxkwB4y85Z1Z8ZgjQc/I48JE0GEmiDEVtMHTKKKNhtWgb8HbhHyjtYfwY00d8nuM
CS4GhQmjQjmUpw7jgpHALEhuF+hAGbaGgglKvdoclpce0wNL3quSoddY2Xchpgj8Nr6GJ5pR6YXK
6oZT4s6d05vACHb9tFw5QGZJCxKkOLxbOgvr4CqJh9tEH7CAs6/AmgHAah3fcAeTg6FV30eNevVe
RD2R6F+GMDnXq88Dv8eA7yNY3hqCukzzINr8ReTYr/tn9mPbcI2s68kAUoxTcJOMvNMO7hJZRDej
MX3oxUuE96TEg+KUy7HA+uIm474ZzV03Oe8Kz4osKwNge/UgqvxY9c2FMJOXirfdXB4DJ9+FGF8w
o7MlZnyHIUar1DE0tBdlTSQGsGAiWLsXIKEEFdZCjsjc+IxduScQj/e8lsA1+uBl4o8uiNk08Og0
eNBLPDsd3p0ZD4+y74thODOx9tPgMcXn4wQCifmjgfvHhq0sADEU4zbEG2TiESLY4NI5KN6S+NTa
4YnEgmGLgf6pTTtvwmGkcBpVOI6qqnuJcCAtqxUpEujpMmCGYvZY/UFwBqYAqm8XUYINuJmEai4S
d1PrJFdlYVxFFJpTCr+Z7x1J+VYLh0ctdO/Yg960pO8WuKeW/JtZRZiguuNcl7sJupPAa2Vl3a2K
5WbJrVOR1ieJZj10k9DvXfOga+utgZUuWp6DAEGGUTwOQ/SQpV9zI/5mkxBQRdmdEzZPFayIxtWe
lFSnwuwfxxYjEZEr9egy7DZfF3cg6ABcl13nz6JnDmsu/tLPjJBdPFTjOgnE1+VQPsnCwHtACjmh
Kf90yD+2UP/VPb97mzE7f/zFFup3/nn5m3CE0h326Sur5/c9MsIhtu9/FgkLw5AsrP7lFf2XLoiF
vbRQ9urq/7OO/05zbNps6v+0X8elqrOqJ7xTZ0u2rqd+1xyPCUfNKORwxN1/zGxaGo3zeGiSV0BO
wGCXqx52B5agW5Ms8YuNJc4Z1XMaE6PXMpqsjdEP5v6xJpI6VcNhqbMjsiYALkwX7RpQGfE/q9EM
IEjqmDuroepCDR+2koqW8NtkPChXO3Tlcm558ZNU+kUgmWGxJ1LNvu9zZMo5b0++Y4XsZ4CJwaB/
6OZDYWdezL5hovBzGOwPoDDzzFfZfIJL57ta5dU1XlZ0N+XAVUYZtRLArWuow9wozR7aCNqglK06
GYHkzJ2Zc1zZPVgxpXtWSOQOdJVmcLfpKBmBg+jTdcDzaHFlEW8jdT/rhZfE9cOU6qQt8Reswlsn
Wkebi99w6pIwujEwnZetRoZtdrOGo0t+Hi0Pvw5Y7pui2E+pxJDOYIK8J2Bo20a3/bFs+Gfdn0Cc
VfQvFXkbDasqOZKP0q2FvXghveS8cofwhZ2zHr5yn58qlvqC7MOAU62ePmt9uRsK7t2QngPisRVL
QjC70ywKOr/pfupxHbDWzkN8vVp7moPxLijktqd9slUD68MgWAiQKEmii9Xzd7GjtxL6akA88WR9
zJACqKzIJGTQeVTZp8pEOXlfEleSukQ0m6vzyt6YDV0zx/OSJI8FhfU0LNSd2cs0ul6ZMwzmegAc
dY8fm3ahp/OfODxNDlKLLOuZKYI4GeWrntMp9rBwGEpo5U6DgW1X9jGfE6JT9W3j3LVTQ5hpukWx
4GEq5UlQF+HW2zqjgUjXZPh1fnMgQGVbgTIjA2xv6fIwZ4FHxKdfu/05WOvYzjgsbONYV4Kie4A0
sxnWaFQQbAtc3EDH4Q+31RrfKxMdB+Ps0YrxCGlbhfitd6aDjsXUKOpr9E7XvOFrtNgWfb0XafRS
eBTbmKGSg7mX9kS07bNLUnOUajunjvYrgF6EydunGJe1ZXeHeZ1Up6zZoN+ksvYVvVlYZVcVApK6
JTaUNYrEDBlJGt+Jh2CcL/z3WxK/NqohuJm+P5Au6z4QzKVCmOZs00Yeyop+OmTP2YT2CdeNT0iZ
D4RqDzjoxik+SqM78FZjwcThbVsfFWHwdRUxDpj3dpnAwbQ2CzY0R0hvxhic9+GtBkcHLrExthu7
Gbc10vVBfWNDdyoKnhK3eSqHYeUisoAKxCUNHxILqB7OwSipPQM6cKd65kzpuSqPGYQsY7rwq68o
Z5YJGDUNbUFIzFjwtrvhaxUb2N2tTZMybYEUGuM0S8Qa7ANn0ZgvbuySq71Mej4ceyljmhLGBpt4
slltBIOwLovdTjp5Zanps6cNb9gbLAT+Wk1yknY+voYB/uGxHMyd7Otb5FIs2Fnikl6rrnH5ssyl
rpaV8zTEMloL9euhotmrJkx7UfggS/VVteIw2ubJWuApswcl+pdCOtQeoT1/FjmsYzY4NiVRiYYk
S2I4vRCjS/qrQRwdRAEi4MlKEOnhLs4aXm+97A6la3e+GXSvSy3vu6U7N4G7a5LqQoAE8ZMGZ65T
pJfUrD532XIZ3Xj3z23/47ZHgfGfNSek6XV/pakz+dTPgTiiXjQnQkqawT+hI1wSZ6BGYFEj2JqL
93eieYIXOW2YehtK/x4582sgrqD32ooGCGLOd3/b37nz18CbP175QmdOr1AduwY/n0mZ8vsrX/VN
Cse+Dk+BwisJW+09ibKx3ZZrJDB+dDTshtCY7PSQdvyoqkoBHpKsxILhRYp3vlIkTWusXeLGuqny
Oj4aqtIIM2x1euponG5nje3XxOP54ICpvzUqk80uqBctTedNxbBpU8SAvDsz8Ops7jaOMV8XlWTa
Rzd2jBqgM/l20apjx/GQ4iIe2K5xbW9njoo0flXxQ9APe7syDrrSfM15tyq1a+YIO60Va/tsTNWX
1KrkzVR+yo8uGuEDop6Abh/Mdhktr+zJGIlnofCFPlmsxrTBKxgPkdHV2D4g/WA7gcc/j5O4FoKs
hUynAdPcYIGHaz9UtDpbxP/qRgmaUZn0ghwDVvApKdSkaAe9H6goYAsXWnwlmFAzpX2k6cinOiZq
IDRflyV9DnC/XIeT+SJl8VYTzbAdVDseY1TW3+Ba5N7vntXbH0Ck/0Gjd1vGrKf/9/98l3n/gZPE
794xeMJsilCi2P6kNqpn3ODWCDPHmfWPGOc30o68JBsN2xEUkGkzqug+X8KnbCSeSsNSSPZsC5mM
jrgcnH0cBM96R4qCrBbF1DxWvmFEd6Wl3RbW+BJIiIBR45zZUoNCnFBRNAA8FozS84z2xZTaKzIE
0H7V8DAx57RS8bltMu1IotIzaVjUNo7sz1ViI4oZTF1u/jm1fpxanCT/5dRq3oo0+0sLA5/7eW6h
hxMWPhhWdj9stL8WefiABNJWSKOG9T0q65cWmEWeLR3LcWhhKGxW3+svD8PK+EIqB3kclZv197TA
FoLjPx5cBMhCM8XsgxTYRH33x4OLRTDjryVbcNg6uGFAwKFdPxmZxuQlvM4HmNlD6PWsfYS5bv8Z
1OtbaM9YNoAbENosrM9BMnm6dZvWI+4ZVhPy6wI0cC3MsQif62x8GF15M0umHUvZFUyRhbXtXacH
0Rx2CyS7FGca4GQVMTRJV5Zy9R2rnK6EZbmylg19ldhZIQ6HNukeTX2NKFpwjjMAAzLWahFJhTAC
SOLqUuRKEURlNt4ieK6b2puRliwzcVnD16C60uVTDCMhMDL8/8GN1j3BjfLGsTmYS7tBinISQHNq
DtQGDsHoIAyslp1Mv3IqbVcJnEta3TR/aerv6gGUb0v/ni7igsUPpZUbboX7LNx2RMQHEbWdb+qy
IN2EYQ2+UA1/aIpPtF4No3HFeBlLJfMjYsLjbZIyeqOvdD6XLnmJPemP1FqzYR3gExJrF3ZN9Djw
+3qcKOKAhg3tU6tZp5mTf0GRg7L7mGgPoAk2dSGvC/gS8UI6ArkVjV4d8UkgBUBVjWgtTYqLueRE
GRYTjZRzMkbpjWzcEBbsZtlsOhZ0y8R8vzOPklWDGFArMo7uYELGbCnT2gRqhgy3AdVpuQxnQHcm
IDwn/JyOXZ1K0J5qZXwCJO/28XfwZwUCtAIFqlYkKGjQFESoOeg38/0/Z9KPM4nK4z+fSX4GS/ov
0g4ck4/9PJKIt/5lMvhuQfglLcB9SHSfycmzOg6Q/P6SFgil8CeA2/phq/p1Itm/cYatR4hJdfbd
TvA3pAUYsv58IpmCOs+hh5OoHHAb/PFEQluKU1W59bGq4EMQRBPlzqaBqCrN0culRd4BHAmXWoJ0
NDMi8L3JvHwict3i6e6fB8g9IVKaprsx7XFTaB95cGsU2qHWcnoxVo724tVUD4J9UGBmh6h0r0fR
+53bne1k9Kop8UJn9Ozoti+VH0WlrzXoM/X6WPaDt+qkSD/eTJV10Bku9LQRRITACXN8IFUbB1rd
oBFqar/psbvFaXGtOuq0KXC9yv1qOprXsVdJQneVXp4UiD+DKbVr4JUs31A5bjWwNzmQcoXMeMTS
mBZsxioIsfHkxZQQDkcZUfITfDut0LALV+y1mHUGyyHmb6xRPC3uO8GmpyaePZcIlyWb/QZzdl/I
45BOXhoifkuzU6RrQH3cPWf1Pp6ah0ntiXFaVwWs/Eg0YRZS4YZU+rQdqmHvoo8LXfdgjMteYaeE
WcUs30CHVZyztD+44XIrK1SvZujpCSH2w5fYHK4WS4EtsrYO39RkLrss+1LWiGmVeS21kHjQ7DpZ
Ebt072k51sR9VYidpr2ef2QjB5uLYADpm2OxEGG1Od6RgMW8vIs3ox6fzWg49W1wEQxlYlN/IXZ7
E5lfnGpXt+h9W3SDnIwCYSNdCFaRmpEVWXQOSTpFyyoFHDbH5Uh26sjqJWm0gzst+wyk2xyZvjkx
3OghJDOG6Bayx801MozQ22L2C2FcqvpAbCRZX81WwGJpRuuxIg/GJeAvNqmk8+o2dKj6mLb3RMs0
bnTWITjievUyNBMW5aFJwtFQMtGwbD81kIbA7606pi+V9gAPeAe80J8QFww0wFNs7QXLVFRdXsbS
3opoFMbrXAanunzIGY+P0Po7xz44wYebBdugJds6hHeG6CUv0x0aoU3pNKd63UbrJDKM6hBarV8p
lNOr+yztAGVxsyoaAgVR+luUsiRhAbsgLSd+fT8WNcld9YGkq4tGEFTdDafa0tg6tKxbYAdLnmDr
SpoQt2qiYUekhWG27+yrwY0ZoEdQqa8UnM2StLchlJcEkej6K4CHU5z51YKbNrdWUbyuGQ2kHRGb
zBKB71zXhtu2iffRyKFgic8ztzhsUswky8GJ1Cfr/7F3ZruVG9kS/SI2OCf5euZRR/P0kpBKEud5
SvLr72L5Vrvschvwu2GgGy5D5bJ0mNwZO2LFGN0Olr+YBdU4mnhbNa/u+OY7JTvgfN/0EML74cuX
9Qpz9Mqp2Jfbxjn3yse2jtZ4K3ea0E/4Jndekh6bEB0iyLViWWK4XbMWRErrcRRLGxkP7cCftsXk
3OsjnVrsWpUWbUWEGup9AzB90N03ZVCJa1TugYK4Bz4mK/gOy7B6cfJ4lRnpfhoLGJZYsNnOWuJ+
duWTuQBJJe58usIIUK98oD457Rn49xZV+BxGT+MQ3KZVfEQvXTtDsGMkwGpgbnrbgHiGaZ+72uhd
K51WMGnhPsAfVOi7KeyuzdJZeLzzQWws49BbGiJmDitWjf/gyrm8JV0mRbmoDaINAChyPhMZEqpf
075x18wAMF1faMZVRGdkdsjm5R7Uh6pclL3CQjCc6zpivxieShsFVG09dvgVRXuHZIDNYlDcvBVu
utTYrScjc9D8Le3kcLHRm3rTZtYK16gs665s1rHIlrb+Rc3dKhK0+2pXhhbtx2xgeuE5soIbgLGb
LGGSrOqdq+M/Mo8YYfnwX3W5opWa7u2huQx4NofaX+cdjQ11tQmn96wcD3rWLajyoyMtQmp0Vmb/
qRKSGd2NBq+152cVD+NGzGszrWUF5EJhgpgqcX0QmsIUsrIcGz8vfRfOPT2gp2k2A2hyI0Ce6e5H
zpBj2DlvgnRfsiIfeen4KOcU13TqGmr8Vibw1ltgDYGhNj3P/jDahM9YMqpHOXyQo18hFiwr+5sH
9zFpcE7Zr5ppXEr9ra0ZTtlZudiRbBlcLOMtw6TEZyicrH2DdSljpWhiZTJpGiPw4Y3Pnp2zJ34J
o/q1FFf4wk8CK9Qwe6IGzFEtJqkENmxOl9qojEskXmzsVFS97XrsVS42K7xptMfQ/Sm1AAy9AJmF
JYuP/tmvvzqMWq2lrfUpOKUTlKr0hSn94KfYi4kU72XUPEkt2YZ2AD4fuCXdjj4+sHZ8cXGFJSGy
f/bY9dYnKMcVBC6Y17h97WIdR84hyLtni54ZcWt6Fh72HF9WvrT76tzhRuvYQxR8AhLWhJbu76Oc
DsfSdxd+a3LbsDccAUt7yo/5bPH3YItn0zJkF4ifD5MCiYiIfLC9S3HeWlCrwoYdbejtkjx6G7To
Vs+ImhRiNbr8+6avHEFdd1hoTvWBIjBcsuZm1KelxQ8vDKKFF1yDUSFs9BRQaIAJgluBxp5cO4dT
elGmttMtjzSQHl6yjMLvliIjqCZ+KJYuBUUBNU0GpTd4BELcXyNNkhL+G74JagogC6LshyOOc9x5
89IlS66CWlv7vD0royUvzQ9dkcAm09eIBG+Gvm+w1beZdrQnASnGxDCT7ylpiuyHQrqsbNSWTsZd
kqWbJqxPU2CiEc8/JUonG6wrAYeaM/RXOpgFOaCQVu+dLdZBaO7sbNiMk1g3+Cj81tuFCj0DM7Go
+53jc2ha3dLlcjLoGIqB6lFWv0lCBHPHPg+Wc4gSMH1Y2fhTcWmbFvS4rUOXrhVahzTJ+zH7lnGP
83D/65wcAc/hvxeF7xcF728vCufPt4+/WK/OX/TjmuD8B33UMHEZsxtFJeAy8OOeMGunOtiwvwAx
sc5zHZLKPssAzMk/3xLmX7U84YAxgZrwj1rRjL/SLbhz2B5CyPyXi+Tys+CKO8xpgYxYjB1i2Ffx
oPmboBgAILlmBvijAVtnu9adj2THRq4ex1etT0eMWRRCW050N1BFzazulAtu/tdhrfyV9JhNHPlh
F+ZH0Ld3aT+t8W8hSzQHQ9UzzbATCwDc2M0K/caNaUEsR//YEIUkpjHx9HvUpwQ1HpZ4og/ACcLb
Bjv/Iu7K29ApCUKJgE4LNNSmRs0NUmfYREaf7LVB1Pu88x7SzD/gUjAWoOTZNgAhkQH2jcI+5R0z
flxHxoqw0sB+heE7K0PccG1zU4FRnCLWLrCD27UeYNCwtVSQUeqfraE1lsxURLOkXOVJjhFHs8OD
WZUehUXZ3GHL29ChA+VgTjbs1Ble2TloH6XxIAx5Fk5xzLljkgUJr51IvxoTWiByl8ZdneuLVYzb
TIsvrlM9iVlCCK3wgvkqPIayqdapG176DsZhRzeZnW/8zLm4KSkT3wLjkEGAxTpXvHQE3xepIBlH
66w8KaEe8NQcXcWSthwsGhPHBAHTDan2NXeUQ+0j4la8spaDa2frpMFcJhQkOJeuEzVMXBgDC/FY
sZ1qIo2R3STukVThjgPsLhaEKOIYnPsAjpZd6QBXPgv3ACm+GaF37UdwN1z/5Fu9S4qbykdIzKzZ
fBsHF/7NBXQRGma56bA+n459LF61hLuGE+ex2mgMycBIs6g8ArQdNFKg9I1spoSFlipzFlGW0Rp7
s/fttzzy9RWR1R7JxTIe/z3evh9vLqaL/62DnD7/4nCbv+TH4WYBWjItuC2++0N7/XG4QSInXIF7
hGYlUoI2X/VDBBGIufwqKojlIXn8jGgQcBSpXUC5/A3t8I9I5Kb1iyyLlsIM4BiwkDihiGv84Xir
W8nmyjHrvaPPDG0o+q3ajMlzijvSLpzcoyEtNLauHrON744ea30uxBewCWfZ53ee5cNkwipAClJC
Weha99ZjEAOIgmAiUDrObEo9dNMERLKo10reDEF4kxRXFhZBcw4v574JhoQuVcWevDN2RpzjK6TL
PuUepIglUOk3cgrM1t/UvJEwg3V0Ai2/T7m3BXQTdIgsTgC/fHj28pzSxniJyxNKgX2qi35VBeHG
kp+hp5ZNw99yHTZJOPusePywYWwguqYbixGXqOHilecUI1p76bWcMsp+3XTFLq1xREOTmHSb2Urb
G1O8q3l6PXxuvaMtAfeureKNoZj7DsHKSVu2GGMmZsiCWMeYw68q5INAJg7zNfiERacLCh8HOhEr
855bvboyx4HObjvzaLgq8viOMgtK6uyRchviU7o6qtAFmatz9V/HcHKoRFon7ksexetC9acUlXaE
oG4bETt1ABhhg2lX22RKbGUVv3llvMb+8mmx256XXPwe+jsSzrvb2g+WF3AtFyrEkh5spMbJLcaD
sgLeRzixxzfMtYRk8qlbVGN2M6AmuPGDazhbXhSrTE4UHnaLQGaLxsBT2WfrWDuVw1dD95Pqqsuo
id3QhWs3kgfAHXwHLPT6/Krq59rIidec2o1RvCyxk5NJYsAeMS8K2MfVkba6awf/ajpz0f1hMUYB
nTjtKiNNHfXOIqZTSkzWyTXFPjWyisaheG3W5mIulPaLZu3x3S/d7BQkcInHccMisAFfbFsEByy8
kyGEYJT5padH3gbgQLzUbrJCX1NGvSpGyo8C5ykgGJ742SbRq4y+nSqi8LkHi9xL0pu66tdyGtEb
wrP5/d9WJPdBVWwTb6A+CT6TKfHO6sGitY9GU69aUX61ennRGxfrsQW1ByaoIfZKU4ehhijIn7zg
a1vxwHWa1ymdG729LXVvWWIqSMPiGNeYqMqe3qv830n1N2Ko8bdrtuVb+jF8pilnd95GtLp/ANr8
/gqYv+7HeS7+w+od+p1F/R4OgBn69eM8J/nGIY+wjUrN6uyPyB3I2gyjLkU7HIk/n+cw9Rw4Ffrc
6GfNhLF/Yg9gsOS8/sOO2MCZML9vZpuA/d2r+PO42vGOr7E2i71O5VywHMnqui1eKAMhg3AYe7mj
490SbefJ6OxT1iSPk+UVz6HOCNNkyQgbwOWgpqS1X/MsvEZ1tqltlDesUUWGVX/0bzPXOlV2u44A
10r8aOUcWzF4E+AQj/h7TvC917yYyJlEVgFVNVy7p1XJJzsdTmVJWQEdm3jB8z6EpqmBpbkfXXXv
6cekPLP/BjQ/8mVsweZJunntUvLkQrDTZuPT1/c+EXcJO4sedghg1VoLroJB0BlH8HUs4f4Hq9i7
F/TjljWoHA6Otj7ojjx2fnJnBt5q6F+xXa/70F+lo3VJrWTZsYfzZXKOAKAWSbxtUnnr2nJR53jJ
rW7h+jA6kGh68tg285MzsVU0KLTpg22bffYjWqY6WVA7ZlCh7WUHFeMeDDk3mmRNVdfCdEkdFNam
yK4yM9iPkXzT8ksS7WCq8qa5sjKcUMNT7XXLlFdWjhFLU/2Z5M9WDlxdgQ8pTd+NjvcJhIKVplxX
VnGxR0xhLr1tRIEXzWg+dNqdVdo0wL4QEVz2UbuKIRL5GDLadq+65jaXDIPxWsuGoyPfPd9fd+F8
9e7dO3TxZU4Nj4ZLXEE3amXypZDpwpaiVRJ0qW096F5MXblF2hl5my0kH7K171+rqr5X4suUTxFR
GgEXv6VdGVMe3+LbVhOkNoJrmnYfGw12e3xhnrjRhX87zo0kFjA1ei1iBLpodgDC947jTSD1vdk9
TGiFyP5k0xAOUMPyTqdMXqPojLO3+ay8ectJE2tTMB/f0iJxbbU7tJVr6UALclAFannbxE9IGqQn
srOaY0ajE/Oqh5FWksIIzY2mPjObLILJ27yXF9sp7ht8YngeaUBYJHDMhXXt1NrKTuptTbuvCUcj
Q9BJGskqul370JogYYGfcK77+dX6DCZ3FVQsHiZzk9PtkMinqsougX8cXQ+3o9qojoxDPFsocNsE
WCitG4xGWDpa1Ppkjzdsy+3qDML4Oh2s61BHPBXfOqO/40bGOidatc2wKH2AF2xQjbamk85hc/3s
jNVSl9VG0oPsuRvHASBgo/Rl431EW6yWGFvIWctQRmSpdN67X9FoPNkjsmbx1HFzc+L7COR6ZidH
k/4pRZdSLynPK7rhgt+Pb92zHqYHELIr23pMOhf48IAunCzd4aaU+8Cbi10euaUR+OGp9Uj3UOuh
zcUNTXAbZOZZ18nNOFC78P0sBID6mMeahBSp/euJzuAxJ28Ee4H3K99DGbPAqRddFq4t0Hs9/51h
Jqhdbg5ueZUpHWPnZ5d/G2eycUu8sNh5TndUxFh86TwkxksLCiyGhUcAaR0kZx2bPXfMZWxsPBTA
yXwa0Gh9WR2iaYbD873VxZzOXRH7/x7JL1wm1DBZUfLJE8lPXn6RgXGmjqQen0waPMKMTw/uGT++
p3566Zvte4d+WANQhKJMSNTYDPo6Y0eCP2HhgxIgLLfEg/3AjXJR1/eWw5A48X+KDpjoxuyMTe+K
a52KgwzDTz36zII2U2GyNoMeM28C5M/jHvhFzGATxRNLKP2O4ulT3lDqQ+wB1dW2OUoFc19xCj23
fR/cNqK2g/tuX7NWnwR7lGA7OuEyofZsYeGadmg9ERRoZvZtqXdLbai37dBRZiCPcekdGcA3Nkgu
0UcXkFi3ZTgnpWuMyz1C7TA9pNFN0daPIgoBoMRQErwacRTThzL2YmBUTdD8jaqE3kP9DN1E7VwF
gqZJl/TCKD7a5mFgr2jEFkwxvjX9zHRLZrqbI4AsIhKoq+I7/K2ZOXBGxu9dJLmXH5DQd7mARAww
CHhc19AsbVP1U2nVkzOJ69JPXv+9+34ffMy/dVNCEic6Qc/xr4gBb/7K30cmECz/D0j9fVZi9Q8q
nf/5Tdz7+e4LNABNz+efzYMU1+IfliTIhSYXZh1stBCOhTnyHxgA+O1+mZUoSmbqspjILIO//nj3
haKTBbo2+XuN3WubBlvP009z1wR/CIBwvNhA4WET2DVIebYLkQlUnlA0T4B8AQl4SjNTZ/4wKKaq
VhapyqHs6CiNVvWorSp+E9M/ZkD5GsKYEkgfXZhZ2+48VuzQCrHmuzvC8Osy1DcNiD8H1J8DDpi7
ytoBAQhFBY27uy2DbJm0Hw2gwMnAnaTdK/fdatOVaRJ+ms3bHk3H3aIO889swpRghzN+9VvGWz/J
PgRdsw0bNyt2Vn3CFrRfdbALucLzsJXLKQeU3oDu4K1swzqk9GBj9fT/wECc/NdeuQdhnfQJPiKc
xKyodpoWvrXZqw9F0cxTZHXMmNAVZ9+0HhC14p5sS/WY1mEImMs+F5pxKNJrwfAka5ZlPOUlOfSJ
pz7k6Vd9tYHqSMkQUxavF7LCFTSBdtNybgAMTxaF1T6q9ibnXKnnA6blpEndloZc81ark4tNoUnj
zhc7/zj42pFmEKjrnFhtv8ySO5dzzM/MWQVbNsrDUSGJ74OEDtxgi2BIfw+lJWythrQhO5maZfee
Z1ZYnIZh6liJacp2lzW2ebMPNgEUdy18KkM2LVgk/bJbu9q9qeLXycT/zQ05lMx68LRsNp6yZDr1
ME6ZbEtq/ojNc2s121J8xKU6lRyEepscRfqV2R6IILFk3bTviWQOkHo0Det6djEDgsv019fGrpXi
qnKHFyhjywh2lczTldueWyFOJTaqHqkZf/JSEggebRQDORsImmU4nazmbfT6tVe+4v7ETRee5MDq
JdLIG64d5BDmUJ/4TORYhFELunrfR94aTjxslMNOpf1GCJEf57SkUg1UQ/4UoPNE43BgP3fIO3Ws
u3rH7eBktApTnNvsBxf1OBIguEnYDuzT68hb922LHMq0OfOqKuNzwKfXsK+14pZ0XLnz3TuuIsvQ
5nPAhrO3mqvev44r+wVRHHOIh/luSm4Swt4Ykw901BzTKFx2Hc4W7CthPZ1JQt24OlG5DIQVK8DF
yMebZcJStc9Jo+/tAMkiThclQH9H02llfraK8AmG1C6Gwtlh5ddsm72nfuPjp4lytpeoIpEJzEg6
8dIHKMb+zQEUoRORlNueT3Mnoz1/YHcxaNq2yrKDQZ5SkT8NMNiosPhyEMbXDjOiCbd/oM1ghmNq
efeESrurJkrS7fLZM2CQ9izN4/GSYsmYyvbaIEHlCu1uwJpBmGIF2vi262OKrMy1X7hvmSwPwFG3
vqvWMPJ2jRqqdU5/s6PRO+oPZ9FUBBEl6nJNkQlOACfGNRHfTnzcEnwithJHpqaPMH0AhbEOKhIZ
mSY2GqkQgF/REQkJMpwzS/LiosvslLvNMxUVdK2G+84FrNez6+yM4YmGFNDr43aU7iGCHJgqGzCZ
wKIiVuy6Uewjf4sL9Gma4pMc1eekD9eVGN9ckW+9SKzZeeAziigEtKxtjkpVNcmF1wHL84mfZI4Y
2KbpbvTGRWCiPjEsV2m6dydOYRcBb/Cm7ZAWezeRVw7DmNNEeFpcsSost1qKdrgbw+ig4dD2pGOs
fEkCqTImsrxBsB6t+nYs/Fu/BRWQTDnHp13qFG9nTzLjYEraOthmAxAFodXerY+Ee0wdbIzs/NeF
ZO6LczjO9mR/+b13FJCvoknihMrUtRG1N9IlM2twwgzo+mNq4S2NMC/h08YKsogLSEuRFRHoHvCj
A5QYE/0cEAtLs/4Ej4YOCCYs2GRdRbdCwDlGXM2IMO/o9yOt262Xn8EJHKKo3lWwUvooge5hbXKM
qgMlk/yAtvADdxFdszrznaxpzAMGS/nutuPH4r3UzKyD/dD18KPN19S/q7grS3glEebUyr9Qv51n
JuGwgzX3y0GXDOiEMJKrlHOEb9OalRSvofIEymU5EirPwtuREsBUcZ+BQIYZCFsDWJCYtxz2Njuy
KdAFsOLWy1RLcd4pwn33VU6KXL44PYm4+qlzjRk5sbDacWunmDfSgTxCN98CV6PMViXYQIUS1gSK
hzrAtkKq2A3QxarUKJbhPDouSobcxL9tWTXjkl/WKd2PjJUVx/v3spOk2/StTWAvWWKOX49Rs6Mx
HhdXfXYwI9thuWhJqUvVLtPq05huhtHf9iOfGWwMU3TXxhjvShxtvdqY5CQ0flR5oN1izWL7RPHc
UwHuH+uZdlOpp5aVDijwvilAk/GMlZCAopjkPkWJOGR9GbCoBqqGgF2ll4jvGKyapeM/Obh0BsoQ
2Op5G/aV/Ndo2lUsSVlEqv+Im+alK7zXxMh2rgV/r+yrXQq8bQraqxFTytQZ65jkZDKDeWfFElDv
ALBXtITv23NowU2B5huk8cl30VrdCjSYE+xn8MK/Q/P3odn629qO9Qd9D81fhpB+au5wae4Am63b
tAqwHHcQIH9MzqzEXWpjmZHRwagt+sk6S3OHzcKbSgKkbt/0mcF/n5wx2+LnthAgfvtH/2Ry5t/x
J5GRsd0A8KVbAh+vzx/vZ5FRs+mdcxTQHBusHLVqRS+T7VAO+bnTbRK7dCl3m87zFNn6xqv3HrGj
e40DXdkULGoWlhULu2EZ7HTsilKPHyrBoZDiDVdMChXWbrKaPnactNCukN63+Fyf4iHex5GxzcS0
n0LtnMX2CDWTQB8AOy/ecBZo+8FM8MKWieYQgQ1TRt6SmaTepH0sn/Kug1JP651IrSG/sHGOrjT8
O/tJCo1L+t5u4JxWVE0vO9f+wJJ57UO/KA11V2o4oVh9YLSKio0vVH6xm1BxSdXMbW9FzLF2YoDZ
+fcp+e0pQTj/32vVDaz3j1+F+Hl7+eNWaf7HAQyHyv79+fhZhzfnzjhC8YYHMWPW6H++W1Ka4AuB
0s5uir3sz0+I6YGTFhbKPXB8WPX/4AkxvV8eEe63sPG49zrseOkN+eMjMmpjSVbPTylJCLp1l/P+
0gCvr4SBCzGXH4mTvKM6QevMEAYNX93N7FapR9YSK8W5n8iuGkwfszIaXIRd3WqJfdcN1h0cfZDy
tfvSoxMlAcDJ3L0brQZ6RiFuQxdssufUX0kpnwOby+xkuNdJwd0sadztUKdffGcO1IX6ZIejL79s
drTwfI2FndBrbMKjwm3hB+57LYNPpsabILQe6jq+h1+JZhk0T1WcXWAfvOPSq2CfdEdhgauuEc1W
tfIs3r08DNwVKbSY2pnh0xKOVxlOj2wtTOLq8P7CRWdJ8ilJ9GGbpOz0oCQMFHmSCgozAnpsyWId
NvILcepbU2PGHPLgsffGy0CHCN5bHsYMLE86ZXCMW4+NM0ToxGz2sRlfhZ3FStEetlniAlkr5F3V
eaeisLZV433SNsiVUsbXGHbI2LTlufPBUXp+uCus4MqJpnMTJ2uVWafWlWs1puDU8vDZpnnAl623
1hK1Eaq6F968TXbTTT4Jjay0fT1FUOky/ybvUb4TV96NZcA8NxSIvJNPwJEdQhnjJKmiCHe3wDJc
nZwxvWEGPOVV85r1LAlLSNaL1vDU3rfjq1zVEv9j/JB18lPv8zMFo6vQaINVPrrRtjDYdPoCO1Be
GKQGgkja21p3iC/7+ENbXOAE11XhHSO9OwzOeANbYQB85T1ENadvBuMMWNMO0OKDkam7rDeePCvc
i4662igErjqJbVpV7z171tkI+DLCmGgzr0F55CVG71J1z4r2cQjUGWs2GmS39goshXb8NIl+W/nG
rdnZL0rAhjP88Q1l+AUVnyYDgD4y9/b0FjPHVFBQNDqWguHcVO6N4U138LtZiaIgjqmgbVSdEw80
kplgucI2NnFBVDAUSredQ+RfZLSpmo5egVdgt7WZ7OwRr31mXsXxdOIz9KqX0R4A6rlOSYwrpsLK
bi5BrMebqmzBxAXBxU3KYRENQbZw2u4tLMZLETinIeTPDosSAkuBuYBi25PWUaoiQW60gbHt4gZ8
pBfq9wqTfDCjBXqTjtzY0LSVKBmeKq24hEC19aloqFQYHiPf4ec2Qxf00l/2ATQxmX3kVX7v2h0k
Wau/JojKT55U/9poPLZLJYOb2VYXoTPuIe2+9UnLtQqHxyLExwg6CTxPCSHK0lhDgPe9YDomNKHA
uUVVeGhripPbCBO8lV+zj+BXh4llUHnbRTiFfNU8Zm58l4VQNnrwRvnsjcyiU6AjX3c0vqxCSoRx
TdnXUiXct1EjlppV37SVfqP5nEC1Mo65HG79BOEhz9Xjv2/D729Dm3fU/34bUq86/uXIOH/Zj/ch
IyMFqbZjYzci1DAbLH8fGTmODVrWeL1BWJ2nyd+NRq7Jew+x1SaV+YfFNNOkCVvRMw0WgCyV/5HY
ajm/iq3C41dngo5roLn+2WiUT5KIlmXuDSlLaiCLsTQOfNIntmPhTSvca2Qf8kWh3YNc6Vc9U2A2
2W8+02GhcWHtdWfr5sVLldXbMbBy1pR5SoKoBK+GfpDUV3VLaEIT8CnMNtjniY+SO/ZfFDY/aG65
C0111BIoSq5nviSjvCTtFK+8vv82dOaqEHmyqBzKtX2PNAvFO7iOgn2Ie4dhFEPxDKuil0lnuwxk
bdCn80TGS0xgHDvWc71l7vrAu0U20JeSc7vVYZ32KjknTUVuzCOmYlfdQ+eMGz2FyJfo6Dx1ACuW
GeexHzgXxoDwUKG0R7sczLWEGwIEq4ASI+BY9gWaJaeDWx5k17w3OgVzZTdzarJlQ+ayzcVNatFZ
JSOboCvHqo2OpqLx3TCIf3jdTJ+NPxoFeooOSW7YefWSZ8V17iH3tWP5asS4oFSfrXTpPVd6s2M9
ft/5NDthdek5hPVTBmuRq2256NMegEZYPOgivY+IrK1EXVASXj9Ec6e4H34OXX1WHqw5PG5A0bvg
lpl8WJajUnDgdGPp984d6jo7JqJmfdTd+zH/SDXWs2Y5T9T0BrB9BjxbUfFRGvpRGfVTSDf35NYX
s5fRxpPNQdfjyxiXV/YUrQYrrBdmJXgT4HKfCEcUelAE65zf/JTm4T5sy08ZgDUKhLrC/Lqlk32u
5XytTJb+soDBlpBgLQrvFs8ECoPWP/kj0AHKMbYxBWHLsHHPIqyupO6S1GL28PA2TK5xyCfqhuJp
Uw42h70CTt4EM8PFn27cqfiIoMRwwSB8FKf6ZwgGRQraeILhECJWlpn4gs8wK4wffGJfW609FcbI
J3WkV70bp3ZRmOG3rPB3JgniRC/ver0+Y9czaXpNTmkyfbiOdcimlE1AlgBgb3OCadanN87REDkr
AjbpkpFrVZyEt4mfH4dG37YTpgdw3zPqttvK1n8G88aGsRvPfVfRRZJkDwZGspXwsLn6veWhgoTN
tgi156aCU1wW1LX6wVMYiM9OL168QWyrCNiSp8Xo9HpMSiuHsejkz8rs0AxTtSNDveY94y2nEiqg
3SS7EIrE6I7Ab/XsgW2lxIE2Ms1FG2AW2YKKH7oS/ObUaN4p83uaOHR901fJqRX4BSCjr7AuYJNy
FGzmzPowqrkCqenvdJGcu6D74IO1diQzON5D9Dm3vud5JMYiEaZpZbobsakQYoJwbOvqnZ38tdbi
pjY0/bEwmttCFqQdZ7JyqrSU2ZYKFeg9i6Q3bigT2hha+Ir/64zsfmOBj5qwEC7sLN52JlBITTvU
jSpOrubt8AcfyjK/YgZyF3bLvrvMYUiFDuRmejey9VjbXyXB1EUe9uO+oOtl8Dp9OcXNx2SlJ78S
9WEy++c0q6hKGQTqZDFmp9L3nrgPcVaYtljFfTBcGYE+rpx8vHRxcje5pbfVFfK7h2kRUj3pm/em
dfZ2Pj1bMKsdo9nzFjk6gXruEjw0TKLZzrdxXdhDQHeITWYtt/wNOzJSUWl3XbfjY+X6t1R0PQ11
9ZB6yc5pmcW8aOq29mBwHRjrY+8UgF/NVzW1MDCcJ6VSy7pTBi7kUM9t62Qm/rTJ0olcSpvRgvDv
yPB9ZDD+9gLNA55+1r/eoOev+n1ioMiaHLXjubY5N1j+PDH4ZKJ1waeF1/+fnGy+Y3zvPGJLO6cr
/qsx4WSjVo5E939ZEv/gBm14/Mn+LDIxs3AR56Q3KXL6E9xOc4bGR1s397Q9ZO4LPV4QYwcWL7UO
w62iZ9rRuCfVIRtPqLNwviQf27bOZn+Gbax0b+adxsZLUTopYUKvWdemfJMD20CegI5nKiLoY2if
QeLchIWp42Hr1NZQXbe0wk7fBKXjLIqR61o6cYEIqvhaafm0qnOvmzcAnPExkejaS3sel+Yos4m5
Zlb0rZqVqAyJW431le+AVRPgpkO/Ovvcd8pWECYMg5LTrDfgZeGApS5mfg4InPFIJJ4cGPGtlutU
67sa6j3Q7VTdmhhW72hImA5AXqEjmBVpR3ZSh6IkYqGc5sBxRR5Me6ybfg0J7zEJIEs12iuVms8N
/0FLm01dX2Me6sfisTPyQ2bKFwaPg5Wlb3ld37ksHackYJ3b42VqSosVTFQdY6e+M7ueFa4avrl6
zWgk2+sgkPclCcKlFFW+1DPS3TNrNJ/0VyiWsImrhpiHUtf1zK3zJ/PRs8iLBiP0dZfQd1L1O+Al
5xEeuR9k57JMn4m2fpF/1Nai8/mtWsKqg2COkPXwJFRM+Wb5MnAh3ijlFtuyLTduU18EsRlvaved
4PtSJEfHyq/MrL6blDz2qbgp6DWdxHjTtCAwHG0NWf/Me/orMcq9kP4ui/uLkVaXYaIZyEuOYS52
pciuRUAmtna22lhdEYLfmlp0kuZ0YMtx45TDUevMB0sxW9miZlIbz2nFWtFT3TdtpCKIpEZTc2oG
1k7m4qskxdfE4t2egkPo5Gf8z0CZynSN9Wlfx+NHWRhby1O8PihRz5V95YUwGof0wxYGhI5GnKHz
jVs6OuEr+9hhgkFb9XmahdgKcEcWWVoU70b8/u8x+v0YNRHu/vfNa/XWR59N8+s5On/Z7+eoR+MF
4iEXG+OPNy/CGnQAcwFHU7L9P4n1PqcoITb4EzNd5w9SJJIhxcHzqcePGZXyHx2kv0iRVOShk1qY
Umn1trw/qfVjIVs0IuoNtdqvqBGKQv+VWvn4y9fL8K4znXfgL1uzCFeqcmI0Af/gjtY6m/LNNADF
j5EkXVIAtjSukTmolRn/j73zWm4babfoE2EKGY1bkmAUSQUq3qBkSUaOjfz0Z8E++j3jCVW+9+V4
TEuiiO4v7L32CeokTYd9jCb7hO5xFbTdRTXad60NjkmB/FYRwaGbnBtyRJaKE6/aSCF+eGjP1OLH
dKg2Rkc83qB2vldYgbq3QxanUlCBqRlOggk41cIc6+EOiXymcco38YjAk/gywXmRMHZI5YcdaebK
mWz7YsXWdJc1OgoIfa8E4Gcwbx+1KVnVwt41Jh65IUx2/LUlsOd9o5qX2hj31I+eUpJeV7s3Wale
SzU8DfAey75/dYV+01W21yIcsE1ta2M5L0X6apGyYwWdgxA4ORqRddWo+bXQzK0vkHs6TXYInHZV
KfD7RHLnk5/DUrA9RIFx5QcaGN/w1HSpFynxDe36o6G1DxFCQ9qxdCMlu4uw3YRSfexVBQ983ywR
8t1iO6TINfXn2ppmFMaws6OOIaGtjldlNj4T2/SumE27ZNftRWZ0zhEGG4O6SSN5mzolsB6205Gu
Xo+FfZpTIKpSbqRpMfVKJYW8M+XJYz8m+rpIJVOdOS3AJDF92Wh9dLJzg1y4WPYnWbWqZ3d5eS+G
oD2YdHmwxWx3qVTxRKAZeE7yqKoDq/L2LY1aCapkTDfc8vZm6Ed/l5NwjnuwsvKX1HAZwJp6ZPho
A+troP/ZQtWt99KFRYef+yAHZpeF7j63GbewiGM6ej06Rn2k7KYZGlpZG0mrfhV0gAHsSsVliXbb
JfbK7UiDaaJDmDomQUmls2pc56FNE+OxT3W/PxaV7wfeENn47khd5tdUxWaz0owQEm3etI+Ys66r
UhARYUKHsgCEZE2/711xGLA2T9lE4oblq9e/T9pvJ+28bPn3k3adfmRRHvz9pJ1f9nnSGn+YFp8U
YVIT2ph+/1SxYqZjJ8mMS/tfGPvnjEtgweP046RF6TcrEX+UrIIoZAwZzrdTdnZs/MJBa/29YiVv
eU4cJfHYEcS1zyOwP+GYG0IDislwoYgTRG5rYbH0S4VpVkkQQe+vQt2nLdbOihSkPOheBu6frv8y
WcKbsxFSYW3IpdkNaaRCBENM51trg/gAXAhLGzl1QtQAILJjE6TnxBi3NYKsvInXgO+h6CKuGeax
NeEEwOW31KEbjdACBI4LlQwDw/E9mTz6hfUaD9NXi6ADpgs8yjXOCuyxM9THBWGopz0150hGgjCJ
aHO32At2MvUaohRcSBKZyJZQONa9Ob6BXbkNRodxFRgeohjcNAapWzMpBx7D0JtBwCrTKUqIkWiJ
cnCJdIiIdjDKYt2TaCTaArWgg3BiXGmwiMboKS4siA8op9T+PGcjoF/ilD5PWbtKiZMY51yJMkWO
WHlarr0pbU+TnG3K/l0hjEJX7BdqZbINAqYk+qrOfICr/nqYHjVSaXpdX6alQZby26hbXuuQ7qN6
DdjgoMWwBxmx/0aFiUE9YVdgys/oCnEKaVHEaGToTTSUnHZAEDQ231Cf8U792kRsx9rNU4jkEERz
DOznYvsjBpybpuoyEDUxkA+u5bLNJl3SuafFb6KO5Rd7sTm9bRaK1qdxBEusM30Zi/Y+Z5qol3cO
0SF1uMsAVKFG8UxAUoalHElh2xLesQKjvOj0bGWRaWqR69SSSxKST8KMcSnJK1HhEJX9tQnppCbN
JEXOxVwDqX3HWw+VF+Z8CTmlUd5aDkGHTJQ08gGaWOzMyGCp3evAeGw6c6Vn9k410rVpZetJh9PU
mvspNFZ1P61mY3RCHq1DskvRT3CBdPwWAdIfguVz2iO6KwAoK527TQTDrhdI3ZLmDPJkXXaFZ8XG
Ssumd8XSIGZ16Le/DBHKfJuNoZ/tauOljcAjAdwz4R23mbUGPOOl6rCrjKc+yzYavmu96aiYJzLk
7FWQ+3NiHps52xswl4vI8hyUVE559qsXV+zBKx0w1GDyfNZK4WnZexLX70V47frKIsOHP2txBiKs
xDB+zKgYxoWzBb48wz32LFJTpVJcOXbiiQhMuaYgZB9QVynXUVacVN9Zm75cKiCxKv9aFQc/jRbx
6JLNdLS1ixVc+e5Jb9971pEjcj741wXDJGueYDF89YduP4FqnRx2mMawrNDodsmr45TPVYWBwb73
86vW7q9qgnua6HnQdC+xGEblrLLecmw3VXXShlOSnYroUOl4juBijA7C/d70+CdWaPufVYWUQa7T
eFAoxVj+5MfAbndx+MUvX52oe2yhTpfJi3SxXsD5BgUGBbtC4FkuwkC5EyE5NBm4btXdR0ECjUVf
ulW+Ie1yoUX5Lh/Nd6uomY9mULJYNkc4mJIpZkX00iXOzgAthkaRdBlwNa56pWka2HnjNKZ4yOa3
NiqHpWGhtipUKDX01PClAlu5HssPIcvHgKyrpo8YzZEWUQTrOoyOifMlmuO1cFwF5aUcfLjSxaHN
s+6LMraEr2iKU5yiMCYGtSkUVM/WCd3cUO+igDCkVkRgXfShTODCU4NKoRFDLmdIviRXJoBfo+eu
VxQje/jsiBz1oHTJdAVg+qCpyrEYP0wW7yNTec8uEvuKkCK8aInlPNROZ1zbBvlFhVj7IzPNqcS0
xYgP13C+qid/qQkf/w5mnq4z38BLHA0YNxZnpFLsTFxDKDJ7b0pYYDrMqkcoZ5MxYvWRBfrxeonx
jxTcqrrW0BV0yqItkwc1iUE9nNOSXx9u6VxY8LwmgXUFxWJWPA2S31ehXil9ddStZj3gz2lz7MN4
MKKV1YIOH3rATDh3YgtIBWlsFuNPs5ZrgT+l4YMZD3IXYsb2EQOzeoFxlvXh2pUK8jaOA/VSkFzR
9yEgovTCquWYMEZF7c3nIVOJloHTRrntluLMGvPsd8ZNBAVM+qhZI2OhjP39xPqGC8IAsqBjyqrC
ZTlUR05ygLR1ibw7OKv9UC7aolrOYSz4LLe1zXHg+v51FaXHASZTPKYrB3JFjEwwFJLwTKvCN2Nd
3L5FhJzfTa5/5+L8Yio8c7XQW/fkXVXZK//CpmOtIIrqeXLCY6bqtEUCFk+QnDU33SPvWIUxSDjL
1K4Kh3ccj3bQmqu6IK2rmlKiQsB7RXUIp2bYmYWCttoq92EI8zguNjA8EAAy5m/88dRa9a7DtLZw
BuyYGIHwbzUrhMKvhputmIeQukdoqhktLWKpTCU6hiFpR+PBr3XElhlv3+hvoHJucxXR1GQ+oQZb
MoXepEDGFjhyrkWi7huyUZVSuQhpEjga+JtejwgidQgS6O9EXHtBGZ0iG2tUIRAuIPWMx2njTzSB
lZq8FqG7yAlTaDQHuFoxZGjM7Xv8pEwl77V4vMsCHABGctMOzpWL1HMYzBtJ1sHCFyoxfYn2YIeu
8XvS+91+PBes/144H9+W9etb8k8mnPmFn6WzABuhYx10gDwwbZjZ0p/rYfEHGHEYEHhr5pp6llJ9
ls7OH3PgiY52kO3wX0tnpr0scxkRG5/T41+onV2+/E/DXlRXtiNMHEHaPI/+a+mM/ondSZL6Oz2L
gle91kicEPYyUFRIieh1cTyvAxSxdt5vu+FxrMkp6gwYORgvl3qfXhFuRfKgkwOwKBiYorvwr5Kw
yfe9YUAhb5BHtNAvlpiSlEWuVY+qAxfHdGUBfa4ijFPdmjNlMkmaS1I1lTfEfrw2HOVUWzgYcnFL
SFG57AuoByWH8ZA/sJex+Go90DN8QW0nzmaFPL/VtBLZI3zO5oC8O18bdI2Bmn9gfTSWUz2yJq1Y
6PpSPrAvZUeY5M95lbwxlBao7JWvdkPZNCY2Ksfqi5ppeyNWooUmM7TKmSRugfFjqYk1FpGD49A9
DG2Oea4ri63VOy9TSW3b9/pJZfp4j/fB38Rh8u6k0QsBf2/W1ABD1xJ/avclTF8FJOUcdKgAomHx
qjakWYRc2rGgIO+LHgcxXhaMUgzL/folCJ+JXOY78TMcSFFaQ9EL4Lh5eKPF7ncv/H1585+P9PI1
K7/8M4ngT080qUSYyTV2MCgMZ53jjyfa/MOaJYf8MU65+ZH+8US7WOjoeSGywy5AOsmrPjXCJB+w
b2HwqH8nGPza2NGZ9zN/JRGwcgbDhTeZmY3m/KSAzGv68SxJCSYa6lsmky8xME9gKxD69PJAOJiA
+V/XZ7dT91OvU5caI5PyXq0JIKrYOxICGJwhYeDLs0viVHK8ZYbSNKvSic+Uw28xOJJzrYBqLSK3
htTJU0VASoM4jAC+KOmLvR3o7cbC/4KQmL08U1rIIIQOyrCgO+/byBNhg+ssCho+wBCqzEQ3NoqP
D07AvHzCGIWnqFPeJx5zpWnBu8RIhQvXfnBTU9tpbpssux7PFN6zR2Qd6cIJ2EKLtuohsdCPy5gu
S/f1j8wiklWOhIA2vWGuYl+51J37JPPuys+1Ewa7AS1ZxMaD6gk5BkVbIZEsD8swzFtsvc5HXHdY
TOR1ONXDsk56km6I8Y57C9wV2d3kkb6pUfhQoB1caDZvgQOOcszeSqovIA39bYcKI5uihV+FZzb6
lOFReYLe+ka385qGeHltQIMxCNHydsSJ2KYyWKVu4SyYv33VivgWueoakIK+yNJw1dCQseh/ad3e
3oF4eVV7hQRDHZlaRpM3UJGVbrfs8h5PBH6uEh02HaWeKkejNw/B6JrLSMiXMahvwR2t49Z8ykR9
FWQ5raD2YLipFxblKoidvVtGBxzHdB1iJAtXb8gqQNm2iJg9kr1wdjKqbOUeVmC41DXzqwOPQS9K
QJfsybO2XNiyu2QyO0k7Pgw4/RYWQgREufauE8HRrzsyTfVlrFrb1LLmpKBgF0OhyX1cVaqySzCZ
o8+471ULkmaLw3kSa1Ah57K/rSzjWBMK9rui+V7R6BxI/17RLF/lx/j3QeD8os9qhrADdN3/KHaz
/tBsCEGwT/53LP6oZhgPkk4+0wZJn7BZlHyefTiLOfZg3uKr+Caf+5VJoOA7++noQ0eODIxJpUVG
upirnT8NAjueB9JKgXcOle7vABwuxqE/zufZOgsybbpYTCTdg2rGqFmn4toYTLLKSAYZIvmRsFmE
gdGDOqibL44q79CBKpgV3b1iJXTa9qxBq9M3mMjU2WGs3clEG4y1mlsp5U5OlTNlqo1ww/AFMZhh
jJpDTPZZbx3YsZESOXgefXJRFd9mx6mTF2AURydKxXK0ymQz5D76avIim+e4dkJjIdv5oc+OE7Py
BcEzt1qaeySy3EWDgXQ1gfKg79oENXHKSnaFd2QdGuQoZIq5MWXz2oh0BlUELvM0pHRFX8DL7tHM
ZJFkMmKgfPObp6bk4Mjr5kGSKekRonwrjO7Bb/PHUtBicvxfTAWvtR2GmxDL00HTWlMBQwyekZ4o
WDukg557U2NnAmvJnm5KrTbPv0uSbyWJ+596kmt8/unHP4YnzS/88VzOLE5sGYIq/vtS87PLoCYx
dN2cdSXfOhCG45/PJYWHA2ITywb1x/fe5PO5nGf3NCvC1B2HBeavTeg17e9tBmN5CiOw/hQ/bGV/
ejADgPI1Mr1dDh+RgPur0oiOKCOXMb1/nmOdJP2wMwFpIOhXinyb6neK++rYzi5gLJSE0XVJEWN0
4VplqOoDrO7Doz2UmIatjSsy+DnJ2nay+UOubHw0cBDPVp1M3kcka2mrA7ttXoUvWB1123x0btB+
3KToJuzQuHXt8qkQ5CiiWTtTlRvqOk/xGaIo2BmD3W2SjBA0lOm5F2TDIjPWnSzJwrVuBuNN6j2F
UrqptIsyKOQWg7GLM+dp1DLWsX5ZMK4kHNBeF2NbhvDXcRQ2bcwxURipp8+ptbQYwOZLQBuVxBlv
68rJcAOoHzLS4Usm7trorLJclf6475ygPidxD3uEci7SQIvWbbUsc/uFVn+dWulKzleibT4gIHOQ
jLEPYBf+Dt9Uv/NlibkzyavmXXcLC/u3LgooO25DQLZDWlwbmYhBW21YjiynO0KwkdFs7C66xUN2
vxobB6DJjDB6rgiz7BJ36wh3p1NDTeRBgithm9dcJ6guTeNViYMrhyPt91HwXRPxn5u6ZfpaJ/9w
Pf9lTwfMDA0DN+nPezoTjyK7XteA3vf/d/CPY0CjDUARQerGbNviXPk8BshNRTyhsfhzEKqjCfuV
65n+4+f72TDRtQNCcAD7mlgt/3oMDIk9jH1ZANeOeuLGqlWkjKuxcrcjhFR8IcaiIq2YCBl0W8ZW
JhGXXX3StaMsstuIXNEowqajDOJtgkSk+9cFxP+SvYhZp+DW3kOSQaiEGOtj6x6H9FBnKKvDNgd+
Pl6zB3xmqImxhGAyPElN+TUEbZBIZRWkxo2RYw1CxDRlbOfC5kqT374WS5Kwv081cwayV7Cz3YvO
1qhTJ2KVh4tJKFHICFQlPnuYgnVB7EQEWS0vSXCzG3IJzKOMwmOSFWgCXn2mygmrNBnbnt4O/PAV
kNmp21iQyRWlOw+YLNUUzbLmniBOvhhGta+d4OB09mEIrCXmYjY/ch/F4dEluRGg2YqmaIyLe6su
9kESXmoZHrTR/9pobN4QtneRfmLdNlYvKAkgR5BoiWm6VKaVE7sr0JRbXFYe4ROrSBDVBMceSNmq
0gtyu+1VXele4Bf0Zvq6x4mkCzIrkjXVzgF69CGgkrDq7mIzie1rYz0ivlKIYDdA1Nf+iy/MaxVX
eVWBLwdZPpJ5HnaI97LOZNjSTAC9FqMWxPiZykx+iKo4RMM0vUYhAbebFrG02AjyTAFXMmI3dn7X
L+TQgLlCaWg6tyqripw9iduTbtWlT1ow7uK6WHJ+XsZK2ZKJHmBGB2fiOYRsx0Ss5kSt+vGtm7+P
5kNGCKtRbXMNAkZJoEZDJQQctFJeKiNt+caDa1v1tzbJrg0OpJZR0gg/rW3rfYqlTi+LRU8irEsy
LPOkhbCavdvr+46wF2h0MXDiBU8Y7yhg5rH2tI75t5/vp6o4y745Oox2nUIeLDV667oXGtRjHGhe
ZcOrB/PhGrXnByo7CeElgGx0ot2Rt225oliFppvaVTmO3bd+LDczjlMlL5c2djN8C5lI+PaHD0LV
wZWyMiBnN2JzkfZ4IKLqjinBKm1v+dgTwxBCWC0X0xzX29TpNk8OkW14+sCSKNXWddVAIBH7irjf
jGN+4NICWIrom0Dg3soWjnUSBIng/nBIDWZXtSmrW0GWsCBT2CJbOEVp17Pq7Hm7SB4OSSDGvbia
jLu0Vj+Gjh0RCZyOwiXe5gdDg9U15xjHc7QAZDryjRPyWFjzHyzwrjbxM1xp1yqSTIaPDtsjhduI
LebZ1btzSVERNP4TO0twB0MttjUARVkkS0NolBftOgzcx4glCPKwjD1w92iGumRM0V8CtYAgUt2h
BdzO6/k65rkE4MFHVd2rDWIa9vOY5nQCNTCvdO29dLXNFFXEifsWS0NWQiGKxtB8shNTso7pVOI5
5su7tp4V8tWZISBSxbCYyBEfZ1ZfSshpXagifRwZbBI6sMjGyWftEO2qKTskEXJY4VaWZ4jkyY+r
RaZZa1O34R2FKl4K7RAa9luU9odkSk2vdIYtiAl+keW1pqZHPZIm6//6RujOsY6KLYLadQcXJ+QX
E4bW+vf1/P165jr7r+65rot/opjOAuofdTrRfkzcyZC0je/5W591uvXHrJIRpsb1+NPsUPxB50yU
Kbfn9//544KmTmfWARrVBNyFZPyXLmiu+58vaM1GF8nIh+UDJtLZwv3nBnrkB7RkaOq7IvH1h8pM
gk2ctcNzIydJjdmaRxepmETjS3pnstLDcu1O1WEMITtHxpdC85e5ChErz8OPRmGPrsEkhGIYYJ7S
phpSjMYwu7rK3fyUlaRIqEm6KkokAXImYk3BM4XNgcUDoJF+ORTZdZb6awnUpCP3GnPvyazC29a0
txqRMUNSeSa6gswxH3PbXvth8KgMsgTENS2A3Vwhl0NfQxBTh0ZCxBHZHpZnTxfCgVeFki3dgXWk
g3VmkPFFqxC5qeCOE0QApjm99mGy0Qdj547dsoVPpEIpZBqPF6S7DvRx3WnDKmiU7giGmEwpPcGw
1ShRTwh05D9qebKLy/h5yPB7ToloFyJBJ9g07nmopiXQ5cvAXdpU1bZNTeK3KODTONuYUfYlQcO+
DHIYVUInEsDBXGQhWtBndzJU/JFFdD3dcB/5W3++lepQQfBTqd1CrYl8UnwjIyc+vpBcTwBWH5w0
tyPGVZ7codrDkH5sYnHfONFWhogojDgmd8Vq790Y8mUkUi91QaoNCikIwezW6asJpp/TL0n/gVaq
imJpuziq7SzlOjJrJCpXbh9j+jMo+5Gi3osJZ59STHW0bdyARasI2wingIyJ3zbiw9hNB0Vcax1A
0iG9cpr6GNXtZiDktbEf8dqsDCs8TBUO3LxcOTk3mN9edWG/1wfz0kwBLaADetPcmRoFTnkKNHMZ
DOZGQdf++zj7Pnig+v734+y6TV8psP/eb7i87MdxpiO4Y7gnvqMb/qQLNIHs41LBR/K/k+6z33D+
ICuVrpC2wuKvzFuSz37D/kPYTBhd3TQNtoJsSX5huflt3PfXTQi+GE5Ug+/D0BiO/PU08+0iZslf
yt3E4DI85o5vOOtClvGTHQ082ybEtrgeIZo3aopSB7+dbpIrjqsSFHHIukHQocdk63r+GEjy3ObY
KRYGW83KGk8OGA4KS6c2wIS9SNE3K9mw1UcTDpOQR3cAM5Fq6ruaBzdZZSSrKiNWsAw1qimjeoCG
TpseBvlyTCD99hYjPKtWMzoZkIax7q6HEvt/3VP3VUVyheFr18m0XnZCfdDj1l+aTuqToBSs3Yai
KDYweOgY1kHXPxaV9eIXtQZeOeyWWjnnMGeOEAfRTRMHndYPH7bMo4siMt4L38ZR41lW7xtfFNwp
7aorBRKIcYgdyF+6GYbHNNez54Hgi6+mEZQ0TUXb3ujSLK1VY3b6o5rniYE/Poy2FnDmdec44hTF
VqFvE+BT92WS0euQgrofxwRJm4/gRBJhomnZc6h3cPjzwLP4qPweHX4f52v/WZDgkEo//v78zi/6
8fzaLAjZSdKOM5efH6Af5YiKRcDCAv19Asj/+vH8OghM/sdr+fPz68zDRioRpok2c4Nf865rMzjp
53m+ji7CshhY6VBLf54XiCYyK0ftd4RKGiraGwO6l29EE0bbJGW3lmACL93yS5l1h6IMyPQic9Oq
vIJrAOUtOsdjNwt6tBp1JWE5DtS5pHd5HtQrvOoLVrWQlTN4dLEVHQ0/O9XsBKJFBQSuxcFbTSg7
a/vDJFQDffsrdvmVj9G4Jd3R6YaNbC1PMHDXMVnJwdiI/NAKRJNdz2gjWFvCoU8R18akX/uEOUbE
NwgtPipkM6o1UZuExeHRfPb54VJ7duTLIyONq9BAsiOB60oPjOvWob8lU3ejKG/U9iuniF7VeLzP
3YjbF2mZ61yp+bipYetbVD8T6CQsMwu/q72mtPZNaHuZZK/rOhurletQhxUtsjUkz0MVE4ScKADh
U6/T8kdpR+tq0PZwEV5bM1zbGNSw3h1dYM2OqO9axqBDUd9pouOY8pc1csKxYO9qMFHga7Z6fFcQ
Ox9yetZ29+QGYl+G442dEiHmyE1Y5OcxwTLeuTepq8Xb0MzB3Vd7aQen3glXhpYyCM44TQsQKNGb
StHTaYwV7Tx/rLV7xHcLMWeRifp2AodF+1dfsCumnhO+DnNLp3Y7LTMfZB0ucj+6cQW1TGx5Ne10
CpRkMZb63UzYRm+46MLSq1CcUaM8JiYNVUHyR8fwyFeMVdO52zjRECT6FKijwnZjljhCdWss9dTX
+GimzMBtzQEb6vATrSH0fAIy4tY5o//cDAGJcgxWnTbetxVSs1ikp94frbc+V/xjr4A+bXM/xSno
NN1hYHVVr/wkL5dqkJYnv6vQ6CGE81e2EqNIta1+PqnLez/yrxoFGE5XHYt5j+TQ407zZmn0+eVH
ee0Y3qjHV79LoW+l0LyP+PdS6JAXw9/P0fk1n+coYUM2LA9a7v+Xcv04R03CKQwyVz/pIBQ7P87R
2TbB1JX6ybLMP69FbdIuHDKSddLj55P5l8Ip4Ir8fI7Om5fvrR2VDtCRvxZCLVJC2Suy2Fljd2nS
7BkJFRJiBfl6NS8OO9nsANU8NjYUBteeWbwTEyYRc175TXiKFfeSmONrVgtnYQzRLQWKg1HBmDiN
IWa4QUhmZBO/9xE1VJ/X5C67SbXUCQ83pRkfA12fFqFQz7nWPpGcdVvK5quf51dDa6ke0AxE/NFd
2jtrWVBUzYbKlEQMaY0MHBW0Fo6Z5MtWrYTXlgCEE1N99dGltm7N+oM8YKTe73IqNpro9W3Umx/R
jLm0teJQdc4laydOjbwm59aw74eQkZc/mMjo0XetRGg8EmH6tXSUV9VsTS9yo3eQ6URqlNYHgzl3
VafpWU0bEDyZSyys2b1WNT9oGte7QYUZqqu72lZu7Bp8s6ERDZ2DbFjgTdzmrf1o5qRlDG14ZhV1
HqvgvQ20c1K6V04C1XJy+jsknC8grfO1Y5cXaOrPVYueXerBwi4rwtm0rzzSylIqaI2DJH8L9PA8
mPoLde8OBPFRBHwFkx11nGeXRCHeIU+2je0+R4D01dZ/NnPloeBtj1yA+6Gdozv3k+sWJuoCfMA1
JM87X21jkPzqY4gPsQGTRiTGeKysAK9MdlJHSNupH974TvgADfGAd3stChwZ/bwNqmftYF6jcO8+
jDE9NaGrLWUzvlel+9SHLl+0MG+NKcLpXN2GGoAJmT24XXchj+sptVpcyJrgwJS7JJdXSkRqRS6t
gGnCCMylTDuPg3/PVILWXIJULWuNVfY0pSu1rTaFGt7C4wgAaqX7rjK3HbHJCPdgCo79o5BKtBQR
Mb9+0HzIpgOzxA4Lxiiyd2O4uJVyTz4VPJTAvO/rYROlZrgoQcvS7559doRSj+4bzb8dWhwFQW9e
ZK9dNWmtrx2NPyl9NyQuG+r3VDQPdRavG9O8LjXtFaq28Agy2SmCCDnW6mzNKVHQOe58W92QzRcv
QQ3zj6bKxS3Lj7HPi4WGKQQ+xLhJRmJ2bUX3cmJEl72bf3RqyD1g++jjHazbatKYWEuK2HPjPFxZ
Tnc3Jv5C76wAi3e/lAV3ctHihkjl2jDqOye09maTRssqDs5tIoiREqsEWmOu2FeMN9fgGj29sc+B
rC+dQhi1VWDVsKT1AnDjI8qBlvclixrosl86yCL2THprbXFhSI/RQNrXacrE1q0x48xxSVrU3ZWi
2FsCXXnui4OMzQtCJFTejt4sk7whMCuMAaLyX5g3Iw8N2kWJ+UBXKkiwPOhvotB8CRPrZWrdrVWq
ztYa+WGTgihwkkg4V5QQj6Jl4x+3oeJ1qaLvft98328+dIj/fvNdfUAX/6j/4fLjZZ+Xnz5ffowu
kT4a5CnNhurPJsL4g64bGQGr/++t/p8vPx2pjoPk+BP7+KchAFQsjdqY11nsJX9JD+lY88zyL1MA
mn/Wm9yKBtIlsg3+evk5rgIcupfZTuTzwNE8arFvLApkzosoEM+x1N5UZXysw/oLvcLSj5/iiAAN
pUV/k5Gno7abfig2IYmbTttuy2zY16l7ytHlagI+jd1Cl7cxmZl3k6JcNZJdRd281Q5kmdHgqOFc
1fl7tT5Chna8NJpFgtZ9zKbQlLALyANwGPOBIV/mKOMQTG6SlFCSKV5L+9K2hlfqX9I43A7iaCvy
2shGMjaKJx2zSE8MUDqVC661gGgSRdVO0jcXTvuiYjmfqAgrnC9kj5yFfsFH/KgW4RJA1tcoSa8L
BE+4qiizz1a1VUli6+aNxBielFRi/LnOGLQZwPcCuNQ6IiEFCWOf9BtVKvvK1Y+B1BfGqJERpEkc
MVjzMl9/cVOlv7hID5IoYJ9Z+eseR/6mCvAJSg1hEmntEco/+i8V7GsxvjjpsAxCpqfFU2rb+AyZ
Eyjdg1HIB5BYGwdwbSToieKq2hFjvTHrZptCiyZwgWjk5ibRx2NSo+ztV1aZ7ivE5dXYnNL4xajq
/aDgB2HBaHRimcpzpPbb1OV8rGlNGlSh/D6kb3mSdygQxsZK9ZU6ZCsjBo4I2KxTr4MoYalrEnI8
rqvK3OF8X1fkCMqkfsIMp+b1Rp3cTZ3KjVJ3yyaRy9bSoV11WAN9TEkEOdYoz9GHazaMnpSYoyE7
FGq+x/u8VWyDr6i9KIT15YaGW4+slrTZIe/1tBqXR5ATJoTupDLWTNNXs2pthLPrIrmd6t5Lu3CF
K/rIU7jJfWVZOsZtYjinmBmtQ+yCSBjY4hIpWuNLIF1GzOEpqfEphaCCZMWtjYcFL7hdWh463OVk
mduRBCs9bXe9GV1JlpkmutGITNiWn4kQhbrAEdnoa9UUq4ZJd++4GHAaggSlvu2H6R17Fes5xyvU
FzRL21SWd9imyAUrMX4mV0M6bACShKz34lvTvoFieiOdOy0utwHjMc3ZpoG7C4ZmFZmYhaqloml8
Bip6wcZD5UCqny08hw9KVZgAvm7D8U5ys2pjvqubc6rWi1JD1zLoSys0thVouTJQWG7PKFV2/orY
KAQUFaRdm35INkAtkyXor3UiytsOJCxKYOMAD+z/2DuP5cqNLYt+ERQwCTe9AK6n95wgaKqQ8N5+
fS9Qqi7ZjlCPNXgRLySxyLoEMo/Ze20mAyGA1+xar6Fo2lSi4CU7s2G8cA0Ilt8XSwAWAzXrkCrp
LxpDoO4Z+fGap6zUD4kb7XWzfJSmdZyyxG/5D/w5vyP/8/vYWNIvmph09acoyu8UM/SUdgqWrNqx
479VWjLINLjrykMKFofA3CNJOzemUwV4+/l0srPeGHex7O5tke2tObtSSuum0LWgncVz4Y7gpoht
SLsLY3avy3R8xHyw62Hwd9GO9vJQhxYpDsNB11OKDftmRrwsF9WXsGi0tntMdPVb2WDAZyDost0X
TurloeRAwgnlaDsaTfxKxW7kXVHWihinW5NYXokE2Q4vLXACeTYdKrshs0mD+TJuJQIluK9kvODf
muJTuchTm1X+jCbTFm8xYnMrwWwmQNZhndL5XM1Cnvr8UZB+pZgd3q63gWJhIp4zLMtrW6uDKuQU
C5vNrMtT4/I7b24JSU0WZ0XQHHqgd8Mid0T4rhZWNzF8ZVA8pWq/1UPuLWKAPw+AP7qpLdbaFkZK
/SbBINmkiq/P8s6ClTYMytFapqPjuEe3fezicWX7n7ImOqWp6o9aeBwH4+gm/W1L9lOnu4RLZFdl
WwRGlGzNklJfLcC+KgcSC8+93p2AX2+N8s6KHzT9a499W5GioQjtKp/Mi2jsLynqHkrnES8jYI/Y
g77nidh4jrraj1CXydL4brXTdujaE4Fpl8kUBp0Ozy4bH3scgx34DVVj8psC+QjZmOWW9h7yAE94
fk0cplycm87NsFEes7g+xxz7kXtRDd+7ENVYVfhLvuu12qN12pAne4Ny4xSN5WtPVGBvMkeriVKI
7hxeN33U2bXBOWqZqMUme5522EXulYnmTtBt6jLaLZ3gZeHnlTV7ogRdXrdyMU5WdRWxvEbtauNO
FxzOtnZTxZM/MqdxofuNJU46LTpU7XwVhcqZzB+/1KpgAZHWik8Irkc9Q8mTXhRAjZPSCKISu9G4
BDaAOfRQfsP/FtXhDG33M0ObUFG2pC6cCPjaJWhWsiQLqHlPmAD9iV6ANeauRQYP9n3v1PdDZe/r
aEQKgOHGqi9bZXpuzOEZNdYmlRmQwnhrK+WlsANCOza9BW/Tch6VYvTD1g5GOzrqJJ4oRX4pwVNy
Gu8hRwU2TUbUosMNW8LTyp0J99ecOGWXgoq2IWyR69AsY0wVa/Eg9vQtnyHReJTEm8nBBC0IDJK3
o92cOwhzY5HdxVZ9PbFp1Bs9UOdp12N+52G+knTQkHaDMeZprZPbWP+I0vsQk5SMld0yrWESvE1z
SwyfsSuX+YxPYHkvJvsympsz+ssrYzGPozZtzbkMoINsqtZ4R+a8nwEKp+o3Gxw1rfY198auiMuz
MEqv1htvrA3fESw3cDauiquxGLaGNgdkwexM+mCXxeVsFsHQFMDoc6z7FcINOIPbTsXKrEUtCka5
IT+SSd5Xju0mnT8as9tJoGPCJA4tIwy8IrRDige1JIwH0xuh52VQxx85dRYLjZ3ABKuTG6fdxtan
Uot3B1GK0nxU0eiVanyMRE5KXsbD2O6mpn6VhDaGNYZn0mKs8kmSWmGMva+bOckh1amI1yy6K01t
9hOD0JYxSkxXQqDShbTHQE2nkymMnYFHOhmG/UAox0gGmzNLpgjFZYlRo+C4ETriFc46mXT71fmr
2TNBMwTCEcyoQhnToW5SnmBIxeaqTuZ9hRZFsKNNizd32Rvo5SQa8CT3BCyAthZH3LNeTsqMEw83
Zeh6ZYbTLJb79Z+nQNLG3AWZIzZoCLdWnj+mzrCNwFjXDaWkS7c2Nb5GqGGSTIFJbkDDbkogWVIW
eJIafXmTXSOKv1k6TuacD9S6GPF4z50EMaBvMje8rS3rOhTixWW0unRjYI/5YR67Z4kiieKafZJ7
+1+D9tWgqexE/rlBw+Vb/M2OZ/2iH+0Z+m9wRuCHjS9l+O8NqOIXBzE22hKEHo6L8vNne4ZdDUOG
absIQm0aONY/P3a0qFEAA4ItJp/8S1H+b3a02jo2/WN7Rq9D07gaL1SmlBbf6feSE3NI52RwU+0Q
Dw4XSYZJ09qgwdyy27yOneeWKwreFPV+s4lDWCdFc6RBwCrd+FE0QnZASEfnRLRRN352eEUbImz4
wXexFQeqWnEtF3vEHbxS8DVQODZFbmMtne3pm5iH4rnK8/Da0lNzJ9MkUBs2HSWqlk2Vq/HV0jWc
ust4FZfRDehu5bLVnc85by6ysYO5JChTcXCvQMNq8EqSoT2scxaW7xQip8vBKJok/IRJSKdYIH2D
6cdoA/c5QhTxmiri3NIh7+c+yd6bvHnVFnmpFSOQ4SbHg1vK54JTCWbp/FoXFP6ktBZXWMNuGOvA
LIEMjv7S4eAR7lHLoV8NOjCDPO/J2Uwumyy/qjXW2a21BJrgasldrnUt71ySNpHJ5AWNSKGRW07u
3M4enI0kXClpVVqHbHrs1DrbETR3UOzm1M2UWN1SvmQl1mC1NG6UlvjXlNw89Drlp8kR4ouhrP1l
IFO1siA7w+olG2S4b02CvFVZH0h33iOi3ZMy/IHaM0WPl0PlWoX/ZCJNW4RGmyZug7DVJ5+HE/yF
wlA6lKYX9qByxvGmjQvmu6YG75Hkn2WoyBKfUCSNPRXPcDnrAmFf6M/p4DcwDu1E2VgIgBqIOMk4
+0TSnWAs3ktq6YpMy1HKVxnJ0xyPWwUVZIW22M3jz7oRL5qID2aewAwsd+BT1ybABVBcR43+wdxu
eAbLA3Xtv8Ps6zDT/s/DjCDwrBzf5r+Om9av+3GekfZtcPr8tmD+OrR+jJtWr/3KW8fuAsdvNa38
767F+sU2+TpV/DaI4qj7cZ4R7ONCjwLU9/8YN61i+T8eZzqTK3Y6wsBug8rvT6uWsaoB7aoZ7Lt0
1O5VMOixKV0SK3OIGAWNfuUQNRBN5hr7jfjZI46AuDkBlypsE+PW0kgJrlLKTbu3ynvZtTULXLkz
rVG/cNS8t3ZSQOSE8ZMWGio6TdGQV/Uq0Qc0igV7WMdNdefxv0fy65EU/IL++X7dvxUf5cffuC7W
L/vxRLKs01ciAzBCS9WA8P4cgAJrcLg+HUv7NX6e2ejP7R/UXoMMJ0aSX4/qj+fR/mX1UXJlI6oy
Vhv5v7lfSRr48wOJuENX6fJ4vvkxbCa3f7hfG6EaKtkkkAgHIFP9NK8hnHFEJjNhlqq5KbKaxDOD
ISQ1OFAE96JOhoum6y5MI2NBbavfnAHzuKlgRiB6NDPQGDgklflqE74bjfu9KabnsQCXMFsFCJYa
XlVavtayR1iVXAIZe1lmLrQiqZVtZytmUFbynCnOEVXKLS6SS1uO86lkQeDmzb7tYLeGdToSAti2
e8AVM5O0Nc7FxSGTyO/DTIYJIMFpCq/0Cun4ELav3WivngZLoC0njNlkI+k3Q36bVflt4k6PylQh
21aTZ7suy20G7HyTJrrwQPSD5iciBlAmA4gkfy5nLNNaC4kBE4r0nU7xVQ1bfB6q2WZpB5j944LX
fWII1aQLgdfymvdy9AF2qkTaGhemIKsagFq2CaW+y128KVO3E/aCg8wGwUjWJkla0z12DK9vxZbk
m+PQv6XKQ5FisdQS6m3Yu9nNpFS3Ohm1zZvKyLooxN5d8HgzrosKc1fY5wk3yJBdS8waEDRwfn+Y
ZOWsTSWsICNXmI5pSMszf1m+65wZ6NU9IizZqcLKQYubZck16ko8CokWdPJtxmOjQPgte3IfWb9V
FWCbt1Wtb+q1N+HeMOJLcJLnRSw+XhZgWVfSfTAaxDkqfA2Qj6U78AHVlx0jo5iR9hB+h2LcJs95
Z/CIPeMN2pD+7Ye4RdOx2dY9/CQYAW13HlZfOOqbSWk2alltDYSjQ/EyKo6frDIQhURGSU0UM1qe
HCTBR70g1lYSdF/euczaLds6WoZzP83XCfvbiq6ojCGkFQPHrIpCRGcpeZA0fIls+K3me2N5GbFx
iPS1dEeSuHWAQ88N2FAT3amqvsuxwviO5SS7WXoZaFD/cLqcTQjWqxNlKow9u96NpjVb2TA3s21s
Pe5lpb0IZjV6eVOkiHaz8Wg3xjnRUh/++rajCNF4CydYaFWenSqoK63CoCd7U92rNr0c6/ueOW7S
IQuGghrpWO3TW4mXR6fSgzcTlFm9HZz4EI13qkYiDOEzyTzvjOzE48vn228XGsghrJjnpOTBPyji
mk2LV5JTMRKfwLwBGQ0yW+dxsq8TNuiti2ybb1iP36qYbM6VL6oxF6kEP6fluZm9EcTGOtqNwsiZ
GE7Cqma2Aoc0A7wPHSUmpL2yjCtmH0eAUkFHGAARwCsk9ldcrGOdqDhpa+cpaHPFSD1RhoimLGO8
q7S8ag66lun65r+b69diikXWP99c3lsDYvZvBYB83Y+rCwewhs5P6M66ufu6hn4UU3SAtos612AD
/5tK98fVxa2GXR9oCeu738DLPy4v6ix71bNAOlkrqn+XFI5u4C+XF43pqi9GCaOvfIA/Xl6qCvRz
sQ0oEONEJlNv1j32PZpigB6C9IxY1cfTCNzqpmBNDnCzFAz+Lf5Twg76Tawh+gunsHwYCb5gh0Cc
ErhLlvKbeUC2IGES2izPiIYR7ieqVuzs4L1HYqzIHlXs9uTEM7vs97gd2Lh9IgH0y4j0GIaJMnoB
Z7spJpqO8GXdmtMyLoDrKodoZqQbmv4ef032SAC3drPN4D066LxpMJwxMp6tGTZj9oI+MFC1uzWn
uhuvAWl6UkFHB8akczhJk5vRuEhINeu5vFc+xmgy9qwHv+AmQPjexCMhbqVnLpk3oRYYjEPPUW2V
NwO+rKgeNi1SXYMTVcjHGbrkxIi+7YghKZFJxsTIyI1WPjocYmV6rdgGESBHK642iXly5xn/U3WQ
C41ue1uYxqYjgblriXiEIOoib7aH0B8rhc8ISYA4qyRUManLiW5xEUa02gQxby9R2SjIHaf5MACy
R+DRc34a9Pn86vYCKqZVEhJghbfF8OgCXDWq1EvwRIQs9l212TZop9eOWc36U9vR4acSFYK7VRzd
K1AiEkTta1ytY/godCSB1YdkpFiVjzmZqrkBJT9OL2ecXFpHRO3Ij4mBAlqMkT3FJlsixt5tj8s5
fhMlmcDhQ22VpG9NG42YOH2atlP/4KBuCjEAup89W+CCZeuCFbzN35SenpC0ox5UjmTNCzJhsq5t
48boXa819O20nrfhvGGHA2wOhoQdIiLtvIagubi6J9Y4KJXRiyPVE0gzDZxsc7jwEzE77phKq9U+
s3ZONW9ytfIYmJ6WxvYKPiMTyq3bEDOuqng3m7PT1VtpE/qDZ6/H6agq7r5PhmNBZlw5pDsT5isp
qY9AtHAagakVXlqrXsskv5e3YkgvkwjNjOhPOc6ZKK4D2YXQJKL9MlJTsZbJhyrIS3r78aNmotHo
Co/Ah4raJidNbcZtZk/stJKrZcAg49jg+80N0TVs4cZdp91S9OImfVQGeS2rOljH52U0f0KfPAyU
KpGePMdR+6ZV37LqTJzAMZOCOjNnj8hzqlIV4Ty01wQ5skt00J4yIkgIjQ/uUkNj1M8d6cizWxTY
gwHRFLlHZjajFsfTlSwgG3xPNuHecMagborDnL+S9Qw1Z7iwKngg/R0t5HtjkABT6dyUxBGKvrth
UHbWS/ctdfmgGKVqgnTwoXnuVKjjSc43YYhVPJoNvE2SL0IeYGfc212yhrwnGCIH+DlTlXmLSwBE
rjuvQiMODuHzVSSm4xJZt52SLsGklLeKqs6BGZU3toXXfo6Gq8XhuexaqCbgzkpAY5Y2nokUwuKM
9HYbwzzNaPt61rQq+HWcrDA/1aeR6v3+v7v017uUxuyf79JNn2Vx1/3NXIIv+3GVmr9wi2JqZ2z+
64X5sws0Af3hg1EZl66mFpMW7MdVCgibsSwZEhYbCaw0P8cSWO9V3DOIPzFUrW6Zf9MGGsZf20Cc
NcxXsR6Kr7ntH2/SYXEYapazdiBHcafkdUC8JCbz7F1ht2hGDcts06/dxHcZu1mUsy2hAqXqL+CN
I63+por5PnQJD0ZPwDfaWNm4G2DHy8F8QXteFO51Oq9uataGpbewgplwSJM6pSSq53JiSiwyVo5g
tMkPuTbsS2xxiXltieq2taAVC/M8lMRCmfSU+vfVM+5MwjcdllbVqQzt6xAltmhJlCE/K0MlZ1mZ
L7RbstWNJn6qkocpIQ1VGSA2X2cW15Fzl4h6s9r6qkUeskXuKxdPXvRY2stlRpM3lc+RwjFjzE85
4SmGnd/YMbHgk6F9WCrUYka/AzcAUZD7TN5C7b9WauUKazFDR/1caY89eS1lnbwk2UO72q/VaDvT
SaXwzdRmBvL8FCLAr011k1TIxgWSI9i9RfwQk3seZ6hja1CqNL6i1S/mBHRtVhQcJvp9XuhHJObv
VpKt2/ozq+i9DG8dDIxVSPJp2Phj0mwSgqoy7hLN+T6Nww5WTxDF7g2PWpA6oKT5ztMMbXdtYYi9
Gxiayv5pkuEj6kdPJwdthSSPUXghmvZiZiVMrkrgJP3VLJCAmvGqcXcDTQ47kZQXg25dSZbMcNt8
DYdmrbEwV8GUpTrS3FFFZsUfNpl7JbLDq4oLJNf7oDCSAMA2fsLBHJaUEOrxSqltGMRtszPz6NpN
O3ZUEfHwKDWzRGyWmYAYdSF6Wr5r06tldzHEMvINBlaZkvT1pLcIFNTI7um2acdYuSKkYQ7qCRbr
ZrAXZFF2h4l+WEPXiNkrtSf0B4CbPJTE32egAUKZLrPWIC1+dTu2TrEd2OGmy9MYXTdjtjOq6pAP
B6WogbDiCoU07Q63gOKCOC82akdaGy4PGYbeOLuXgv2sM5b7mD69sVvPlc+QhlnGsz93ql2hCS7g
eiv6yEtYIKKgfKllvo2i7CDxxYcMJxzSfHI+FWMuAchEmE2mbt5WTUbVwr+dwJ9NDsYpNUrpOVUA
srH8tCBCrbGN5G5YlJ/SOsdjGPSgqPiBv8lKiY9p1b72Mnxz0/HQR+XdUFn3beqS3siGYg5BwRWu
zrB/OfaJgkVGCxCa7LOExjXP0F/nIj/VWnp0RP4+192prOND2iEfF/W5naHcT3l8N4/9C+2E51gh
EjML78JSb22ReGqWHTuY+ZVIiJcYtuwIlsNkN4gslP6i7R3S+wz8+LEvGfaIgWzAykCJpMDtM7b5
CBgfZl6WRM8KnGiyprR7h++VR+oHtM88ebWy1OucmEBC6yqREvC62cNhEG7h86hctq7j68140Q+D
P7fpzlg9pDPvOBKWTUdZPGJ+XayRCq3cxFI/kisMLaLal9GZZEq/Ur7nzQkk/TYMzZvKgsCbfa5z
rmmGDcaGYeqK/zrWL7+aq+EP/edb9r7B2fw3DevXl/28ZZFNYBSz/rrN5AI2LTLGiaPQ140l3+zn
LWvjweCG1VXjq2P9ec2yM3B1PPS4RH9FZ/2ba1YTa0P6B7HpusFkzAoGlLnqr06M3xHoclMxFD1B
/UEU2XZRcVBTIWuKdSqmbYWDqO7tg2CLyRtwzdTsWI/lYzpYV2EVvQGQQIlYjuYnEdtoc8IkImDZ
6C1ynQ3rgOqtD8Zw1B+jZthLzM5s6jyuMhMLNK61g4IlelpkwP+/t+fpWKnG0Wqcrb6OsrBSCyzV
qFJ9LAkcHz7ykp2D8TpcZWQYsSP3esGW3WDPtieOTPfLst1/2bejarVyuwuu7siZ7to82ymkis+j
2fuFE36TxrDv6hjxqIiTHameM3HUJQ3c6LxObfdROwpruPBtYJ05NjOytVnf6gb8mkGCqs7jkp7a
3izTRH5oGB3yUlwI0okwlBLCEM8ATBhQ10XfMdPqdkg434Q7XaiKROSkkGGgWaSe6/ylHBctfATG
BdTAZVt1YWCoDGJxgUzbNhsdrzDbMzpSlIp6f4WJ0NikGEx8eMx3lVG+13V1J6viswAlhLB+06bi
wyGJR+2yhzJi+KsX4YGQdGa4BMpN+hdpI0OcqUzZoevpewHjh/O8z8ltgOPLwSzAB0DfD9383p44
VSnw+VmHeqMMyb5s1E8DjkHWFRojA8LkowRpUO3r0TR7Shntqt7YO/oSqEb0aBQDYSGO919Z/1XW
O//nvvGixJZS/LWqX7/qx3mj/+KySlQZwuhC/zWR8ceADNMXNA5OHGAZX9Csn6eNhuyd5Y2xIjS+
BPE/xmP2L2waLXZBv0Xf/CtpO23Cn08b8Ns6gWW4x1SLAudPy8ayNctMW9iwq/i5gcHAnkyK7GCD
5FC7+jVl8IfioX0uG4e5C8E5x9AqPtIvZkJc7CzEi34ZIrlVE0IC1eVaaCwnWsA+nFF3gl0NudD9
Fhvi65Kx5C+r8VVkbkXDHOk7EmeosnV6fxP8FL4N5cZRawslULjN7R7v12B1EwSOHHN6CSHc1bNz
vYSLv2SkkCoEKvir/qJ1ol2tVJeFGB+XsQ16MNirguA+r6iiehRgVl9FHuSw94Qcgo2OMHBo5bbC
0EYua0T2qvO6CKzAY1JtsUPuHCNmGbTA9K2q/n4eaPGrPCx24AqSnaWwZsimgReLgkh1gx5yWDEC
xsh75OrJPXFmMxps86Muys/ESWqE25ACCiV56vPxlOjJvu9axTO16ZuRjE8tUnd7/UNNgCGJXV3E
YjhqZfgo8dehbTmGqXZbd/KiCS2iNEFnisZasB1PAVk5V2RIo9sz8J2K9ltnd/t+Gj9L6J39oF+0
GgHxplF9anZ5Z4zKQ12ofj2M5NkYFCFqGz3itfII9blUTXQfoQ3kIxR+KoYz1VCCeA7zL/VdOsq9
UCf+5qyV/WR0D06KJhE0ml6YG5Uh0oS1YA4T2+udeYe+ONows8w31iRcX2uQmqclIJSpnhA/Rt9s
J3rUo+SaIvjDTaJ4MyvDzZJUJx7+G6NuL7haDm4fkq3jFPu8mS5GJLeiyu4WQjw7beGXQUCR4mCN
s+OgW9K7yTCPTZe8pKGqndwofJ8j9UFKfQ8HhnmXyB6mCP5IZHJSdrJhp55teWduwsa5iuby1VxY
mhv9CwL+Q+bWh7I0XUZhFprW0foujBoDQSRvYl6qTWvb8RUEKgI5MliqoxNmqFPUy0mJb9UxR1fP
tQZtvvdnS9/zJAVohthrWiG/p0j/rufq48yMC02PCsHazJJNPjPS6Y3ixgy5XazEuh+b5h1sE4l9
rnWfZRZ4L+ehXdixSYuHoGufUkeBmNa/uKu+cYmzGyGXS8eU1oZmYkKAT0VQAMamKHIQ1NKbthVh
QppKdomqv7ZWeiKIHURMLMHPDxd1bT2ZucLvdQzpaWjdu/zCzImPaQQD7bw4m1Wzt+sVN0HbRMZE
Dia3R/ucAsUL5xiYPyr47DkPbdS+5EwByFwgalaivCwMEGtufGdTBXuTVtDqh9lLpkqxb5bpyRwx
dzXzBd5m7AmjfgprdT8u8Z1btXwczuLV3RKSZg5XXNTf9C70XbFullKa+iGbTzIpdgzKMB+WJ1ct
n+LBfE8n46krcOEpw3dSglAdtWQbL2V7qKV1zDCIWyA3TESr6I9PNfHfSnbbFysJTdkiXb2KzBON
bFCd9bnb88Begfo9Itik0UG77DQV6iYM1MR7sEnUCAyZEW0KB6+ns5BfVRY3fVTtlAVTTWPFd4ru
7DpJGhEmyjvRoLF2ZuvGGfRTpRTId4HtmQeRpXcxdrQqorcOo/ypj8uPLuZU7Jwj67rDlPJbLodT
3FinrjRPWajutLJYe2cc5tnaEVZ2cdkmgL+0hO5vCcP/Rnm/NRkICP+5yXgqs+/f/nLl4y39eeUb
v3DV0z+Am0CL9nWz/7zySa1bhR42wzwkGr9rMRjXWRq0DKzc8DRUjRnfz0t/ZWHwz1RGb181xL+A
2jD8++ulb67LNZUfwrJYt/1xkldIZejSzMK8MWS3I2EahWYdHQ7aVjWIibRpULUTgTIM57uDMRUB
kaAbk5jirDc3cqn2wA2DtMxu58badimDFxyj9aztpKlg4EAar947UCWlVWPxVrdmMuBuYgOkFYGa
d2fLiYLaBcpnogCBe0HwjOekuV9o8jurxu1SUh+MwG6scFulzqafX+ZlDibCQ0tGNA6WnDLnBeUd
7Ehvm92ZHnpeWfHzRs71wbT7vQnBz5pZZIzzcdI+dau8KJJhw0zjlE8lf1ZJHp6xbasPhftQkN7V
JsckwxLcTXuHmRBZf/tlqgJRELcGnjurseIU4lbvoQIb1c6FjVFOTAAIoZIoDpfFuUK4hcMs8pcE
+b/Vbgu0BnVkQFhofNbw16p0A3NhbBgS3FMvu0HjrpzDoDB7jBHmdsQA10Bl0K3RtzLhjaLZCUZH
9TgFTcgUNCIvyEaoTqczIC53cjYyNgTOfjxHCSOylJ1Ge6slPdOy1jNY1bsRG4TMQqeh7JOOKaKs
PM2E0uXGu6IsdtrMXxWDh6OxrCjzS6rFgxWtDBT1LLJvZUJGilzX847XZRGxZm+jEe210fQjk51X
kd8kyMtLNT+Gkzw6We1FNlhFC4ZnXB4ls6cJLImOjaRv8+swIkgBYE+3ZOcWH6Hu1oDFyWNJg6md
30zu8hG3X6OjJFcZMYf20yos7ec3Mkv2tjuwxm18OdKmuYhCwI+NrBvJrhoRyWNxZueHB7DnZ00Y
L3L/oLpxCcMeRIVlRAQKmdZlngZp2ntD3nnuSnUD0OISWzBLHQFOfzQKzY/BRmaRHlhq4s+kq2DG
jtwaiW8TKMRXcTwHk9OeUsZRsB99q+4D7Hc3M6FlSkLNlOvG3hbiUi3vI6P2ssq9Qvyzk651QhoR
iOG9LW9TrTvNnOPaGPnUpx5OjSM7Wl4XbDFMk10Y8QkrzqRb9oQY+1VWM2QjJkclNW+FL9rddkCr
kRX9tdPb/hjG+ChJ8SsD/s6nAc1HB3NWjrmfNyb6Zt03VKIgW+kNosSDZ2GGOtpa+D1jqp2N7VVk
cDe5/RZuqR8xCUx6DVA8s8hpQuYUg1kAo4ebNFVPqWVyr7+hqAFxk/mFvBq6KCg7h+hIpr2GFugA
U3vWzbJHByZ443HOLWp+YsF2crk1V/nWFBMplp9mNrbIIfeRwAkSvss2ChKwNAUaKe2l4SOI0ncr
1S7c6g4XuJcT49M175V6Ixm5dbHO9wiJ8RD+YH1adM5Kju0bvKugi+8NXPjc9DUT9YWcRO3r+u8/
DT06a+i6k8xF69x9l9OZw4SwDvLN+0fiAb2qKXcJFYQePbkdEANYrhhCTg2nFRxvD6TMth7v9Zxa
cKwJ6mEYa0RHlSG1ld+OjQxAvF5MTnlYmMiHnevn7ewb2YPQw6PVyl2zFjM1YKKVMOr1zPGrqfJj
/nJa8akpxIk0w5Z8ldNY0IzM6htSIvKci02MtqroXxaTHXbSPs5Zs52NAvUzT3WuNZeJxUrZXmkZ
nklmUj+pR6KBd2a7ABJNKwCmmnI0mSM4RNpLJ31wndHX3fwBkreXauGuRxLgECcgF4ZI5nKG4XeR
cE80+IdkPG2qZjpnCePstGVHTlGMN7ZBnKVH3xxbeIStEmyU3bpxFyQ8dRE5kxzYTIeLXU6zJ2b9
NgtfCBv0DAmMNDH0C3xaB2p6vCVvcwTAzAp3WsvDq2P66fB6ccpNRCVF4huTs3NJqGjjUuQB3GnJ
NTHHlq3O93m+EYRVF0p91NSPGeJzVG3LFM6fshbEyadcurvGZG866lcdqsuNakXwGexTlJgPbl6f
XWe66nP1kPAJUO6brxMRzDvDbcGuFfTQUzALzuE6eQOFtguRIwrZbhHSBmNO8iTid7PTkHQM55z3
PG1fMmkEcdQEuGxNwowtIuaMSZ1OxrzgPoxcFVzQUkbiLi0+mWRtdNYxrZL7vVEFCQ60slx8Dahr
Pyl7p0tPUdfxZmWEY8uLRRspAqXXa65ntqhIejf4b67zNddZVdX/XOOdv7VZ/Nciz1m/6sdcBzKB
xZhYpdf72rxSZP0s8uCN/S8S7fcicsCFrHbxxfwGQ6fy+lHjAS50GDMw80H+xNb234l24aT9aYyM
WtdFls5YGiEwIuA/1njaQhD3OHfFwdIULCkrqqy2i5zLpXsnhrG/xBKvBaVdPw+leMjC4RuYgks7
Ta+cytj1CpOARUpkJ4BoOfbGu7AziWyXSWN9dInB++YMifLGojO/tNe+tQmr12YlG+uq85gI93vn
mLwBtvNo8Lx6yVixdqwsVlHDLUPNg+EM9+R54vluatxl+OPtQT4uKCanzrjpte4TSBurISjmRlce
BXxXvxjxAyaqsYs4WUnyuYSq9g3Mz7XN+MlLk+nFLogIdenBN6U1n/LIlYC3md7G3IgkZM5PhVog
MMqvozx9mrr2zlbcBy7Y3lu4psLGfQRbVKFgZT4dm4KgktBCkKNdFCWb7dzIb6vcYSRvhbRlxn0z
La+5g3QyNQ0SmZhoWc09IY6vkZttO8gk7RBe1hKPiZEz/4g74ypu02up1ddunF8bVc/EHI3UYOE+
iVRr30bFPixIeJ47Vd/KNm+BDpikxfbRo7CnC42wVXtuQLYkw4OuKddpYV1VorrmwDrm0kKYU11r
1HtNJd+MNr8iXuZ7N+uUoMMWgTOBW5p5tNL+EAO5q/6HvfNYktxIu+y7zB5t0A4sZjEhEFpkpM4N
rFJBAw4tnn4OilY/yWb3b8Y9uSxWZmVEBtw/ce+5s7kb8s93g457VfsC1aYSnB3BQEfEjr3GoLJr
FMVaZD27TNt/rBP1vmn0q5Wx16uxvLTW9FZVdYcWKfp2eudOAJWDPDHunNI5ljhegPh8p4OpQkUz
zkYrH3HUwM0TM1/aLbisqnuDwVHXWV4TR2+N1jxltcFxO/ZvuoWKbZRZCMHA4N8oxblxyPWyxARX
3KL87tkJeUHebbBOr3q3PEG+fRZFCjg9ep96oiMi174MmrpDeQ+MmwFb6EeXcWwOqdk+d7axGVIH
xkYVg38dkqcytV3cT5iNYh4Py4dbUfvJQzwVyrdf8bvKJlltbDKCULWKZ6nEX13avU3W+MCA8Nrm
1qNUq5Mz9SaNiylmtQHdQEQpUkz6m+aA9a5L9sm29uXK5NkqnI8cmGDYVziwA2LsE+2uGXwM2lbe
Uggp/SPzjYch7raTVJ4y1UdaMG/jDYViBsliHfWPoWUdHGntMCofWjq7KjQ+RqP9rJWZPTAwBNBC
Jj4NvA57wBFFjwoF2L0fQ//6z5Xx88qYsTD//crYRh9J9p92AfOX/bozZrGsoaGKJavvJ7j29zvD
/ZdOew9reqZo/vHKQA87R1K5XDPcKsJAMPT7lWEB8MCbqXJ1/F2Bz0zh/fPikbBQhLcGnhLwAXg9
/nxjsDakxZzp0C14ph+mSg1tsPNe1300vg5d4Z8U/9WyQ+Uk7Sp6U4LaNHHMJawi2WXS35Y6oRQ5
mlowEVS8bUgUjpMItC7DLCSLZ0lZ7jhy2/3UmSUozkp0k1EcFZ4xoBUZlfbYq/klYei/JKhjXxls
80iB/uwTQaC56Q35+OoC/OBaIhFhpjzgS1cW0Tjc91rWr9RWkvLMTt3JMWQkNClIdHMdIW68V+V4
n/S1xbZuepoi/clJs/bJT+m87CQ0l2HfXIoK5qMvc1aHxpUwObLjyopuqkN3Kepu2xfPsSXNS9In
9jvIF2zvJXZsKTgr9LNmqZtc17cuSlAruq/7t4FtfzPwXgC0jH2oCYICUpE7lxSGoDr09riDDoYf
GzsN53cfOUuhjWeZjgQdNoa/yggALwqF5BA9HzH1s5QwbZTECbdHb/jN/YCzHGFuP1wxa+qM/gjH
2PzzRP98onWKpv/+RKN/b/4TuWr+ql8PtI5YHeMWkZy/8W95pn4vAoHtk6TF4uy3Bd8fxQSWCs0K
CYItftsI/nqiEfPZ6PwItyF5BMf136JX63/N5iXiV0ftoDqgJbEocnb80bnVRCW4lZjrgAV1cClM
eaA2RQduoOs2py/VSQCv5ELlsgcXrwXFtxvU0lPa8qT0k+VVZTg+p/ir1zat9JIJ/3EUAEgjcZRM
qMMyemls1FiV/aMwzPe4Gn6YfX9quuoTWt4xqTAKcQf3PH+E4bI7qS6FLfKVb0fWNfFLIKcT3PlI
kgrjg0Qh2ccmmd3Wx3NhV19a0zCiUaYPo/d3FalTbqeRlZccGtms4HJDpdbLjWj64zA5KythUsfw
aWl1ynsqrJp2rGcI2AVvrRPuUCZskOy/Bb0BvKC7sM8H9GB5kBMPpahlD1Awv7kmIME+sgDC1oHX
atlnkemvI0FBMtLXUEJ2gT5eR1ccMoaCy66wPYYn8IGtDhCT/iBa7dKOOIcSh9LTmCGIVTk96vCX
gqjbd9O4dGP3oAjlBefKS9GpXoM8A0cSJSuuVHfVZjjbUrUFwsvBNWliT9oPOJMses0c/XOqqtXo
dHd+Hr4SdLKDKAohJ4zvSFXc9Ul7ymAuDrr+oATxV+HU9tKKspeMbKHCzrSlOZhIotp7au0HNZjT
f+rpMccqS8AA/2aip90qwWTUpsXe6fKLCHjXiok5k/855slRWNV+yo1TH0FukhqVqznl6zyq71od
EZ/D8rGI/NeeGj0pdbHgqjmZUblLdVPibVLOrV/ecUOeuyG5s+3OC4uqXoxF/YhwbVY7zLdDvszI
aFmkTso8NzO9HmLtspBu5Jmx8lTbIMuz2oRo6bwMEnQzyQrYSR66fDgXfI4n2Z/1rAU+MnhGEBEp
nQVHSNWPkZJ/R6M4VUq/cy15GeI5MDY8NaFCdIurvaSdg+Rs2jlRsnVGle8ycvC74/2YT3eo2M4j
KfGlLDzg8/bCiJgKx5UXaywvVXVCNGe8kZLKHjCov3sz3wkj5hVYQ+cBSLSXUxSARB1BnOemeXEl
UTZtz9hkGoxLmonXpCnPo8Y7NxbbjllJVZr47JOzogIkKhGaLgnCsVZ+3lAUB2rIMJSANZzEczw8
ZBucFEmmnyh2YRcNm8SaiH8Jq/u+jDzdT+9yt2Wk5++zpr3IWQmu8IPj8kJyIswHw0jvG1mvRydi
k1iznItHoEJ1X5PiWvRvaVUXxyaon0XmP6qaw4fWio5Kg5AnEA2T1+44FqFO+vQIhwQ2acDQ2pbG
smjMpyKuC68zxD1JFfjjA+uWasgMBpamac+3K+2932vtCm38yS+zTV2YH70tHmLmM5HfasTFZcOx
TkMu27nf8oV6LBACEw5R8Jg238VAtmWVO+vad+9jJbnvLIVnFc1saFBopBnNYp6//XMz/nYz/q/j
EXLkRu7AvInggX/+3//zc20Gy+P3e3FWtlgqzmRjxhL/rGd/vxddQkOoMlGS/5Y38z8iuznWgcbD
wZTl6qifGKn8uhgxjKGKd1XWYKjZ/6YrjGPz32tdw0JEg7SGNRiXMIDIP12MiFFb6SpOvuva/CEz
W6DFVgpWa6aARzRiQtGOfFAxnkzFESr5l5hbNp3eTdLDFXMzJ0qWPVnriIUqanNR0vO1vWCSkl+7
QHvo6QlTIwPHKp4jmnXG77SNGajHhTKayrcxN5XyZ3/JrKGK19XPvtOqzOpslNhUMNx9R2KYSb1X
vXdvSURF6yI/NtzuKzCa+0SzNoad5kiAtUug6F8D+tUwLV4rUzQMf/1b1aZbYB3bTOoYpaxwV/Hk
r7oqgMBumFubLK6khGAU+Pd6CBFybLRHVQ9eZcdoQjRH15rH+RW0JhWeFUndIaoz9Xsqg1NbK69G
B6fK6ZOrVaY/ZIbgzBoOJNA+9UX6oiA2IpchvldG+QED/qQ25jM98aY3UTE3AuW5aQfoGALxJK1g
b1Q1/Pi45azFoQ3XsvNzzHAG5XpUnvWgeVEc5zlo+I4aZ+W+JA10McBKeouwz29wBZ1wpD7DkYLn
ETnbGK/RrpL6qZXZ66jGg6f4DTo8k1VivK2H8S5S4ERKpusiyK5JTUVuRCN+uSDbSOKuGQh0EOm0
aeC09l8KUezLjrxBDXZwmXcU4vO+CUv2gcQLsjaSdS9bfVvp01c45v22qAPnmgtDOyctwic1IEgH
Bv5tTGBc4TpEZ5BZcjEUxW0wpzn6pjgxg2dXNdGpj5OhIwPv7lPY7ZOd+wszqg9qTLPCjkWbxSUI
MHwFSyJW4LrFlaZq+jHN503CkN/lnY/5yYTkrqu3rHKZEvSkcva2uTMmm6kNY/jYsLbjkO3tmXtM
lNwuL5SDZpTOnDN36u2MnEFg1U3ffDGg2OO9b9fZTFOOSeRZVn0G+xcnnttCuQK9nMwMZiMxXhyg
zLVePKVW7GVVeaO3+aEl+o1pCtpqcM4VWGcLXO9S1PnZBPjcDhgCfbR20sfqBOSZ8ZblTcl0aNPk
KQEaXTcTDEEw0nZM2OBc4kCdXlRdRzVSvrQmqQwFCOqByV4zM6mlm13B3mPQCxCpmI19y8FLkf6d
Pui5AmcOENbSgHctZvA1Wp7TBAm7h4itaOEF3utHHUbRMpyh2cpkfifjTDitPyRY7Ry8NvJ5F6BB
tRFBwKa7I3RgndZRvfjngvl5waj/a+v1/9L06z/IKucv+tV54YiakbzaLz02/+vXDQOORUNwyWOP
hHu+lX7JKudLBEecY/C/Gc/PoIvf7xcAVjZzd+YstF9MWf6GwgKR5r/fL5pjGwxtdDzRyDh/yi7/
IOKODUno4dgMO5ZNHpk4n53dAy0wGZF0ltssGvgXir3V2feTyYVU5x2hBps6HJqOkpKHbY07tXGS
Y4/fgmcFd0baltZ2Kux9JRuyuSiZvRBtIk2O6Z+YBRaLgEWYCRSvVLE2hc4qQyNRlsMyVpA9ajyc
sSOOGkVzKpEtWkixouLZH4v3LoSPoYEBJVsr99WzQcconeEKTf80KtZKzaLHNLOXvjZv89WnGXJV
Inwbp5PRPwyMVPwx3o14urT0pZr1CkO6ioMSM5XhQDcEEZE4+I+lvrKM0qsUMPiASod6h+j6OtFA
DLa8N9sCR2g3LfBcLRumKkS65guRdhffZ6U+MAnR/GztopcYnMCmAsYFrdWEK6rszXJd3HI/+JwC
YtJSnJ6huxP6p6HOXYXQqM+DM6K1YzfYnOoznqPixZr5sm/etUZ4OlyLoHbfS9QCadyBo71TnB9T
1nmlEu8HvYBnO+xoHO/swfq2ApLcWzdE+cEZ5Yv3qctIWcv2SsooPlbtpenwzmCybkoDgZluL7Oq
ofHARDpLSTttg5mo0gZMc8a6jbFuSQgPLBmDpHlG4gEpOSJiVTNYALiKdq1zGxFFchUhq9O6PoeG
+VnZ6jENnaVh9Zs+uCQDCsBh7BA8DlsS5tAMAosdzS/FnJV5Q/NaKYKP0aCglpGbguOcHU67ZbZB
qqU8hozDY5S5lWHd+ZTMmEb3mNUWPDIe/fvCMJx710ru1FJZOX13LFBlEBbFpmCaDiDVfDGupBR3
URbvhkjZtp2NH7rfxzk6CltfEZ19UXKw1J2praOyX5u1cgn1gN7QOA8J0NOZ8TkMp9wgOQ/Kmp7Y
x4YNCbmAHwY/bFvRYhklRiZ7mYTiHRfdoYejKwOx88fqUk3NhVXLFSf6Dsj3SvWjhjeEoVjrv43Y
ANsK+0NVrhE/vrQNXumi9Mqq3JTT+CKVlOCUeq0P8boOCHsZ3lxX7AkdWHYkS4VYtEGu3UrUoi4K
zgBQ8dQOR140NBVt0QHcH4gF9d3JIzwLRDTAkChc90CT0c1w8aZLkTxDXIAVACaEL7fccQ+lxVOa
o+W/2NWdleL5I/1zrAigJW+mG0/SOqhoJphIyKWT8ny54apwTsiV1GZFyK351WKggwECTYeEBKJ/
15EdoxuetBu8dXyAh7bu3/VqX9IWJWmOEVkhc1uuatfw3DqHP5K9RKO/KQflZrIgMXtnq1OcuFJ8
F9ld3lJqYUEbp2kTx/1JwQIopfHA8npZlP0h1UCZsf2OIvSTXba1UD9Ag1lnE1xv2CF2Fy7JpQTI
zZra7LeumzyHiHCw2vFnbNTiB5U5il2LkztBjjNUlmzodEwX8ZUDw3u6RpkKb7rc2b7p5bX+oEVK
jZvDXoVsDt/cyNQ3fT36T0GaiA1GUFGuyrZhle+zcKKuMXEFQgnXnmWuMykKe4gv/9zS8y3tatxr
/31A+lwUn99F9fmXVvDn1/26qE3YVqarqg576BkRQqv166I2UTzOeH7N0AGyMSf9/apmEAohZA7E
QQjJZu5PYkgs0Igo2b1jhfi7tmZ9plf92W81UyMJO3d1+jda0z+3gnmKdk3jVNwZSW1t3QESsxZn
9Yq7weDUTA9R6z4n06gyJmJyushjrDV2aJ77zvFB+6h1W84qu9KL6oyQGD8L7GPu13QuPSjJDJNs
ItC/cCATcbWj+lzrc73PvgTiUqsSPFM/kKN36DvWKZSuaNaOYAOWUsNvqF76ZsK9kB2CrEC2D2vW
P3Stu0oY+wNzWzp1/Ij5CRQ6hGq33fI8L3SASMjLYd4KglMtc1F3+j62GuY4w8615UkyT2oyBEp+
tK+mbC8oBhwX7klecQWn377p3FeVsstKejC/Q5kWb5NEO7VleXL1DCUM5Fgi0Y1rpItnUOn7qU12
JiCUJkImWgPSkJwhGYd4JEckinfMpK4keJ/zobyZ414l4aV00mMo25Ohf6VCpxCPDiMQKkdCy6zU
Tdy7XlMhsyqCQzqILY30ARfKUXHVYxbMaOUfSfAksHcx5ARg+ZRbiVfo/a1g9hSN+ZMzmAu1I+Rs
Shd2b22bljmyjRU3xXUZ7My8wBItEGYhM/MDLmbQTZEJU7sE4KJU194y7prCPxg6+3p3KSNSjtLY
i/2dgFVkKqgFE2qFIMYQRob1yHhaVKSKp58Rq2M3DQ7zKT+E7YepXmfyMGFN76NSwJlOUAiVJHpb
J8s+dY2+hKh5r0LWbcPIGysUUxmZM2+5AMNFeEySQXaBiFyPqmcju4qYrCVFhIA1Jx3SC83aswn3
8vGFVMLxYHosw9IdnB2SS+CeeoJ+iJwyHKcmssLONS/A24jczpt3pt+IJbGaLHB0n1HJHix70Akk
J32nVFRvZKIWmEwtoylaRYP9acrh3oYspRkpRvoQbwhXOscuyNNYfdPEcAALwOjQVral3e8jY1in
8UhBwCdQxnI9wiNRgtxrIupMNdvpU/cAOYGwCAt/D88O8g+Nso+CUs18EDa6c1AFGwwfwZxBggXV
wkateHOUW1yOG9dCAtZ1qMimnGBbS/mhNdNRTWg9a39rGvFRZMUlHuM7JzFfTYD2YWGzPKie+p7x
Q+IShDNoxckZ9W2MitUtKE70/GDX1drIlI0Gq35sP+3ujZypO0B4x1bJdt1oPxil+eKY6cIgn2GE
E+bqbO+g03zobH8Wallf+rw9TSlZxYrBFJ6PnhtWoGVqbsFgSyoOWW84HxwCELLQ4EyJyQJIdz7p
SVUvvVIts/XQademTg9i6s4E+B10uoVcIqSsuDulcsMoUiBW6HhuMnhzCsJkHsmFYrfAAKxVV+Cv
MmIWOfabRDGWKfo2kGI+4dZl0y+ZxTBBcDSyL0gzNdxz37eouBmHoYVY8ejT0KtH6UcQcjAw53oI
YGe4tpq/LWtidDtwsIWS/iMh+G1E6nL5/Pf79PpVVeNfLlP4jr93vca/VP7DZ/zLNfj7ZcrIFcsg
DmWV5f2/OwvmfQTAYhx+v20V/9D3cu/N8oH/uZ3/Rt/Li/qrn9Ca/dE8B1TYOnivP9+mThHFg5kR
laOX9qrXrHXsmmtVfjjxcNda6S1DPc1aY2/S+frEYzoY+y2xjfMfBkRyF1ERl/+D3hnHOtE8su0q
9mBEiIOiiyBjoZ9kqOh6GjiQbBxQmhZeNuuDK+k5gTy7tI0DjPQeVnoCM33C5NcQQaWa4yF1hznd
7DTHXGF5IleRRA9ZbnMSu9u0fvVJoAMAvJqDCwJRPAdtuFLKZ82vdiOFJnEwm3jIDybOqRzYu2bB
ABQfLgj4SrHfR/kFCg1SBFIv8ryhxWeI+GX0gRdpbbv2yhEM4cLQfLSgzBsOIn4Y7w1KTtJ1N+n4
0SqI7nWMVzpoMTYc+mwnmuH1PRT7gJE5GxZISz2E+xFOnq92Cxvy/bwsmZv+oOm9rPM5sKvNAC0f
CT3iXzgqdXZEzr1pG+3KEbFI1a8JpPTAYVPO7P3aX7gTogkxeiIVkB/rS6wM96oTA/3P6nrv4Iyi
wLiq4P0j9A7KjPtHD6V/gFK5dXAYXSIByJRbRkQENHyVKsZNi0pcy0j4NOurWeX30vGv/dAQmXqT
BA70c/AAkOXMgbuNviPurG2ZTeTcsKliUgKgYe73IIRlYOahYQSZscPKfEiqAou4eOpyDdeE/Tgl
w8n1DU+o6lFNo73oxbFv9E1TF/dmor5Etr4u+ngLD4AIEvfst91j2WrznnBlWyDCOxbO+rRUB3+P
mWHvyB5QFHnoUflexONDYz2R5bZMqwtqZECk1bVqUORD624yZO1uvW2TYWtH3Jt+vRV25Sl5s0lJ
KDEcnyxQ/5qZsde7vBIWajXurGUyuF9WoG9yOR3GACs6VCm/K7hNjWBn9XJf22DAyQ5grcv2doxv
yeSu5Ths5RCdddU+O+pb3zebgjIgJB8lL+WmM5UbkM9RKzfZmC7LPL2jhN6ZAzOLhEFppi7sQGcA
rSLUS1lyYoZ3FGNnIVMPrPA6iXbfqQxiRm3lW3yhMa4r3drGMaTU6dtpwo9pJJWQRV9TVY/2BCvY
MI5GmJ8i0SN0s89lp23rloUkKX5O052nQic911glwcDYIl5ppbrWcerSLwMt5d+X7GNXVsG9uqjq
Ce96m6zmfBJVqoTbF2dUgdu0xHM3JbuRGodCblkxzlFSjbJ7YlYg1z0DcXUIoKXAm6PkNIvHBvtE
k7vLeeRk2dWSafND38iLkloH2Zb4Hlre1emsaAUjkvAR+vYynkIvIGZGdD3VLQVjkyteBJ7MF9pr
3E4r24yfAvnTuXdP+NXWBaZjE7sV1wnlnXvk570mwDidzOYiv1cagZo9u9h6p12KFL/UwoYpsLT8
cd0bTO78aIsFgBH3sDAIB68cZTNG+qqT8BqsbuFgvIxbMWcubWsNPwocgSyKdhVR2pohb0r5qRZQ
2xB1ZrB7miHAruKv6/bBxufT6eY2Km304hSYzY+peRdps53c+JgpwB2K+tASWjyp5ORSZwhcir7F
TkTwNvPW9qRx99Fw0PJuJ20T04uxyouzLsJdBKy0NPpPrhoOoXE5hcfIFN8iVO7VcAKbo2T3sbTf
VJVPpEFZm00fMUyXCNpBiknZsK5u16/Zgy/KTG5jAnp9Z1glesieykcxOmwZHrxFYXhxWepPaUUM
Ub3iUdtWMKHIYdtBul36uUHO2C2syUR6MYxw0/JzocVZC4AyCpqRgdSdCA47i41tMZoLXLqIANJL
CIWthmmLjnNJVPM+s997t+FTk5ZrAR0xRyjp9BYlOdTAyt+y3vNI1+JpQd6PoynfST7EZsjAwnG4
gBAHzCE5BVUbU4xTELFUAShYxsKr2Wzn9pzM1XgEqO3iKV/Vpe51TrVLy/zC1em1Y7QL4TKkCEAS
BVY9+YcZAyRDTdbu1G0Vlkps/D0DN3vjB3eFeAtFTBlskGUApkk426SdvGroDuA3KIAxYpnrLE0O
DJLPMnY3ilGC6lLPaVGtBvxOZaI+KjL1uiJYC3m2OvekiW7RDTA2Bj5CrteHOh0IEhs+faQJc+Wl
t2QoLs6ANKW/bzSaYrCC2LDWUThyUxmfudXcykp4IdszDK1rVrurPPfPLvAb9AoYrczl6KbLeopO
Sl0Hi3Tkp7K8IGRWLftV4b4jrDkG/nTsQoBL1mxEHI5ubD7rino08vizCp5RV2NnIniGYM+4vCk6
dGd8FbgweeGQNiZ3T+++TgVm6nZaO9Ow0ql2tXGvEA6JVG/l4JAbaQD8NFxDTvNE+SbVndN+DTiT
VJ68OOg2xISTP0VcTqBuomnaNWQdDCpoZmTwvt5uJqBnuWFeQ11CEMS6E0PNZFiXDNMyKD9ylkYO
S1qH9ANDr2CLubfAVGi4ZmdTunUrDYqutYzIaW6j9i5T+bUHDF2Z6sW0lXpCa8eAymLYl7glRrXc
69Enx2RLxAJ3TuJeEeh7Zntuh/fUTi4xy+c04njXJADhh1jWXlc6CxZuJIehDacjKLVHDVki+C7g
3DvHUF7NFnJoAUO4y4+4i5Y0fvw6k+XkfGXgAsyu39Sk9A3utDLo2gWwBU3HCw41IDTxrSiJ+e33
Ehy/Q6XSVhyu7jmjzJgD5SyFnbnzY7TerOJURpCTyg/e3u0Aubf15a4l/07j1MKBsHD7YVOkhMv1
JloaLO0a/jfbXoMIXwR03ckYouy2vIGsvpKYhFnyyA7hHE7h0iC6qqJDltomxvomomrfuOG6du4j
+AMsglaag5FmRPiva15JwBH+0sQmPAZZ6NTY2xJvlYQLMWEWzAGnWK61dDpnjYQcysS4g8Qz21t3
qlEtBdL2rFD5AMVeUlbbUn0wO3EefdWrphQyDggqPv8ZtrVkig5aDwzUbO4UwaEdOGu/9Dd+ZPFx
YW6p10tJ90x4L8eKtbBa5XUMBJmIzL8JM7fbZJ/DgyEob5cmvOYIABXepyK1NoMZrEo/2KbGHsrY
UJOzPn0ii1+MLSd39ugX+TlqUJ83Z9Q217wzibxNVyUcyczGPgVDdWygKEw1I/MAQg/0TIxeGnaP
Ijb3mj4eumi85Fws+EYOTfTUZ+a64obDxLTp8bCXGAtIJ1i6Y7PrM0S2okelaq4bjPhFYHuGe1GC
j9k17Do1nwfcEo2ynarHyH3QJ3nIhbL23dxDvX+QVDrwx/ATG4denU5pAq6aSXLYjmsifpcTGSP8
nU1jml8FosU2FhtzcNbggbwOWk6lVa8l9r8I94dGSlCj89nU3O5SYaOIiEY2xmrXOfp6zK2Vm04z
lASs2VvBdhpp0LVHYCZba2nzvcVgb6sIMWMI+YzArQi/VuUaUHS6mwXlJJ1eDFnuQo2/ouueMwXb
EieZWcGco9UPc49+fIm+8mB16t4mGFFD3jYkoKzhFPauPAwUTU3wIoP6zSIpU+JJgI94ptxYueGd
jr84hcoaVImnVMiFO/mM12Ezh0rlClDweNgMOVTgFNFmiDUl5YeVMCgql3EPsS/JgLEPU180NvuQ
57tiBdjNKEZLQoJtvRGDiw1YxVHMLTXcOXKbtVPZe1ZM6yLEC5riiCmtZQWxIZveo7TcDDjkwgqC
f6sytHFWIQqQkcq+r/G86uoKUwaAP+1EsiWfh8AbZOKlfr9z0ruYrDgjsFfqJAkq1g+2nazhlRyc
2ZuDMWmH5QX2+LDyJ37cRDxmrbiAIL7WzHN0ZRYIOouurjw1Pul2jXTF3wR9u68i+5QK3yvYiBSp
vCc0u0XFplf2vdayO7FUroGOoBp0Z0WwzUiWlGO8ITlgUegNO3rtzomVFXFBB3YTT9kc9dUYGCUj
IDEDv0AGmho5cTr2JLXYBlMAsl/AHRyzpVKJPVmfO2IOzr5ibF12SjVSCMt9KhtWDboFeR6aJTEh
sCuJetPqZWFeKttdybw9q+q6CPzNz6QxAOaSePGBHV+oDGxfcMGbgM0TTMXjtExssVaIzCEUcZLm
SlFWYy6/6uzBCQFnDtNK5DiuSuykRG+Zg7vt0BhCnlzrMuMTjG+VYeI/S46fUoRZZvbfhzKnNkSL
8P5VBX+dzMxf+WvNMdv3gD0APWZjoYl5l/FrzSH+hZPUYZvxF2+HQKnAAgQJGnhXuK5/2nKo4N/Y
mzDqmfM9nL8lSHBn88aftxymjkdWd2mEsSs6/2YHDAFpYh5SzN1AwAtiNCZC0WrSM8Q+esGfr2uo
Jl9BH6yRMwM94kUu1DSfNk5sHwotIH7PLXZMcQgnNM9BYu6KGAhZV/U7NR4/0Q7vwEmvgTElYB3w
T8QKhQbr9KJY6435XTfmliWdNydziI40pqH9KAf3o4Ff0gkAiPqQPo61fSMO69x17bnTI+qG8EgK
44Zsm3OgAbAOJIm1yZVN4bZ3Eg7UaSuj+gLY4aJUyjYFjGKX5Xc46ScmwVQCKsdMf5eP5kHE1h2/
pgNxVgQkxiH/KhmnUbcDoeaJurpQlHrjYBebICliT8nkq2I6tzaYPovQT1FdBQFKoABFUaEra+71
76AYnoSSvRoj4ighDl2YfVnFSF2jNkuEQm+dWZMz30/XWEWarhgT8IFJJSmKKXzSNRsgd/FSBF1C
nmHwaI3mxcwqchQta5MFbAUULX8xpvzZqJHQM/b7Rs2BhslkxYI7r17miUsusRrfuVXyMekYsR3C
eIn9SOch20yicTKX3XEjNkRKlgs9lLc8HuBONC6j71iBg+FoP2w78nGpZT+gmQA0pSkj4pJX5di4
1UV/Low8OzBB4OScxowLKU5vUhK4qldR9BApkDoSzdbnI4+w6Ey5G+L0y7L7r6JM4nPTVnelHs4R
kqm68TOL2jxg6cBowt/6WNMDCyhRkltPnWIMjEcUvr2InAkaVmc8m41qvcs2wj4AQYN5j+0vo460
QNY2D62UPwKCWhbJJB9SBRjuDDKp1bWjd8fQdWD3xk7oRWb80ua4hxI2yQ63YlpsfJFcZOfYy65y
KTKq6mSiTG+mEGYv5brZPU9VswdKu+uL+mhWxrWzCTbWZHY07eFkUYPXKsyMqFSe9Hh8mXr7TuHt
0Pz+Wrpii5rlFkNQYyJ/8tvskSg50nDCl9oe3/FKeGBAKFX66rtwmeI7xptw5LtWoyL0UW9qVnDn
84sqSyQBg/quZf4lLzVuT2MlSv21q5DmqzZzRjdZZJW5IRDyLu3VL8PqzqwENz6rh8EP96lsvdh2
n0aqpqFR94bJbl4MN78wrhxnawuUo9Mrs+r91ie09VNfHpyyXqq6tW+Ewc/YESKQlO0x1ce3EQaq
kSjnMBq3k9nu/DapVlPjv6FHeLF8lzBa6wejyK0u3Q1TzFtbGEhgSV8e3Zp4UvPWD+VjUzKaiYlH
JQLIG4W9sAsNj0gpPJXchV7R9vgflm2eLvOiv451fMw5Uty6Xjv2/2fvPJbjRqIs+kXogDfb8obF
qqInNwiKpOBdApkwXz8H6tG0n4je965bChqRVYmX9917boJeyymARzdG41HKvq247EP0fEz1h6Ds
924GNrZOXioLJasrHmSlLmS81nHu31syPnCYnRORXLWg3kStapckAKBfCvfE1HEz1Ppn4VQvXkdN
LRIBd9XsWhfEAfzprAJxsLlMJoaNfQbXY5e8te10QaO7DiI46zozQwq1IEJSEV1FTyCvzYhwhu9T
U1eX+k0Y1HvOAK6Udr5hRwfmxdqWLVup3P8GSJY7yUTtjJNvowqMfNlcvTjeiYARLXLQXODFFMlK
hOE+GYad6EgEz8TaqTZe4gL4VYM6zPJaGtNjaooNAdMd0NCtkmx0dKppSvO+QG1xVXkaldcvDdFv
Et1iK9iNu3hCbHX874XnQkZmguoncVNX4qTjfl6mdbAiT3SnvPxG2P7OkB70B5f4RmfIixbSWwtz
1BAztsa5qFiBVQktEB24P5zxCEw/3ojUOPtOy4o4AI7234DyY0AxeJj/84CyEF/vXfz3cHk+8Od8
AoaSwk0XwiPQqdkU+XM6YW+El8ImRorR61fT/U+/JD1iAe4Mdgu48mFT8el++iWZaXAU6P5vn/Bf
7I0s7y8mDCySrIyouwNsObMv/7g2gmISxT3B+30tbXHEeUFWPXjOnfJiesPVt8hSG4Xz3fOhoniT
ju8volVxnLZ16d6DOf3WO7Q71JY4O1q/q3V6LQcjKza6mOtAvfzeDOsbWU6rnHQBufW25yFApYru
YHJE49Mpo5dtdbAQAtWsCA6pd2kGFi8ohkBrUxAIEZtTgOixxqLG0rQbzzQeMiu8G538WVnlgwqh
fwjD/LCIt9HvaJydUVwc5d5XMzPFNaGheH4pyPKzNRb1eGrk9FmU3Ucx4YavzZ6ay/Foh/JIAK1e
CWGdgSZCf9E/1CB3ytXvSr9+cxzUSdchhmfV726WxkiXE6ckekVe0YjUCcyicI7jbYgKbehwHX0B
HSllo9DG4b1W+dtWQInjFfFaW9p9Oc31Xf7wXaa4KbO5M12hl5e6/qBnApOqdTPhphwscenG9rHp
E8q8DLkTQu5snzvOmE9Js9RHZWKCtvp9JlFvJl9/ZV15b/NPCR0HvFJ1z+LqI0qDQyqpxS4Tjl2o
L1M/oF45FBxr3JsdhJEimta9j2Ca4tiBjdAfTSM7TlKfdhG4c71GQLEF8Yu4kHvwms6ike61M2ja
MQZxbJPoMUa86LX4mnc1inlTtyuH0lW2Ja/pSJeYDo/Kq+mHCUgFml5/BCS88xz8gn5frno8PYsg
yB8zq/n0ZPzMBTBdBra9JxhwPxnGsI6INGC2SO/I5dFW3qX1Qs9qTOg2KkvPFIcb7bliTcmjXLar
SquomR0PZUHnTt5RKsC98eDQQoP33ID9HmYIbYmxaansWSovemhrO6bFWn8stPRKvu6ZaZnxGoNJ
NX0MmQ9qy4TAQDOPXlsXofvfQ+nJhdbz9Gl4MGfGh6glkKXmljvL2a3mPjlYFpHkul80wR2xmJ3Q
pb0GrohA0KEcgE8tl66Hiu3USPSWsB/j2v0sck3fTl56GapurYRfQ3WH3kaF613hWeGyyKBOevG5
LcVj45q3qSoOdTM9WyBJwa37G6Vl51iKjY3NCXqjRv+kOimF2G7F6Nat1z9l2WTfaPiO01C782Qd
gwlzUS1rVIQea6drP1uz9jzqPE7aAt2J7dej68hrB4JsyHISKeYpmgQk0sT+Ihq4N8KGkRe8mSDR
IcGdxW3KwMI9vpPym6PUc2/LG2otHtCJr2x8FVCK8hpF9N52LOuE3V5NQxyFkX1TvP4Ys76S+fIu
2zFftSVq2TgCtIMNRxFevjFcVOmG3hdrhnpaKZlN2HNdoFEhN5PpVJuf+IYv1UDjWQPgwqKKSo9I
2VrWJgWB7QL4oiouWuu9uDEb8VqY0wbf8id3mVVSA3iMyLp3Pk09MPjMyIDemlTvdlrXG1vDWqL6
8ZYA1TcrI4jgDfZrHMKn8vK1FenWvVl6yX2YMHtv+NVBkYsHREYyGd9aooRuD72/ASvBxMaomV18
jpzBtQ+Ep94sFvrRGO06L96wy0K3QRTSSiZr5cxgMXvVONUhmMR9axfa2iXyY4UOTX/ebRwaLmX2
wX0z+iefrQ//1PY2N9TW7BOSL83KSqeri0DLC/vNZZIuHe8Zg8/Zj3Qq0odVMWQ3HWt2/KK84nv2
IlNTX20BwcyBfhGoYBlS97TQbRjbnvXkY+hb+OSbPNf+shX7AV947cqcRl6NMWDWZqjl+r/ZY549
AoNJ4Z9nj+f38W/Kw3980M+5g/Jwz7Tt/4NX/k4XcX7RGR9orqEi7k+lNiQ1iJwCvTC4OP5qGv05
edCVqtNDilgS/PukhmHNk8UfhRG+Eo2OzDmGyZf70+TR6UJy4dPEvs1KT+5FXk9sxafhe1R2d5qG
mS9lZV31466r0/fam4b5TIEdM9HjJB/60YrYYaunJMveG4uQfD7OAGThPdJQ9ZngeR+S5Gmss6tv
CH2RFc1DMlIvMWjRQ8OsXKgoWPrBcPU68ThUCuIXnWyFXR+CAvPHWE9M36O+8qbsDAH7ydDTt0Zl
r+S+76dAu9SiUHyy8MNqmqesghpDgv3BC9ni0FZ+bKtgR/PJTQH+9hRwG167befgsda3LmH0dT5S
G+z6Nc8iB/iYmx+FZ925gr1ba+UPFf9oHmwe4Q7vYsfO3nc1F0qia9FDkFLSmiSHJiskWe1Be8S0
Xpm7niHvNo/qaNOSOdzp5YiKKW1lPldxU4WYZnxMkGNg5EcyvRO2EdIiwAIxRY7YCT0Q01duV/o2
MtlMVESEKXMVGWYh2RTeXYe8AXofY0i+ymbH8WIE8hhbRGpMo9yCYDuS+79lZF4buf9alvqVRNA2
Fdaza2ef3EOPpVvuE5DRXM+uovG/hdV0gT3ecbh4GThJ/TToOv7B/mTW3ckwC6o7zBZxWceLGRo/
mILfSr97zTuTAEkefB9ikE1R7+0bsG2q8q+E+kV0SsqmNf7TYblhzMHf/1eHXVRSfKv+LhT2OxHW
grUfALxA4PyZ/fp5zbF/sbn7/CGR/POa4/8Ccs2FRIANHFLGHAb+edhQFe7OoF6obP+esEPE+M+H
jYUnjnJV3eKruYZLaO33PA5G35DXJ+krOjhITLJn17RtkiX6uzDJjlodp4uriJX2NDCNLilj8N7d
0uHWTf8cOiwzr9Xl2qqv7NGCHF4M10HPr1rFPm56ymy0zUZ+mRBWPfPZD9oDAH8GIoM6Le3E5vyA
zLszB+9YTs5LaBSrRL12qXtPIdSrl3abmkPAMVW31GnDGFt58gwCLCrKnmunXU+utRFxvRbOY9Um
u67fVj3+dc95ikzzxhMh2/J9Nr41bXSjLLFzQrlNZpoa2THwBesaX4MWMdG175ZWXyY2tHHTbqrx
VDUAcsm3+YHOnISTXRfLAqe8pCxw6pGzEHGEpBpMq927sTE+ogkIjuIHSY9j60PwFM5dzYRCRdnZ
C5xP3W7vWsVdQOib2fUBlmGVDnKDL21nJmpnxl+Qm1k+UaJRugP1lg+eIZ/a4d0P1n5r74v0uacp
wCjE+9BajPkjnurwYTbsqzy4ytC4t6DkB4V71XOyJZI+TQTxzOKiUKqbyJdcJHHJWtVWOAZrZLHO
2nhFEAKLiP6i0avQpsTWgjdAI6eY6ulpUhulmv1YeUscz+DNqmOh+kfs3Pdtmh1VNS1FSHIgrdKz
JabTEDMUBaoFvUeD2XwbCKdbPWpYRHEbGaO7BOLIVMmLxA3pDwJzwaOI8C7p+mXk1xrL4ZZhDGG2
P+oacSAn206rMXyRtPOGxI7t8jzHqdG4F+AouC2AMpXzixOEM0ExN0DPJ6ubWEB9G2zS1EyKEVRp
qUWbLvS2Tems6Wi4AXJ+awUXpOc1hoF1LO+LNv0wJp8//ZiAWUyRA6sBAh4c3Ug9p1P3JMp6M7Kb
ZZVt+9pCT3u62YYcUIzLW6JZp3FvPUeeHFepLTYObpXSHh4V4QTVKBrM7oeSLXvcHENR3XU+3h4u
OLR2AZq3kMT8ZWNDDWYK7+S0m4dvd8AcmO3GlMAknslAL9Y4wnDP+MsY47XGcj8TrLkVNpQEE8kI
U1nGl7CKzyP43B7SC3lMsg4Pk1vAIKkvZNU+VKktR1om9OAgadJqsc20k4Mtxj4MeOXSsD3HlgRt
CudP5/1EUH8KsmsuwlWOvgku7+Syy9aKahdjw5dUTumQ3GXrb1xu3p0uN51BkhmE1GDXxhwx3fW9
OMT0y5b6a92+z3fMeoIkZYidqoaV5730xr3q340pwieP947UV6m9EHU8R7Fc5iEucy85hHOfgbs3
YnCmxq1C3aYrPWxQvTlrmuFG0N4TOlSAiIuFXrlgwDroTYGV16M9Mr2LHf2i+JZBduxLq/7ADLwP
B/DQcKXNamkkV9v8yrCPjCqHTiKWFRspSSOcNYh1QS8RTXQLwfmiAYduUHcaIRYB9odUZidBwqIv
A0wvGNH4IgEuHM+Fh+dpuzZIVrk9kFH89CpgwaYNLlLj3WhSdj6Xo8vlyBK/5YltYuDxRnUEjvjc
0znQ4WDs4r3CiRfi98kyc91rWGF6Sm8Js8n6Le+rbewHu7oRe42VM/vbqQ2XbpSt1OifJ4wL4HUW
tIRc63A2yRWLCeq29AEWpWdCydsMs5cGIx162KLDIjl16VtPML4QOWpORyLf21Xs08f4DRNUPRjs
sfcI8UfJailJ0l2UNiuNXgo27BvbFOcxtvEsKopCjPqxKFPWYNFhar7XcbRwRb/UZzYuq/HQf2Mq
uQXAy2bOWmlFt+rhPFptsoIQuE2SaEtnyHpMrPkBshkhL9ZGt2vtT4BrZ5NwXQA52zL1dSmdQxhx
wS1rc6mH5q4hPtOPyDB5vQZExUs8JJHjrBtKYUSGcc/pb4oYWo50t+wN6YxTrL/bdWdTPTekJ4dN
jW/i5tSRWHK1wGd0SKhFrrPqfRqh9KYRazlt42cUibTtU97iYPbRxRPr3tAwXjGU6gWVL62zHCt7
EdrGlWH5iFTDfZl2B7ZPlYRd7SSHIJNLZPWI7RZ7/7V0XirO7nQmHM8nRgojvn2IYwibjdoIqjsC
GVP7KJGI4vUAjcHW7V2Wmtsgmnf2eEwaXAbojRnUgbxaGwEHcAQPj5smw/3eolAx0+8orFg2/tVo
9fmGsCSmuA+sZKNyTO24Q6nBWlRNuRwLefrvavpjXpynq3++mi7zpMRs/tel/fxhv11OuWUy+QES
+LMs7vyCTZHQPQojpADsnL9lE+dVP6t0X6fWyeL1zpXx57zI5dQghhE4PxIYyOz/QhU3zL+EKYwg
cKDHwSSA/Ihc8cdxMfEjJNE+aPd5d2/V5U0EzJNNMrY26thwEZeBfWirFs17dtNzY8G4TvUQeqSM
TxpFnXp/IruzY3G5IqX4EpfWCtfPNoyhhESoVBZKcupzNPTzlte9tUP7vsGJnsO1Zil1GrkG6cKG
ARMA73pT6XualRdROtuR1XodNdspZJVNAbY/VHtj5ov1PEwySdSJ+2eM5QeXV8s1K+W6NcR7bUq3
CRjNplmaZbS0o+JcGDcOyKyATsgJE01BlqErnG3mP2XpeByMEBWLdvDoEpEzy22x6LLwaBMB9stv
NbaZtNc+XUsu9AEjV1FTncw/Nzw1Py6IThk4MGZS6a/VfHns8zY+CISvjj4ZosrROEarKOmvKnBa
lMheMWOyHz1GVbQaIozgOuoAd2YOrcorXo3aBnLVbSatusRTtXYqAtdEH4tO22jgbHAQGy2JE/UG
n+UGjX/bkTSR3RzSx9EzptEbUMr4glwXkLrvCm89VWm/0fjk3jYJQ/dFFGwPEnj+L1KElJkGfWHe
GVqvc5x0+PAXnXB6B7eel35DX1eb/46LH8fFbIn55+PinH/G78VfT4v5o36eFhwJvqWbvA//97z4
bYnm/EJpM64aExjCn6BW/i8OwTlD5+9skFMYef7vtPD5hHBWaXsxWIkFbL3+zXFh85n+JGW5HhEw
n69CzNr1/yRlyWYixqBGc98WpBhcjIipeM41jLQoKG1bnmOeWKp+jRTrqLiHfZAXe/bxO5V/qwgF
9pH3YSBNFZ1am+4DNTHEVtUq6buDo0dnGw9lL+1tTce5T/rVZJRnn0SG8WozzgZmszJK42Zw2Qr3
8mUi0lPOTMKxapaDKpaq9Lcie7O0R1FNZ6u0z6E+brPafNQHsdXxmkPaXOlS4BOIlrlmrMaoJ9Oc
rouWRFBrRZ99TtVHqPv5QTM1e5s6GRkuEgPjxWh8A1Wol5eBvfd3RxuCvZH5I8RV6kmkM0rCRhMZ
WaoPU7/bLQy6EAO89w0XQrSqrTWXJeYtazec2iZm4GKuU7TpVazpV4TbsKtki5+EO54/VzBqQfGg
gETodDPOVg6cLDnZb0I6cbfi8bCIxnxfILDj5aQnwdiFtD2COtkRF6U4jfe4lwavAb2Q1IN92SFa
Op2RnEIEkSPi2mGhP1qF8Wa5VOS1sbpJWoRuzj4DDGdTb0Qbmauq7x+0iZLi+XG1joamOvaG76+h
QNGS0ilvrrmGX1XL58Y0O+ooWYfKmNhTFocbo/NuWx8BwAdg1KT3o6LKBFKviQXUxK7vJNlGtjXx
HiLvkkCdINfqVXQ+FFXsY+vC8xqbfQFNTFbDXsUjBN7/TqMfp5HDm/efT6MjbL2/m13mj/p5GiFo
0RaFNg5p6H85R79pXWRybMdATJiLpBwmnp9aV/CLHoC6JFTKcGPjSv/9aUS9MoXxBrL/j8/5r04j
Z+Ym/FFYZ2iZMUxzoy7saoT/32tduuqE72GW3NdTHfTLypX6TZCZ70nVUU/Lpssmfb9IimfBJicT
2qLU7VOrT4sce2ssp8ccIQwYWv2auzWRN41Nb7+2pv4GhAIrfuQCVQKxGw18uWrV+9GJypq921Kj
GLgVrhQ3PZYt7QStemgKWROkJDBa1Wsk4UWovO82lXkwwJInv3gSfXjGJ7XMYVGQ55mGtfJMvEho
5PCgE6Q3/5BU9coO8rXpGU+YbdbF2N1kEpx7wC0uEndoKW/xSBs2Y8lb5uJxknDk5q7JtBs2JZDm
ZV8LyAzcDDQwan4Q7ccxfAfs5ILyLN7kfKXK45XhhOaC/cOG++pdmCXfZQI+Bls5BXi2gZ5Q3g1U
cnOTO4/p9B770WcaNLdhVaWHuo3PFcxBXW8gR48FFHjeqi5dl51BKiSJn3rhf7B3Bz7ROxs9xy1Q
9sOuS/uBYMsFZi828tz7SuJSMkgOVNLLZ1De/E8LoSqiEtOYCAtpqAJ60N9wLL00nX+XdeObmeNy
HqxLG/fxqqm5CSW+R+0CrnwOmjtpFk9u5BkrVwfR3WgDrVWyvEvK6tBO5b6JgluRcgC6zfje1g02
syq6apTsjp2wd6Fj17cZlcYtzlR9EwGhckxiMVVRhBdrrgG1AzF8lQJu6GJERdvZXobo5WeqReMr
/9Ph/1eH50z456NpQabn/W+YL/58Dfp5Ns2ce8e3A9oGuML8ALv8PJuCXwxIoYZOAwp7N2pvfzub
vF9AuuCdBswG+vrHX/12r2KpOF+FcJ3NRNHg35xNnGd/OZvM+ctzuWL5yEWOb/33Z5MoaKkE/hsd
aIuDjKEgQBXLECBhF16x4bNIwoI/Ny+65pORz9h5TKfuxqV7ydblwgTP6Qq6SUhzRgWKVJUdvOA6
dS/FKN8pyzuzy5CVsWqg6ZfR+InVbpHUzdotgm0djAtNP+pRtG2NO6MZtminywmdngU1jXA0uKVn
jaiT66enkJvDBKrRVR9aG5EaI6bTf+QVkaYejhXn19gThK0Tajrx8MYNegZ4XRu1gsSPpbLborvr
nGCZEh2vQxsZy9sa+lNZtk8GSJJaZVuBhbRLFUwWH5ouXkpt2kQeK/RRbMiS3BhEginvXtoa8aY6
W9JkQgtrcCTQSWvcsMhcyi3xI6AHCpKBcz+SWZNElDk/MyBbuGyURr2a8VCKCQlQLm0vBN4ED1zq
y2KayC2h9FnmpvNxdKZ3o3vRunHJeUmjFVdL9R0HBxHmdyIjgEHydeHSFR58ViXu6fSz8x6lNW50
p8EsTp7HrW6keKLXeNMM7wIUP3uQ5chiNZ2e24FjryaA0t/onaCaWK2CJLvNrWgp2a10xhPgrkVu
f9gNho3waUh9+KMzcwsIDslOWnI3JdYJ0WGZcdSxQdZvrGwVU/YX0C1qMUSytVwODp1r6gkg3b1T
4d1seoKf+g4oAoQcpErjZkogfI98WUpjlGRUTgwC73PX96VJTrP+pGoNlAC/DyY4UcB+xsQUgvYr
SSTG5k1mbce0I7rZ7P25QSa58ZJ6EVYUBFqbMru0jcKl9ZSRMonUo6qaNTlDeGkJXBcgsvGTrc3+
oWjdB3QsOLOR/BoiE0prj19qYRO2xu2+JL+H4+62wrc0OGBZ3WYdhNVypFrRzYIFjLI2vcY9jSnA
WhLNWFBVD3QL6bdduVFOePs1Gd2VZwBVwLfekCo03S09qcukmQulv80ZssrvD1aGeFFQ6sxmYspA
rwp9FfJ6LzUUhchb9kispf1JSTCp7m8eXi+aio8ReQPSaPzYjEVUxfDGP2VArirwb5M+I5TmkyyQ
i9AAm5Im1EroLWHCTlXOsmk1Z4bjhJM8uEgP1syHo79Riy8D5cVM+PFDmMiQXzwvKH3YBuTw+a6T
WXrPu5VtmRcPPM2y7kj9zwEsQY9uHwOls/IPauwVdMCSuKZevdlj6+26oRKE7cnbiia4BDH478pL
31AHEN9tXnY6PnzptLOm3q5sLbzPBq/YjB3DTJyzkHc6Cvv2dMKYc8tRm3UvpmEuavhmpgd22DEi
JOVQHZKsX5edyyXK7efJC3RqQ6ZxZaQBTUi2qy0BLT/muD8Wbkrz3xTcNX7WvsfWADjYms5U2e/M
vrlrq2rHG+5sJVxorDgApl3yi2wjHugsYCB72N0lZBWo2yGgpuAdme1Gmu0ZtWOjRdGwROVdVCHJ
P3nv1NXFyqMDxjeLHULl4S0K2Qhl7k43px0A4uN/l4cflwf9/1U+F195/lchY/6Yn49n65fZWuN4
1qx+/ipJ/Hw8s0HHr4P0abAtn53Cvz2e8eQ4/BEPbf/XXtvfrg4uHmIW2zrJ3F/7bv+FjuHocxbp
DzcHiye949KBgQeRIYHv/PdPZwCfVuSQctw3SX0cK4z4vJN738WEwnpQfvhhcILQK6gjlPdqJJ5a
glNtUOZZZagmYO1g72w7OuiOcTY1lr1mfVMIY+vjEORTOQ2gNd+9C8GnFe7L/L8jq17+cwQcmlKk
mAVkWrnspoG/i3V2IfYAscClVXUs+SoQnrpvCbH0Ubannu7EEL/dGPBF8vZU5vQ3klVvBCSIwfka
YRcSCNBwXrK1dhA3TegB5lL14qtyjO926hyhnTZwvUO4MwBRAJBTzVjhvJnign7LoXgycdm3lsMg
r3ZxLtceQddVKcGMGTWVM+ra98Fu/uYGQHJWXcxUiI0R1YfSYIkR+qfJo3qRIz1PiiVF8Affamlv
1bFQ2qX3NFZD/JT1FlWLXxNv9dQOtlEzHlzpYrYzbhTuWGkke/q1WMHlO7dID9iCd0OvPwOiXWRm
v87NeDUN3I5ydOOaVusEl7KbIIbCs3HTg0HZhGTtG2PweWi86saJorPm8MMok43U873UiShVJglX
RTQD3MS6Hr5SoijgB1B9h8h7cFVwBQhhPJUz6oNodCuzYtlm1RY7hcBYO3xm1IDLUF9pYrzaLFag
9+2EwcY1jc+A3heSS2DviU2Vpp9TfzESd5316ZpQyyYYxMYyxApQCPo1vbIarBJ6wln4HFuuaDmR
jZj9Ny+UKHDWiQW+iOtl6PITphyl/QhnxoMFWcGYnnqTvrVS32h2siLuyuaO5Y7pbcKC1zBP9vnS
M2psdLvix5/3RnBKwvpAEGrNnHRt3YdJVVt7bpeNq2PkF5ee+zAy5CZz+8cwK1cwayggsSq1HAr9
G0E4nogNV1687YLHOUnRQjWPLKrpfDP2kJN8OBZW8mHxJeZXqK+cdchbDLMTzB/sHRE8B8wnqsse
ypGlpmkssYuuFWbYIsKBH1srepPXRamvW7c5mq4495DASjgobuMj7pN66Tu83NpG2RhYymk/6v26
AeLk17QTD87Ko7I3i3e8uHl2WMeQZhMWewtLlgdrtAgfdoRyyq0dDrh8S5alXPJalyJlja08boIu
/DQNSnvjEl+CJYGYUX5h0WLDj1sWNeyfU5hXPCrDmfn3oE/WcV5m9p29NpjxG9OGOhcdmkLfMrrY
KsINUQDwU/cUDe7CkA5TRjfNMA+W154aoIqaH55c3jWmQ0ot9VZJWKwM1u1cRFlWiEWRCvpCqo2r
RceqtddNlt3Nfz47o6XbrYuwWyeV8+B6fC56g32QwtKBo5jCRwlp1NAPOgyRBlce1+e1TzHqmPAp
0T39xN9V3rdqSmHoMUOV7n7IjUsSjQyXzV5q3bpKQ5w/hH7SjNeFWukd31pCkkGq5lTzC9ZHoBek
wfOeamWa81Qc7fTOAQOpbxv5UiWgLciHWaJaMSuv2UUuYyBaQXWuh2Ldcf8YTXfNPeTGGM6K+GHV
OIs0y+9ViVGGBmMHJ8poE5Bo3HsaKVc252fayOf5M/OOOQIDY9ceE8dHgS2qY9ZTFgk+98GmFIfl
v9zpoXosnGZfYikqSzJG/JEJfKXyNpHtkSuN34I03Jndy2S7N67eEEXIjyZ6cNDL9dDyCi38h0pS
wEoTCO8u+y5EujRreVt6pNjy8ENlNPuie47qxeEn6c9unRwgSLwbE/vNH9p7N3ulmfNhHNNd1alF
i8QBjgv5VlbbpBpBX9mLwALFmYhPpNS1DCJGXnopM3c/n85JVR1bHDylxjand1cVjwGrjR+GLluH
mX6mTm1FR++TrnEzrG5GwvfMRcv5V08Z9ilr2IaN6oHIhqB7e/zu9nKXedG5ofAlGoOncCqeZF0e
TSlvM8uLdlnyUQ0nk1bMQh7IJx6q1t9RxfzqUt1DF/fKBK+s14O7KDGShFoFhWe8lFH9RD3BPU7u
FS7+hTkxQKo9Zsq1xxMh0IJNVhFjKfU9ROGVAazQ8JHbwG2oqH5wMQz4obxz/eA+7601DTMANIla
pN28AQ92KX2Xpt1sMO3cE3jZlNG0jNNyI03vOpVayKW1ExrDP0Hlq0OGzf9PlvlVlvERMf5Zlrn9
Ipj7N9vu+aN+jn3OLxTQIQvPPF3Uld9lwJxfPBtnIo5E+9fN9W9Tn4cTm3JxcmAOY9kfRBmPzRYE
Pt9HgzZ+aMn/YuxDxvnz2MdmwvVd07NZufv63LX7+7HP7vBTKzJd+6aMX8ZGfcXS+HBDELRFAkXf
DvsZDmh0S/DdYlWlkLKjMXstStCpYbIe67Ek34hzzyhHar/cxDqht3jW1h+L5AvQDIuUTOvtJaPV
bRiBmuXp89RQ3UD4eaB8u1aKe6371XVOfc2mzFp0XnHKSn+lY+NbWcr01g7uxH3sgs/C1D6s7ULF
W0pIYEAFtVjhsj7oPTBOrHQOWRUTBnA73LUJV71ufhBPAr7mKMDd5nV0Em68D8P6ldDPU40YpDz9
6PpAN8O08hFvnXPYelR+F8CEYj15L/34e2JB3tYiaxtn+cGqgyfk2btEa6+JPxOFKAoYdOdQ2d6X
r5o706hK1BdWUzLlm6zrgtHQjHHgGLY/s4kleypnbdkYT+2oezWL6Fp2abXkRo6Cw32US+leV8Wz
h3WJflMGq867hrg617nt6Ryh3UrZc1Zd2Be21IKmU2JQ7uAzMlkfaEgoN147Ih4rjg7beAmI9CL5
3+G33ti5cXY1vn4YNrNH6aCNrSXWbh7tjdyLT6RJxvamrUMeRfzC5AYeWnnrTnGNdSDoZn0tQ5ZI
DXZmDEQJ5+Kiw+QP2D6uea4HNiuG1Il5So80U2X58FymlYOKjWkJ4r5/NDA5LqNc/95qDTqDnn5R
9X5jSLwGGcDJDavIYaFrzmcxBlAYs23iORzk7vRlRKT4mkEcgjLkFVJ6NkWNFdgVL7uqxv40a2Yb
pGiDvSMDzxTvnbAi3B89pwGuNdElr+UUXS1zgA039XeNWd7ldreStdyx67taFKOwaKuIV2NbreVd
p5mv4O4vgccTjAZhdkjNbqKRbgqHuxrWvzeolzBzAEqm3yTuxqhs1rZKtrkZbHiF7DQsbUE+vMWi
2bU0MdudQSGO2k6UrZPha059B0LAGSB0ue50jHR93ACx/MYG8h3P7LZNw0um0/tVEy4EmRleJ0KO
XmVgdmh51psf7uzkGCI0pshmgGjzbdHpX8LDgTYW7qnw5JeVQor4wZDWsqMTsB+JSmzD/fdaQgcw
jPuERgU98S6enXyMAmRK4+39LoSRM6idF5f3ymy/VYUvGXPqNY6Jry72oTmUF63FHWmE9g1tNGsv
4zYRqe6IBHKwQn6Whslyqeqzow3N0ffDa65Pq4mudztE6rX95qEsNIUwxw2kzb0Ihn1OPUfRBRsX
DLhi0ZsKpoAxaV4bTz+5ZXwMVPbQhf/D3rk1p61lefy79Dse3S9T1V018d2xY+dyktN5cRGbgEBI
IAQGPv38FpJsI+T05Oz9sKfqqJ/62NkWi73u//Vf68/U//hK0k/lAgbOrXvbS6hzOMH3Yu6w4Ndi
NUHv7h7IzAQSjZkFISmsxdBJsKEOt3p/mkxZArSZXTorKATjeHYOIPZivVr286X1RxYDVu0tzyae
/zmbzFHJvCxPCuq+RXGW+sDj0tHThfXEdNx4Hm6vnuYgCwupbUVT96O7TG/LcHOaec5VCsPku4RB
c3YsPzBicz0aDq+H5RZS6fzzvbf6d2/FoHvmX+YFS9qYKb+bP42/T9fZ2WoyvV7BTZNFzm2+gCrN
j8qvUeGTHT99jEaQzdnJNXP0xI/JH05h3czK+Gs8x8Stsy+y9Xt+n32m906mlP9BTSI5zjajAQvc
LvOSccNwRbKbxPHnaAyCFn7Xp02vn/qTS2vUuwnTqDyb2vybv8tDu/JQ9Mvy0E2elbB7D7qohuVf
NtGCexT61HPoH7OwnvSZ1nNTJPKOLKY1mHcNLQc/4YFLa/rLwttPUADfDYvaqtZz08MhkpBJcnq+
kR3Kbp7f6eE4rlSB9qtEVKg8OkZEDJwqW1lfhwtW0oMFHhaVSz+e3LJYnfpNcLKZbMFRbOkdpHds
eji9JxuiRHuZFf4x15DNig/W0/ByG05JQd3rWbE620x/9lLqwNBRRCWbxXur07ltny9Bd7kjgOcx
q2ym3vcZWen9MDifw11u+9eBa38dkmQuxuVttl2dDHv0MktGQnvj4dkkuz9zXP+WqeHTfDU5pWl6
tsgmF2mefbS83ql3t1hSpdpaZ6RuwFRwVGtWl45XJ8U0PAnmk5NoTdo8hxgtn1z72eZ0DN23F3wh
W/gGZRulEsBg00E0Kq+8+UNIcYqaEQVYKgHrKQQdzOSWE3Bw38aA7IZlcZy4bGL1i3+XPmjw+XI0
WpwsIre4Ghe2/T30ix5tnPt17/2Cpu1gslom195kcR7QFVo9JcHxbG6PLphbYZnr+HzJWjwns6HH
cN45c8pMi/MNre3Ndkl7gnEBIFKX09WPYGRdh7Q9rOH12KPnM/JP8xmUN8vHIXy+jISclkNa5SyJ
mYLgnTpjGijW2dzf/rFas0sHZraSpgSEJ+fkvRBikXFTzE/IPiFzPfYnnpBZHs+Xi+N1dFOCAlhH
C8Y+AerNy+m7BfX0cLS+TdPiJoVnklHsd/eL+Hw8GUGzyW6cSX5rO6Twfvkt9X7O0vBxG8GSnMUX
eTa8mwTrc3f1M3PvGeTPrlb21y1l8OI+vIFdsIwvnrzFRQQTs2d/s3vTsyXrAlj2+/TRg+vefVf4
Pbh/tzQT2DHHipTgE3A+SkAr5su9YfgxmFFPGMcrkDnh1LkIge2w434xWNvDsU3qWQAGXi6foDUb
zSbZmjbOZnp2vyqgIYhHHzxnDbctW1wSCpVgf2brD14Jl0nsrb6kExvSgCfWC8LFcQzZyzcHNly7
l32YeCsIKHufEtd+74U9yGKGf45heyuXo7MVFcJ3a9zWejm5w31BWJP8ufIchoPprizvucTUk+ii
D8XyhwHMi4PY7Y+Y+ZiU4UVwT2Nsuz2dTr8Mx4szxmLof7HeDxpEdlmdyCrSJTj0ecA2wmh6uZzd
nzhZLNvt3/1t0auCPxb27dzvXb8oOtel8a8aa06GJwNuLe6P4IjFJ2JFGdGtGwGNIQ/5kWXB+cGE
rkteiHltDHlwRIcAOjNIyXZju87vGHI4Q9qGnF1pnEcvApi169iCgn61K03e246zcH2ZE3XNPqWz
NXyf0Srw/71arsmp5tHXxI6n7xdLIPS9+yDdnMyjIZzf81kwu3HoDefvwmXQ+zL2QchZNnXQoT2b
H6fTlfN1CaXXx+3UnvzpzP3s5zbZjIZnYBZoFEPXntC5nY6XV2gmEOoF4e/8vbeY2bN3o8UoJDYr
e4vz7XQsi4RnC+fdaD3/ns1cSqQuu8cWDkvXNiHDIowIz6D9dIAups6HYgajXHY/Phk+zXpnMBZc
JkN/ezVNQ2hvN8zzTSx3xBQxgMUkn2+Ps9T7xCDJ3VMUeu/j3e6vcfnNCqIP0ZASdJBFkBhtPq1j
O4MYCeYufnlyTQt/w9pomMZ9FpItwxgpxPPP6dz+uEkZJhgCM2S/rxAHr2ESg9y12JCxpGV4U4BF
Huf3D1MHRPScxcSb+ZT11xZOJ956IWSF48n5zGbhzOg+ZiDLvhnRDHCAxl6tFslgmSaXY4ipnsaw
Qd9TxMtY4VJGIUDIBTHslu9r7vw5sdlzN7THAVwq5NoAga5nDpzoxZrNlb20PIti+tW2nSV/LvBK
31k2a13/bQ929sABsPK2PTgeFcmipByA+rd39PIPG5MA3AZCWzZDhI7vU+HBWjQBXoi1ABfDkl6a
fQw4oPyv7IIfW2xmgqtHlvRSX3qxC3QfKFahrqGzg/b8Rj3I3gVwewEeWB8JE1keJZ1Kt7WYaWvZ
C7YYpsycl7GDVwsYe/++3FAH+0JLYOlfp1AZonveCn67FLrwxcg9S1h7u5qRj0+mYBegrnIC98PE
mX4keb2KU2grEkiutv6WZS+wXs3W67PllkrCOHDIk0cXk9L7PLLYu77OTpjjPL+HQCsLoVSGUCuZ
MDEFwVZ6n8Ju7v7pjGDecq3VTRJvLlbL+LKEmmsLRRfrrU/YNnu6cnvMQM4/zlP2jW/Hxxa04yxu
fE/uRtvDKy4kFwt5BR8SsA3r8zbCCuaRlkJOdskG5etYeMPyUfoRljoMDpRiwwUVWovQwbZWX8pZ
7zaAfMwqbCAzyXcPSrYx5GSwRIMSXl1Fy+h9kDNquJl+HJFSrdmMHiXl+bDnf32yZ6d89TQxMkjQ
rCR9mCXBBYTK76dW0F/bsw+rSXQ37IWXrgucaMoEHqs/TmQRX8ru9ulqdWdNN+fT+ShdXbKx8Al6
QWhiSSOHJ2EK8G5Uji8na1puGQwPVyMW6TC25h87i601Ps+z7dMfs+yef+ozFkvlpohu71lSMSJM
W32b5XO2JQdb62ly7C+seLBwomR1kicTAouFN2OI8P+Lqfivh/V/Dwf5Sb/sA8pgo/bHJbnZp8Fi
mZaLRoHkp3c5E01f8r/2S78+qLYTX1hS8s9/9B+hLDrBghQsJ5Hxh30bQl7XMj67F9u99S/PSft8
uuUjf8GlcmyD8aMQXT38FXKfYf3jXiTEY6SYLOmOdw8hAebulaTeksWvP2Yl1F//zi8/QlsUVrsm
//uiYJgMFjWLosZborAJsixs7vPPzRRFG9D++6KAUw6KWlDjXvVR8Tp7t8Ln5/QadhwtZsqAlsWe
W/59GTASBBU/rRaCb3kOZQCy3wulQbJ7jNWMdoTy+6IAb4TvB0hMYNK6B1ZQsQ9W1qGyRwZaB8ya
8nWwI88nEvOrr7t9HUByuezAxE9XoqjskYGi4MUVRYF1QBDMz9U+gY+6dys8rAMANHi2DdcM4lhF
UTBSyL42YmxmeeTBCLREAbzeoWtL21YeUxVEUn1FUVCLAHHIAnZydnnwQi1RQCDmMFsZVT+vCinG
KQhvpyyKkNEux2KYtP7WD29FYHmBEKdVCmKqKCJ1BSG+BGpkQVJffVSc0d6tkNSX7NbBi+weQ70o
bEfKtwJyK1JrRl2g8pXnUEEo21Dea6yqoR4kinXEVlx+ySpqW9DhQZg/oiJS+W0DjUSlsi8J4+8H
VWycYJkz7Jfte+AeMTxOluEb++F1RFOexdwXVBqV2rejKRKMULZ41D+2DDULwEOUzQLOAtJvIdLs
FkUAXR6XhPndZ7OBpzZQJXQElmDiXFrZdeDYdhbkIThW2nd1tGVoNAUnjYZbIeQVwNLQtT2H6Uqt
GBvsvoRZRl6HA+jD71tIKB996th83d2awYQMcAgLM1FphqnXQUtwDfyDsR4BeOxdBwkqfOkb1vGV
qTKQNUfqCQYNDctpouZDn8EwlM9Ucl2QqeyReYYyUnefAHh8apUQL9dP61YQQnAnKuSumdZBh7Pg
s1t+GLazK1rp8DyAYK69SHXzzLsHoXqiKf1/PwTn8YaFhJmEMNtyGmdhaBhFA1PZOkTwPgF281CM
3dOOHQDRMVQFuKL+uanBtaWeaAIYIZO0XICB1dOyDgTXVsDcNTDb3WOsguhIssi2IzCOb9TnIBLD
ezJKW9sKUysxQDQ1uE/yLag76kpLW0G4FQEbhlyh4DDSZ4TVi6nl3Iy0kHT7tcE8DK7hmaSaK0ZT
HlONhNCoKEZTFPFpbfGF1zaiXYVgS5XcBh6zRSFgFGVR0PKll2nV1Yb2rQiOyDmxEE0/w9TAUraC
KYuCtcgUIZsmd9tIeHCxEnmCKqpuhaEBBcUSZVHssJVoR33/rXbmBdMCuKu4AUZIOddMs6kj1KbX
7wM+a8uADF2wZ8I1sXuM1Qx1IwE6xCO5JA1//qh7ifiOipjylWB15TE1ERfqYmUj4cP+RbDdpJ+t
+JJQG0ZDGMLq+NPYgELdSIRHkoV7UDVW3zoKsHcrHGl/UaKCWXb3GBpfAiNVvhXgZbCW3Iy6MHnY
06GpwSapsL4VhoqCeSllUdDUJJ6gZt+WgUD5gUW40ALvHlMzr0A91Gb8zMZgwsxePweawe4d4MSm
J6GyGUiDvXQBiXh1Z7cdau8mQjyC7VpShgZVJE7KooD0lu1NwAFqBTiML4kufeDmtSiM9aLq5Wxs
AXiYOGjiy7brcGmBEm5A5/CsQEbGl5567U5iK6CWdHKqj8qJe14UUYC1jFnmUP3c1IDCVxcFAQXT
utQpa7vZthUOIGXanySrZt+Kg22Vv9/+w4vakFU/YwAO0/IAin+XAMxsZyqk38oeBGoXKPhk04k8
bVHIak8AM9RqjFaQ2Fb3IDIQhXsAPnJgJHzQ2HQ66gK/qfGlsO0oXgdCbSqYIKjeANURUEAQxCZF
s1Gn7LbSIAqQlC58SbU5bNtLOmDwVznQ61e/UF1A85qBsQ5RMPXFhIr98lH3vKiHl632FFSiMDW2
kikDRQUBW4c5BK5fu4Z2mAlyhFUIoNTrYk3lt827FTUEUKXlwR4s9qYGFp3R6mmZzQhRgLBhSLT6
sami8HS0PNgHQX6Pq9w97YjbPwJlB2cKA/WNqMyMuNW9KLAhIBIwydUeol2okDo/ATktokoSpppN
WVqgbCsY25HR5jeyc6HYEfbjuuNhbGHX0WE2mWSGEqgJudsK4lG+YmU4yOxKgUwNsYRQUf1WAD8n
06oj6sNoE7oO/tfASaoqkXkexNMhCgqZfFA2ru0evvW9uIJGGdEocz11YddUD+Lo8CAy6yVV7EoU
7biCmo4tEIoGglgJ37xbEap7EGDrYeAyBfhGDiJ4LGKwSKrg8pjqQeoXUwmxqNl4AJWl57V7Dm0F
pVNy0/DFwxgZVwQ6bgX9cAzn26OhUq2JGP14ViAjRSE4a0UPwmgo3Y1dlrH7rG1nSiWP/gewkzrE
MtVWyDo5RVGgIC5cg8/13Xa0yZAgJBP0SOvM1VQP4qmLQsyi4Koas9gWBZU8ZkOp/9bO1tQk/YD3
6Pfru1T9A6E7eoUw24srSOIJKSDXMlUGro6AgsoVWRaI9eppxVZS2IVRU/Zb7x5DI24gDspGYncd
2EXn14lW216KEWEVTYPkNXWUnu6lsigiyleuK/3z7lsBfTz3hRFaw/MwV0fyAS83zbBm5I8QZc9I
OEch2QejorUCmepFZdm0oheNmGCgHUY5u7oV7TCT+m4MAy8cwc+3xsTYCg45DaIAjIihEF683dO6
FcJPBLkthZ3KbBp7K3SEmbTObZvl5ZUk2rcCMB7bUij816VwUwsVwmyorCDMxMFb1eAO27GVe2Qz
O0vQbXZKGsuqN0VRQNsGzga8RB1GthvGDBDatA+xrZWCmBpi1RMYKtk5GOXaGHTbCjGbvhvJDr7d
Y6qtiNQ7hPTOWUfOxFNbM6Q1iAFxHMMTMFs94ibMDIGYhc1HbYsChBrRBkn5i+YY6UUFi6/BSMB2
iPeojEC7mslwHASyHrATs71oPbGmYiRglgiE0dCrP2rbXgpuMYaCu+EiMNVeuuqxFXMtZBYQirdi
KlkXTvEubOpVpopACykqKhF6lDGri9+RikYOiN66+2hefV+LcZBpamif3wyxwReBNmmguoZWJmhW
KttJaXDBwc1eteo6tI0DhAPCw23V83fmXQdHvTpD3VLKljJXvnvaKkFJIkJlGHPZids4GcBKqHwP
hI/GgSH4LVSRR6oFdJe420wZAP9SlgG64MkOijqWPphwkfp2zTy/+xVTzYJTuS+1mEGosWn4vgEy
QyUgi/X9BnpoqsN0daSbmAVWGEipfq88B9AO20lCbjpcXb08R4hITk3T+wUytScKQaL6uMsGqmrq
dQjUnYWU8sGqYysrM3FYk5KlZI60NUw2EvCbK9tLusCwbpBQ1uW5drpJpRJMLslHPUFdJfnGuU++
L2VRyGgLDpQOTvUcpptw4tInrn9cj6QaJwom4ZVFgYIIPhlUYfVh29GU1GOEv6oJrquszjhR0LtV
FgU8JLKFcBeb7NlL2r9kILLCppKRqfZSQzsD1wETKsXYekq83eQisGR41PKtJuzaSd2861D3ZFWC
KuGDdqA5RDV2z6HrYMCHKn7DbWWqvdRCDCumkhm42ou2YyuIYemKQlVU3wpTFUQWUylXKhlqoQzZ
gLDbGTgNc1mERRvs2Z6aWLSFN0eDKEiyYbFralNtUcA4YYPWBXFotig0IEZocglREdiyVtaBvYSu
Cdb5OpYw1Uh4Otwn1Qjq0k0Nvx1J+Ed4DWHZro2Esd0t9XaGbKkho9jBpeTuH4oiIOdgWfILjt1I
I+FVhlzNi7JnI2b1SG0E2kaCSSfBK1Pmr4yEqQqiYasXroE9TjBm16Lgo+6Fmc6RLMdmbLj+uakF
q0DHrbBt1rpawtjQkkHkgKHiwlRBV1UMMS++rNdBqGkG/HbE0g2MsB1qw/UHbogqTX0dTLWXsqNT
MahiBhAsAEMJb3R4YIAEgMv6oloUpsaXjo76Jdx24IYInaqnpSDeUQwkO4wp/u+eSvjmKYgGGi+8
KHVcMOp11nFYsCLMBrjtGO5FHR2hNgoim+/qMLIdUNAPimxZk13/3FRbEaiLQsqYUsSUtsme64Ca
R5qfNMUqzah00UDNUHeftL5YbwadX12aaGsGpPtM0tMdqxsAldTNE4WWqnZAdR/m+bqA3/aizEwH
DC4QVTzbUyND7VBLKRemFcCDbxoJZn1gYADBvntMvRWWuiig/GMhKpOQb3hRoMjUtKVMU90KY0VR
xb8qYeaODNP38A4tewmxgg/DxPN8pKnphtRUlOPL3dY/VlsdyAAKDoeZofoemBpYasFh+7KdA5Dl
85Vvu0/W6sLbY1Lhcm/RuMAi/8JV4CvfWzLu8I2zi6R1E0CYsvtDyv2VeH5DG/4PfvV5Z/vxKEkf
d9vak8Gia6n7W7/QLCg//PnrXew7Ee39qqxvr/56tadc/v+/9re57za4vfpps9Ft96fqf19/xsO/
vvfHmg/W/MeLZFD0i4fRZveDTf2mH/pT9r3/z2M/Kfa+X0u2MMrSkZd3OVw8/2wJfnl2mg6y5pzL
x3/+A1ixnE3YrH529jgoFnnX8VhY5ePf9dO0Xzw2J716eWyXhtOLolMyXHcNh5ej5phX7403Vz96
kKbNMa+OxlyrH53n2aA559XZhAQazl4WPzqvCuZHw+mbrntCMqDj6LRDKNIpUT+76D9Mui6hZAMa
Th/0y1FSls1ZL1+pOFEd5z9MkqxIHoddAtKipMs07f4AWrR0WaaDDsMrWBJl6Rz308enTl0VLLyO
49P8qb9pjnr13epQ1+P+dPaj++116Otxv0iTRade6dBZji/yLjMpmGsNoi/Krmsj1V8Nhy8GHV+q
lFPVzx4VyaJM+h0OW5gj1M/HXU+ac14upHCg6Ti7SyxaNDVNsrLLNUldTf3FCwzYgEipS+paVHU5
/TEo0n7W4QFlQ5nyJzjpr4jQF81Jr75YHbp6+jjNs84gUpZIKb/8KQ4k73KBMtqsfjrq1GVnpMKg
fPhZfzPg6jQnvchdGHrVT08H0yQbNie9Ol2Hup6leVdEJtwT6m9e9LMJOtsc9erVdSjs2TLttAYy
xaf87ueS05Sd765DVc9xfJ0pk7DiqL88gi+bc16kLgRMOs5eDTpsjEzH6Dh802lipHet4fRBl3EX
HJGes5ez5qRXQtehpRf97CF/6HDZQlCp/O4X3MSumy5QGh2H4/Kag17JRYeW8uZESl0hgadDSzm+
S410qOiFRBrdNRmhjFMX+yArOuIwoVdSPzt5mEy7vlMh3FY/PZ+RrHZYGIHLK59+RSLfeWGEN139
9MHPn299qzo09Yrwrk800BFryJ4M9ffPR90hnuxmUT79PSd06apsRlI/POuMHmXXq46z180xLxZM
Rr2Uj77uF8uOb1P2Zmk4e1kMOmqQMniv4fAnyrIPXe+uQ0+vB10n69DR68EiTboO93VIZVA+jLpq
DgJAVJf54CnpMIyCUFE/OyHESDsctbSdNJy+IodZdKq/TDio/4F82OWRQi06uumyWqEOFb3pP3bH
L8KGoCyUm/4w//mzK7STbeAaji+STsnoUNObfrEYkYQ17/lidwV2ouPdO7O7UIee3vQ7Q4xQh57e
PBy/1YwQXnJ1wXD+oN8VOwoxg4bjrwddiiptcvXDB/3HDsseadHUQZb87HJKkRZNHRQPXW5DaMs0
iKV86Kc/uySjRVPzrMi7Dteip3lWDvPpoOtCCl+CunDyotNzRFqUdTmiq0/Vd9i86YsZk025ym//
YZB2mhoZOFc/PHkY5Wm/I+KIdWjr7SjJm7d8EUusQ1lv08dRf9pxuA5dvX3qqiLJCjJlid8+0Wvb
NAe9EooOPb2j5JAOOkOwWIeq3g2KLi2VsWZlwdwlkw4LIwOh6kfn3d1fWW2hfvgS/ZkkzUmvvlEd
Cvopx7SUXQaAqf/mbwoa6i9ikj5Rc3zoL2i+N4c9f4BYCzDpE53xw5SDZVLN31N5+eVi0dUYZ05L
w+mfH7rKDbtN8MqX5vNokP44tAKxgIzVD0+ms+4bo0NPP8+kJlA07/nquuhQ1S/9TZp3Ha5DVb/k
j48d761DT78UyfAwAtjR/it/n5w9/dGloFqgSX9kXRnejmNZ+c2/Ubzv8KRsZ26+BgXt/9ZfjKg4
dHm7WPgdNbz9pqMMu6O3UT978GPRhVyBIUvHmwM164oyGM3RcXrelWnsdheryyXPH3/mHUjTHT/h
fzi+Cw78rz3c8GlWJuU+xvk//gI4ZTn4ISVn/tf/AgAA//8=</cx:binary>
              </cx:geoCache>
            </cx:geography>
          </cx:layoutPr>
          <cx:valueColors>
            <cx:minColor>
              <a:srgbClr val="C00000"/>
            </cx:minColor>
            <cx:maxColor>
              <a:srgbClr val="FDE2D3"/>
            </cx:maxColor>
          </cx:valueColors>
        </cx:series>
      </cx:plotAreaRegion>
    </cx:plotArea>
    <cx:legend pos="l" align="ctr" overlay="1">
      <cx:txPr>
        <a:bodyPr vertOverflow="overflow" horzOverflow="overflow" wrap="square" lIns="0" tIns="0" rIns="0" bIns="0"/>
        <a:lstStyle/>
        <a:p>
          <a:pPr algn="ctr" rtl="0">
            <a:defRPr sz="1197"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US">
            <a:latin typeface="Arial" panose="020B0604020202020204" pitchFamily="34" charset="0"/>
            <a:cs typeface="Arial" panose="020B0604020202020204"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EE88E-A7A7-B543-9711-C079D8727CA0}" type="doc">
      <dgm:prSet loTypeId="urn:microsoft.com/office/officeart/2008/layout/BendingPictureCaption" loCatId="" qsTypeId="urn:microsoft.com/office/officeart/2005/8/quickstyle/simple1" qsCatId="simple" csTypeId="urn:microsoft.com/office/officeart/2005/8/colors/colorful2" csCatId="colorful" phldr="1"/>
      <dgm:spPr/>
      <dgm:t>
        <a:bodyPr/>
        <a:lstStyle/>
        <a:p>
          <a:endParaRPr lang="en-US"/>
        </a:p>
      </dgm:t>
    </dgm:pt>
    <dgm:pt modelId="{85F624D7-D07F-6844-A055-BDD6A03E8E7C}">
      <dgm:prSet custT="1"/>
      <dgm:spPr/>
      <dgm:t>
        <a:bodyPr/>
        <a:lstStyle/>
        <a:p>
          <a:r>
            <a:rPr lang="en-US" sz="1400" dirty="0"/>
            <a:t>The majority of </a:t>
          </a:r>
          <a:r>
            <a:rPr lang="en-US" sz="1400" i="0" baseline="0" dirty="0"/>
            <a:t>are younger adults. </a:t>
          </a:r>
          <a:r>
            <a:rPr lang="en-US" sz="1400" dirty="0"/>
            <a:t>Sixty percent</a:t>
          </a:r>
          <a:r>
            <a:rPr lang="en-US" sz="1400" i="0" baseline="0" dirty="0"/>
            <a:t> are between the ages of 25 and 34</a:t>
          </a:r>
          <a:endParaRPr lang="en-US" sz="1400" dirty="0"/>
        </a:p>
      </dgm:t>
    </dgm:pt>
    <dgm:pt modelId="{4F841B0E-DE93-2449-A992-B8913D88A127}" type="parTrans" cxnId="{19597727-5938-3441-8A9C-18919D132148}">
      <dgm:prSet/>
      <dgm:spPr/>
      <dgm:t>
        <a:bodyPr/>
        <a:lstStyle/>
        <a:p>
          <a:endParaRPr lang="en-US"/>
        </a:p>
      </dgm:t>
    </dgm:pt>
    <dgm:pt modelId="{4BCA26FE-C0DD-1243-9620-C15FE6FA4983}" type="sibTrans" cxnId="{19597727-5938-3441-8A9C-18919D132148}">
      <dgm:prSet/>
      <dgm:spPr/>
      <dgm:t>
        <a:bodyPr/>
        <a:lstStyle/>
        <a:p>
          <a:endParaRPr lang="en-US"/>
        </a:p>
      </dgm:t>
    </dgm:pt>
    <dgm:pt modelId="{93EB4947-C08F-D14C-8B08-3EC867D2FF0B}">
      <dgm:prSet custT="1"/>
      <dgm:spPr/>
      <dgm:t>
        <a:bodyPr/>
        <a:lstStyle/>
        <a:p>
          <a:r>
            <a:rPr lang="en-US" sz="1400" dirty="0"/>
            <a:t>The majority (60%) are female. </a:t>
          </a:r>
        </a:p>
      </dgm:t>
    </dgm:pt>
    <dgm:pt modelId="{F56B8FEE-30D3-7C43-8C19-52D5FD3A132E}" type="parTrans" cxnId="{17A21471-B06C-9049-867A-AC7D4795CA34}">
      <dgm:prSet/>
      <dgm:spPr/>
      <dgm:t>
        <a:bodyPr/>
        <a:lstStyle/>
        <a:p>
          <a:endParaRPr lang="en-US"/>
        </a:p>
      </dgm:t>
    </dgm:pt>
    <dgm:pt modelId="{621BCD15-F59F-7641-A41B-F666C169E4AF}" type="sibTrans" cxnId="{17A21471-B06C-9049-867A-AC7D4795CA34}">
      <dgm:prSet/>
      <dgm:spPr/>
      <dgm:t>
        <a:bodyPr/>
        <a:lstStyle/>
        <a:p>
          <a:endParaRPr lang="en-US"/>
        </a:p>
      </dgm:t>
    </dgm:pt>
    <dgm:pt modelId="{C1DD6727-7CBA-C947-B05A-A2FC8AF51AA4}">
      <dgm:prSet custT="1"/>
      <dgm:spPr/>
      <dgm:t>
        <a:bodyPr/>
        <a:lstStyle/>
        <a:p>
          <a:r>
            <a:rPr lang="en-US" sz="1400" dirty="0"/>
            <a:t>Underrepresented minority students make up 18% percent of the adult learner population in Kentucky</a:t>
          </a:r>
        </a:p>
      </dgm:t>
    </dgm:pt>
    <dgm:pt modelId="{75739112-5010-1B4D-BB89-B82A166FB9C4}" type="parTrans" cxnId="{1C34A995-149B-6C4B-8AD0-A150AC088462}">
      <dgm:prSet/>
      <dgm:spPr/>
      <dgm:t>
        <a:bodyPr/>
        <a:lstStyle/>
        <a:p>
          <a:endParaRPr lang="en-US"/>
        </a:p>
      </dgm:t>
    </dgm:pt>
    <dgm:pt modelId="{A13A39BC-0C33-C142-A308-A5A69565AEED}" type="sibTrans" cxnId="{1C34A995-149B-6C4B-8AD0-A150AC088462}">
      <dgm:prSet/>
      <dgm:spPr/>
      <dgm:t>
        <a:bodyPr/>
        <a:lstStyle/>
        <a:p>
          <a:endParaRPr lang="en-US"/>
        </a:p>
      </dgm:t>
    </dgm:pt>
    <dgm:pt modelId="{56B739B3-2883-E54B-A430-0463F4C2CB7C}">
      <dgm:prSet custT="1"/>
      <dgm:spPr/>
      <dgm:t>
        <a:bodyPr/>
        <a:lstStyle/>
        <a:p>
          <a:r>
            <a:rPr lang="en-US" sz="1400" dirty="0"/>
            <a:t>Adult students are more likely to attend </a:t>
          </a:r>
          <a:r>
            <a:rPr lang="en-US" sz="1400" i="0" baseline="0" dirty="0"/>
            <a:t>part-time (62%)</a:t>
          </a:r>
          <a:endParaRPr lang="en-US" sz="1400" dirty="0"/>
        </a:p>
      </dgm:t>
    </dgm:pt>
    <dgm:pt modelId="{CF780B93-41D7-8942-B190-759C620EA272}" type="parTrans" cxnId="{AE751479-C634-3041-8539-2177DCBF6D7A}">
      <dgm:prSet/>
      <dgm:spPr/>
      <dgm:t>
        <a:bodyPr/>
        <a:lstStyle/>
        <a:p>
          <a:endParaRPr lang="en-US"/>
        </a:p>
      </dgm:t>
    </dgm:pt>
    <dgm:pt modelId="{DD4AAB4A-8CBD-1B4E-B409-91B02AB77C3D}" type="sibTrans" cxnId="{AE751479-C634-3041-8539-2177DCBF6D7A}">
      <dgm:prSet/>
      <dgm:spPr/>
      <dgm:t>
        <a:bodyPr/>
        <a:lstStyle/>
        <a:p>
          <a:endParaRPr lang="en-US"/>
        </a:p>
      </dgm:t>
    </dgm:pt>
    <dgm:pt modelId="{0D14BB77-ED5A-424A-BE53-70561D560D48}">
      <dgm:prSet custT="1"/>
      <dgm:spPr/>
      <dgm:t>
        <a:bodyPr/>
        <a:lstStyle/>
        <a:p>
          <a:r>
            <a:rPr lang="en-US" sz="1400" dirty="0"/>
            <a:t>Of those adults who have financial aid records, 45% are from low-income backgrounds and half (49.5%) have dependent children.</a:t>
          </a:r>
        </a:p>
      </dgm:t>
    </dgm:pt>
    <dgm:pt modelId="{E8A9C7BB-C6D2-4443-B4D6-70D1E3646944}" type="parTrans" cxnId="{EE08C2FF-0D4A-5D4E-83B4-720154CCB6B5}">
      <dgm:prSet/>
      <dgm:spPr/>
      <dgm:t>
        <a:bodyPr/>
        <a:lstStyle/>
        <a:p>
          <a:endParaRPr lang="en-US"/>
        </a:p>
      </dgm:t>
    </dgm:pt>
    <dgm:pt modelId="{98397CF9-CCC7-CA4E-87FF-BFA30C75ACE4}" type="sibTrans" cxnId="{EE08C2FF-0D4A-5D4E-83B4-720154CCB6B5}">
      <dgm:prSet/>
      <dgm:spPr/>
      <dgm:t>
        <a:bodyPr/>
        <a:lstStyle/>
        <a:p>
          <a:endParaRPr lang="en-US"/>
        </a:p>
      </dgm:t>
    </dgm:pt>
    <dgm:pt modelId="{C9F0A3A7-D3DB-2C4F-8DBE-FD9A0150B329}">
      <dgm:prSet custT="1"/>
      <dgm:spPr/>
      <dgm:t>
        <a:bodyPr/>
        <a:lstStyle/>
        <a:p>
          <a:r>
            <a:rPr lang="en-US" sz="1400" dirty="0"/>
            <a:t>Adults represent 20% of the overall undergraduate student population in Kentucky versus 32% a decade ago</a:t>
          </a:r>
        </a:p>
      </dgm:t>
    </dgm:pt>
    <dgm:pt modelId="{BD60DAB9-C40C-F94F-BD35-F6AE8E17EC4D}" type="parTrans" cxnId="{0E4BDBFA-3D81-A244-9696-263EE1F1E329}">
      <dgm:prSet/>
      <dgm:spPr/>
      <dgm:t>
        <a:bodyPr/>
        <a:lstStyle/>
        <a:p>
          <a:endParaRPr lang="en-US"/>
        </a:p>
      </dgm:t>
    </dgm:pt>
    <dgm:pt modelId="{BAE6F77F-EDB6-6B44-A139-1CF0A29C902E}" type="sibTrans" cxnId="{0E4BDBFA-3D81-A244-9696-263EE1F1E329}">
      <dgm:prSet/>
      <dgm:spPr/>
      <dgm:t>
        <a:bodyPr/>
        <a:lstStyle/>
        <a:p>
          <a:endParaRPr lang="en-US"/>
        </a:p>
      </dgm:t>
    </dgm:pt>
    <dgm:pt modelId="{0DA964F4-6A48-C948-8EEF-3F05679A5F6B}" type="pres">
      <dgm:prSet presAssocID="{FBCEE88E-A7A7-B543-9711-C079D8727CA0}" presName="diagram" presStyleCnt="0">
        <dgm:presLayoutVars>
          <dgm:dir/>
        </dgm:presLayoutVars>
      </dgm:prSet>
      <dgm:spPr/>
    </dgm:pt>
    <dgm:pt modelId="{A4B55092-0C57-C249-A2C0-F187F63449E7}" type="pres">
      <dgm:prSet presAssocID="{85F624D7-D07F-6844-A055-BDD6A03E8E7C}" presName="composite" presStyleCnt="0"/>
      <dgm:spPr/>
    </dgm:pt>
    <dgm:pt modelId="{D1DBD324-D73D-294F-8C3E-C702A1AF351B}" type="pres">
      <dgm:prSet presAssocID="{85F624D7-D07F-6844-A055-BDD6A03E8E7C}" presName="Image" presStyleLbl="bgShp"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FA9ED5D3-8F63-6C48-9AC9-468A8E14CDBE}" type="pres">
      <dgm:prSet presAssocID="{85F624D7-D07F-6844-A055-BDD6A03E8E7C}" presName="Parent" presStyleLbl="node0" presStyleIdx="0" presStyleCnt="6" custScaleX="113073" custScaleY="157217">
        <dgm:presLayoutVars>
          <dgm:bulletEnabled val="1"/>
        </dgm:presLayoutVars>
      </dgm:prSet>
      <dgm:spPr/>
    </dgm:pt>
    <dgm:pt modelId="{2A6A0C57-0144-F347-B349-6ACFA1CA2C12}" type="pres">
      <dgm:prSet presAssocID="{4BCA26FE-C0DD-1243-9620-C15FE6FA4983}" presName="sibTrans" presStyleCnt="0"/>
      <dgm:spPr/>
    </dgm:pt>
    <dgm:pt modelId="{1CC5F8C0-E185-F74C-AD3D-4C15EAF5269A}" type="pres">
      <dgm:prSet presAssocID="{93EB4947-C08F-D14C-8B08-3EC867D2FF0B}" presName="composite" presStyleCnt="0"/>
      <dgm:spPr/>
    </dgm:pt>
    <dgm:pt modelId="{E5E1F893-D0CA-3A44-9952-5A51FC4A026F}" type="pres">
      <dgm:prSet presAssocID="{93EB4947-C08F-D14C-8B08-3EC867D2FF0B}" presName="Image" presStyleLbl="bgShp" presStyleIdx="1" presStyleCnt="6"/>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43727101-D482-9149-95E6-AE26AA57E149}" type="pres">
      <dgm:prSet presAssocID="{93EB4947-C08F-D14C-8B08-3EC867D2FF0B}" presName="Parent" presStyleLbl="node0" presStyleIdx="1" presStyleCnt="6" custScaleX="99140" custScaleY="158783">
        <dgm:presLayoutVars>
          <dgm:bulletEnabled val="1"/>
        </dgm:presLayoutVars>
      </dgm:prSet>
      <dgm:spPr/>
    </dgm:pt>
    <dgm:pt modelId="{B116C30D-8146-814F-8052-19E585A8028A}" type="pres">
      <dgm:prSet presAssocID="{621BCD15-F59F-7641-A41B-F666C169E4AF}" presName="sibTrans" presStyleCnt="0"/>
      <dgm:spPr/>
    </dgm:pt>
    <dgm:pt modelId="{256739C7-3DB4-5540-B9A9-F280B6BBE90F}" type="pres">
      <dgm:prSet presAssocID="{C1DD6727-7CBA-C947-B05A-A2FC8AF51AA4}" presName="composite" presStyleCnt="0"/>
      <dgm:spPr/>
    </dgm:pt>
    <dgm:pt modelId="{605218B2-1187-154F-9A1A-FAAC285E9920}" type="pres">
      <dgm:prSet presAssocID="{C1DD6727-7CBA-C947-B05A-A2FC8AF51AA4}" presName="Image" presStyleLbl="bgShp"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B0CA7AEB-31A3-E442-A8BF-1530CBB29760}" type="pres">
      <dgm:prSet presAssocID="{C1DD6727-7CBA-C947-B05A-A2FC8AF51AA4}" presName="Parent" presStyleLbl="node0" presStyleIdx="2" presStyleCnt="6" custScaleY="182383">
        <dgm:presLayoutVars>
          <dgm:bulletEnabled val="1"/>
        </dgm:presLayoutVars>
      </dgm:prSet>
      <dgm:spPr/>
    </dgm:pt>
    <dgm:pt modelId="{EE797A5C-45A0-8F4A-BF47-A17F28C34F29}" type="pres">
      <dgm:prSet presAssocID="{A13A39BC-0C33-C142-A308-A5A69565AEED}" presName="sibTrans" presStyleCnt="0"/>
      <dgm:spPr/>
    </dgm:pt>
    <dgm:pt modelId="{AB1FDEB6-FA10-F342-98C6-F231BC980EA3}" type="pres">
      <dgm:prSet presAssocID="{56B739B3-2883-E54B-A430-0463F4C2CB7C}" presName="composite" presStyleCnt="0"/>
      <dgm:spPr/>
    </dgm:pt>
    <dgm:pt modelId="{1662945A-1CD7-0248-A334-CCD2B47EFF6A}" type="pres">
      <dgm:prSet presAssocID="{56B739B3-2883-E54B-A430-0463F4C2CB7C}" presName="Image" presStyleLbl="bgShp" presStyleIdx="3" presStyleCnt="6"/>
      <dgm:spPr>
        <a:blipFill>
          <a:blip xmlns:r="http://schemas.openxmlformats.org/officeDocument/2006/relationships" r:embed="rId4"/>
          <a:srcRect/>
          <a:stretch>
            <a:fillRect t="-2000" b="-2000"/>
          </a:stretch>
        </a:blipFill>
      </dgm:spPr>
    </dgm:pt>
    <dgm:pt modelId="{12B63F13-4267-E24E-92CF-4B436CA983D9}" type="pres">
      <dgm:prSet presAssocID="{56B739B3-2883-E54B-A430-0463F4C2CB7C}" presName="Parent" presStyleLbl="node0" presStyleIdx="3" presStyleCnt="6" custScaleY="156127">
        <dgm:presLayoutVars>
          <dgm:bulletEnabled val="1"/>
        </dgm:presLayoutVars>
      </dgm:prSet>
      <dgm:spPr/>
    </dgm:pt>
    <dgm:pt modelId="{C08BC91D-739C-BD41-9A21-656DA1BF5A21}" type="pres">
      <dgm:prSet presAssocID="{DD4AAB4A-8CBD-1B4E-B409-91B02AB77C3D}" presName="sibTrans" presStyleCnt="0"/>
      <dgm:spPr/>
    </dgm:pt>
    <dgm:pt modelId="{77B43832-9C9A-484C-AF6D-F5313C251206}" type="pres">
      <dgm:prSet presAssocID="{0D14BB77-ED5A-424A-BE53-70561D560D48}" presName="composite" presStyleCnt="0"/>
      <dgm:spPr/>
    </dgm:pt>
    <dgm:pt modelId="{66BCEF90-CC39-354B-A5B2-B90C8E643355}" type="pres">
      <dgm:prSet presAssocID="{0D14BB77-ED5A-424A-BE53-70561D560D48}" presName="Image" presStyleLbl="bgShp" presStyleIdx="4" presStyleCnt="6"/>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dgm:spPr>
    </dgm:pt>
    <dgm:pt modelId="{5EAF21B1-8A59-2F42-B878-185473C42108}" type="pres">
      <dgm:prSet presAssocID="{0D14BB77-ED5A-424A-BE53-70561D560D48}" presName="Parent" presStyleLbl="node0" presStyleIdx="4" presStyleCnt="6" custScaleY="183252">
        <dgm:presLayoutVars>
          <dgm:bulletEnabled val="1"/>
        </dgm:presLayoutVars>
      </dgm:prSet>
      <dgm:spPr/>
    </dgm:pt>
    <dgm:pt modelId="{30DF37F2-688B-DF4C-8BC3-1D0BE92454CD}" type="pres">
      <dgm:prSet presAssocID="{98397CF9-CCC7-CA4E-87FF-BFA30C75ACE4}" presName="sibTrans" presStyleCnt="0"/>
      <dgm:spPr/>
    </dgm:pt>
    <dgm:pt modelId="{C69AB1A7-88C6-DA4C-9A26-49F82E17D9E7}" type="pres">
      <dgm:prSet presAssocID="{C9F0A3A7-D3DB-2C4F-8DBE-FD9A0150B329}" presName="composite" presStyleCnt="0"/>
      <dgm:spPr/>
    </dgm:pt>
    <dgm:pt modelId="{AE7A7654-A0D1-8543-9227-AC20535CAE41}" type="pres">
      <dgm:prSet presAssocID="{C9F0A3A7-D3DB-2C4F-8DBE-FD9A0150B329}" presName="Image" presStyleLbl="bgShp" presStyleIdx="5" presStyleCnt="6"/>
      <dgm:spPr>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dgm:spPr>
    </dgm:pt>
    <dgm:pt modelId="{B9BB1203-E601-4F4C-9A37-3D8FEB276883}" type="pres">
      <dgm:prSet presAssocID="{C9F0A3A7-D3DB-2C4F-8DBE-FD9A0150B329}" presName="Parent" presStyleLbl="node0" presStyleIdx="5" presStyleCnt="6" custScaleY="156127">
        <dgm:presLayoutVars>
          <dgm:bulletEnabled val="1"/>
        </dgm:presLayoutVars>
      </dgm:prSet>
      <dgm:spPr/>
    </dgm:pt>
  </dgm:ptLst>
  <dgm:cxnLst>
    <dgm:cxn modelId="{19597727-5938-3441-8A9C-18919D132148}" srcId="{FBCEE88E-A7A7-B543-9711-C079D8727CA0}" destId="{85F624D7-D07F-6844-A055-BDD6A03E8E7C}" srcOrd="0" destOrd="0" parTransId="{4F841B0E-DE93-2449-A992-B8913D88A127}" sibTransId="{4BCA26FE-C0DD-1243-9620-C15FE6FA4983}"/>
    <dgm:cxn modelId="{A2642B38-6717-A646-815A-8FEFAE46704D}" type="presOf" srcId="{93EB4947-C08F-D14C-8B08-3EC867D2FF0B}" destId="{43727101-D482-9149-95E6-AE26AA57E149}" srcOrd="0" destOrd="0" presId="urn:microsoft.com/office/officeart/2008/layout/BendingPictureCaption"/>
    <dgm:cxn modelId="{0E1B6570-89A4-064A-85AD-3EB2CAB83738}" type="presOf" srcId="{FBCEE88E-A7A7-B543-9711-C079D8727CA0}" destId="{0DA964F4-6A48-C948-8EEF-3F05679A5F6B}" srcOrd="0" destOrd="0" presId="urn:microsoft.com/office/officeart/2008/layout/BendingPictureCaption"/>
    <dgm:cxn modelId="{17A21471-B06C-9049-867A-AC7D4795CA34}" srcId="{FBCEE88E-A7A7-B543-9711-C079D8727CA0}" destId="{93EB4947-C08F-D14C-8B08-3EC867D2FF0B}" srcOrd="1" destOrd="0" parTransId="{F56B8FEE-30D3-7C43-8C19-52D5FD3A132E}" sibTransId="{621BCD15-F59F-7641-A41B-F666C169E4AF}"/>
    <dgm:cxn modelId="{AE751479-C634-3041-8539-2177DCBF6D7A}" srcId="{FBCEE88E-A7A7-B543-9711-C079D8727CA0}" destId="{56B739B3-2883-E54B-A430-0463F4C2CB7C}" srcOrd="3" destOrd="0" parTransId="{CF780B93-41D7-8942-B190-759C620EA272}" sibTransId="{DD4AAB4A-8CBD-1B4E-B409-91B02AB77C3D}"/>
    <dgm:cxn modelId="{8294D993-E99C-B441-8417-777BB4DBC3B8}" type="presOf" srcId="{C9F0A3A7-D3DB-2C4F-8DBE-FD9A0150B329}" destId="{B9BB1203-E601-4F4C-9A37-3D8FEB276883}" srcOrd="0" destOrd="0" presId="urn:microsoft.com/office/officeart/2008/layout/BendingPictureCaption"/>
    <dgm:cxn modelId="{1C34A995-149B-6C4B-8AD0-A150AC088462}" srcId="{FBCEE88E-A7A7-B543-9711-C079D8727CA0}" destId="{C1DD6727-7CBA-C947-B05A-A2FC8AF51AA4}" srcOrd="2" destOrd="0" parTransId="{75739112-5010-1B4D-BB89-B82A166FB9C4}" sibTransId="{A13A39BC-0C33-C142-A308-A5A69565AEED}"/>
    <dgm:cxn modelId="{AA622797-BBAF-3041-A55F-D8565A3920EF}" type="presOf" srcId="{85F624D7-D07F-6844-A055-BDD6A03E8E7C}" destId="{FA9ED5D3-8F63-6C48-9AC9-468A8E14CDBE}" srcOrd="0" destOrd="0" presId="urn:microsoft.com/office/officeart/2008/layout/BendingPictureCaption"/>
    <dgm:cxn modelId="{EE2D20AC-920C-3A46-AEC4-63312C116D7F}" type="presOf" srcId="{56B739B3-2883-E54B-A430-0463F4C2CB7C}" destId="{12B63F13-4267-E24E-92CF-4B436CA983D9}" srcOrd="0" destOrd="0" presId="urn:microsoft.com/office/officeart/2008/layout/BendingPictureCaption"/>
    <dgm:cxn modelId="{C8EACDBB-8E3F-5C42-96D9-1B1D2A2386E9}" type="presOf" srcId="{0D14BB77-ED5A-424A-BE53-70561D560D48}" destId="{5EAF21B1-8A59-2F42-B878-185473C42108}" srcOrd="0" destOrd="0" presId="urn:microsoft.com/office/officeart/2008/layout/BendingPictureCaption"/>
    <dgm:cxn modelId="{0E4BDBFA-3D81-A244-9696-263EE1F1E329}" srcId="{FBCEE88E-A7A7-B543-9711-C079D8727CA0}" destId="{C9F0A3A7-D3DB-2C4F-8DBE-FD9A0150B329}" srcOrd="5" destOrd="0" parTransId="{BD60DAB9-C40C-F94F-BD35-F6AE8E17EC4D}" sibTransId="{BAE6F77F-EDB6-6B44-A139-1CF0A29C902E}"/>
    <dgm:cxn modelId="{456A08FB-5517-E24C-A025-D45DC039C7C8}" type="presOf" srcId="{C1DD6727-7CBA-C947-B05A-A2FC8AF51AA4}" destId="{B0CA7AEB-31A3-E442-A8BF-1530CBB29760}" srcOrd="0" destOrd="0" presId="urn:microsoft.com/office/officeart/2008/layout/BendingPictureCaption"/>
    <dgm:cxn modelId="{EE08C2FF-0D4A-5D4E-83B4-720154CCB6B5}" srcId="{FBCEE88E-A7A7-B543-9711-C079D8727CA0}" destId="{0D14BB77-ED5A-424A-BE53-70561D560D48}" srcOrd="4" destOrd="0" parTransId="{E8A9C7BB-C6D2-4443-B4D6-70D1E3646944}" sibTransId="{98397CF9-CCC7-CA4E-87FF-BFA30C75ACE4}"/>
    <dgm:cxn modelId="{735E3972-7806-5E4C-96FC-856CA5AEED59}" type="presParOf" srcId="{0DA964F4-6A48-C948-8EEF-3F05679A5F6B}" destId="{A4B55092-0C57-C249-A2C0-F187F63449E7}" srcOrd="0" destOrd="0" presId="urn:microsoft.com/office/officeart/2008/layout/BendingPictureCaption"/>
    <dgm:cxn modelId="{6514CD23-0276-D540-AEE2-688DA75A926E}" type="presParOf" srcId="{A4B55092-0C57-C249-A2C0-F187F63449E7}" destId="{D1DBD324-D73D-294F-8C3E-C702A1AF351B}" srcOrd="0" destOrd="0" presId="urn:microsoft.com/office/officeart/2008/layout/BendingPictureCaption"/>
    <dgm:cxn modelId="{0B75ADA8-25D4-7B48-88C6-50449A00B8B4}" type="presParOf" srcId="{A4B55092-0C57-C249-A2C0-F187F63449E7}" destId="{FA9ED5D3-8F63-6C48-9AC9-468A8E14CDBE}" srcOrd="1" destOrd="0" presId="urn:microsoft.com/office/officeart/2008/layout/BendingPictureCaption"/>
    <dgm:cxn modelId="{1286D9BC-5AD2-9145-8C20-5C64BF82B543}" type="presParOf" srcId="{0DA964F4-6A48-C948-8EEF-3F05679A5F6B}" destId="{2A6A0C57-0144-F347-B349-6ACFA1CA2C12}" srcOrd="1" destOrd="0" presId="urn:microsoft.com/office/officeart/2008/layout/BendingPictureCaption"/>
    <dgm:cxn modelId="{B42EC55F-9D73-3941-838D-E50086AF1961}" type="presParOf" srcId="{0DA964F4-6A48-C948-8EEF-3F05679A5F6B}" destId="{1CC5F8C0-E185-F74C-AD3D-4C15EAF5269A}" srcOrd="2" destOrd="0" presId="urn:microsoft.com/office/officeart/2008/layout/BendingPictureCaption"/>
    <dgm:cxn modelId="{DBA49593-3FC1-174B-99AE-F7D5EE66CE4D}" type="presParOf" srcId="{1CC5F8C0-E185-F74C-AD3D-4C15EAF5269A}" destId="{E5E1F893-D0CA-3A44-9952-5A51FC4A026F}" srcOrd="0" destOrd="0" presId="urn:microsoft.com/office/officeart/2008/layout/BendingPictureCaption"/>
    <dgm:cxn modelId="{5B91E6B8-8BD7-D741-BB11-B2A451345711}" type="presParOf" srcId="{1CC5F8C0-E185-F74C-AD3D-4C15EAF5269A}" destId="{43727101-D482-9149-95E6-AE26AA57E149}" srcOrd="1" destOrd="0" presId="urn:microsoft.com/office/officeart/2008/layout/BendingPictureCaption"/>
    <dgm:cxn modelId="{7367B4C1-1B87-0F4D-9E51-259526C71698}" type="presParOf" srcId="{0DA964F4-6A48-C948-8EEF-3F05679A5F6B}" destId="{B116C30D-8146-814F-8052-19E585A8028A}" srcOrd="3" destOrd="0" presId="urn:microsoft.com/office/officeart/2008/layout/BendingPictureCaption"/>
    <dgm:cxn modelId="{3F9E1AEB-4EBF-A24D-A792-F1E5DC002513}" type="presParOf" srcId="{0DA964F4-6A48-C948-8EEF-3F05679A5F6B}" destId="{256739C7-3DB4-5540-B9A9-F280B6BBE90F}" srcOrd="4" destOrd="0" presId="urn:microsoft.com/office/officeart/2008/layout/BendingPictureCaption"/>
    <dgm:cxn modelId="{AD7E95FC-0502-954E-9452-4A19D5079288}" type="presParOf" srcId="{256739C7-3DB4-5540-B9A9-F280B6BBE90F}" destId="{605218B2-1187-154F-9A1A-FAAC285E9920}" srcOrd="0" destOrd="0" presId="urn:microsoft.com/office/officeart/2008/layout/BendingPictureCaption"/>
    <dgm:cxn modelId="{E39DFCDD-9847-614F-A887-99461D0FE680}" type="presParOf" srcId="{256739C7-3DB4-5540-B9A9-F280B6BBE90F}" destId="{B0CA7AEB-31A3-E442-A8BF-1530CBB29760}" srcOrd="1" destOrd="0" presId="urn:microsoft.com/office/officeart/2008/layout/BendingPictureCaption"/>
    <dgm:cxn modelId="{FB340CAD-4391-4545-9CC6-1B47DDF43BA6}" type="presParOf" srcId="{0DA964F4-6A48-C948-8EEF-3F05679A5F6B}" destId="{EE797A5C-45A0-8F4A-BF47-A17F28C34F29}" srcOrd="5" destOrd="0" presId="urn:microsoft.com/office/officeart/2008/layout/BendingPictureCaption"/>
    <dgm:cxn modelId="{38355F11-21A7-1D45-9906-FA15CE043DE9}" type="presParOf" srcId="{0DA964F4-6A48-C948-8EEF-3F05679A5F6B}" destId="{AB1FDEB6-FA10-F342-98C6-F231BC980EA3}" srcOrd="6" destOrd="0" presId="urn:microsoft.com/office/officeart/2008/layout/BendingPictureCaption"/>
    <dgm:cxn modelId="{7E391516-DC4D-6B4D-AD76-E3C00538DEC8}" type="presParOf" srcId="{AB1FDEB6-FA10-F342-98C6-F231BC980EA3}" destId="{1662945A-1CD7-0248-A334-CCD2B47EFF6A}" srcOrd="0" destOrd="0" presId="urn:microsoft.com/office/officeart/2008/layout/BendingPictureCaption"/>
    <dgm:cxn modelId="{D79C6290-47CD-3C44-B921-2015A26D69A0}" type="presParOf" srcId="{AB1FDEB6-FA10-F342-98C6-F231BC980EA3}" destId="{12B63F13-4267-E24E-92CF-4B436CA983D9}" srcOrd="1" destOrd="0" presId="urn:microsoft.com/office/officeart/2008/layout/BendingPictureCaption"/>
    <dgm:cxn modelId="{C390F5DA-5FD3-084C-B35E-CDCC3A953007}" type="presParOf" srcId="{0DA964F4-6A48-C948-8EEF-3F05679A5F6B}" destId="{C08BC91D-739C-BD41-9A21-656DA1BF5A21}" srcOrd="7" destOrd="0" presId="urn:microsoft.com/office/officeart/2008/layout/BendingPictureCaption"/>
    <dgm:cxn modelId="{AA82E999-A655-2842-94B1-11DBED03FB4E}" type="presParOf" srcId="{0DA964F4-6A48-C948-8EEF-3F05679A5F6B}" destId="{77B43832-9C9A-484C-AF6D-F5313C251206}" srcOrd="8" destOrd="0" presId="urn:microsoft.com/office/officeart/2008/layout/BendingPictureCaption"/>
    <dgm:cxn modelId="{8E7D419B-EAE7-2B46-A0F3-C236C371E330}" type="presParOf" srcId="{77B43832-9C9A-484C-AF6D-F5313C251206}" destId="{66BCEF90-CC39-354B-A5B2-B90C8E643355}" srcOrd="0" destOrd="0" presId="urn:microsoft.com/office/officeart/2008/layout/BendingPictureCaption"/>
    <dgm:cxn modelId="{1961D4A2-10CF-D545-AD43-325A713754AB}" type="presParOf" srcId="{77B43832-9C9A-484C-AF6D-F5313C251206}" destId="{5EAF21B1-8A59-2F42-B878-185473C42108}" srcOrd="1" destOrd="0" presId="urn:microsoft.com/office/officeart/2008/layout/BendingPictureCaption"/>
    <dgm:cxn modelId="{DB732212-CB54-DC41-98E8-3E46F31A4C45}" type="presParOf" srcId="{0DA964F4-6A48-C948-8EEF-3F05679A5F6B}" destId="{30DF37F2-688B-DF4C-8BC3-1D0BE92454CD}" srcOrd="9" destOrd="0" presId="urn:microsoft.com/office/officeart/2008/layout/BendingPictureCaption"/>
    <dgm:cxn modelId="{D542F34F-C5BA-3B4E-AD10-317F446FA4A1}" type="presParOf" srcId="{0DA964F4-6A48-C948-8EEF-3F05679A5F6B}" destId="{C69AB1A7-88C6-DA4C-9A26-49F82E17D9E7}" srcOrd="10" destOrd="0" presId="urn:microsoft.com/office/officeart/2008/layout/BendingPictureCaption"/>
    <dgm:cxn modelId="{21537B4A-C370-8C43-9599-5B11617CEC8E}" type="presParOf" srcId="{C69AB1A7-88C6-DA4C-9A26-49F82E17D9E7}" destId="{AE7A7654-A0D1-8543-9227-AC20535CAE41}" srcOrd="0" destOrd="0" presId="urn:microsoft.com/office/officeart/2008/layout/BendingPictureCaption"/>
    <dgm:cxn modelId="{53C09AA5-C898-9346-B00C-4F134164401D}" type="presParOf" srcId="{C69AB1A7-88C6-DA4C-9A26-49F82E17D9E7}" destId="{B9BB1203-E601-4F4C-9A37-3D8FEB276883}"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BD324-D73D-294F-8C3E-C702A1AF351B}">
      <dsp:nvSpPr>
        <dsp:cNvPr id="0" name=""/>
        <dsp:cNvSpPr/>
      </dsp:nvSpPr>
      <dsp:spPr>
        <a:xfrm>
          <a:off x="870776" y="127981"/>
          <a:ext cx="2706852" cy="200035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a:noFill/>
        </a:ln>
        <a:effectLst/>
      </dsp:spPr>
      <dsp:style>
        <a:lnRef idx="0">
          <a:scrgbClr r="0" g="0" b="0"/>
        </a:lnRef>
        <a:fillRef idx="1">
          <a:scrgbClr r="0" g="0" b="0"/>
        </a:fillRef>
        <a:effectRef idx="0">
          <a:scrgbClr r="0" g="0" b="0"/>
        </a:effectRef>
        <a:fontRef idx="minor"/>
      </dsp:style>
    </dsp:sp>
    <dsp:sp modelId="{FA9ED5D3-8F63-6C48-9AC9-468A8E14CDBE}">
      <dsp:nvSpPr>
        <dsp:cNvPr id="0" name=""/>
        <dsp:cNvSpPr/>
      </dsp:nvSpPr>
      <dsp:spPr>
        <a:xfrm>
          <a:off x="1265442" y="1605272"/>
          <a:ext cx="2637428" cy="8812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t>The majority of </a:t>
          </a:r>
          <a:r>
            <a:rPr lang="en-US" sz="1400" i="0" kern="1200" baseline="0" dirty="0"/>
            <a:t>are younger adults. </a:t>
          </a:r>
          <a:r>
            <a:rPr lang="en-US" sz="1400" kern="1200" dirty="0"/>
            <a:t>Sixty percent</a:t>
          </a:r>
          <a:r>
            <a:rPr lang="en-US" sz="1400" i="0" kern="1200" baseline="0" dirty="0"/>
            <a:t> are between the ages of 25 and 34</a:t>
          </a:r>
          <a:endParaRPr lang="en-US" sz="1400" kern="1200" dirty="0"/>
        </a:p>
      </dsp:txBody>
      <dsp:txXfrm>
        <a:off x="1265442" y="1605272"/>
        <a:ext cx="2637428" cy="881262"/>
      </dsp:txXfrm>
    </dsp:sp>
    <dsp:sp modelId="{E5E1F893-D0CA-3A44-9952-5A51FC4A026F}">
      <dsp:nvSpPr>
        <dsp:cNvPr id="0" name=""/>
        <dsp:cNvSpPr/>
      </dsp:nvSpPr>
      <dsp:spPr>
        <a:xfrm>
          <a:off x="4375481" y="125786"/>
          <a:ext cx="2706852" cy="2000354"/>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0">
          <a:scrgbClr r="0" g="0" b="0"/>
        </a:effectRef>
        <a:fontRef idx="minor"/>
      </dsp:style>
    </dsp:sp>
    <dsp:sp modelId="{43727101-D482-9149-95E6-AE26AA57E149}">
      <dsp:nvSpPr>
        <dsp:cNvPr id="0" name=""/>
        <dsp:cNvSpPr/>
      </dsp:nvSpPr>
      <dsp:spPr>
        <a:xfrm>
          <a:off x="4932641" y="1598688"/>
          <a:ext cx="2312441" cy="8900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t>The majority (60%) are female. </a:t>
          </a:r>
        </a:p>
      </dsp:txBody>
      <dsp:txXfrm>
        <a:off x="4932641" y="1598688"/>
        <a:ext cx="2312441" cy="890040"/>
      </dsp:txXfrm>
    </dsp:sp>
    <dsp:sp modelId="{605218B2-1187-154F-9A1A-FAAC285E9920}">
      <dsp:nvSpPr>
        <dsp:cNvPr id="0" name=""/>
        <dsp:cNvSpPr/>
      </dsp:nvSpPr>
      <dsp:spPr>
        <a:xfrm>
          <a:off x="7717694" y="92714"/>
          <a:ext cx="2706852" cy="200035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B0CA7AEB-31A3-E442-A8BF-1530CBB29760}">
      <dsp:nvSpPr>
        <dsp:cNvPr id="0" name=""/>
        <dsp:cNvSpPr/>
      </dsp:nvSpPr>
      <dsp:spPr>
        <a:xfrm>
          <a:off x="8264823" y="1499473"/>
          <a:ext cx="2332500" cy="10223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t>Underrepresented minority students make up 18% percent of the adult learner population in Kentucky</a:t>
          </a:r>
        </a:p>
      </dsp:txBody>
      <dsp:txXfrm>
        <a:off x="8264823" y="1499473"/>
        <a:ext cx="2332500" cy="1022327"/>
      </dsp:txXfrm>
    </dsp:sp>
    <dsp:sp modelId="{1662945A-1CD7-0248-A334-CCD2B47EFF6A}">
      <dsp:nvSpPr>
        <dsp:cNvPr id="0" name=""/>
        <dsp:cNvSpPr/>
      </dsp:nvSpPr>
      <dsp:spPr>
        <a:xfrm>
          <a:off x="941993" y="2847775"/>
          <a:ext cx="2706852" cy="2000354"/>
        </a:xfrm>
        <a:prstGeom prst="rect">
          <a:avLst/>
        </a:prstGeom>
        <a:blipFill>
          <a:blip xmlns:r="http://schemas.openxmlformats.org/officeDocument/2006/relationships" r:embed="rId4"/>
          <a:srcRect/>
          <a:stretch>
            <a:fillRect t="-2000" b="-2000"/>
          </a:stretch>
        </a:blipFill>
        <a:ln>
          <a:noFill/>
        </a:ln>
        <a:effectLst/>
      </dsp:spPr>
      <dsp:style>
        <a:lnRef idx="0">
          <a:scrgbClr r="0" g="0" b="0"/>
        </a:lnRef>
        <a:fillRef idx="1">
          <a:scrgbClr r="0" g="0" b="0"/>
        </a:fillRef>
        <a:effectRef idx="0">
          <a:scrgbClr r="0" g="0" b="0"/>
        </a:effectRef>
        <a:fontRef idx="minor"/>
      </dsp:style>
    </dsp:sp>
    <dsp:sp modelId="{12B63F13-4267-E24E-92CF-4B436CA983D9}">
      <dsp:nvSpPr>
        <dsp:cNvPr id="0" name=""/>
        <dsp:cNvSpPr/>
      </dsp:nvSpPr>
      <dsp:spPr>
        <a:xfrm>
          <a:off x="1489123" y="4328121"/>
          <a:ext cx="2332500" cy="8751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t>Adult students are more likely to attend </a:t>
          </a:r>
          <a:r>
            <a:rPr lang="en-US" sz="1400" i="0" kern="1200" baseline="0" dirty="0"/>
            <a:t>part-time (62%)</a:t>
          </a:r>
          <a:endParaRPr lang="en-US" sz="1400" kern="1200" dirty="0"/>
        </a:p>
      </dsp:txBody>
      <dsp:txXfrm>
        <a:off x="1489123" y="4328121"/>
        <a:ext cx="2332500" cy="875152"/>
      </dsp:txXfrm>
    </dsp:sp>
    <dsp:sp modelId="{66BCEF90-CC39-354B-A5B2-B90C8E643355}">
      <dsp:nvSpPr>
        <dsp:cNvPr id="0" name=""/>
        <dsp:cNvSpPr/>
      </dsp:nvSpPr>
      <dsp:spPr>
        <a:xfrm>
          <a:off x="4294235" y="2809763"/>
          <a:ext cx="2706852" cy="200035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5EAF21B1-8A59-2F42-B878-185473C42108}">
      <dsp:nvSpPr>
        <dsp:cNvPr id="0" name=""/>
        <dsp:cNvSpPr/>
      </dsp:nvSpPr>
      <dsp:spPr>
        <a:xfrm>
          <a:off x="4841364" y="4214086"/>
          <a:ext cx="2332500" cy="1027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t>Of those adults who have financial aid records, 45% are from low-income backgrounds and half (49.5%) have dependent children.</a:t>
          </a:r>
        </a:p>
      </dsp:txBody>
      <dsp:txXfrm>
        <a:off x="4841364" y="4214086"/>
        <a:ext cx="2332500" cy="1027198"/>
      </dsp:txXfrm>
    </dsp:sp>
    <dsp:sp modelId="{AE7A7654-A0D1-8543-9227-AC20535CAE41}">
      <dsp:nvSpPr>
        <dsp:cNvPr id="0" name=""/>
        <dsp:cNvSpPr/>
      </dsp:nvSpPr>
      <dsp:spPr>
        <a:xfrm>
          <a:off x="7646477" y="2847775"/>
          <a:ext cx="2706852" cy="2000354"/>
        </a:xfrm>
        <a:prstGeom prst="rect">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B9BB1203-E601-4F4C-9A37-3D8FEB276883}">
      <dsp:nvSpPr>
        <dsp:cNvPr id="0" name=""/>
        <dsp:cNvSpPr/>
      </dsp:nvSpPr>
      <dsp:spPr>
        <a:xfrm>
          <a:off x="8193606" y="4328121"/>
          <a:ext cx="2332500" cy="8751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t>Adults represent 20% of the overall undergraduate student population in Kentucky versus 32% a decade ago</a:t>
          </a:r>
        </a:p>
      </dsp:txBody>
      <dsp:txXfrm>
        <a:off x="8193606" y="4328121"/>
        <a:ext cx="2332500" cy="87515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14:05:28.712"/>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14:05:33.226"/>
    </inkml:context>
    <inkml:brush xml:id="br0">
      <inkml:brushProperty name="width" value="0.35" units="cm"/>
      <inkml:brushProperty name="height" value="0.35" units="cm"/>
      <inkml:brushProperty name="color" value="#FFFFFF"/>
    </inkml:brush>
  </inkml:definitions>
  <inkml:trace contextRef="#ctx0" brushRef="#br0">0 652 24575,'75'126'0,"27"67"0,-35-69 0,0 7 0,-7 4 0,0 7 0,26 44 0,-8-12 0,-24-11 0,10 12 0,-54-147 0,-7 10 0,8 0 0,-11 3 0,0 32 0,0-27 0,0 24 0,0-78 0,0-58 0,0-96 0,-2 37 0,4-11 0,7-29 0,4-6 0,2-15 0,-1-4 0,-1-18 0,3 4 0,5 41 0,-2 10 0,-18 20 0,2 19 0,26 15 0,-14 82 0,23 35 0,-9 21 0,23 0 0,-23 3 0,10-1 0,-37-38 0,-44-48 0,-7-5 0,-94-55 0,54 52 0,-35-20 0,76 32 0,13 26 0,22 4 0,-11 22 0,0-9 0,0-2 0,11-13 0,-8 0 0,7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14:05:45.84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625B4C9-1643-4445-9CFD-68C1EBD8B800}" type="datetimeFigureOut">
              <a:rPr lang="en-US" smtClean="0"/>
              <a:t>7/31/23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CF766C-C5DE-4036-99C8-C6E8D8C1E120}" type="slidenum">
              <a:rPr lang="en-US" smtClean="0"/>
              <a:t>‹#›</a:t>
            </a:fld>
            <a:endParaRPr lang="en-US"/>
          </a:p>
        </p:txBody>
      </p:sp>
    </p:spTree>
    <p:extLst>
      <p:ext uri="{BB962C8B-B14F-4D97-AF65-F5344CB8AC3E}">
        <p14:creationId xmlns:p14="http://schemas.microsoft.com/office/powerpoint/2010/main" val="254016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F766C-C5DE-4036-99C8-C6E8D8C1E120}" type="slidenum">
              <a:rPr lang="en-US" smtClean="0"/>
              <a:t>5</a:t>
            </a:fld>
            <a:endParaRPr lang="en-US"/>
          </a:p>
        </p:txBody>
      </p:sp>
    </p:spTree>
    <p:extLst>
      <p:ext uri="{BB962C8B-B14F-4D97-AF65-F5344CB8AC3E}">
        <p14:creationId xmlns:p14="http://schemas.microsoft.com/office/powerpoint/2010/main" val="12511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get percent of students holding debt at KCTCS and the public universities</a:t>
            </a:r>
          </a:p>
        </p:txBody>
      </p:sp>
      <p:sp>
        <p:nvSpPr>
          <p:cNvPr id="4" name="Slide Number Placeholder 3"/>
          <p:cNvSpPr>
            <a:spLocks noGrp="1"/>
          </p:cNvSpPr>
          <p:nvPr>
            <p:ph type="sldNum" sz="quarter" idx="5"/>
          </p:nvPr>
        </p:nvSpPr>
        <p:spPr/>
        <p:txBody>
          <a:bodyPr/>
          <a:lstStyle/>
          <a:p>
            <a:fld id="{4FCF766C-C5DE-4036-99C8-C6E8D8C1E120}" type="slidenum">
              <a:rPr lang="en-US" smtClean="0"/>
              <a:t>20</a:t>
            </a:fld>
            <a:endParaRPr lang="en-US"/>
          </a:p>
        </p:txBody>
      </p:sp>
    </p:spTree>
    <p:extLst>
      <p:ext uri="{BB962C8B-B14F-4D97-AF65-F5344CB8AC3E}">
        <p14:creationId xmlns:p14="http://schemas.microsoft.com/office/powerpoint/2010/main" val="329707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44927c2b8_0_26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44927c2b8_0_26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Tree>
    <p:extLst>
      <p:ext uri="{BB962C8B-B14F-4D97-AF65-F5344CB8AC3E}">
        <p14:creationId xmlns:p14="http://schemas.microsoft.com/office/powerpoint/2010/main" val="155794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b="1" dirty="0"/>
          </a:p>
          <a:p>
            <a:pPr marL="171450" indent="-171450">
              <a:spcAft>
                <a:spcPts val="1200"/>
              </a:spcAft>
              <a:buFont typeface="Arial" panose="020B0604020202020204" pitchFamily="34" charset="0"/>
              <a:buChar char="•"/>
            </a:pPr>
            <a:r>
              <a:rPr lang="en-US" sz="1400" b="1" dirty="0"/>
              <a:t>There’s a big adult market for postsecondary education in Kentucky.</a:t>
            </a:r>
          </a:p>
          <a:p>
            <a:pPr marL="171450" indent="-171450">
              <a:spcAft>
                <a:spcPts val="1200"/>
              </a:spcAft>
              <a:buFont typeface="Arial" panose="020B0604020202020204" pitchFamily="34" charset="0"/>
              <a:buChar char="•"/>
            </a:pPr>
            <a:r>
              <a:rPr lang="en-US" sz="1400" b="1" dirty="0"/>
              <a:t>1.3 million adults in KY with a high school diploma or some college but no degree</a:t>
            </a:r>
          </a:p>
          <a:p>
            <a:pPr marL="171450" indent="-171450">
              <a:spcAft>
                <a:spcPts val="1200"/>
              </a:spcAft>
              <a:buFont typeface="Arial" panose="020B0604020202020204" pitchFamily="34" charset="0"/>
              <a:buChar char="•"/>
            </a:pPr>
            <a:r>
              <a:rPr lang="en-US" sz="1400" b="1" dirty="0"/>
              <a:t>Nearly 200,000 have an associate degree only – we know from market research that many be ready/interested in pursuing a bachelor’s degree.</a:t>
            </a:r>
          </a:p>
          <a:p>
            <a:pPr marL="171450" indent="-171450">
              <a:spcAft>
                <a:spcPts val="1200"/>
              </a:spcAft>
              <a:buFont typeface="Arial" panose="020B0604020202020204" pitchFamily="34" charset="0"/>
              <a:buChar char="•"/>
            </a:pPr>
            <a:r>
              <a:rPr lang="en-US" sz="1400" b="1" dirty="0"/>
              <a:t>Even if 5% of this total population were to enroll, that would mean 75,000 more students pursuing a postsecondary degree or credential – </a:t>
            </a:r>
          </a:p>
          <a:p>
            <a:pPr marL="171450" indent="-171450">
              <a:spcAft>
                <a:spcPts val="1200"/>
              </a:spcAft>
              <a:buFont typeface="Arial" panose="020B0604020202020204" pitchFamily="34" charset="0"/>
              <a:buChar char="•"/>
            </a:pPr>
            <a:r>
              <a:rPr lang="en-US" sz="1400" b="1" dirty="0"/>
              <a:t>And if they graduate, 75,000 more families, and the generations that follow, will have shifted their economic and educational trajectories in a much more positive direction. </a:t>
            </a:r>
          </a:p>
          <a:p>
            <a:pPr marL="171450" indent="-171450">
              <a:spcAft>
                <a:spcPts val="1200"/>
              </a:spcAft>
              <a:buFont typeface="Arial" panose="020B0604020202020204" pitchFamily="34" charset="0"/>
              <a:buChar char="•"/>
            </a:pPr>
            <a:endParaRPr lang="en-US" sz="1400" b="1" dirty="0"/>
          </a:p>
          <a:p>
            <a:pPr marL="285750" indent="-285750">
              <a:buFont typeface="Arial" panose="020B0604020202020204" pitchFamily="34" charset="0"/>
              <a:buChar char="•"/>
            </a:pPr>
            <a:r>
              <a:rPr lang="en-US" sz="2800" dirty="0"/>
              <a:t>There are approximately </a:t>
            </a:r>
            <a:r>
              <a:rPr lang="en-US" sz="2800" b="1" dirty="0">
                <a:solidFill>
                  <a:srgbClr val="C95E28"/>
                </a:solidFill>
              </a:rPr>
              <a:t>230,000 Kentucky adults </a:t>
            </a:r>
            <a:r>
              <a:rPr lang="en-US" sz="2800" dirty="0"/>
              <a:t>between the ages of 25 and 39 who:</a:t>
            </a:r>
          </a:p>
          <a:p>
            <a:pPr marL="742950" lvl="1" indent="-285750">
              <a:buFont typeface="Arial" panose="020B0604020202020204" pitchFamily="34" charset="0"/>
              <a:buChar char="•"/>
            </a:pPr>
            <a:r>
              <a:rPr lang="en-US" sz="2800" dirty="0"/>
              <a:t>Are not currently enrolled in postsecondary education</a:t>
            </a:r>
          </a:p>
          <a:p>
            <a:pPr marL="742950" lvl="1" indent="-285750">
              <a:buFont typeface="Arial" panose="020B0604020202020204" pitchFamily="34" charset="0"/>
              <a:buChar char="•"/>
            </a:pPr>
            <a:r>
              <a:rPr lang="en-US" sz="2800" dirty="0"/>
              <a:t>Do not have a degree </a:t>
            </a:r>
          </a:p>
          <a:p>
            <a:pPr marL="742950" lvl="1" indent="-285750">
              <a:buFont typeface="Arial" panose="020B0604020202020204" pitchFamily="34" charset="0"/>
              <a:buChar char="•"/>
            </a:pPr>
            <a:r>
              <a:rPr lang="en-US" sz="2800" dirty="0"/>
              <a:t>They are currently in the workforce</a:t>
            </a:r>
          </a:p>
          <a:p>
            <a:pPr marL="742950" lvl="1" indent="-285750">
              <a:buFont typeface="Arial" panose="020B0604020202020204" pitchFamily="34" charset="0"/>
              <a:buChar char="•"/>
            </a:pPr>
            <a:r>
              <a:rPr lang="en-US" sz="2800" dirty="0"/>
              <a:t>They are making less than $35,000 annually, substantially less than the median income in Kentucky.</a:t>
            </a:r>
          </a:p>
          <a:p>
            <a:pPr marL="171450" indent="-171450">
              <a:spcAft>
                <a:spcPts val="1200"/>
              </a:spcAft>
              <a:buFont typeface="Arial" panose="020B0604020202020204" pitchFamily="34" charset="0"/>
              <a:buChar char="•"/>
            </a:pPr>
            <a:endParaRPr lang="en-US" sz="1400" b="1" dirty="0"/>
          </a:p>
          <a:p>
            <a:pPr marL="171450" indent="-171450">
              <a:buFont typeface="Arial" panose="020B0604020202020204" pitchFamily="34" charset="0"/>
              <a:buChar char="•"/>
            </a:pPr>
            <a:endParaRPr lang="en-US" sz="1400" b="1" dirty="0"/>
          </a:p>
        </p:txBody>
      </p:sp>
      <p:sp>
        <p:nvSpPr>
          <p:cNvPr id="4" name="Slide Number Placeholder 3"/>
          <p:cNvSpPr>
            <a:spLocks noGrp="1"/>
          </p:cNvSpPr>
          <p:nvPr>
            <p:ph type="sldNum" sz="quarter" idx="10"/>
          </p:nvPr>
        </p:nvSpPr>
        <p:spPr/>
        <p:txBody>
          <a:bodyPr/>
          <a:lstStyle/>
          <a:p>
            <a:fld id="{4FCF766C-C5DE-4036-99C8-C6E8D8C1E120}" type="slidenum">
              <a:rPr lang="en-US" smtClean="0"/>
              <a:t>25</a:t>
            </a:fld>
            <a:endParaRPr lang="en-US"/>
          </a:p>
        </p:txBody>
      </p:sp>
    </p:spTree>
    <p:extLst>
      <p:ext uri="{BB962C8B-B14F-4D97-AF65-F5344CB8AC3E}">
        <p14:creationId xmlns:p14="http://schemas.microsoft.com/office/powerpoint/2010/main" val="135820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F766C-C5DE-4036-99C8-C6E8D8C1E120}" type="slidenum">
              <a:rPr lang="en-US" smtClean="0"/>
              <a:t>27</a:t>
            </a:fld>
            <a:endParaRPr lang="en-US"/>
          </a:p>
        </p:txBody>
      </p:sp>
    </p:spTree>
    <p:extLst>
      <p:ext uri="{BB962C8B-B14F-4D97-AF65-F5344CB8AC3E}">
        <p14:creationId xmlns:p14="http://schemas.microsoft.com/office/powerpoint/2010/main" val="1614096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entered Title Slide">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05000"/>
            <a:ext cx="10363200" cy="1905000"/>
          </a:xfrm>
        </p:spPr>
        <p:txBody>
          <a:bodyPr anchor="ctr" anchorCtr="0">
            <a:normAutofit/>
          </a:bodyPr>
          <a:lstStyle>
            <a:lvl1pPr algn="ctr">
              <a:defRPr sz="3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3048000" y="4186101"/>
            <a:ext cx="5892800" cy="1752600"/>
          </a:xfrm>
        </p:spPr>
        <p:txBody>
          <a:bodyPr anchor="ctr" anchorCtr="0"/>
          <a:lstStyle>
            <a:lvl1pPr marL="0" indent="0" algn="ctr">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a:p>
            <a:r>
              <a:rPr lang="en-US" dirty="0"/>
              <a:t>Job Title</a:t>
            </a:r>
          </a:p>
          <a:p>
            <a:r>
              <a:rPr lang="en-US" dirty="0"/>
              <a:t>Date</a:t>
            </a:r>
          </a:p>
        </p:txBody>
      </p:sp>
      <p:cxnSp>
        <p:nvCxnSpPr>
          <p:cNvPr id="7" name="Straight Connector 6">
            <a:extLst>
              <a:ext uri="{FF2B5EF4-FFF2-40B4-BE49-F238E27FC236}">
                <a16:creationId xmlns:a16="http://schemas.microsoft.com/office/drawing/2014/main" id="{237904FD-90D3-48BA-9B27-373B7DB0B618}"/>
              </a:ext>
            </a:extLst>
          </p:cNvPr>
          <p:cNvCxnSpPr/>
          <p:nvPr userDrawn="1"/>
        </p:nvCxnSpPr>
        <p:spPr>
          <a:xfrm>
            <a:off x="914400" y="3962400"/>
            <a:ext cx="1036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8B85B03-6DDD-4E85-AF80-61CC151BC7D2}"/>
              </a:ext>
            </a:extLst>
          </p:cNvPr>
          <p:cNvGrpSpPr/>
          <p:nvPr userDrawn="1"/>
        </p:nvGrpSpPr>
        <p:grpSpPr>
          <a:xfrm>
            <a:off x="4800599" y="6048486"/>
            <a:ext cx="2362201" cy="657115"/>
            <a:chOff x="3327935" y="6096000"/>
            <a:chExt cx="2216129" cy="657115"/>
          </a:xfrm>
        </p:grpSpPr>
        <p:pic>
          <p:nvPicPr>
            <p:cNvPr id="8" name="Picture 7">
              <a:extLst>
                <a:ext uri="{FF2B5EF4-FFF2-40B4-BE49-F238E27FC236}">
                  <a16:creationId xmlns:a16="http://schemas.microsoft.com/office/drawing/2014/main" id="{9F1B2801-2C50-43CF-B395-51F9747075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9" name="Picture 8" descr="Text, logo, company name&#10;&#10;Description automatically generated">
              <a:extLst>
                <a:ext uri="{FF2B5EF4-FFF2-40B4-BE49-F238E27FC236}">
                  <a16:creationId xmlns:a16="http://schemas.microsoft.com/office/drawing/2014/main" id="{E0E710DA-D332-4F7D-BD21-4CF7CA818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Tree>
    <p:extLst>
      <p:ext uri="{BB962C8B-B14F-4D97-AF65-F5344CB8AC3E}">
        <p14:creationId xmlns:p14="http://schemas.microsoft.com/office/powerpoint/2010/main" val="13508853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16152"/>
            <a:ext cx="5760720" cy="5028885"/>
          </a:xfrm>
        </p:spPr>
        <p:txBody>
          <a:bodyPr/>
          <a:lstStyle>
            <a:lvl1pPr>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6152"/>
            <a:ext cx="5760720" cy="5028885"/>
          </a:xfrm>
        </p:spPr>
        <p:txBody>
          <a:bodyPr/>
          <a:lstStyle>
            <a:lvl1pPr>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13029418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Blocks - Blue Topper">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FB928740-0AEF-4854-BA8A-68845AB0CCF8}"/>
              </a:ext>
            </a:extLst>
          </p:cNvPr>
          <p:cNvSpPr/>
          <p:nvPr userDrawn="1"/>
        </p:nvSpPr>
        <p:spPr bwMode="auto">
          <a:xfrm>
            <a:off x="0" y="0"/>
            <a:ext cx="12192000" cy="1097280"/>
          </a:xfrm>
          <a:prstGeom prst="rect">
            <a:avLst/>
          </a:prstGeom>
          <a:gradFill>
            <a:gsLst>
              <a:gs pos="0">
                <a:srgbClr val="005495"/>
              </a:gs>
              <a:gs pos="100000">
                <a:srgbClr val="0075CC"/>
              </a:gs>
            </a:gsLst>
          </a:grad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3" name="Content Placeholder 2"/>
          <p:cNvSpPr>
            <a:spLocks noGrp="1"/>
          </p:cNvSpPr>
          <p:nvPr>
            <p:ph sz="half" idx="1"/>
          </p:nvPr>
        </p:nvSpPr>
        <p:spPr>
          <a:xfrm>
            <a:off x="228600" y="1216152"/>
            <a:ext cx="5760720" cy="5028885"/>
          </a:xfrm>
        </p:spPr>
        <p:txBody>
          <a:bodyPr/>
          <a:lstStyle>
            <a:lvl1pPr>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6152"/>
            <a:ext cx="5760720" cy="5028885"/>
          </a:xfrm>
        </p:spPr>
        <p:txBody>
          <a:bodyPr/>
          <a:lstStyle>
            <a:lvl1pPr>
              <a:spcAft>
                <a:spcPts val="1200"/>
              </a:spcAft>
              <a:defRPr sz="2000"/>
            </a:lvl1pPr>
            <a:lvl2pPr>
              <a:spcAft>
                <a:spcPts val="1200"/>
              </a:spcAft>
              <a:defRPr sz="1800"/>
            </a:lvl2pPr>
            <a:lvl3pPr>
              <a:spcAft>
                <a:spcPts val="1200"/>
              </a:spcAft>
              <a:defRPr sz="1600"/>
            </a:lvl3pPr>
            <a:lvl4pPr>
              <a:spcAft>
                <a:spcPts val="1200"/>
              </a:spcAft>
              <a:defRPr sz="1400"/>
            </a:lvl4pPr>
            <a:lvl5pPr>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7A87C2B-C0D7-465F-A2C1-383D1D493A00}" type="slidenum">
              <a:rPr lang="en-US" smtClean="0"/>
              <a:t>‹#›</a:t>
            </a:fld>
            <a:endParaRPr lang="en-US"/>
          </a:p>
        </p:txBody>
      </p:sp>
      <p:sp>
        <p:nvSpPr>
          <p:cNvPr id="6" name="Title 1">
            <a:extLst>
              <a:ext uri="{FF2B5EF4-FFF2-40B4-BE49-F238E27FC236}">
                <a16:creationId xmlns:a16="http://schemas.microsoft.com/office/drawing/2014/main" id="{EB920262-9D26-4C2C-8254-5CC849F9C25F}"/>
              </a:ext>
            </a:extLst>
          </p:cNvPr>
          <p:cNvSpPr>
            <a:spLocks noGrp="1"/>
          </p:cNvSpPr>
          <p:nvPr>
            <p:ph type="title"/>
          </p:nvPr>
        </p:nvSpPr>
        <p:spPr>
          <a:xfrm>
            <a:off x="0" y="0"/>
            <a:ext cx="12192000" cy="1097280"/>
          </a:xfrm>
          <a:noFill/>
        </p:spPr>
        <p:txBody>
          <a:bodyPr anchor="b" anchorCtr="0"/>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503155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Block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216152"/>
            <a:ext cx="576072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858964"/>
            <a:ext cx="5760720" cy="4465636"/>
          </a:xfrm>
        </p:spPr>
        <p:txBody>
          <a:bodyPr/>
          <a:lstStyle>
            <a:lvl1pPr>
              <a:spcAft>
                <a:spcPts val="1200"/>
              </a:spcAft>
              <a:defRPr sz="1800"/>
            </a:lvl1pPr>
            <a:lvl2pPr>
              <a:spcAft>
                <a:spcPts val="1200"/>
              </a:spcAft>
              <a:defRPr sz="1600"/>
            </a:lvl2pPr>
            <a:lvl3pPr>
              <a:spcAft>
                <a:spcPts val="1200"/>
              </a:spcAft>
              <a:defRPr sz="1400"/>
            </a:lvl3pPr>
            <a:lvl4pPr>
              <a:spcAft>
                <a:spcPts val="1200"/>
              </a:spcAft>
              <a:defRPr sz="1200"/>
            </a:lvl4pPr>
            <a:lvl5pPr>
              <a:spcAft>
                <a:spcPts val="1200"/>
              </a:spcAft>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216152"/>
            <a:ext cx="576072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4"/>
            <a:ext cx="5760720" cy="4465636"/>
          </a:xfrm>
        </p:spPr>
        <p:txBody>
          <a:bodyPr/>
          <a:lstStyle>
            <a:lvl1pPr>
              <a:spcAft>
                <a:spcPts val="1200"/>
              </a:spcAft>
              <a:defRPr sz="1800"/>
            </a:lvl1pPr>
            <a:lvl2pPr>
              <a:spcAft>
                <a:spcPts val="1200"/>
              </a:spcAft>
              <a:defRPr sz="1600"/>
            </a:lvl2pPr>
            <a:lvl3pPr>
              <a:spcAft>
                <a:spcPts val="1200"/>
              </a:spcAft>
              <a:defRPr sz="1400"/>
            </a:lvl3pPr>
            <a:lvl4pPr>
              <a:spcAft>
                <a:spcPts val="1200"/>
              </a:spcAft>
              <a:defRPr sz="1200"/>
            </a:lvl4pPr>
            <a:lvl5pPr>
              <a:spcAft>
                <a:spcPts val="1200"/>
              </a:spcAft>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39868355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wo Content Blocks with Headings - Blue Topper">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A3DBE769-8BB2-40F2-A494-5D3A4A16507E}"/>
              </a:ext>
            </a:extLst>
          </p:cNvPr>
          <p:cNvSpPr/>
          <p:nvPr userDrawn="1"/>
        </p:nvSpPr>
        <p:spPr bwMode="auto">
          <a:xfrm>
            <a:off x="0" y="0"/>
            <a:ext cx="12192000" cy="1097280"/>
          </a:xfrm>
          <a:prstGeom prst="rect">
            <a:avLst/>
          </a:prstGeom>
          <a:gradFill>
            <a:gsLst>
              <a:gs pos="0">
                <a:srgbClr val="005495"/>
              </a:gs>
              <a:gs pos="100000">
                <a:srgbClr val="0075CC"/>
              </a:gs>
            </a:gsLst>
          </a:grad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28600" y="1216152"/>
            <a:ext cx="576072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858964"/>
            <a:ext cx="5760720" cy="4465636"/>
          </a:xfrm>
        </p:spPr>
        <p:txBody>
          <a:bodyPr/>
          <a:lstStyle>
            <a:lvl1pPr>
              <a:spcAft>
                <a:spcPts val="1200"/>
              </a:spcAft>
              <a:defRPr sz="1800"/>
            </a:lvl1pPr>
            <a:lvl2pPr>
              <a:spcAft>
                <a:spcPts val="1200"/>
              </a:spcAft>
              <a:defRPr sz="1600"/>
            </a:lvl2pPr>
            <a:lvl3pPr>
              <a:spcAft>
                <a:spcPts val="1200"/>
              </a:spcAft>
              <a:defRPr sz="1400"/>
            </a:lvl3pPr>
            <a:lvl4pPr>
              <a:spcAft>
                <a:spcPts val="1200"/>
              </a:spcAft>
              <a:defRPr sz="1200"/>
            </a:lvl4pPr>
            <a:lvl5pPr>
              <a:spcAft>
                <a:spcPts val="1200"/>
              </a:spcAft>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216152"/>
            <a:ext cx="576072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4"/>
            <a:ext cx="5760720" cy="4465636"/>
          </a:xfrm>
        </p:spPr>
        <p:txBody>
          <a:bodyPr/>
          <a:lstStyle>
            <a:lvl1pPr>
              <a:spcAft>
                <a:spcPts val="1200"/>
              </a:spcAft>
              <a:defRPr sz="1800"/>
            </a:lvl1pPr>
            <a:lvl2pPr>
              <a:spcAft>
                <a:spcPts val="1200"/>
              </a:spcAft>
              <a:defRPr sz="1600"/>
            </a:lvl2pPr>
            <a:lvl3pPr>
              <a:spcAft>
                <a:spcPts val="1200"/>
              </a:spcAft>
              <a:defRPr sz="1400"/>
            </a:lvl3pPr>
            <a:lvl4pPr>
              <a:spcAft>
                <a:spcPts val="1200"/>
              </a:spcAft>
              <a:defRPr sz="1200"/>
            </a:lvl4pPr>
            <a:lvl5pPr>
              <a:spcAft>
                <a:spcPts val="1200"/>
              </a:spcAft>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30042182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Blank Otherwi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19148634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Blank Otherwise) - Blue Topper">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7E9051E-0270-49FD-8B07-231BA1B27447}"/>
              </a:ext>
            </a:extLst>
          </p:cNvPr>
          <p:cNvSpPr/>
          <p:nvPr userDrawn="1"/>
        </p:nvSpPr>
        <p:spPr bwMode="auto">
          <a:xfrm>
            <a:off x="0" y="0"/>
            <a:ext cx="12192000" cy="1097280"/>
          </a:xfrm>
          <a:prstGeom prst="rect">
            <a:avLst/>
          </a:prstGeom>
          <a:gradFill>
            <a:gsLst>
              <a:gs pos="0">
                <a:srgbClr val="005495"/>
              </a:gs>
              <a:gs pos="100000">
                <a:srgbClr val="0075CC"/>
              </a:gs>
            </a:gsLst>
          </a:grad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35252874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1"/>
            <a:ext cx="10972800" cy="2743197"/>
          </a:xfrm>
        </p:spPr>
        <p:txBody>
          <a:bodyPr anchor="ctr" anchorCtr="0"/>
          <a:lstStyle>
            <a:lvl1pPr algn="ctr">
              <a:defRPr>
                <a:solidFill>
                  <a:schemeClr val="tx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97A87C2B-C0D7-465F-A2C1-383D1D493A00}" type="slidenum">
              <a:rPr lang="en-US" smtClean="0"/>
              <a:pPr/>
              <a:t>‹#›</a:t>
            </a:fld>
            <a:endParaRPr lang="en-US"/>
          </a:p>
        </p:txBody>
      </p:sp>
      <p:cxnSp>
        <p:nvCxnSpPr>
          <p:cNvPr id="4" name="Straight Connector 3">
            <a:extLst>
              <a:ext uri="{FF2B5EF4-FFF2-40B4-BE49-F238E27FC236}">
                <a16:creationId xmlns:a16="http://schemas.microsoft.com/office/drawing/2014/main" id="{ECEEBD5C-DD2D-4EF9-9A9E-57AF0BAACDC2}"/>
              </a:ext>
            </a:extLst>
          </p:cNvPr>
          <p:cNvCxnSpPr/>
          <p:nvPr userDrawn="1"/>
        </p:nvCxnSpPr>
        <p:spPr>
          <a:xfrm>
            <a:off x="0" y="109728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E077DA-99C2-4BD7-932D-4DF3D2E6AE40}"/>
              </a:ext>
            </a:extLst>
          </p:cNvPr>
          <p:cNvCxnSpPr/>
          <p:nvPr userDrawn="1"/>
        </p:nvCxnSpPr>
        <p:spPr>
          <a:xfrm>
            <a:off x="0" y="57150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7497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0"/>
            <a:ext cx="10972800" cy="2743200"/>
          </a:xfrm>
        </p:spPr>
        <p:txBody>
          <a:bodyPr anchor="ctr" anchorCtr="0"/>
          <a:lstStyle>
            <a:lvl1pPr algn="ctr">
              <a:defRPr>
                <a:solidFill>
                  <a:schemeClr val="bg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97A87C2B-C0D7-465F-A2C1-383D1D493A00}" type="slidenum">
              <a:rPr lang="en-US" smtClean="0"/>
              <a:pPr/>
              <a:t>‹#›</a:t>
            </a:fld>
            <a:endParaRPr lang="en-US"/>
          </a:p>
        </p:txBody>
      </p:sp>
    </p:spTree>
    <p:extLst>
      <p:ext uri="{BB962C8B-B14F-4D97-AF65-F5344CB8AC3E}">
        <p14:creationId xmlns:p14="http://schemas.microsoft.com/office/powerpoint/2010/main" val="8283242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 Wh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402057082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 Blue">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49DC071-FD13-4E9F-862F-39C940980058}"/>
              </a:ext>
            </a:extLst>
          </p:cNvPr>
          <p:cNvSpPr/>
          <p:nvPr userDrawn="1"/>
        </p:nvSpPr>
        <p:spPr bwMode="auto">
          <a:xfrm>
            <a:off x="0" y="0"/>
            <a:ext cx="12192000" cy="6858000"/>
          </a:xfrm>
          <a:prstGeom prst="rect">
            <a:avLst/>
          </a:prstGeom>
          <a:gradFill>
            <a:gsLst>
              <a:gs pos="0">
                <a:srgbClr val="005495"/>
              </a:gs>
              <a:gs pos="100000">
                <a:srgbClr val="0075CC"/>
              </a:gs>
            </a:gsLst>
          </a:gradFill>
          <a:ln/>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schemeClr val="bg1"/>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7A87C2B-C0D7-465F-A2C1-383D1D493A00}" type="slidenum">
              <a:rPr lang="en-US" smtClean="0"/>
              <a:pPr/>
              <a:t>‹#›</a:t>
            </a:fld>
            <a:endParaRPr lang="en-US" dirty="0"/>
          </a:p>
        </p:txBody>
      </p:sp>
    </p:spTree>
    <p:extLst>
      <p:ext uri="{BB962C8B-B14F-4D97-AF65-F5344CB8AC3E}">
        <p14:creationId xmlns:p14="http://schemas.microsoft.com/office/powerpoint/2010/main" val="19626153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ight-Aligned Title Slide">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267200" y="990601"/>
            <a:ext cx="7315200" cy="2738301"/>
          </a:xfrm>
        </p:spPr>
        <p:txBody>
          <a:bodyPr anchor="b" anchorCtr="0">
            <a:normAutofit/>
          </a:bodyPr>
          <a:lstStyle>
            <a:lvl1pPr algn="l">
              <a:defRPr sz="3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14" name="Subtitle 2"/>
          <p:cNvSpPr>
            <a:spLocks noGrp="1"/>
          </p:cNvSpPr>
          <p:nvPr>
            <p:ph type="subTitle" idx="1" hasCustomPrompt="1"/>
          </p:nvPr>
        </p:nvSpPr>
        <p:spPr>
          <a:xfrm>
            <a:off x="4267200" y="4060371"/>
            <a:ext cx="7315200" cy="1920240"/>
          </a:xfrm>
        </p:spPr>
        <p:txBody>
          <a:bodyPr lIns="182880" rIns="182880"/>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a:p>
            <a:r>
              <a:rPr lang="en-US" dirty="0"/>
              <a:t>Job Title</a:t>
            </a:r>
          </a:p>
          <a:p>
            <a:r>
              <a:rPr lang="en-US" dirty="0"/>
              <a:t>Date</a:t>
            </a:r>
          </a:p>
        </p:txBody>
      </p:sp>
      <p:cxnSp>
        <p:nvCxnSpPr>
          <p:cNvPr id="7" name="Straight Connector 6">
            <a:extLst>
              <a:ext uri="{FF2B5EF4-FFF2-40B4-BE49-F238E27FC236}">
                <a16:creationId xmlns:a16="http://schemas.microsoft.com/office/drawing/2014/main" id="{81D4DED5-2971-4D39-984A-0B9A1DD86F67}"/>
              </a:ext>
            </a:extLst>
          </p:cNvPr>
          <p:cNvCxnSpPr/>
          <p:nvPr userDrawn="1"/>
        </p:nvCxnSpPr>
        <p:spPr>
          <a:xfrm>
            <a:off x="4419600" y="3886200"/>
            <a:ext cx="7132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794D5CC-7F60-4DF7-90E8-E431E6627C75}"/>
              </a:ext>
            </a:extLst>
          </p:cNvPr>
          <p:cNvGrpSpPr/>
          <p:nvPr userDrawn="1"/>
        </p:nvGrpSpPr>
        <p:grpSpPr>
          <a:xfrm>
            <a:off x="9372600" y="6096000"/>
            <a:ext cx="2209800" cy="657115"/>
            <a:chOff x="3327935" y="6096000"/>
            <a:chExt cx="2216129" cy="657115"/>
          </a:xfrm>
        </p:grpSpPr>
        <p:pic>
          <p:nvPicPr>
            <p:cNvPr id="10" name="Picture 9">
              <a:extLst>
                <a:ext uri="{FF2B5EF4-FFF2-40B4-BE49-F238E27FC236}">
                  <a16:creationId xmlns:a16="http://schemas.microsoft.com/office/drawing/2014/main" id="{80EFF173-8A0A-4EED-81D0-7D0459B95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11" name="Picture 10" descr="Text, logo, company name&#10;&#10;Description automatically generated">
              <a:extLst>
                <a:ext uri="{FF2B5EF4-FFF2-40B4-BE49-F238E27FC236}">
                  <a16:creationId xmlns:a16="http://schemas.microsoft.com/office/drawing/2014/main" id="{4051D5B1-F508-4399-9864-D56305A25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Tree>
    <p:extLst>
      <p:ext uri="{BB962C8B-B14F-4D97-AF65-F5344CB8AC3E}">
        <p14:creationId xmlns:p14="http://schemas.microsoft.com/office/powerpoint/2010/main" val="13911134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04619" y="2057400"/>
            <a:ext cx="5892800" cy="1752600"/>
          </a:xfrm>
        </p:spPr>
        <p:txBody>
          <a:bodyPr/>
          <a:lstStyle>
            <a:lvl1pPr marL="0" indent="0" algn="ctr">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Info </a:t>
            </a:r>
            <a:r>
              <a:rPr lang="en-US" dirty="0"/>
              <a:t>for more information</a:t>
            </a:r>
          </a:p>
        </p:txBody>
      </p:sp>
      <p:sp>
        <p:nvSpPr>
          <p:cNvPr id="6" name="TextBox 5"/>
          <p:cNvSpPr txBox="1"/>
          <p:nvPr userDrawn="1"/>
        </p:nvSpPr>
        <p:spPr>
          <a:xfrm>
            <a:off x="3048000" y="5181600"/>
            <a:ext cx="5892800" cy="369332"/>
          </a:xfrm>
          <a:prstGeom prst="rect">
            <a:avLst/>
          </a:prstGeom>
          <a:noFill/>
        </p:spPr>
        <p:txBody>
          <a:bodyPr wrap="square" rtlCol="0">
            <a:spAutoFit/>
          </a:bodyPr>
          <a:lstStyle/>
          <a:p>
            <a:endParaRPr lang="en-US" sz="1800" dirty="0"/>
          </a:p>
        </p:txBody>
      </p:sp>
      <p:grpSp>
        <p:nvGrpSpPr>
          <p:cNvPr id="15" name="Group 14">
            <a:extLst>
              <a:ext uri="{FF2B5EF4-FFF2-40B4-BE49-F238E27FC236}">
                <a16:creationId xmlns:a16="http://schemas.microsoft.com/office/drawing/2014/main" id="{1D10228D-2AB9-4C6B-A4CF-70BEB1D798A1}"/>
              </a:ext>
            </a:extLst>
          </p:cNvPr>
          <p:cNvGrpSpPr/>
          <p:nvPr userDrawn="1"/>
        </p:nvGrpSpPr>
        <p:grpSpPr>
          <a:xfrm>
            <a:off x="4836590" y="5943600"/>
            <a:ext cx="2315619" cy="657115"/>
            <a:chOff x="3327935" y="6096000"/>
            <a:chExt cx="2216129" cy="657115"/>
          </a:xfrm>
        </p:grpSpPr>
        <p:pic>
          <p:nvPicPr>
            <p:cNvPr id="18" name="Picture 17">
              <a:extLst>
                <a:ext uri="{FF2B5EF4-FFF2-40B4-BE49-F238E27FC236}">
                  <a16:creationId xmlns:a16="http://schemas.microsoft.com/office/drawing/2014/main" id="{14752E41-81F9-4985-B430-38362A8EC1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21" name="Picture 20" descr="Text, logo, company name&#10;&#10;Description automatically generated">
              <a:extLst>
                <a:ext uri="{FF2B5EF4-FFF2-40B4-BE49-F238E27FC236}">
                  <a16:creationId xmlns:a16="http://schemas.microsoft.com/office/drawing/2014/main" id="{3F827055-7A9E-41A2-8CAC-16106E30E4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
        <p:nvSpPr>
          <p:cNvPr id="2" name="TextBox 1">
            <a:extLst>
              <a:ext uri="{FF2B5EF4-FFF2-40B4-BE49-F238E27FC236}">
                <a16:creationId xmlns:a16="http://schemas.microsoft.com/office/drawing/2014/main" id="{215AD87A-2FB0-4154-99CF-92C83A96ACB2}"/>
              </a:ext>
            </a:extLst>
          </p:cNvPr>
          <p:cNvSpPr txBox="1"/>
          <p:nvPr userDrawn="1"/>
        </p:nvSpPr>
        <p:spPr>
          <a:xfrm>
            <a:off x="3204619" y="1524000"/>
            <a:ext cx="5892800" cy="523220"/>
          </a:xfrm>
          <a:prstGeom prst="rect">
            <a:avLst/>
          </a:prstGeom>
          <a:noFill/>
        </p:spPr>
        <p:txBody>
          <a:bodyPr wrap="square" rtlCol="0">
            <a:spAutoFit/>
          </a:bodyPr>
          <a:lstStyle/>
          <a:p>
            <a:pPr algn="ctr"/>
            <a:r>
              <a:rPr lang="en-US" sz="2800" b="1" dirty="0">
                <a:solidFill>
                  <a:schemeClr val="tx1"/>
                </a:solidFill>
                <a:latin typeface="Arial" panose="020B0604020202020204" pitchFamily="34" charset="0"/>
                <a:cs typeface="Arial" panose="020B0604020202020204" pitchFamily="34" charset="0"/>
              </a:rPr>
              <a:t>Questions?</a:t>
            </a:r>
          </a:p>
        </p:txBody>
      </p:sp>
      <p:cxnSp>
        <p:nvCxnSpPr>
          <p:cNvPr id="16" name="Straight Connector 15">
            <a:extLst>
              <a:ext uri="{FF2B5EF4-FFF2-40B4-BE49-F238E27FC236}">
                <a16:creationId xmlns:a16="http://schemas.microsoft.com/office/drawing/2014/main" id="{3EE59EA4-3BE9-4A5D-8E07-E24CB38CB5A3}"/>
              </a:ext>
            </a:extLst>
          </p:cNvPr>
          <p:cNvCxnSpPr/>
          <p:nvPr userDrawn="1"/>
        </p:nvCxnSpPr>
        <p:spPr>
          <a:xfrm>
            <a:off x="0" y="109728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2DC460-8DDE-4C50-B562-8F0B9864436E}"/>
              </a:ext>
            </a:extLst>
          </p:cNvPr>
          <p:cNvCxnSpPr/>
          <p:nvPr userDrawn="1"/>
        </p:nvCxnSpPr>
        <p:spPr>
          <a:xfrm>
            <a:off x="0" y="57150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582189-037C-42C0-AA17-AA6156FB0E64}"/>
              </a:ext>
            </a:extLst>
          </p:cNvPr>
          <p:cNvSpPr txBox="1"/>
          <p:nvPr userDrawn="1"/>
        </p:nvSpPr>
        <p:spPr>
          <a:xfrm>
            <a:off x="1371600" y="5124676"/>
            <a:ext cx="3175616" cy="276999"/>
          </a:xfrm>
          <a:prstGeom prst="rect">
            <a:avLst/>
          </a:prstGeom>
          <a:noFill/>
          <a:ln>
            <a:noFill/>
          </a:ln>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Twitter: </a:t>
            </a:r>
            <a:r>
              <a:rPr lang="en-US" sz="1200" dirty="0" err="1">
                <a:solidFill>
                  <a:schemeClr val="tx1"/>
                </a:solidFill>
                <a:latin typeface="Arial" panose="020B0604020202020204" pitchFamily="34" charset="0"/>
                <a:cs typeface="Arial" panose="020B0604020202020204" pitchFamily="34" charset="0"/>
              </a:rPr>
              <a:t>CPENews</a:t>
            </a:r>
            <a:r>
              <a:rPr lang="en-US" sz="1200" baseline="0" dirty="0">
                <a:solidFill>
                  <a:schemeClr val="tx1"/>
                </a:solidFill>
                <a:latin typeface="Arial" panose="020B0604020202020204" pitchFamily="34" charset="0"/>
                <a:cs typeface="Arial" panose="020B0604020202020204" pitchFamily="34" charset="0"/>
              </a:rPr>
              <a:t> and </a:t>
            </a:r>
            <a:r>
              <a:rPr lang="en-US" sz="1200" baseline="0" dirty="0" err="1">
                <a:solidFill>
                  <a:schemeClr val="tx1"/>
                </a:solidFill>
                <a:latin typeface="Arial" panose="020B0604020202020204" pitchFamily="34" charset="0"/>
                <a:cs typeface="Arial" panose="020B0604020202020204" pitchFamily="34" charset="0"/>
              </a:rPr>
              <a:t>CPEPres</a:t>
            </a:r>
            <a:endParaRPr lang="en-US" sz="1200" dirty="0">
              <a:solidFill>
                <a:schemeClr val="tx1"/>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86D82AB-772B-4E1C-83EE-8DDC4A3BB369}"/>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94082" y="5040874"/>
            <a:ext cx="457200" cy="457200"/>
          </a:xfrm>
          <a:prstGeom prst="rect">
            <a:avLst/>
          </a:prstGeom>
        </p:spPr>
      </p:pic>
      <p:sp>
        <p:nvSpPr>
          <p:cNvPr id="26" name="TextBox 25">
            <a:extLst>
              <a:ext uri="{FF2B5EF4-FFF2-40B4-BE49-F238E27FC236}">
                <a16:creationId xmlns:a16="http://schemas.microsoft.com/office/drawing/2014/main" id="{419C8EA9-08BB-47EA-A344-287B2D16DD2B}"/>
              </a:ext>
            </a:extLst>
          </p:cNvPr>
          <p:cNvSpPr txBox="1"/>
          <p:nvPr userDrawn="1"/>
        </p:nvSpPr>
        <p:spPr>
          <a:xfrm>
            <a:off x="4267200" y="5132852"/>
            <a:ext cx="4343400" cy="276999"/>
          </a:xfrm>
          <a:prstGeom prst="rect">
            <a:avLst/>
          </a:prstGeom>
          <a:noFill/>
          <a:ln>
            <a:noFill/>
          </a:ln>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Websites: http://cpe.ky.gov and http://kyhigheredmatters.org</a:t>
            </a:r>
          </a:p>
        </p:txBody>
      </p:sp>
      <p:pic>
        <p:nvPicPr>
          <p:cNvPr id="27" name="Picture 26">
            <a:extLst>
              <a:ext uri="{FF2B5EF4-FFF2-40B4-BE49-F238E27FC236}">
                <a16:creationId xmlns:a16="http://schemas.microsoft.com/office/drawing/2014/main" id="{62CF7AA9-DEC7-45B2-9DBA-2C146893FF3C}"/>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3810000" y="5049048"/>
            <a:ext cx="457200" cy="457200"/>
          </a:xfrm>
          <a:prstGeom prst="rect">
            <a:avLst/>
          </a:prstGeom>
        </p:spPr>
      </p:pic>
      <p:sp>
        <p:nvSpPr>
          <p:cNvPr id="28" name="TextBox 27">
            <a:extLst>
              <a:ext uri="{FF2B5EF4-FFF2-40B4-BE49-F238E27FC236}">
                <a16:creationId xmlns:a16="http://schemas.microsoft.com/office/drawing/2014/main" id="{16C9A99A-1F2B-43AF-8BE4-E0423E774117}"/>
              </a:ext>
            </a:extLst>
          </p:cNvPr>
          <p:cNvSpPr txBox="1"/>
          <p:nvPr userDrawn="1"/>
        </p:nvSpPr>
        <p:spPr>
          <a:xfrm>
            <a:off x="9144000" y="5133136"/>
            <a:ext cx="2111052" cy="276999"/>
          </a:xfrm>
          <a:prstGeom prst="rect">
            <a:avLst/>
          </a:prstGeom>
          <a:noFill/>
          <a:ln>
            <a:noFill/>
          </a:ln>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Facebook: KYCPE</a:t>
            </a:r>
          </a:p>
        </p:txBody>
      </p:sp>
      <p:pic>
        <p:nvPicPr>
          <p:cNvPr id="29" name="Picture 28">
            <a:extLst>
              <a:ext uri="{FF2B5EF4-FFF2-40B4-BE49-F238E27FC236}">
                <a16:creationId xmlns:a16="http://schemas.microsoft.com/office/drawing/2014/main" id="{084C8BBD-7535-4120-96FB-A32DF4E51059}"/>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8610600" y="5044960"/>
            <a:ext cx="457200" cy="457200"/>
          </a:xfrm>
          <a:prstGeom prst="rect">
            <a:avLst/>
          </a:prstGeom>
        </p:spPr>
      </p:pic>
    </p:spTree>
    <p:extLst>
      <p:ext uri="{BB962C8B-B14F-4D97-AF65-F5344CB8AC3E}">
        <p14:creationId xmlns:p14="http://schemas.microsoft.com/office/powerpoint/2010/main" val="14230341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04619" y="2057400"/>
            <a:ext cx="5892800" cy="1752600"/>
          </a:xfrm>
        </p:spPr>
        <p:txBody>
          <a:bodyPr/>
          <a:lstStyle>
            <a:lvl1pPr marL="0" indent="0" algn="ctr">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Info </a:t>
            </a:r>
            <a:r>
              <a:rPr lang="en-US" dirty="0"/>
              <a:t>for more information</a:t>
            </a:r>
          </a:p>
        </p:txBody>
      </p:sp>
      <p:sp>
        <p:nvSpPr>
          <p:cNvPr id="6" name="TextBox 5"/>
          <p:cNvSpPr txBox="1"/>
          <p:nvPr userDrawn="1"/>
        </p:nvSpPr>
        <p:spPr>
          <a:xfrm>
            <a:off x="3048000" y="5181600"/>
            <a:ext cx="5892800" cy="369332"/>
          </a:xfrm>
          <a:prstGeom prst="rect">
            <a:avLst/>
          </a:prstGeom>
          <a:noFill/>
        </p:spPr>
        <p:txBody>
          <a:bodyPr wrap="square" rtlCol="0">
            <a:spAutoFit/>
          </a:bodyPr>
          <a:lstStyle/>
          <a:p>
            <a:endParaRPr lang="en-US" sz="1800" dirty="0"/>
          </a:p>
        </p:txBody>
      </p:sp>
      <p:sp>
        <p:nvSpPr>
          <p:cNvPr id="13" name="TextBox 12"/>
          <p:cNvSpPr txBox="1"/>
          <p:nvPr userDrawn="1"/>
        </p:nvSpPr>
        <p:spPr>
          <a:xfrm>
            <a:off x="1371600" y="5124676"/>
            <a:ext cx="3175616" cy="276999"/>
          </a:xfrm>
          <a:prstGeom prst="rect">
            <a:avLst/>
          </a:prstGeom>
          <a:noFill/>
          <a:ln>
            <a:no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Twitter: </a:t>
            </a:r>
            <a:r>
              <a:rPr lang="en-US" sz="1200" dirty="0" err="1">
                <a:solidFill>
                  <a:schemeClr val="bg1"/>
                </a:solidFill>
                <a:latin typeface="Arial" panose="020B0604020202020204" pitchFamily="34" charset="0"/>
                <a:cs typeface="Arial" panose="020B0604020202020204" pitchFamily="34" charset="0"/>
              </a:rPr>
              <a:t>CPENews</a:t>
            </a:r>
            <a:r>
              <a:rPr lang="en-US" sz="1200" baseline="0" dirty="0">
                <a:solidFill>
                  <a:schemeClr val="bg1"/>
                </a:solidFill>
                <a:latin typeface="Arial" panose="020B0604020202020204" pitchFamily="34" charset="0"/>
                <a:cs typeface="Arial" panose="020B0604020202020204" pitchFamily="34" charset="0"/>
              </a:rPr>
              <a:t> and </a:t>
            </a:r>
            <a:r>
              <a:rPr lang="en-US" sz="1200" baseline="0" dirty="0" err="1">
                <a:solidFill>
                  <a:schemeClr val="bg1"/>
                </a:solidFill>
                <a:latin typeface="Arial" panose="020B0604020202020204" pitchFamily="34" charset="0"/>
                <a:cs typeface="Arial" panose="020B0604020202020204" pitchFamily="34" charset="0"/>
              </a:rPr>
              <a:t>CPEPres</a:t>
            </a:r>
            <a:endParaRPr lang="en-US" sz="1200" dirty="0">
              <a:solidFill>
                <a:schemeClr val="bg1"/>
              </a:solidFill>
              <a:latin typeface="Arial" panose="020B0604020202020204" pitchFamily="34" charset="0"/>
              <a:cs typeface="Arial" panose="020B0604020202020204" pitchFamily="34" charset="0"/>
            </a:endParaRPr>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94082" y="5040874"/>
            <a:ext cx="457200" cy="457200"/>
          </a:xfrm>
          <a:prstGeom prst="rect">
            <a:avLst/>
          </a:prstGeom>
        </p:spPr>
      </p:pic>
      <p:sp>
        <p:nvSpPr>
          <p:cNvPr id="17" name="TextBox 16"/>
          <p:cNvSpPr txBox="1"/>
          <p:nvPr userDrawn="1"/>
        </p:nvSpPr>
        <p:spPr>
          <a:xfrm>
            <a:off x="4267200" y="5132852"/>
            <a:ext cx="4343400" cy="276999"/>
          </a:xfrm>
          <a:prstGeom prst="rect">
            <a:avLst/>
          </a:prstGeom>
          <a:noFill/>
          <a:ln>
            <a:no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Websites: http://cpe.ky.gov and http://kyhigheredmatters.org</a:t>
            </a:r>
          </a:p>
        </p:txBody>
      </p:sp>
      <p:pic>
        <p:nvPicPr>
          <p:cNvPr id="19" name="Picture 1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810000" y="5049048"/>
            <a:ext cx="457200" cy="457200"/>
          </a:xfrm>
          <a:prstGeom prst="rect">
            <a:avLst/>
          </a:prstGeom>
        </p:spPr>
      </p:pic>
      <p:sp>
        <p:nvSpPr>
          <p:cNvPr id="22" name="TextBox 21"/>
          <p:cNvSpPr txBox="1"/>
          <p:nvPr userDrawn="1"/>
        </p:nvSpPr>
        <p:spPr>
          <a:xfrm>
            <a:off x="9144000" y="5133136"/>
            <a:ext cx="2111052" cy="276999"/>
          </a:xfrm>
          <a:prstGeom prst="rect">
            <a:avLst/>
          </a:prstGeom>
          <a:noFill/>
          <a:ln>
            <a:no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Facebook: KYCPE</a:t>
            </a:r>
          </a:p>
        </p:txBody>
      </p:sp>
      <p:pic>
        <p:nvPicPr>
          <p:cNvPr id="24" name="Picture 23"/>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610600" y="5044960"/>
            <a:ext cx="457200" cy="457200"/>
          </a:xfrm>
          <a:prstGeom prst="rect">
            <a:avLst/>
          </a:prstGeom>
        </p:spPr>
      </p:pic>
      <p:grpSp>
        <p:nvGrpSpPr>
          <p:cNvPr id="15" name="Group 14">
            <a:extLst>
              <a:ext uri="{FF2B5EF4-FFF2-40B4-BE49-F238E27FC236}">
                <a16:creationId xmlns:a16="http://schemas.microsoft.com/office/drawing/2014/main" id="{1D10228D-2AB9-4C6B-A4CF-70BEB1D798A1}"/>
              </a:ext>
            </a:extLst>
          </p:cNvPr>
          <p:cNvGrpSpPr/>
          <p:nvPr userDrawn="1"/>
        </p:nvGrpSpPr>
        <p:grpSpPr>
          <a:xfrm>
            <a:off x="4836590" y="5943600"/>
            <a:ext cx="2315619" cy="657115"/>
            <a:chOff x="3327935" y="6096000"/>
            <a:chExt cx="2216129" cy="657115"/>
          </a:xfrm>
        </p:grpSpPr>
        <p:pic>
          <p:nvPicPr>
            <p:cNvPr id="18" name="Picture 17">
              <a:extLst>
                <a:ext uri="{FF2B5EF4-FFF2-40B4-BE49-F238E27FC236}">
                  <a16:creationId xmlns:a16="http://schemas.microsoft.com/office/drawing/2014/main" id="{14752E41-81F9-4985-B430-38362A8EC1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21" name="Picture 20" descr="Text, logo, company name&#10;&#10;Description automatically generated">
              <a:extLst>
                <a:ext uri="{FF2B5EF4-FFF2-40B4-BE49-F238E27FC236}">
                  <a16:creationId xmlns:a16="http://schemas.microsoft.com/office/drawing/2014/main" id="{3F827055-7A9E-41A2-8CAC-16106E30E4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
        <p:nvSpPr>
          <p:cNvPr id="23" name="Title 1">
            <a:extLst>
              <a:ext uri="{FF2B5EF4-FFF2-40B4-BE49-F238E27FC236}">
                <a16:creationId xmlns:a16="http://schemas.microsoft.com/office/drawing/2014/main" id="{44CDA509-9E05-4E54-94D6-D89EE9F17DF5}"/>
              </a:ext>
            </a:extLst>
          </p:cNvPr>
          <p:cNvSpPr>
            <a:spLocks noGrp="1"/>
          </p:cNvSpPr>
          <p:nvPr>
            <p:ph type="title"/>
          </p:nvPr>
        </p:nvSpPr>
        <p:spPr>
          <a:xfrm>
            <a:off x="0" y="960120"/>
            <a:ext cx="12192000" cy="1097280"/>
          </a:xfrm>
        </p:spPr>
        <p:txBody>
          <a:bodyPr anchor="b" anchorCtr="0"/>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307667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ght-Aligned Title Slide with Photo">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096000" y="990601"/>
            <a:ext cx="5791200" cy="2738301"/>
          </a:xfrm>
        </p:spPr>
        <p:txBody>
          <a:bodyPr anchor="b" anchorCtr="0">
            <a:normAutofit/>
          </a:bodyPr>
          <a:lstStyle>
            <a:lvl1pPr algn="l">
              <a:defRPr sz="3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14" name="Subtitle 2"/>
          <p:cNvSpPr>
            <a:spLocks noGrp="1"/>
          </p:cNvSpPr>
          <p:nvPr>
            <p:ph type="subTitle" idx="1" hasCustomPrompt="1"/>
          </p:nvPr>
        </p:nvSpPr>
        <p:spPr>
          <a:xfrm>
            <a:off x="6096000" y="4060370"/>
            <a:ext cx="5791200" cy="1920240"/>
          </a:xfrm>
        </p:spPr>
        <p:txBody>
          <a:bodyPr lIns="182880" rIns="182880"/>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a:p>
            <a:r>
              <a:rPr lang="en-US" dirty="0"/>
              <a:t>Job Title</a:t>
            </a:r>
          </a:p>
          <a:p>
            <a:r>
              <a:rPr lang="en-US" dirty="0"/>
              <a:t>Date</a:t>
            </a:r>
          </a:p>
        </p:txBody>
      </p:sp>
      <p:cxnSp>
        <p:nvCxnSpPr>
          <p:cNvPr id="7" name="Straight Connector 6">
            <a:extLst>
              <a:ext uri="{FF2B5EF4-FFF2-40B4-BE49-F238E27FC236}">
                <a16:creationId xmlns:a16="http://schemas.microsoft.com/office/drawing/2014/main" id="{81D4DED5-2971-4D39-984A-0B9A1DD86F67}"/>
              </a:ext>
            </a:extLst>
          </p:cNvPr>
          <p:cNvCxnSpPr>
            <a:cxnSpLocks/>
          </p:cNvCxnSpPr>
          <p:nvPr userDrawn="1"/>
        </p:nvCxnSpPr>
        <p:spPr>
          <a:xfrm>
            <a:off x="6248400" y="3886200"/>
            <a:ext cx="5669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794D5CC-7F60-4DF7-90E8-E431E6627C75}"/>
              </a:ext>
            </a:extLst>
          </p:cNvPr>
          <p:cNvGrpSpPr/>
          <p:nvPr userDrawn="1"/>
        </p:nvGrpSpPr>
        <p:grpSpPr>
          <a:xfrm>
            <a:off x="9372600" y="6096000"/>
            <a:ext cx="2209800" cy="657115"/>
            <a:chOff x="3327935" y="6096000"/>
            <a:chExt cx="2216129" cy="657115"/>
          </a:xfrm>
        </p:grpSpPr>
        <p:pic>
          <p:nvPicPr>
            <p:cNvPr id="10" name="Picture 9">
              <a:extLst>
                <a:ext uri="{FF2B5EF4-FFF2-40B4-BE49-F238E27FC236}">
                  <a16:creationId xmlns:a16="http://schemas.microsoft.com/office/drawing/2014/main" id="{80EFF173-8A0A-4EED-81D0-7D0459B95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11" name="Picture 10" descr="Text, logo, company name&#10;&#10;Description automatically generated">
              <a:extLst>
                <a:ext uri="{FF2B5EF4-FFF2-40B4-BE49-F238E27FC236}">
                  <a16:creationId xmlns:a16="http://schemas.microsoft.com/office/drawing/2014/main" id="{4051D5B1-F508-4399-9864-D56305A25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
        <p:nvSpPr>
          <p:cNvPr id="5" name="Picture Placeholder 4">
            <a:extLst>
              <a:ext uri="{FF2B5EF4-FFF2-40B4-BE49-F238E27FC236}">
                <a16:creationId xmlns:a16="http://schemas.microsoft.com/office/drawing/2014/main" id="{D44167E4-DEBF-43D6-990F-676E011A3AE4}"/>
              </a:ext>
            </a:extLst>
          </p:cNvPr>
          <p:cNvSpPr>
            <a:spLocks noGrp="1"/>
          </p:cNvSpPr>
          <p:nvPr>
            <p:ph type="pic" sz="quarter" idx="10"/>
          </p:nvPr>
        </p:nvSpPr>
        <p:spPr>
          <a:xfrm>
            <a:off x="0" y="0"/>
            <a:ext cx="55626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26105221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ft-Aligned Title Slide">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33400" y="1081631"/>
            <a:ext cx="7315200" cy="2738301"/>
          </a:xfrm>
        </p:spPr>
        <p:txBody>
          <a:bodyPr anchor="b" anchorCtr="0">
            <a:normAutofit/>
          </a:bodyPr>
          <a:lstStyle>
            <a:lvl1pPr algn="l">
              <a:defRPr sz="3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14" name="Subtitle 2"/>
          <p:cNvSpPr>
            <a:spLocks noGrp="1"/>
          </p:cNvSpPr>
          <p:nvPr>
            <p:ph type="subTitle" idx="1" hasCustomPrompt="1"/>
          </p:nvPr>
        </p:nvSpPr>
        <p:spPr>
          <a:xfrm>
            <a:off x="533400" y="4151400"/>
            <a:ext cx="7315200" cy="1920240"/>
          </a:xfrm>
        </p:spPr>
        <p:txBody>
          <a:bodyPr lIns="182880" rIns="182880"/>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a:p>
            <a:r>
              <a:rPr lang="en-US" dirty="0"/>
              <a:t>Job Title</a:t>
            </a:r>
          </a:p>
          <a:p>
            <a:r>
              <a:rPr lang="en-US" dirty="0"/>
              <a:t>Date</a:t>
            </a:r>
          </a:p>
        </p:txBody>
      </p:sp>
      <p:cxnSp>
        <p:nvCxnSpPr>
          <p:cNvPr id="7" name="Straight Connector 6">
            <a:extLst>
              <a:ext uri="{FF2B5EF4-FFF2-40B4-BE49-F238E27FC236}">
                <a16:creationId xmlns:a16="http://schemas.microsoft.com/office/drawing/2014/main" id="{81D4DED5-2971-4D39-984A-0B9A1DD86F67}"/>
              </a:ext>
            </a:extLst>
          </p:cNvPr>
          <p:cNvCxnSpPr/>
          <p:nvPr userDrawn="1"/>
        </p:nvCxnSpPr>
        <p:spPr>
          <a:xfrm>
            <a:off x="685800" y="3977230"/>
            <a:ext cx="7132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794D5CC-7F60-4DF7-90E8-E431E6627C75}"/>
              </a:ext>
            </a:extLst>
          </p:cNvPr>
          <p:cNvGrpSpPr/>
          <p:nvPr userDrawn="1"/>
        </p:nvGrpSpPr>
        <p:grpSpPr>
          <a:xfrm>
            <a:off x="533400" y="6177332"/>
            <a:ext cx="2209800" cy="657115"/>
            <a:chOff x="3327935" y="6096000"/>
            <a:chExt cx="2216129" cy="657115"/>
          </a:xfrm>
        </p:grpSpPr>
        <p:pic>
          <p:nvPicPr>
            <p:cNvPr id="10" name="Picture 9">
              <a:extLst>
                <a:ext uri="{FF2B5EF4-FFF2-40B4-BE49-F238E27FC236}">
                  <a16:creationId xmlns:a16="http://schemas.microsoft.com/office/drawing/2014/main" id="{80EFF173-8A0A-4EED-81D0-7D0459B95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11" name="Picture 10" descr="Text, logo, company name&#10;&#10;Description automatically generated">
              <a:extLst>
                <a:ext uri="{FF2B5EF4-FFF2-40B4-BE49-F238E27FC236}">
                  <a16:creationId xmlns:a16="http://schemas.microsoft.com/office/drawing/2014/main" id="{4051D5B1-F508-4399-9864-D56305A25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Tree>
    <p:extLst>
      <p:ext uri="{BB962C8B-B14F-4D97-AF65-F5344CB8AC3E}">
        <p14:creationId xmlns:p14="http://schemas.microsoft.com/office/powerpoint/2010/main" val="17360715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Right-Aligned Title Slide with Photo">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30352" y="1078992"/>
            <a:ext cx="5791200" cy="2738301"/>
          </a:xfrm>
        </p:spPr>
        <p:txBody>
          <a:bodyPr anchor="b" anchorCtr="0">
            <a:normAutofit/>
          </a:bodyPr>
          <a:lstStyle>
            <a:lvl1pPr algn="l">
              <a:defRPr sz="3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14" name="Subtitle 2"/>
          <p:cNvSpPr>
            <a:spLocks noGrp="1"/>
          </p:cNvSpPr>
          <p:nvPr>
            <p:ph type="subTitle" idx="1" hasCustomPrompt="1"/>
          </p:nvPr>
        </p:nvSpPr>
        <p:spPr>
          <a:xfrm>
            <a:off x="530352" y="4151376"/>
            <a:ext cx="5791200" cy="2011680"/>
          </a:xfrm>
        </p:spPr>
        <p:txBody>
          <a:bodyPr lIns="182880" rIns="182880"/>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a:p>
            <a:r>
              <a:rPr lang="en-US" dirty="0"/>
              <a:t>Job Title</a:t>
            </a:r>
          </a:p>
          <a:p>
            <a:r>
              <a:rPr lang="en-US" dirty="0"/>
              <a:t>Date</a:t>
            </a:r>
          </a:p>
        </p:txBody>
      </p:sp>
      <p:cxnSp>
        <p:nvCxnSpPr>
          <p:cNvPr id="7" name="Straight Connector 6">
            <a:extLst>
              <a:ext uri="{FF2B5EF4-FFF2-40B4-BE49-F238E27FC236}">
                <a16:creationId xmlns:a16="http://schemas.microsoft.com/office/drawing/2014/main" id="{81D4DED5-2971-4D39-984A-0B9A1DD86F67}"/>
              </a:ext>
            </a:extLst>
          </p:cNvPr>
          <p:cNvCxnSpPr>
            <a:cxnSpLocks/>
          </p:cNvCxnSpPr>
          <p:nvPr userDrawn="1"/>
        </p:nvCxnSpPr>
        <p:spPr>
          <a:xfrm>
            <a:off x="685800" y="3977640"/>
            <a:ext cx="5669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794D5CC-7F60-4DF7-90E8-E431E6627C75}"/>
              </a:ext>
            </a:extLst>
          </p:cNvPr>
          <p:cNvGrpSpPr/>
          <p:nvPr userDrawn="1"/>
        </p:nvGrpSpPr>
        <p:grpSpPr>
          <a:xfrm>
            <a:off x="530352" y="6200885"/>
            <a:ext cx="2209800" cy="657115"/>
            <a:chOff x="3327935" y="6096000"/>
            <a:chExt cx="2216129" cy="657115"/>
          </a:xfrm>
        </p:grpSpPr>
        <p:pic>
          <p:nvPicPr>
            <p:cNvPr id="10" name="Picture 9">
              <a:extLst>
                <a:ext uri="{FF2B5EF4-FFF2-40B4-BE49-F238E27FC236}">
                  <a16:creationId xmlns:a16="http://schemas.microsoft.com/office/drawing/2014/main" id="{80EFF173-8A0A-4EED-81D0-7D0459B95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11" name="Picture 10" descr="Text, logo, company name&#10;&#10;Description automatically generated">
              <a:extLst>
                <a:ext uri="{FF2B5EF4-FFF2-40B4-BE49-F238E27FC236}">
                  <a16:creationId xmlns:a16="http://schemas.microsoft.com/office/drawing/2014/main" id="{4051D5B1-F508-4399-9864-D56305A25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
        <p:nvSpPr>
          <p:cNvPr id="5" name="Picture Placeholder 4">
            <a:extLst>
              <a:ext uri="{FF2B5EF4-FFF2-40B4-BE49-F238E27FC236}">
                <a16:creationId xmlns:a16="http://schemas.microsoft.com/office/drawing/2014/main" id="{D44167E4-DEBF-43D6-990F-676E011A3AE4}"/>
              </a:ext>
            </a:extLst>
          </p:cNvPr>
          <p:cNvSpPr>
            <a:spLocks noGrp="1"/>
          </p:cNvSpPr>
          <p:nvPr>
            <p:ph type="pic" sz="quarter" idx="10"/>
          </p:nvPr>
        </p:nvSpPr>
        <p:spPr>
          <a:xfrm>
            <a:off x="6629400" y="0"/>
            <a:ext cx="55626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30553485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7A87C2B-C0D7-465F-A2C1-383D1D493A00}" type="slidenum">
              <a:rPr lang="en-US" smtClean="0"/>
              <a:t>‹#›</a:t>
            </a:fld>
            <a:endParaRPr lang="en-US"/>
          </a:p>
        </p:txBody>
      </p:sp>
    </p:spTree>
    <p:extLst>
      <p:ext uri="{BB962C8B-B14F-4D97-AF65-F5344CB8AC3E}">
        <p14:creationId xmlns:p14="http://schemas.microsoft.com/office/powerpoint/2010/main" val="37227562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ne Content Block - Blue Topper">
    <p:spTree>
      <p:nvGrpSpPr>
        <p:cNvPr id="1" name=""/>
        <p:cNvGrpSpPr/>
        <p:nvPr/>
      </p:nvGrpSpPr>
      <p:grpSpPr>
        <a:xfrm>
          <a:off x="0" y="0"/>
          <a:ext cx="0" cy="0"/>
          <a:chOff x="0" y="0"/>
          <a:chExt cx="0" cy="0"/>
        </a:xfrm>
      </p:grpSpPr>
      <p:sp>
        <p:nvSpPr>
          <p:cNvPr id="7" name="Freeform 6"/>
          <p:cNvSpPr/>
          <p:nvPr userDrawn="1"/>
        </p:nvSpPr>
        <p:spPr bwMode="auto">
          <a:xfrm>
            <a:off x="0" y="0"/>
            <a:ext cx="12192000" cy="1097280"/>
          </a:xfrm>
          <a:prstGeom prst="rect">
            <a:avLst/>
          </a:prstGeom>
          <a:gradFill>
            <a:gsLst>
              <a:gs pos="0">
                <a:srgbClr val="005495"/>
              </a:gs>
              <a:gs pos="100000">
                <a:srgbClr val="0075CC"/>
              </a:gs>
            </a:gsLst>
          </a:grad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2" name="Title 1"/>
          <p:cNvSpPr>
            <a:spLocks noGrp="1"/>
          </p:cNvSpPr>
          <p:nvPr>
            <p:ph type="title"/>
          </p:nvPr>
        </p:nvSpPr>
        <p:spPr>
          <a:xfrm>
            <a:off x="0" y="0"/>
            <a:ext cx="12192000" cy="1097280"/>
          </a:xfrm>
        </p:spPr>
        <p:txBody>
          <a:bodyPr anchor="b"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74320" y="1097280"/>
            <a:ext cx="11612880" cy="5029200"/>
          </a:xfrm>
        </p:spPr>
        <p:txBody>
          <a:bodyPr tIns="274320"/>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lvl1pPr>
          </a:lstStyle>
          <a:p>
            <a:fld id="{97A87C2B-C0D7-465F-A2C1-383D1D493A00}" type="slidenum">
              <a:rPr lang="en-US" smtClean="0"/>
              <a:pPr/>
              <a:t>‹#›</a:t>
            </a:fld>
            <a:endParaRPr lang="en-US"/>
          </a:p>
        </p:txBody>
      </p:sp>
      <p:sp>
        <p:nvSpPr>
          <p:cNvPr id="8" name="TextBox 7">
            <a:extLst>
              <a:ext uri="{FF2B5EF4-FFF2-40B4-BE49-F238E27FC236}">
                <a16:creationId xmlns:a16="http://schemas.microsoft.com/office/drawing/2014/main" id="{3198A179-D5DE-4388-AB6D-AD438EE0EA50}"/>
              </a:ext>
            </a:extLst>
          </p:cNvPr>
          <p:cNvSpPr txBox="1"/>
          <p:nvPr userDrawn="1"/>
        </p:nvSpPr>
        <p:spPr>
          <a:xfrm>
            <a:off x="182880" y="6428601"/>
            <a:ext cx="7772400" cy="246221"/>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Kentucky Council on Postsecondary Education</a:t>
            </a:r>
          </a:p>
        </p:txBody>
      </p:sp>
    </p:spTree>
    <p:extLst>
      <p:ext uri="{BB962C8B-B14F-4D97-AF65-F5344CB8AC3E}">
        <p14:creationId xmlns:p14="http://schemas.microsoft.com/office/powerpoint/2010/main" val="2410503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Block with Source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97A87C2B-C0D7-465F-A2C1-383D1D493A00}" type="slidenum">
              <a:rPr lang="en-US" smtClean="0"/>
              <a:pPr/>
              <a:t>‹#›</a:t>
            </a:fld>
            <a:endParaRPr lang="en-US"/>
          </a:p>
        </p:txBody>
      </p:sp>
      <p:sp>
        <p:nvSpPr>
          <p:cNvPr id="8" name="Text Placeholder 7"/>
          <p:cNvSpPr>
            <a:spLocks noGrp="1"/>
          </p:cNvSpPr>
          <p:nvPr>
            <p:ph type="body" sz="quarter" idx="13" hasCustomPrompt="1"/>
          </p:nvPr>
        </p:nvSpPr>
        <p:spPr>
          <a:xfrm>
            <a:off x="274320" y="6019800"/>
            <a:ext cx="11612880" cy="304800"/>
          </a:xfrm>
        </p:spPr>
        <p:txBody>
          <a:bodyPr tIns="91440"/>
          <a:lstStyle>
            <a:lvl1pPr marL="0" indent="0">
              <a:spcBef>
                <a:spcPts val="0"/>
              </a:spcBef>
              <a:buFontTx/>
              <a:buNone/>
              <a:defRPr sz="1000" i="1"/>
            </a:lvl1pPr>
          </a:lstStyle>
          <a:p>
            <a:pPr lvl="0"/>
            <a:r>
              <a:rPr lang="en-US" dirty="0"/>
              <a:t>Source: </a:t>
            </a:r>
          </a:p>
        </p:txBody>
      </p:sp>
      <p:sp>
        <p:nvSpPr>
          <p:cNvPr id="10" name="Content Placeholder 9"/>
          <p:cNvSpPr>
            <a:spLocks noGrp="1"/>
          </p:cNvSpPr>
          <p:nvPr>
            <p:ph sz="quarter" idx="14"/>
          </p:nvPr>
        </p:nvSpPr>
        <p:spPr>
          <a:xfrm>
            <a:off x="274320" y="1216152"/>
            <a:ext cx="11612880" cy="48006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71317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ne Content Block with Source - Blue Topper">
    <p:spTree>
      <p:nvGrpSpPr>
        <p:cNvPr id="1" name=""/>
        <p:cNvGrpSpPr/>
        <p:nvPr/>
      </p:nvGrpSpPr>
      <p:grpSpPr>
        <a:xfrm>
          <a:off x="0" y="0"/>
          <a:ext cx="0" cy="0"/>
          <a:chOff x="0" y="0"/>
          <a:chExt cx="0" cy="0"/>
        </a:xfrm>
      </p:grpSpPr>
      <p:sp>
        <p:nvSpPr>
          <p:cNvPr id="7" name="Freeform 6"/>
          <p:cNvSpPr/>
          <p:nvPr userDrawn="1"/>
        </p:nvSpPr>
        <p:spPr bwMode="auto">
          <a:xfrm>
            <a:off x="0" y="0"/>
            <a:ext cx="12192000" cy="1097280"/>
          </a:xfrm>
          <a:prstGeom prst="rect">
            <a:avLst/>
          </a:prstGeom>
          <a:gradFill>
            <a:gsLst>
              <a:gs pos="0">
                <a:srgbClr val="005495"/>
              </a:gs>
              <a:gs pos="100000">
                <a:srgbClr val="0075CC"/>
              </a:gs>
            </a:gsLst>
          </a:grad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2" name="Title 1"/>
          <p:cNvSpPr>
            <a:spLocks noGrp="1"/>
          </p:cNvSpPr>
          <p:nvPr>
            <p:ph type="title"/>
          </p:nvPr>
        </p:nvSpPr>
        <p:spPr>
          <a:xfrm>
            <a:off x="0" y="0"/>
            <a:ext cx="12192000" cy="1097280"/>
          </a:xfrm>
        </p:spPr>
        <p:txBody>
          <a:bodyPr anchor="b"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74320" y="1216152"/>
            <a:ext cx="11612880" cy="48006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7A87C2B-C0D7-465F-A2C1-383D1D493A00}" type="slidenum">
              <a:rPr lang="en-US" smtClean="0"/>
              <a:t>‹#›</a:t>
            </a:fld>
            <a:endParaRPr lang="en-US"/>
          </a:p>
        </p:txBody>
      </p:sp>
      <p:sp>
        <p:nvSpPr>
          <p:cNvPr id="10" name="TextBox 9">
            <a:extLst>
              <a:ext uri="{FF2B5EF4-FFF2-40B4-BE49-F238E27FC236}">
                <a16:creationId xmlns:a16="http://schemas.microsoft.com/office/drawing/2014/main" id="{3BA97DC8-D707-46CD-9E34-133DD291B628}"/>
              </a:ext>
            </a:extLst>
          </p:cNvPr>
          <p:cNvSpPr txBox="1"/>
          <p:nvPr userDrawn="1"/>
        </p:nvSpPr>
        <p:spPr>
          <a:xfrm>
            <a:off x="182880" y="6428601"/>
            <a:ext cx="7772400" cy="246221"/>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Kentucky Council on Postsecondary Education</a:t>
            </a:r>
          </a:p>
        </p:txBody>
      </p:sp>
      <p:sp>
        <p:nvSpPr>
          <p:cNvPr id="9" name="Text Placeholder 7">
            <a:extLst>
              <a:ext uri="{FF2B5EF4-FFF2-40B4-BE49-F238E27FC236}">
                <a16:creationId xmlns:a16="http://schemas.microsoft.com/office/drawing/2014/main" id="{5805EC84-8F70-4384-9284-74DAAB7F2780}"/>
              </a:ext>
            </a:extLst>
          </p:cNvPr>
          <p:cNvSpPr>
            <a:spLocks noGrp="1"/>
          </p:cNvSpPr>
          <p:nvPr>
            <p:ph type="body" sz="quarter" idx="13" hasCustomPrompt="1"/>
          </p:nvPr>
        </p:nvSpPr>
        <p:spPr>
          <a:xfrm>
            <a:off x="274320" y="6019800"/>
            <a:ext cx="11612880" cy="304800"/>
          </a:xfrm>
        </p:spPr>
        <p:txBody>
          <a:bodyPr tIns="91440"/>
          <a:lstStyle>
            <a:lvl1pPr marL="0" indent="0">
              <a:buFontTx/>
              <a:buNone/>
              <a:defRPr sz="1000" i="1"/>
            </a:lvl1pPr>
          </a:lstStyle>
          <a:p>
            <a:pPr lvl="0"/>
            <a:r>
              <a:rPr lang="en-US" dirty="0"/>
              <a:t>Source: </a:t>
            </a:r>
          </a:p>
        </p:txBody>
      </p:sp>
    </p:spTree>
    <p:extLst>
      <p:ext uri="{BB962C8B-B14F-4D97-AF65-F5344CB8AC3E}">
        <p14:creationId xmlns:p14="http://schemas.microsoft.com/office/powerpoint/2010/main" val="8564611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97280"/>
          </a:xfrm>
          <a:prstGeom prst="rect">
            <a:avLst/>
          </a:prstGeom>
        </p:spPr>
        <p:txBody>
          <a:bodyPr vert="horz" lIns="182880" tIns="45720" rIns="182880" bIns="91440" rtlCol="0" anchor="b" anchorCtr="0">
            <a:noAutofit/>
          </a:bodyPr>
          <a:lstStyle/>
          <a:p>
            <a:r>
              <a:rPr lang="en-US" dirty="0"/>
              <a:t>Click to edit Master title style</a:t>
            </a:r>
          </a:p>
        </p:txBody>
      </p:sp>
      <p:sp>
        <p:nvSpPr>
          <p:cNvPr id="3" name="Text Placeholder 2"/>
          <p:cNvSpPr>
            <a:spLocks noGrp="1"/>
          </p:cNvSpPr>
          <p:nvPr>
            <p:ph type="body" idx="1"/>
          </p:nvPr>
        </p:nvSpPr>
        <p:spPr>
          <a:xfrm>
            <a:off x="274320" y="1219200"/>
            <a:ext cx="11612880" cy="5029200"/>
          </a:xfrm>
          <a:prstGeom prst="rect">
            <a:avLst/>
          </a:prstGeom>
        </p:spPr>
        <p:txBody>
          <a:bodyPr vert="horz" lIns="91440" tIns="2743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74400" y="6356353"/>
            <a:ext cx="508000" cy="365125"/>
          </a:xfrm>
          <a:prstGeom prst="rect">
            <a:avLst/>
          </a:prstGeom>
        </p:spPr>
        <p:txBody>
          <a:bodyPr vert="horz" lIns="91440" tIns="45720" rIns="91440" bIns="45720" rtlCol="0" anchor="ctr"/>
          <a:lstStyle>
            <a:lvl1pPr algn="r">
              <a:defRPr sz="1000">
                <a:solidFill>
                  <a:schemeClr val="bg1">
                    <a:lumMod val="50000"/>
                  </a:schemeClr>
                </a:solidFill>
                <a:latin typeface="Arial" panose="020B0604020202020204" pitchFamily="34" charset="0"/>
                <a:cs typeface="Arial" panose="020B0604020202020204" pitchFamily="34" charset="0"/>
              </a:defRPr>
            </a:lvl1pPr>
          </a:lstStyle>
          <a:p>
            <a:fld id="{97A87C2B-C0D7-465F-A2C1-383D1D493A00}" type="slidenum">
              <a:rPr lang="en-US" smtClean="0"/>
              <a:pPr/>
              <a:t>‹#›</a:t>
            </a:fld>
            <a:endParaRPr lang="en-US"/>
          </a:p>
        </p:txBody>
      </p:sp>
      <p:cxnSp>
        <p:nvCxnSpPr>
          <p:cNvPr id="7" name="Straight Connector 6">
            <a:extLst>
              <a:ext uri="{FF2B5EF4-FFF2-40B4-BE49-F238E27FC236}">
                <a16:creationId xmlns:a16="http://schemas.microsoft.com/office/drawing/2014/main" id="{6472D66B-0445-4BC5-9EAB-C2A9A3FC6D2D}"/>
              </a:ext>
            </a:extLst>
          </p:cNvPr>
          <p:cNvCxnSpPr/>
          <p:nvPr userDrawn="1"/>
        </p:nvCxnSpPr>
        <p:spPr>
          <a:xfrm>
            <a:off x="0" y="109728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1E5B70-886E-481B-A93D-1F008B5327E7}"/>
              </a:ext>
            </a:extLst>
          </p:cNvPr>
          <p:cNvSpPr txBox="1"/>
          <p:nvPr userDrawn="1"/>
        </p:nvSpPr>
        <p:spPr>
          <a:xfrm>
            <a:off x="182880" y="6428601"/>
            <a:ext cx="7772400" cy="246221"/>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Kentucky Council on Postsecondary Education</a:t>
            </a:r>
          </a:p>
        </p:txBody>
      </p:sp>
    </p:spTree>
    <p:extLst>
      <p:ext uri="{BB962C8B-B14F-4D97-AF65-F5344CB8AC3E}">
        <p14:creationId xmlns:p14="http://schemas.microsoft.com/office/powerpoint/2010/main" val="219028789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75" r:id="rId3"/>
    <p:sldLayoutId id="2147483676" r:id="rId4"/>
    <p:sldLayoutId id="2147483677" r:id="rId5"/>
    <p:sldLayoutId id="2147483650" r:id="rId6"/>
    <p:sldLayoutId id="2147483663" r:id="rId7"/>
    <p:sldLayoutId id="2147483660" r:id="rId8"/>
    <p:sldLayoutId id="2147483665" r:id="rId9"/>
    <p:sldLayoutId id="2147483652" r:id="rId10"/>
    <p:sldLayoutId id="2147483678" r:id="rId11"/>
    <p:sldLayoutId id="2147483653" r:id="rId12"/>
    <p:sldLayoutId id="2147483679" r:id="rId13"/>
    <p:sldLayoutId id="2147483654" r:id="rId14"/>
    <p:sldLayoutId id="2147483680" r:id="rId15"/>
    <p:sldLayoutId id="2147483682" r:id="rId16"/>
    <p:sldLayoutId id="2147483671" r:id="rId17"/>
    <p:sldLayoutId id="2147483655" r:id="rId18"/>
    <p:sldLayoutId id="2147483681" r:id="rId19"/>
    <p:sldLayoutId id="2147483673" r:id="rId20"/>
    <p:sldLayoutId id="2147483683" r:id="rId21"/>
  </p:sldLayoutIdLst>
  <p:transition>
    <p:fade/>
  </p:transition>
  <p:hf hdr="0" dt="0"/>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Tahom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spcAft>
          <a:spcPts val="0"/>
        </a:spcAft>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2950" indent="-285750" algn="l" defTabSz="914400" rtl="0" eaLnBrk="1" latinLnBrk="0" hangingPunct="1">
        <a:spcBef>
          <a:spcPct val="20000"/>
        </a:spcBef>
        <a:spcAft>
          <a:spcPts val="0"/>
        </a:spcAft>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spcBef>
          <a:spcPct val="20000"/>
        </a:spcBef>
        <a:spcAft>
          <a:spcPts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spcBef>
          <a:spcPct val="20000"/>
        </a:spcBef>
        <a:spcAft>
          <a:spcPts val="0"/>
        </a:spcAft>
        <a:buFont typeface="Arial" panose="020B0604020202020204" pitchFamily="34" charset="0"/>
        <a:buChar char="–"/>
        <a:defRPr sz="14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spcBef>
          <a:spcPct val="20000"/>
        </a:spcBef>
        <a:spcAft>
          <a:spcPts val="0"/>
        </a:spcAft>
        <a:buFont typeface="Arial" panose="020B0604020202020204" pitchFamily="34" charset="0"/>
        <a:buChar char="»"/>
        <a:defRPr sz="14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23.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0.png"/><Relationship Id="rId5" Type="http://schemas.openxmlformats.org/officeDocument/2006/relationships/customXml" Target="../ink/ink1.xml"/><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customXml" Target="../ink/ink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Kentucky Postsecondary  Education Update</a:t>
            </a:r>
          </a:p>
        </p:txBody>
      </p:sp>
      <p:sp>
        <p:nvSpPr>
          <p:cNvPr id="3" name="Subtitle 2"/>
          <p:cNvSpPr>
            <a:spLocks noGrp="1"/>
          </p:cNvSpPr>
          <p:nvPr>
            <p:ph type="subTitle" idx="1"/>
          </p:nvPr>
        </p:nvSpPr>
        <p:spPr/>
        <p:txBody>
          <a:bodyPr/>
          <a:lstStyle/>
          <a:p>
            <a:r>
              <a:rPr lang="en-US" dirty="0"/>
              <a:t>Aaron Thompson, CPE President</a:t>
            </a:r>
          </a:p>
          <a:p>
            <a:r>
              <a:rPr lang="en-US" dirty="0"/>
              <a:t>Lee Nimocks, Senior Vice President and Chief of Staff</a:t>
            </a:r>
          </a:p>
          <a:p>
            <a:r>
              <a:rPr lang="en-US" dirty="0"/>
              <a:t>Kentucky Council on Postsecondary Education</a:t>
            </a:r>
          </a:p>
        </p:txBody>
      </p:sp>
      <p:pic>
        <p:nvPicPr>
          <p:cNvPr id="7" name="Picture Placeholder 6">
            <a:extLst>
              <a:ext uri="{FF2B5EF4-FFF2-40B4-BE49-F238E27FC236}">
                <a16:creationId xmlns:a16="http://schemas.microsoft.com/office/drawing/2014/main" id="{5857C60D-812C-4375-ACA0-C45604A3F955}"/>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85" b="685"/>
          <a:stretch>
            <a:fillRect/>
          </a:stretch>
        </p:blipFill>
        <p:spPr/>
      </p:pic>
    </p:spTree>
    <p:extLst>
      <p:ext uri="{BB962C8B-B14F-4D97-AF65-F5344CB8AC3E}">
        <p14:creationId xmlns:p14="http://schemas.microsoft.com/office/powerpoint/2010/main" val="25717738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33A98-467C-AEC4-F722-CABC510010F8}"/>
              </a:ext>
            </a:extLst>
          </p:cNvPr>
          <p:cNvSpPr>
            <a:spLocks noGrp="1"/>
          </p:cNvSpPr>
          <p:nvPr>
            <p:ph type="title"/>
          </p:nvPr>
        </p:nvSpPr>
        <p:spPr>
          <a:xfrm>
            <a:off x="0" y="0"/>
            <a:ext cx="12192000" cy="1097280"/>
          </a:xfrm>
        </p:spPr>
        <p:txBody>
          <a:bodyPr anchor="b">
            <a:normAutofit/>
          </a:bodyPr>
          <a:lstStyle/>
          <a:p>
            <a:r>
              <a:rPr lang="en-US" dirty="0"/>
              <a:t>Student Right to Know – College Cost and Affordability</a:t>
            </a:r>
          </a:p>
        </p:txBody>
      </p:sp>
      <p:sp>
        <p:nvSpPr>
          <p:cNvPr id="11" name="Content Placeholder 2">
            <a:extLst>
              <a:ext uri="{FF2B5EF4-FFF2-40B4-BE49-F238E27FC236}">
                <a16:creationId xmlns:a16="http://schemas.microsoft.com/office/drawing/2014/main" id="{B45EBD35-C96E-770C-B4B5-09D2CD3B3C2E}"/>
              </a:ext>
            </a:extLst>
          </p:cNvPr>
          <p:cNvSpPr>
            <a:spLocks noGrp="1"/>
          </p:cNvSpPr>
          <p:nvPr>
            <p:ph sz="half" idx="1"/>
          </p:nvPr>
        </p:nvSpPr>
        <p:spPr>
          <a:xfrm>
            <a:off x="223474" y="1448115"/>
            <a:ext cx="3586525" cy="5028885"/>
          </a:xfrm>
        </p:spPr>
        <p:txBody>
          <a:bodyPr/>
          <a:lstStyle/>
          <a:p>
            <a:r>
              <a:rPr lang="en-US" dirty="0"/>
              <a:t>Provides cost data for each institutions (tuition and total cost of attendance)</a:t>
            </a:r>
          </a:p>
          <a:p>
            <a:r>
              <a:rPr lang="en-US" dirty="0"/>
              <a:t>Data on average grant and scholarship amounts</a:t>
            </a:r>
          </a:p>
          <a:p>
            <a:r>
              <a:rPr lang="en-US" dirty="0"/>
              <a:t>Information on average loan amounts and the institution’s default rates.</a:t>
            </a:r>
          </a:p>
          <a:p>
            <a:r>
              <a:rPr lang="en-US" dirty="0"/>
              <a:t>Data on average loan amounts and percent of students receiving loans by major.</a:t>
            </a:r>
          </a:p>
        </p:txBody>
      </p:sp>
      <p:sp>
        <p:nvSpPr>
          <p:cNvPr id="4" name="Slide Number Placeholder 3">
            <a:extLst>
              <a:ext uri="{FF2B5EF4-FFF2-40B4-BE49-F238E27FC236}">
                <a16:creationId xmlns:a16="http://schemas.microsoft.com/office/drawing/2014/main" id="{3BFDD35F-0444-78EF-912D-A08B3A3C7257}"/>
              </a:ext>
            </a:extLst>
          </p:cNvPr>
          <p:cNvSpPr>
            <a:spLocks noGrp="1"/>
          </p:cNvSpPr>
          <p:nvPr>
            <p:ph type="sldNum" sz="quarter" idx="12"/>
          </p:nvPr>
        </p:nvSpPr>
        <p:spPr>
          <a:xfrm>
            <a:off x="11074400" y="6356353"/>
            <a:ext cx="508000" cy="365125"/>
          </a:xfrm>
        </p:spPr>
        <p:txBody>
          <a:bodyPr anchor="ctr">
            <a:normAutofit/>
          </a:bodyPr>
          <a:lstStyle/>
          <a:p>
            <a:pPr>
              <a:spcAft>
                <a:spcPts val="600"/>
              </a:spcAft>
            </a:pPr>
            <a:fld id="{97A87C2B-C0D7-465F-A2C1-383D1D493A00}" type="slidenum">
              <a:rPr lang="en-US" smtClean="0"/>
              <a:pPr>
                <a:spcAft>
                  <a:spcPts val="600"/>
                </a:spcAft>
              </a:pPr>
              <a:t>10</a:t>
            </a:fld>
            <a:endParaRPr lang="en-US"/>
          </a:p>
        </p:txBody>
      </p:sp>
      <p:pic>
        <p:nvPicPr>
          <p:cNvPr id="7" name="Picture 6">
            <a:extLst>
              <a:ext uri="{FF2B5EF4-FFF2-40B4-BE49-F238E27FC236}">
                <a16:creationId xmlns:a16="http://schemas.microsoft.com/office/drawing/2014/main" id="{45548981-81F6-7807-E721-802685FDEF81}"/>
              </a:ext>
            </a:extLst>
          </p:cNvPr>
          <p:cNvPicPr>
            <a:picLocks noChangeAspect="1"/>
          </p:cNvPicPr>
          <p:nvPr/>
        </p:nvPicPr>
        <p:blipFill>
          <a:blip r:embed="rId2"/>
          <a:stretch>
            <a:fillRect/>
          </a:stretch>
        </p:blipFill>
        <p:spPr>
          <a:xfrm>
            <a:off x="3962400" y="1600200"/>
            <a:ext cx="7848600" cy="4310376"/>
          </a:xfrm>
          <a:prstGeom prst="rect">
            <a:avLst/>
          </a:prstGeom>
          <a:ln>
            <a:solidFill>
              <a:schemeClr val="tx1"/>
            </a:solidFill>
          </a:ln>
        </p:spPr>
      </p:pic>
    </p:spTree>
    <p:extLst>
      <p:ext uri="{BB962C8B-B14F-4D97-AF65-F5344CB8AC3E}">
        <p14:creationId xmlns:p14="http://schemas.microsoft.com/office/powerpoint/2010/main" val="36939988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33A98-467C-AEC4-F722-CABC510010F8}"/>
              </a:ext>
            </a:extLst>
          </p:cNvPr>
          <p:cNvSpPr>
            <a:spLocks noGrp="1"/>
          </p:cNvSpPr>
          <p:nvPr>
            <p:ph type="title"/>
          </p:nvPr>
        </p:nvSpPr>
        <p:spPr>
          <a:xfrm>
            <a:off x="0" y="0"/>
            <a:ext cx="12192000" cy="1097280"/>
          </a:xfrm>
        </p:spPr>
        <p:txBody>
          <a:bodyPr anchor="b">
            <a:normAutofit/>
          </a:bodyPr>
          <a:lstStyle/>
          <a:p>
            <a:r>
              <a:rPr lang="en-US" dirty="0"/>
              <a:t>Student Right to Know – Occupational Information</a:t>
            </a:r>
          </a:p>
        </p:txBody>
      </p:sp>
      <p:sp>
        <p:nvSpPr>
          <p:cNvPr id="11" name="Content Placeholder 2">
            <a:extLst>
              <a:ext uri="{FF2B5EF4-FFF2-40B4-BE49-F238E27FC236}">
                <a16:creationId xmlns:a16="http://schemas.microsoft.com/office/drawing/2014/main" id="{B45EBD35-C96E-770C-B4B5-09D2CD3B3C2E}"/>
              </a:ext>
            </a:extLst>
          </p:cNvPr>
          <p:cNvSpPr>
            <a:spLocks noGrp="1"/>
          </p:cNvSpPr>
          <p:nvPr>
            <p:ph sz="half" idx="1"/>
          </p:nvPr>
        </p:nvSpPr>
        <p:spPr>
          <a:xfrm>
            <a:off x="223475" y="1448115"/>
            <a:ext cx="3276600" cy="5028885"/>
          </a:xfrm>
        </p:spPr>
        <p:txBody>
          <a:bodyPr/>
          <a:lstStyle/>
          <a:p>
            <a:r>
              <a:rPr lang="en-US" dirty="0"/>
              <a:t>Provides top occupations for each major with average annual openings</a:t>
            </a:r>
          </a:p>
          <a:p>
            <a:r>
              <a:rPr lang="en-US" dirty="0"/>
              <a:t>Includes typical salaries for each of the occupations at different times in a career.</a:t>
            </a:r>
          </a:p>
          <a:p>
            <a:r>
              <a:rPr lang="en-US" dirty="0"/>
              <a:t>All the data is Kentucky specific – from our higher education and workforce data.</a:t>
            </a:r>
          </a:p>
        </p:txBody>
      </p:sp>
      <p:pic>
        <p:nvPicPr>
          <p:cNvPr id="5" name="Content Placeholder 4">
            <a:extLst>
              <a:ext uri="{FF2B5EF4-FFF2-40B4-BE49-F238E27FC236}">
                <a16:creationId xmlns:a16="http://schemas.microsoft.com/office/drawing/2014/main" id="{69408F0E-0123-0D14-575C-BCF1FA972FA2}"/>
              </a:ext>
            </a:extLst>
          </p:cNvPr>
          <p:cNvPicPr>
            <a:picLocks noGrp="1" noChangeAspect="1"/>
          </p:cNvPicPr>
          <p:nvPr>
            <p:ph sz="half" idx="2"/>
          </p:nvPr>
        </p:nvPicPr>
        <p:blipFill>
          <a:blip r:embed="rId2"/>
          <a:stretch>
            <a:fillRect/>
          </a:stretch>
        </p:blipFill>
        <p:spPr>
          <a:xfrm>
            <a:off x="3716311" y="1216091"/>
            <a:ext cx="8252214" cy="5260909"/>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id="{3BFDD35F-0444-78EF-912D-A08B3A3C7257}"/>
              </a:ext>
            </a:extLst>
          </p:cNvPr>
          <p:cNvSpPr>
            <a:spLocks noGrp="1"/>
          </p:cNvSpPr>
          <p:nvPr>
            <p:ph type="sldNum" sz="quarter" idx="12"/>
          </p:nvPr>
        </p:nvSpPr>
        <p:spPr>
          <a:xfrm>
            <a:off x="11074400" y="6356353"/>
            <a:ext cx="508000" cy="365125"/>
          </a:xfrm>
        </p:spPr>
        <p:txBody>
          <a:bodyPr anchor="ctr">
            <a:normAutofit/>
          </a:bodyPr>
          <a:lstStyle/>
          <a:p>
            <a:pPr>
              <a:spcAft>
                <a:spcPts val="600"/>
              </a:spcAft>
            </a:pPr>
            <a:fld id="{97A87C2B-C0D7-465F-A2C1-383D1D493A00}" type="slidenum">
              <a:rPr lang="en-US" smtClean="0"/>
              <a:pPr>
                <a:spcAft>
                  <a:spcPts val="600"/>
                </a:spcAft>
              </a:pPr>
              <a:t>11</a:t>
            </a:fld>
            <a:endParaRPr lang="en-US"/>
          </a:p>
        </p:txBody>
      </p:sp>
    </p:spTree>
    <p:extLst>
      <p:ext uri="{BB962C8B-B14F-4D97-AF65-F5344CB8AC3E}">
        <p14:creationId xmlns:p14="http://schemas.microsoft.com/office/powerpoint/2010/main" val="32057355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19BF-BB3F-E7E4-7D37-84E33E0E5EA6}"/>
              </a:ext>
            </a:extLst>
          </p:cNvPr>
          <p:cNvSpPr>
            <a:spLocks noGrp="1"/>
          </p:cNvSpPr>
          <p:nvPr>
            <p:ph type="title"/>
          </p:nvPr>
        </p:nvSpPr>
        <p:spPr/>
        <p:txBody>
          <a:bodyPr/>
          <a:lstStyle/>
          <a:p>
            <a:r>
              <a:rPr lang="en-US" dirty="0"/>
              <a:t>Student Right to Know – Opportunities for Greater Impact</a:t>
            </a:r>
          </a:p>
        </p:txBody>
      </p:sp>
      <p:sp>
        <p:nvSpPr>
          <p:cNvPr id="3" name="Content Placeholder 2">
            <a:extLst>
              <a:ext uri="{FF2B5EF4-FFF2-40B4-BE49-F238E27FC236}">
                <a16:creationId xmlns:a16="http://schemas.microsoft.com/office/drawing/2014/main" id="{F11812CC-E908-8B6E-2BE0-00BC20D847D4}"/>
              </a:ext>
            </a:extLst>
          </p:cNvPr>
          <p:cNvSpPr>
            <a:spLocks noGrp="1"/>
          </p:cNvSpPr>
          <p:nvPr>
            <p:ph idx="1"/>
          </p:nvPr>
        </p:nvSpPr>
        <p:spPr>
          <a:xfrm>
            <a:off x="1016000" y="1097280"/>
            <a:ext cx="10058400" cy="5029200"/>
          </a:xfrm>
        </p:spPr>
        <p:txBody>
          <a:bodyPr/>
          <a:lstStyle/>
          <a:p>
            <a:pPr>
              <a:spcBef>
                <a:spcPts val="0"/>
              </a:spcBef>
              <a:spcAft>
                <a:spcPts val="600"/>
              </a:spcAft>
            </a:pPr>
            <a:r>
              <a:rPr lang="en-US" sz="2300" dirty="0">
                <a:latin typeface="+mn-lt"/>
              </a:rPr>
              <a:t>Site use is not as high as expected or desired (currently averaging about 400 views a month).</a:t>
            </a:r>
          </a:p>
          <a:p>
            <a:pPr>
              <a:spcBef>
                <a:spcPts val="0"/>
              </a:spcBef>
              <a:spcAft>
                <a:spcPts val="600"/>
              </a:spcAft>
            </a:pPr>
            <a:r>
              <a:rPr lang="en-US" sz="2300" dirty="0">
                <a:latin typeface="+mn-lt"/>
              </a:rPr>
              <a:t>CPE and KY Stats are working to increase the visibility and use of site by:</a:t>
            </a:r>
          </a:p>
          <a:p>
            <a:pPr lvl="1">
              <a:spcBef>
                <a:spcPts val="0"/>
              </a:spcBef>
              <a:spcAft>
                <a:spcPts val="600"/>
              </a:spcAft>
            </a:pPr>
            <a:r>
              <a:rPr lang="en-US" sz="2300" dirty="0">
                <a:latin typeface="+mn-lt"/>
              </a:rPr>
              <a:t>Students and Families</a:t>
            </a:r>
          </a:p>
          <a:p>
            <a:pPr lvl="1">
              <a:spcBef>
                <a:spcPts val="0"/>
              </a:spcBef>
              <a:spcAft>
                <a:spcPts val="600"/>
              </a:spcAft>
            </a:pPr>
            <a:r>
              <a:rPr lang="en-US" sz="2300" dirty="0">
                <a:latin typeface="+mn-lt"/>
              </a:rPr>
              <a:t>High School Counselors</a:t>
            </a:r>
          </a:p>
          <a:p>
            <a:pPr lvl="1">
              <a:spcBef>
                <a:spcPts val="0"/>
              </a:spcBef>
              <a:spcAft>
                <a:spcPts val="600"/>
              </a:spcAft>
            </a:pPr>
            <a:r>
              <a:rPr lang="en-US" sz="2300" dirty="0">
                <a:latin typeface="+mn-lt"/>
              </a:rPr>
              <a:t>College and Career Advisors</a:t>
            </a:r>
          </a:p>
          <a:p>
            <a:pPr lvl="1">
              <a:spcBef>
                <a:spcPts val="0"/>
              </a:spcBef>
              <a:spcAft>
                <a:spcPts val="600"/>
              </a:spcAft>
            </a:pPr>
            <a:r>
              <a:rPr lang="en-US" sz="2300" dirty="0">
                <a:latin typeface="+mn-lt"/>
              </a:rPr>
              <a:t>Adult Education Staff</a:t>
            </a:r>
          </a:p>
          <a:p>
            <a:pPr lvl="1">
              <a:spcBef>
                <a:spcPts val="0"/>
              </a:spcBef>
              <a:spcAft>
                <a:spcPts val="600"/>
              </a:spcAft>
            </a:pPr>
            <a:r>
              <a:rPr lang="en-US" sz="2300" dirty="0">
                <a:latin typeface="+mn-lt"/>
              </a:rPr>
              <a:t>Librarians and others</a:t>
            </a:r>
          </a:p>
          <a:p>
            <a:pPr>
              <a:spcBef>
                <a:spcPts val="0"/>
              </a:spcBef>
              <a:spcAft>
                <a:spcPts val="600"/>
              </a:spcAft>
            </a:pPr>
            <a:r>
              <a:rPr lang="en-US" sz="2300" dirty="0">
                <a:latin typeface="+mn-lt"/>
              </a:rPr>
              <a:t>CPE &amp; </a:t>
            </a:r>
            <a:r>
              <a:rPr lang="en-US" sz="2300" dirty="0" err="1">
                <a:latin typeface="+mn-lt"/>
              </a:rPr>
              <a:t>KYStats</a:t>
            </a:r>
            <a:r>
              <a:rPr lang="en-US" sz="2300" dirty="0">
                <a:latin typeface="+mn-lt"/>
              </a:rPr>
              <a:t> are integrating Student Right to Know into a larger student college going portal.</a:t>
            </a:r>
          </a:p>
          <a:p>
            <a:pPr>
              <a:spcBef>
                <a:spcPts val="0"/>
              </a:spcBef>
              <a:spcAft>
                <a:spcPts val="600"/>
              </a:spcAft>
            </a:pPr>
            <a:r>
              <a:rPr lang="en-US" sz="2300" b="1" dirty="0">
                <a:solidFill>
                  <a:srgbClr val="C95E28"/>
                </a:solidFill>
                <a:latin typeface="+mn-lt"/>
              </a:rPr>
              <a:t>Need:</a:t>
            </a:r>
            <a:r>
              <a:rPr lang="en-US" sz="2300" dirty="0">
                <a:latin typeface="+mn-lt"/>
              </a:rPr>
              <a:t> </a:t>
            </a:r>
            <a:r>
              <a:rPr lang="en-US" sz="2300" b="1" dirty="0">
                <a:solidFill>
                  <a:srgbClr val="C95E28"/>
                </a:solidFill>
                <a:latin typeface="+mn-lt"/>
              </a:rPr>
              <a:t>dedicated budget to improve usability, update look/feel, and market broadly to Kentucky students and families.</a:t>
            </a:r>
          </a:p>
        </p:txBody>
      </p:sp>
      <p:sp>
        <p:nvSpPr>
          <p:cNvPr id="4" name="Slide Number Placeholder 3">
            <a:extLst>
              <a:ext uri="{FF2B5EF4-FFF2-40B4-BE49-F238E27FC236}">
                <a16:creationId xmlns:a16="http://schemas.microsoft.com/office/drawing/2014/main" id="{C8ADC854-622E-712A-413F-92B46CDC4CD5}"/>
              </a:ext>
            </a:extLst>
          </p:cNvPr>
          <p:cNvSpPr>
            <a:spLocks noGrp="1"/>
          </p:cNvSpPr>
          <p:nvPr>
            <p:ph type="sldNum" sz="quarter" idx="12"/>
          </p:nvPr>
        </p:nvSpPr>
        <p:spPr/>
        <p:txBody>
          <a:bodyPr/>
          <a:lstStyle/>
          <a:p>
            <a:fld id="{97A87C2B-C0D7-465F-A2C1-383D1D493A00}" type="slidenum">
              <a:rPr lang="en-US" smtClean="0"/>
              <a:t>12</a:t>
            </a:fld>
            <a:endParaRPr lang="en-US"/>
          </a:p>
        </p:txBody>
      </p:sp>
    </p:spTree>
    <p:extLst>
      <p:ext uri="{BB962C8B-B14F-4D97-AF65-F5344CB8AC3E}">
        <p14:creationId xmlns:p14="http://schemas.microsoft.com/office/powerpoint/2010/main" val="30043915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E08E-64D6-3265-4465-C7F66DCCA144}"/>
              </a:ext>
            </a:extLst>
          </p:cNvPr>
          <p:cNvSpPr>
            <a:spLocks noGrp="1"/>
          </p:cNvSpPr>
          <p:nvPr>
            <p:ph type="title"/>
          </p:nvPr>
        </p:nvSpPr>
        <p:spPr/>
        <p:txBody>
          <a:bodyPr/>
          <a:lstStyle/>
          <a:p>
            <a:r>
              <a:rPr lang="en-US" dirty="0"/>
              <a:t>College Affordability and Strategies to Reduce Student Debt </a:t>
            </a:r>
          </a:p>
        </p:txBody>
      </p:sp>
      <p:sp>
        <p:nvSpPr>
          <p:cNvPr id="3" name="Slide Number Placeholder 2">
            <a:extLst>
              <a:ext uri="{FF2B5EF4-FFF2-40B4-BE49-F238E27FC236}">
                <a16:creationId xmlns:a16="http://schemas.microsoft.com/office/drawing/2014/main" id="{7F061F51-BD25-C6D6-5FD9-E134ED1EA6C3}"/>
              </a:ext>
            </a:extLst>
          </p:cNvPr>
          <p:cNvSpPr>
            <a:spLocks noGrp="1"/>
          </p:cNvSpPr>
          <p:nvPr>
            <p:ph type="sldNum" sz="quarter" idx="10"/>
          </p:nvPr>
        </p:nvSpPr>
        <p:spPr/>
        <p:txBody>
          <a:bodyPr/>
          <a:lstStyle/>
          <a:p>
            <a:fld id="{97A87C2B-C0D7-465F-A2C1-383D1D493A00}" type="slidenum">
              <a:rPr lang="en-US" smtClean="0"/>
              <a:pPr/>
              <a:t>13</a:t>
            </a:fld>
            <a:endParaRPr lang="en-US"/>
          </a:p>
        </p:txBody>
      </p:sp>
    </p:spTree>
    <p:extLst>
      <p:ext uri="{BB962C8B-B14F-4D97-AF65-F5344CB8AC3E}">
        <p14:creationId xmlns:p14="http://schemas.microsoft.com/office/powerpoint/2010/main" val="42251842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9CC7-03CC-108C-4AF8-54F370BC75A3}"/>
              </a:ext>
            </a:extLst>
          </p:cNvPr>
          <p:cNvSpPr>
            <a:spLocks noGrp="1"/>
          </p:cNvSpPr>
          <p:nvPr>
            <p:ph type="title"/>
          </p:nvPr>
        </p:nvSpPr>
        <p:spPr/>
        <p:txBody>
          <a:bodyPr/>
          <a:lstStyle/>
          <a:p>
            <a:r>
              <a:rPr lang="en-US" dirty="0"/>
              <a:t>The shift in higher ed funding</a:t>
            </a:r>
          </a:p>
        </p:txBody>
      </p:sp>
      <p:sp>
        <p:nvSpPr>
          <p:cNvPr id="3" name="Slide Number Placeholder 2">
            <a:extLst>
              <a:ext uri="{FF2B5EF4-FFF2-40B4-BE49-F238E27FC236}">
                <a16:creationId xmlns:a16="http://schemas.microsoft.com/office/drawing/2014/main" id="{EB9033F0-21B2-B35E-5036-E9A08F8501E5}"/>
              </a:ext>
            </a:extLst>
          </p:cNvPr>
          <p:cNvSpPr>
            <a:spLocks noGrp="1"/>
          </p:cNvSpPr>
          <p:nvPr>
            <p:ph type="sldNum" sz="quarter" idx="11"/>
          </p:nvPr>
        </p:nvSpPr>
        <p:spPr/>
        <p:txBody>
          <a:bodyPr/>
          <a:lstStyle/>
          <a:p>
            <a:fld id="{97A87C2B-C0D7-465F-A2C1-383D1D493A00}" type="slidenum">
              <a:rPr lang="en-US" smtClean="0"/>
              <a:pPr/>
              <a:t>14</a:t>
            </a:fld>
            <a:endParaRPr lang="en-US"/>
          </a:p>
        </p:txBody>
      </p:sp>
      <p:sp>
        <p:nvSpPr>
          <p:cNvPr id="4" name="Text Placeholder 3">
            <a:extLst>
              <a:ext uri="{FF2B5EF4-FFF2-40B4-BE49-F238E27FC236}">
                <a16:creationId xmlns:a16="http://schemas.microsoft.com/office/drawing/2014/main" id="{4B5B8DF0-CF81-5607-5DC3-A6E238CAB7F9}"/>
              </a:ext>
            </a:extLst>
          </p:cNvPr>
          <p:cNvSpPr>
            <a:spLocks noGrp="1"/>
          </p:cNvSpPr>
          <p:nvPr>
            <p:ph type="body" sz="quarter" idx="13"/>
          </p:nvPr>
        </p:nvSpPr>
        <p:spPr/>
        <p:txBody>
          <a:bodyPr/>
          <a:lstStyle/>
          <a:p>
            <a:r>
              <a:rPr lang="en-US" dirty="0"/>
              <a:t>Sources: Budget of the Commonwealth, CPE Comprehensive Database, Audited Financial Statements.</a:t>
            </a:r>
          </a:p>
        </p:txBody>
      </p:sp>
      <p:graphicFrame>
        <p:nvGraphicFramePr>
          <p:cNvPr id="8" name="Content Placeholder 7">
            <a:extLst>
              <a:ext uri="{FF2B5EF4-FFF2-40B4-BE49-F238E27FC236}">
                <a16:creationId xmlns:a16="http://schemas.microsoft.com/office/drawing/2014/main" id="{DE743A1F-5D7D-5159-33BB-E1BA5AD909D4}"/>
              </a:ext>
            </a:extLst>
          </p:cNvPr>
          <p:cNvGraphicFramePr>
            <a:graphicFrameLocks noGrp="1"/>
          </p:cNvGraphicFramePr>
          <p:nvPr>
            <p:ph sz="quarter" idx="14"/>
            <p:extLst>
              <p:ext uri="{D42A27DB-BD31-4B8C-83A1-F6EECF244321}">
                <p14:modId xmlns:p14="http://schemas.microsoft.com/office/powerpoint/2010/main" val="1377172188"/>
              </p:ext>
            </p:extLst>
          </p:nvPr>
        </p:nvGraphicFramePr>
        <p:xfrm>
          <a:off x="2438400" y="1219200"/>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978CD9B-3F7E-494E-0C00-667D459F0C54}"/>
              </a:ext>
            </a:extLst>
          </p:cNvPr>
          <p:cNvSpPr txBox="1"/>
          <p:nvPr/>
        </p:nvSpPr>
        <p:spPr>
          <a:xfrm>
            <a:off x="311869" y="2421791"/>
            <a:ext cx="1974131" cy="3293209"/>
          </a:xfrm>
          <a:prstGeom prst="rect">
            <a:avLst/>
          </a:prstGeom>
          <a:solidFill>
            <a:schemeClr val="accent2">
              <a:lumMod val="20000"/>
              <a:lumOff val="80000"/>
              <a:alpha val="27843"/>
            </a:schemeClr>
          </a:solidFill>
        </p:spPr>
        <p:txBody>
          <a:bodyPr wrap="square" rtlCol="0">
            <a:spAutoFit/>
          </a:bodyPr>
          <a:lstStyle/>
          <a:p>
            <a:endParaRPr lang="en-US" sz="1600" dirty="0">
              <a:solidFill>
                <a:schemeClr val="tx1">
                  <a:lumMod val="75000"/>
                  <a:lumOff val="25000"/>
                </a:schemeClr>
              </a:solidFill>
              <a:latin typeface="Arial" panose="020B0604020202020204" pitchFamily="34" charset="0"/>
              <a:cs typeface="Arial" panose="020B0604020202020204" pitchFamily="34" charset="0"/>
            </a:endParaRP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a:p>
            <a:r>
              <a:rPr lang="en-US" sz="1600" dirty="0">
                <a:solidFill>
                  <a:schemeClr val="tx1">
                    <a:lumMod val="75000"/>
                    <a:lumOff val="25000"/>
                  </a:schemeClr>
                </a:solidFill>
                <a:latin typeface="Arial" panose="020B0604020202020204" pitchFamily="34" charset="0"/>
                <a:cs typeface="Arial" panose="020B0604020202020204" pitchFamily="34" charset="0"/>
              </a:rPr>
              <a:t>Over the last two decades, decreased state support has shifted more of the burden of funding higher education to tuition and fees.</a:t>
            </a: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1550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FC129F-04A3-5F4F-92D4-E14D8A62F4BB}"/>
              </a:ext>
            </a:extLst>
          </p:cNvPr>
          <p:cNvSpPr/>
          <p:nvPr/>
        </p:nvSpPr>
        <p:spPr>
          <a:xfrm>
            <a:off x="2819400" y="1981200"/>
            <a:ext cx="8915400" cy="381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C95BD-98F5-BEC6-2228-D60F6D0FA62F}"/>
              </a:ext>
            </a:extLst>
          </p:cNvPr>
          <p:cNvSpPr>
            <a:spLocks noGrp="1"/>
          </p:cNvSpPr>
          <p:nvPr>
            <p:ph type="title"/>
          </p:nvPr>
        </p:nvSpPr>
        <p:spPr/>
        <p:txBody>
          <a:bodyPr/>
          <a:lstStyle/>
          <a:p>
            <a:r>
              <a:rPr lang="en-US" dirty="0"/>
              <a:t>Fewer low-income students are going to college</a:t>
            </a:r>
          </a:p>
        </p:txBody>
      </p:sp>
      <p:sp>
        <p:nvSpPr>
          <p:cNvPr id="3" name="Slide Number Placeholder 2">
            <a:extLst>
              <a:ext uri="{FF2B5EF4-FFF2-40B4-BE49-F238E27FC236}">
                <a16:creationId xmlns:a16="http://schemas.microsoft.com/office/drawing/2014/main" id="{AF74AF96-C668-679D-994F-BE14B1E72A1F}"/>
              </a:ext>
            </a:extLst>
          </p:cNvPr>
          <p:cNvSpPr>
            <a:spLocks noGrp="1"/>
          </p:cNvSpPr>
          <p:nvPr>
            <p:ph type="sldNum" sz="quarter" idx="11"/>
          </p:nvPr>
        </p:nvSpPr>
        <p:spPr/>
        <p:txBody>
          <a:bodyPr/>
          <a:lstStyle/>
          <a:p>
            <a:fld id="{97A87C2B-C0D7-465F-A2C1-383D1D493A00}" type="slidenum">
              <a:rPr lang="en-US" smtClean="0"/>
              <a:pPr/>
              <a:t>15</a:t>
            </a:fld>
            <a:endParaRPr lang="en-US"/>
          </a:p>
        </p:txBody>
      </p:sp>
      <p:sp>
        <p:nvSpPr>
          <p:cNvPr id="4" name="Text Placeholder 3">
            <a:extLst>
              <a:ext uri="{FF2B5EF4-FFF2-40B4-BE49-F238E27FC236}">
                <a16:creationId xmlns:a16="http://schemas.microsoft.com/office/drawing/2014/main" id="{DF3C23AD-3EDA-C8E0-46EA-39CE3688EC5B}"/>
              </a:ext>
            </a:extLst>
          </p:cNvPr>
          <p:cNvSpPr>
            <a:spLocks noGrp="1"/>
          </p:cNvSpPr>
          <p:nvPr>
            <p:ph type="body" sz="quarter" idx="13"/>
          </p:nvPr>
        </p:nvSpPr>
        <p:spPr/>
        <p:txBody>
          <a:bodyPr/>
          <a:lstStyle/>
          <a:p>
            <a:r>
              <a:rPr lang="en-US" dirty="0"/>
              <a:t>Source: CPE Data, Research and Advanced Analytics Unit.</a:t>
            </a:r>
          </a:p>
        </p:txBody>
      </p:sp>
      <p:graphicFrame>
        <p:nvGraphicFramePr>
          <p:cNvPr id="8" name="Content Placeholder 7">
            <a:extLst>
              <a:ext uri="{FF2B5EF4-FFF2-40B4-BE49-F238E27FC236}">
                <a16:creationId xmlns:a16="http://schemas.microsoft.com/office/drawing/2014/main" id="{7C7B687F-AEC3-4797-6FFE-DCEBD540ABA4}"/>
              </a:ext>
            </a:extLst>
          </p:cNvPr>
          <p:cNvGraphicFramePr>
            <a:graphicFrameLocks noGrp="1"/>
          </p:cNvGraphicFramePr>
          <p:nvPr>
            <p:ph sz="quarter" idx="14"/>
            <p:extLst>
              <p:ext uri="{D42A27DB-BD31-4B8C-83A1-F6EECF244321}">
                <p14:modId xmlns:p14="http://schemas.microsoft.com/office/powerpoint/2010/main" val="3328927275"/>
              </p:ext>
            </p:extLst>
          </p:nvPr>
        </p:nvGraphicFramePr>
        <p:xfrm>
          <a:off x="2667000" y="1216025"/>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1B0783F-BAAB-BAAF-EF34-9496A99750FF}"/>
              </a:ext>
            </a:extLst>
          </p:cNvPr>
          <p:cNvSpPr txBox="1"/>
          <p:nvPr/>
        </p:nvSpPr>
        <p:spPr>
          <a:xfrm>
            <a:off x="10363200" y="2962870"/>
            <a:ext cx="1676400" cy="923330"/>
          </a:xfrm>
          <a:prstGeom prst="rect">
            <a:avLst/>
          </a:prstGeom>
          <a:noFill/>
        </p:spPr>
        <p:txBody>
          <a:bodyPr wrap="square" rtlCol="0">
            <a:spAutoFit/>
          </a:bodyPr>
          <a:lstStyle/>
          <a:p>
            <a:pPr algn="ctr"/>
            <a:r>
              <a:rPr lang="en-US" sz="3600" dirty="0">
                <a:solidFill>
                  <a:srgbClr val="C00000"/>
                </a:solidFill>
                <a:latin typeface="Arial" panose="020B0604020202020204" pitchFamily="34" charset="0"/>
                <a:cs typeface="Arial" panose="020B0604020202020204" pitchFamily="34" charset="0"/>
              </a:rPr>
              <a:t>40%</a:t>
            </a:r>
          </a:p>
          <a:p>
            <a:pPr algn="ctr"/>
            <a:r>
              <a:rPr lang="en-US" sz="1600" dirty="0">
                <a:solidFill>
                  <a:srgbClr val="C00000"/>
                </a:solidFill>
                <a:latin typeface="Arial" panose="020B0604020202020204" pitchFamily="34" charset="0"/>
                <a:cs typeface="Arial" panose="020B0604020202020204" pitchFamily="34" charset="0"/>
              </a:rPr>
              <a:t>decrease</a:t>
            </a:r>
          </a:p>
        </p:txBody>
      </p:sp>
      <p:sp>
        <p:nvSpPr>
          <p:cNvPr id="5" name="TextBox 4">
            <a:extLst>
              <a:ext uri="{FF2B5EF4-FFF2-40B4-BE49-F238E27FC236}">
                <a16:creationId xmlns:a16="http://schemas.microsoft.com/office/drawing/2014/main" id="{0BDAD2C8-059A-8C66-E2A7-DC9A92FCAADD}"/>
              </a:ext>
            </a:extLst>
          </p:cNvPr>
          <p:cNvSpPr txBox="1"/>
          <p:nvPr/>
        </p:nvSpPr>
        <p:spPr>
          <a:xfrm>
            <a:off x="274320" y="1714843"/>
            <a:ext cx="2133600" cy="4185761"/>
          </a:xfrm>
          <a:prstGeom prst="rect">
            <a:avLst/>
          </a:prstGeom>
          <a:solidFill>
            <a:srgbClr val="B7E0FF">
              <a:alpha val="27843"/>
            </a:srgbClr>
          </a:solidFill>
        </p:spPr>
        <p:txBody>
          <a:bodyPr wrap="square" rtlCol="0">
            <a:spAutoFit/>
          </a:bodyPr>
          <a:lstStyle/>
          <a:p>
            <a:endParaRPr lang="en-US" sz="1600" dirty="0">
              <a:solidFill>
                <a:schemeClr val="tx1">
                  <a:lumMod val="75000"/>
                  <a:lumOff val="25000"/>
                </a:schemeClr>
              </a:solidFill>
              <a:latin typeface="Arial" panose="020B0604020202020204" pitchFamily="34" charset="0"/>
              <a:cs typeface="Arial" panose="020B0604020202020204" pitchFamily="34" charset="0"/>
            </a:endParaRPr>
          </a:p>
          <a:p>
            <a:r>
              <a:rPr lang="en-US" dirty="0">
                <a:solidFill>
                  <a:schemeClr val="tx1">
                    <a:lumMod val="75000"/>
                    <a:lumOff val="25000"/>
                  </a:schemeClr>
                </a:solidFill>
                <a:cs typeface="Arial" panose="020B0604020202020204" pitchFamily="34" charset="0"/>
              </a:rPr>
              <a:t>Low-i</a:t>
            </a:r>
            <a:r>
              <a:rPr lang="en-US" b="0" i="0" u="none" strike="noStrike" baseline="0" dirty="0">
                <a:solidFill>
                  <a:schemeClr val="tx1">
                    <a:lumMod val="75000"/>
                    <a:lumOff val="25000"/>
                  </a:schemeClr>
                </a:solidFill>
                <a:cs typeface="Arial" panose="020B0604020202020204" pitchFamily="34" charset="0"/>
              </a:rPr>
              <a:t>ncome status is determined by usage of Pell Grants, which are federally funded grant awards based on demonstrated financial need. </a:t>
            </a:r>
          </a:p>
          <a:p>
            <a:endParaRPr lang="en-US" dirty="0">
              <a:solidFill>
                <a:schemeClr val="tx1">
                  <a:lumMod val="75000"/>
                  <a:lumOff val="25000"/>
                </a:schemeClr>
              </a:solidFill>
              <a:cs typeface="Arial" panose="020B0604020202020204" pitchFamily="34" charset="0"/>
            </a:endParaRPr>
          </a:p>
          <a:p>
            <a:r>
              <a:rPr lang="en-US" dirty="0">
                <a:solidFill>
                  <a:schemeClr val="tx1">
                    <a:lumMod val="75000"/>
                    <a:lumOff val="25000"/>
                  </a:schemeClr>
                </a:solidFill>
                <a:cs typeface="Arial" panose="020B0604020202020204" pitchFamily="34" charset="0"/>
              </a:rPr>
              <a:t>Students must fill out the FAFSA to obtain any type of financial aid.</a:t>
            </a: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655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BBED-A357-B560-CFE4-841BD8195102}"/>
              </a:ext>
            </a:extLst>
          </p:cNvPr>
          <p:cNvSpPr>
            <a:spLocks noGrp="1"/>
          </p:cNvSpPr>
          <p:nvPr>
            <p:ph type="title"/>
          </p:nvPr>
        </p:nvSpPr>
        <p:spPr/>
        <p:txBody>
          <a:bodyPr/>
          <a:lstStyle/>
          <a:p>
            <a:r>
              <a:rPr lang="en-US" dirty="0"/>
              <a:t>Campus commitment to financial aid</a:t>
            </a:r>
          </a:p>
        </p:txBody>
      </p:sp>
      <p:sp>
        <p:nvSpPr>
          <p:cNvPr id="3" name="Slide Number Placeholder 2">
            <a:extLst>
              <a:ext uri="{FF2B5EF4-FFF2-40B4-BE49-F238E27FC236}">
                <a16:creationId xmlns:a16="http://schemas.microsoft.com/office/drawing/2014/main" id="{0B27FFEC-04B2-1B14-FEA4-EF52DAB1218B}"/>
              </a:ext>
            </a:extLst>
          </p:cNvPr>
          <p:cNvSpPr>
            <a:spLocks noGrp="1"/>
          </p:cNvSpPr>
          <p:nvPr>
            <p:ph type="sldNum" sz="quarter" idx="11"/>
          </p:nvPr>
        </p:nvSpPr>
        <p:spPr/>
        <p:txBody>
          <a:bodyPr/>
          <a:lstStyle/>
          <a:p>
            <a:fld id="{97A87C2B-C0D7-465F-A2C1-383D1D493A00}" type="slidenum">
              <a:rPr lang="en-US" smtClean="0"/>
              <a:pPr/>
              <a:t>16</a:t>
            </a:fld>
            <a:endParaRPr lang="en-US"/>
          </a:p>
        </p:txBody>
      </p:sp>
      <p:sp>
        <p:nvSpPr>
          <p:cNvPr id="4" name="Text Placeholder 3">
            <a:extLst>
              <a:ext uri="{FF2B5EF4-FFF2-40B4-BE49-F238E27FC236}">
                <a16:creationId xmlns:a16="http://schemas.microsoft.com/office/drawing/2014/main" id="{BE9A6DF2-B256-F78E-025C-FA39D239703F}"/>
              </a:ext>
            </a:extLst>
          </p:cNvPr>
          <p:cNvSpPr>
            <a:spLocks noGrp="1"/>
          </p:cNvSpPr>
          <p:nvPr>
            <p:ph type="body" sz="quarter" idx="13"/>
          </p:nvPr>
        </p:nvSpPr>
        <p:spPr/>
        <p:txBody>
          <a:bodyPr/>
          <a:lstStyle/>
          <a:p>
            <a:r>
              <a:rPr lang="en-US" dirty="0"/>
              <a:t>Sources: Sources: IPEDS; </a:t>
            </a:r>
            <a:r>
              <a:rPr lang="en-US" dirty="0" err="1"/>
              <a:t>Commonfund</a:t>
            </a:r>
            <a:r>
              <a:rPr lang="en-US" dirty="0"/>
              <a:t> Institute, Higher Education Price Index, 2021 Update; CPE Data, Research and Advanced Analytics Unit.</a:t>
            </a:r>
          </a:p>
        </p:txBody>
      </p:sp>
      <p:graphicFrame>
        <p:nvGraphicFramePr>
          <p:cNvPr id="8" name="Content Placeholder 7">
            <a:extLst>
              <a:ext uri="{FF2B5EF4-FFF2-40B4-BE49-F238E27FC236}">
                <a16:creationId xmlns:a16="http://schemas.microsoft.com/office/drawing/2014/main" id="{B87D9F49-1314-CB1C-296F-55E427902FD0}"/>
              </a:ext>
            </a:extLst>
          </p:cNvPr>
          <p:cNvGraphicFramePr>
            <a:graphicFrameLocks noGrp="1"/>
          </p:cNvGraphicFramePr>
          <p:nvPr>
            <p:ph sz="quarter" idx="14"/>
          </p:nvPr>
        </p:nvGraphicFramePr>
        <p:xfrm>
          <a:off x="274638" y="1216025"/>
          <a:ext cx="9174162"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89F1BB9-690F-8755-5B75-8FDEECBD6BC6}"/>
              </a:ext>
            </a:extLst>
          </p:cNvPr>
          <p:cNvSpPr txBox="1"/>
          <p:nvPr/>
        </p:nvSpPr>
        <p:spPr>
          <a:xfrm>
            <a:off x="9448800" y="2499479"/>
            <a:ext cx="2133600" cy="3139321"/>
          </a:xfrm>
          <a:prstGeom prst="rect">
            <a:avLst/>
          </a:prstGeom>
          <a:solidFill>
            <a:srgbClr val="C1EBFF">
              <a:alpha val="27843"/>
            </a:srgbClr>
          </a:solidFill>
          <a:ln w="19050">
            <a:noFill/>
          </a:ln>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Campus-funded aid per student is larger than both federal and state sources combined and has grown by $2,833 per student or 186% since 2010.</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1946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972E-3E4C-516D-0F3A-A333DF490038}"/>
              </a:ext>
            </a:extLst>
          </p:cNvPr>
          <p:cNvSpPr>
            <a:spLocks noGrp="1"/>
          </p:cNvSpPr>
          <p:nvPr>
            <p:ph type="title"/>
          </p:nvPr>
        </p:nvSpPr>
        <p:spPr/>
        <p:txBody>
          <a:bodyPr/>
          <a:lstStyle/>
          <a:p>
            <a:r>
              <a:rPr lang="en-US" dirty="0"/>
              <a:t>CPE’s commitment to keeping tuition increases low</a:t>
            </a:r>
          </a:p>
        </p:txBody>
      </p:sp>
      <p:sp>
        <p:nvSpPr>
          <p:cNvPr id="3" name="Slide Number Placeholder 2">
            <a:extLst>
              <a:ext uri="{FF2B5EF4-FFF2-40B4-BE49-F238E27FC236}">
                <a16:creationId xmlns:a16="http://schemas.microsoft.com/office/drawing/2014/main" id="{0DA9743D-9FFD-3476-EE3A-8A94CD882CD9}"/>
              </a:ext>
            </a:extLst>
          </p:cNvPr>
          <p:cNvSpPr>
            <a:spLocks noGrp="1"/>
          </p:cNvSpPr>
          <p:nvPr>
            <p:ph type="sldNum" sz="quarter" idx="11"/>
          </p:nvPr>
        </p:nvSpPr>
        <p:spPr/>
        <p:txBody>
          <a:bodyPr/>
          <a:lstStyle/>
          <a:p>
            <a:fld id="{97A87C2B-C0D7-465F-A2C1-383D1D493A00}" type="slidenum">
              <a:rPr lang="en-US" smtClean="0"/>
              <a:pPr/>
              <a:t>17</a:t>
            </a:fld>
            <a:endParaRPr lang="en-US"/>
          </a:p>
        </p:txBody>
      </p:sp>
      <p:sp>
        <p:nvSpPr>
          <p:cNvPr id="4" name="Text Placeholder 3">
            <a:extLst>
              <a:ext uri="{FF2B5EF4-FFF2-40B4-BE49-F238E27FC236}">
                <a16:creationId xmlns:a16="http://schemas.microsoft.com/office/drawing/2014/main" id="{6137CAE4-B069-6D2F-12DF-4785E766AE3B}"/>
              </a:ext>
            </a:extLst>
          </p:cNvPr>
          <p:cNvSpPr>
            <a:spLocks noGrp="1"/>
          </p:cNvSpPr>
          <p:nvPr>
            <p:ph type="body" sz="quarter" idx="13"/>
          </p:nvPr>
        </p:nvSpPr>
        <p:spPr/>
        <p:txBody>
          <a:bodyPr/>
          <a:lstStyle/>
          <a:p>
            <a:r>
              <a:rPr lang="en-US" dirty="0"/>
              <a:t>Source: CPE Finance Unit.</a:t>
            </a:r>
          </a:p>
        </p:txBody>
      </p:sp>
      <p:graphicFrame>
        <p:nvGraphicFramePr>
          <p:cNvPr id="13" name="Content Placeholder 12">
            <a:extLst>
              <a:ext uri="{FF2B5EF4-FFF2-40B4-BE49-F238E27FC236}">
                <a16:creationId xmlns:a16="http://schemas.microsoft.com/office/drawing/2014/main" id="{D5B53780-6C08-1E83-8AF5-DACF0B3ED159}"/>
              </a:ext>
            </a:extLst>
          </p:cNvPr>
          <p:cNvGraphicFramePr>
            <a:graphicFrameLocks noGrp="1"/>
          </p:cNvGraphicFramePr>
          <p:nvPr>
            <p:ph sz="quarter" idx="14"/>
            <p:extLst>
              <p:ext uri="{D42A27DB-BD31-4B8C-83A1-F6EECF244321}">
                <p14:modId xmlns:p14="http://schemas.microsoft.com/office/powerpoint/2010/main" val="1182196962"/>
              </p:ext>
            </p:extLst>
          </p:nvPr>
        </p:nvGraphicFramePr>
        <p:xfrm>
          <a:off x="274320" y="1216025"/>
          <a:ext cx="1161288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8CF15A2-DF50-BB9E-19D3-555C5A6996F1}"/>
              </a:ext>
            </a:extLst>
          </p:cNvPr>
          <p:cNvSpPr txBox="1"/>
          <p:nvPr/>
        </p:nvSpPr>
        <p:spPr>
          <a:xfrm>
            <a:off x="9525000" y="3429000"/>
            <a:ext cx="2072390" cy="1200329"/>
          </a:xfrm>
          <a:prstGeom prst="rect">
            <a:avLst/>
          </a:prstGeom>
          <a:solidFill>
            <a:schemeClr val="accent2">
              <a:lumMod val="40000"/>
              <a:lumOff val="60000"/>
              <a:alpha val="27843"/>
            </a:schemeClr>
          </a:solidFill>
        </p:spPr>
        <p:txBody>
          <a:bodyPr wrap="square" rtlCol="0">
            <a:spAutoFit/>
          </a:bodyPr>
          <a:lstStyle/>
          <a:p>
            <a:r>
              <a:rPr lang="en-US" dirty="0">
                <a:latin typeface="Arial" panose="020B0604020202020204" pitchFamily="34" charset="0"/>
                <a:cs typeface="Arial" panose="020B0604020202020204" pitchFamily="34" charset="0"/>
              </a:rPr>
              <a:t>CPE has kept tuition increases under 2.7% for the last five years.</a:t>
            </a:r>
          </a:p>
        </p:txBody>
      </p:sp>
    </p:spTree>
    <p:extLst>
      <p:ext uri="{BB962C8B-B14F-4D97-AF65-F5344CB8AC3E}">
        <p14:creationId xmlns:p14="http://schemas.microsoft.com/office/powerpoint/2010/main" val="12985106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CB26-D031-8A21-4E2C-E1E11CC4F383}"/>
              </a:ext>
            </a:extLst>
          </p:cNvPr>
          <p:cNvSpPr>
            <a:spLocks noGrp="1"/>
          </p:cNvSpPr>
          <p:nvPr>
            <p:ph type="title"/>
          </p:nvPr>
        </p:nvSpPr>
        <p:spPr/>
        <p:txBody>
          <a:bodyPr/>
          <a:lstStyle/>
          <a:p>
            <a:r>
              <a:rPr lang="en-US" dirty="0"/>
              <a:t>FAFSA completion in Kentucky on the decline</a:t>
            </a:r>
          </a:p>
        </p:txBody>
      </p:sp>
      <p:sp>
        <p:nvSpPr>
          <p:cNvPr id="4" name="Slide Number Placeholder 3">
            <a:extLst>
              <a:ext uri="{FF2B5EF4-FFF2-40B4-BE49-F238E27FC236}">
                <a16:creationId xmlns:a16="http://schemas.microsoft.com/office/drawing/2014/main" id="{73648426-C5BA-4891-8583-8D4F0D6DF649}"/>
              </a:ext>
            </a:extLst>
          </p:cNvPr>
          <p:cNvSpPr>
            <a:spLocks noGrp="1"/>
          </p:cNvSpPr>
          <p:nvPr>
            <p:ph type="sldNum" sz="quarter" idx="11"/>
          </p:nvPr>
        </p:nvSpPr>
        <p:spPr/>
        <p:txBody>
          <a:bodyPr/>
          <a:lstStyle/>
          <a:p>
            <a:fld id="{97A87C2B-C0D7-465F-A2C1-383D1D493A00}" type="slidenum">
              <a:rPr lang="en-US" smtClean="0"/>
              <a:t>18</a:t>
            </a:fld>
            <a:endParaRPr lang="en-US"/>
          </a:p>
        </p:txBody>
      </p:sp>
      <p:sp>
        <p:nvSpPr>
          <p:cNvPr id="13" name="Text Placeholder 12">
            <a:extLst>
              <a:ext uri="{FF2B5EF4-FFF2-40B4-BE49-F238E27FC236}">
                <a16:creationId xmlns:a16="http://schemas.microsoft.com/office/drawing/2014/main" id="{8CD590AC-D55C-E073-F304-87D1A2037F92}"/>
              </a:ext>
            </a:extLst>
          </p:cNvPr>
          <p:cNvSpPr>
            <a:spLocks noGrp="1"/>
          </p:cNvSpPr>
          <p:nvPr>
            <p:ph type="body" sz="quarter" idx="13"/>
          </p:nvPr>
        </p:nvSpPr>
        <p:spPr>
          <a:xfrm>
            <a:off x="2971800" y="6379804"/>
            <a:ext cx="11612880" cy="304800"/>
          </a:xfrm>
        </p:spPr>
        <p:txBody>
          <a:bodyPr/>
          <a:lstStyle/>
          <a:p>
            <a:r>
              <a:rPr lang="en-US" dirty="0"/>
              <a:t>Sources: </a:t>
            </a:r>
            <a:r>
              <a:rPr lang="en-US" dirty="0">
                <a:effectLst/>
                <a:ea typeface="Calibri" panose="020F0502020204030204" pitchFamily="34" charset="0"/>
              </a:rPr>
              <a:t>“Kentucky Goes to College.” Kentucky Higher Education Assistance Authority. 2023. National College Attainment Network. </a:t>
            </a:r>
            <a:endParaRPr lang="en-US" dirty="0"/>
          </a:p>
        </p:txBody>
      </p:sp>
      <p:graphicFrame>
        <p:nvGraphicFramePr>
          <p:cNvPr id="12" name="Content Placeholder 11">
            <a:extLst>
              <a:ext uri="{FF2B5EF4-FFF2-40B4-BE49-F238E27FC236}">
                <a16:creationId xmlns:a16="http://schemas.microsoft.com/office/drawing/2014/main" id="{3084EE26-D474-4605-43CF-9F00E279A9E6}"/>
              </a:ext>
            </a:extLst>
          </p:cNvPr>
          <p:cNvGraphicFramePr>
            <a:graphicFrameLocks noGrp="1"/>
          </p:cNvGraphicFramePr>
          <p:nvPr>
            <p:ph sz="quarter" idx="14"/>
            <p:extLst>
              <p:ext uri="{D42A27DB-BD31-4B8C-83A1-F6EECF244321}">
                <p14:modId xmlns:p14="http://schemas.microsoft.com/office/powerpoint/2010/main" val="3343921484"/>
              </p:ext>
            </p:extLst>
          </p:nvPr>
        </p:nvGraphicFramePr>
        <p:xfrm>
          <a:off x="457200" y="1365281"/>
          <a:ext cx="5638800" cy="409299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F3136249-23DA-41A2-D3A0-AB5E76F64286}"/>
              </a:ext>
            </a:extLst>
          </p:cNvPr>
          <p:cNvSpPr txBox="1"/>
          <p:nvPr/>
        </p:nvSpPr>
        <p:spPr>
          <a:xfrm>
            <a:off x="1796113" y="5947553"/>
            <a:ext cx="8599774" cy="338554"/>
          </a:xfrm>
          <a:prstGeom prst="rect">
            <a:avLst/>
          </a:prstGeom>
          <a:solidFill>
            <a:schemeClr val="tx2"/>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Kentucky’s high school graduating class of 2021 left $54M of Pell grant money unclaimed.</a:t>
            </a:r>
          </a:p>
        </p:txBody>
      </p:sp>
      <mc:AlternateContent xmlns:mc="http://schemas.openxmlformats.org/markup-compatibility/2006" xmlns:cx4="http://schemas.microsoft.com/office/drawing/2016/5/10/chartex">
        <mc:Choice Requires="cx4">
          <p:graphicFrame>
            <p:nvGraphicFramePr>
              <p:cNvPr id="3" name="Content Placeholder 12">
                <a:extLst>
                  <a:ext uri="{FF2B5EF4-FFF2-40B4-BE49-F238E27FC236}">
                    <a16:creationId xmlns:a16="http://schemas.microsoft.com/office/drawing/2014/main" id="{2B84979E-8C11-5E25-35CE-A63B7AB4BC81}"/>
                  </a:ext>
                </a:extLst>
              </p:cNvPr>
              <p:cNvGraphicFramePr>
                <a:graphicFrameLocks/>
              </p:cNvGraphicFramePr>
              <p:nvPr>
                <p:extLst>
                  <p:ext uri="{D42A27DB-BD31-4B8C-83A1-F6EECF244321}">
                    <p14:modId xmlns:p14="http://schemas.microsoft.com/office/powerpoint/2010/main" val="2550528582"/>
                  </p:ext>
                </p:extLst>
              </p:nvPr>
            </p:nvGraphicFramePr>
            <p:xfrm>
              <a:off x="6781800" y="1488286"/>
              <a:ext cx="5181600" cy="472757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ontent Placeholder 12">
                <a:extLst>
                  <a:ext uri="{FF2B5EF4-FFF2-40B4-BE49-F238E27FC236}">
                    <a16:creationId xmlns:a16="http://schemas.microsoft.com/office/drawing/2014/main" id="{2B84979E-8C11-5E25-35CE-A63B7AB4BC81}"/>
                  </a:ext>
                </a:extLst>
              </p:cNvPr>
              <p:cNvPicPr>
                <a:picLocks noGrp="1" noRot="1" noChangeAspect="1" noMove="1" noResize="1" noEditPoints="1" noAdjustHandles="1" noChangeArrowheads="1" noChangeShapeType="1"/>
              </p:cNvPicPr>
              <p:nvPr/>
            </p:nvPicPr>
            <p:blipFill>
              <a:blip r:embed="rId4"/>
              <a:stretch>
                <a:fillRect/>
              </a:stretch>
            </p:blipFill>
            <p:spPr>
              <a:xfrm>
                <a:off x="6781800" y="1488286"/>
                <a:ext cx="5181600" cy="4727575"/>
              </a:xfrm>
              <a:prstGeom prst="rect">
                <a:avLst/>
              </a:prstGeom>
            </p:spPr>
          </p:pic>
        </mc:Fallback>
      </mc:AlternateContent>
    </p:spTree>
    <p:extLst>
      <p:ext uri="{BB962C8B-B14F-4D97-AF65-F5344CB8AC3E}">
        <p14:creationId xmlns:p14="http://schemas.microsoft.com/office/powerpoint/2010/main" val="16462859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9099-A41F-1F1B-E3B5-9BA4D63AFFFF}"/>
              </a:ext>
            </a:extLst>
          </p:cNvPr>
          <p:cNvSpPr>
            <a:spLocks noGrp="1"/>
          </p:cNvSpPr>
          <p:nvPr>
            <p:ph type="title"/>
          </p:nvPr>
        </p:nvSpPr>
        <p:spPr/>
        <p:txBody>
          <a:bodyPr/>
          <a:lstStyle/>
          <a:p>
            <a:r>
              <a:rPr lang="en-US" dirty="0"/>
              <a:t>Unmet financial need after all assistance is applied to total cost</a:t>
            </a:r>
          </a:p>
        </p:txBody>
      </p:sp>
      <p:sp>
        <p:nvSpPr>
          <p:cNvPr id="3" name="Slide Number Placeholder 2">
            <a:extLst>
              <a:ext uri="{FF2B5EF4-FFF2-40B4-BE49-F238E27FC236}">
                <a16:creationId xmlns:a16="http://schemas.microsoft.com/office/drawing/2014/main" id="{4CA3F637-8BE2-DCA4-DDEF-7DA0B92F15AB}"/>
              </a:ext>
            </a:extLst>
          </p:cNvPr>
          <p:cNvSpPr>
            <a:spLocks noGrp="1"/>
          </p:cNvSpPr>
          <p:nvPr>
            <p:ph type="sldNum" sz="quarter" idx="11"/>
          </p:nvPr>
        </p:nvSpPr>
        <p:spPr/>
        <p:txBody>
          <a:bodyPr/>
          <a:lstStyle/>
          <a:p>
            <a:fld id="{97A87C2B-C0D7-465F-A2C1-383D1D493A00}" type="slidenum">
              <a:rPr lang="en-US" smtClean="0"/>
              <a:pPr/>
              <a:t>19</a:t>
            </a:fld>
            <a:endParaRPr lang="en-US"/>
          </a:p>
        </p:txBody>
      </p:sp>
      <p:sp>
        <p:nvSpPr>
          <p:cNvPr id="4" name="Text Placeholder 3">
            <a:extLst>
              <a:ext uri="{FF2B5EF4-FFF2-40B4-BE49-F238E27FC236}">
                <a16:creationId xmlns:a16="http://schemas.microsoft.com/office/drawing/2014/main" id="{82BC74AD-A25F-713E-35F5-5537364646C3}"/>
              </a:ext>
            </a:extLst>
          </p:cNvPr>
          <p:cNvSpPr>
            <a:spLocks noGrp="1"/>
          </p:cNvSpPr>
          <p:nvPr>
            <p:ph type="body" sz="quarter" idx="13"/>
          </p:nvPr>
        </p:nvSpPr>
        <p:spPr>
          <a:xfrm>
            <a:off x="3429000" y="6416678"/>
            <a:ext cx="11612880" cy="304800"/>
          </a:xfrm>
        </p:spPr>
        <p:txBody>
          <a:bodyPr/>
          <a:lstStyle/>
          <a:p>
            <a:r>
              <a:rPr lang="en-US" dirty="0"/>
              <a:t>Source: Investigating the Financial Tipping Point: The Effect of Unmet Financial Need on Retention. CPE.</a:t>
            </a:r>
          </a:p>
        </p:txBody>
      </p:sp>
      <p:graphicFrame>
        <p:nvGraphicFramePr>
          <p:cNvPr id="7" name="Chart 6">
            <a:extLst>
              <a:ext uri="{FF2B5EF4-FFF2-40B4-BE49-F238E27FC236}">
                <a16:creationId xmlns:a16="http://schemas.microsoft.com/office/drawing/2014/main" id="{30D940CD-0678-43C4-2E26-9F1670BA3D3D}"/>
              </a:ext>
            </a:extLst>
          </p:cNvPr>
          <p:cNvGraphicFramePr/>
          <p:nvPr>
            <p:extLst>
              <p:ext uri="{D42A27DB-BD31-4B8C-83A1-F6EECF244321}">
                <p14:modId xmlns:p14="http://schemas.microsoft.com/office/powerpoint/2010/main" val="3745436434"/>
              </p:ext>
            </p:extLst>
          </p:nvPr>
        </p:nvGraphicFramePr>
        <p:xfrm>
          <a:off x="3962400" y="1275187"/>
          <a:ext cx="7962900" cy="484293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32D036B-027B-79F0-D74B-F6D59CE1AC98}"/>
              </a:ext>
            </a:extLst>
          </p:cNvPr>
          <p:cNvSpPr txBox="1"/>
          <p:nvPr/>
        </p:nvSpPr>
        <p:spPr>
          <a:xfrm>
            <a:off x="266700" y="1535052"/>
            <a:ext cx="3467100" cy="4801314"/>
          </a:xfrm>
          <a:prstGeom prst="rect">
            <a:avLst/>
          </a:prstGeom>
          <a:noFill/>
        </p:spPr>
        <p:txBody>
          <a:bodyPr wrap="square" rtlCol="0">
            <a:spAutoFit/>
          </a:bodyPr>
          <a:lstStyle/>
          <a:p>
            <a:r>
              <a:rPr lang="en-US" dirty="0"/>
              <a:t>Over the past decade the percent of students who have unmet financial need in KY has decreased 11 percentage points from 79.4% to 68.3%.</a:t>
            </a:r>
          </a:p>
          <a:p>
            <a:endParaRPr lang="en-US" dirty="0"/>
          </a:p>
          <a:p>
            <a:r>
              <a:rPr lang="en-US" dirty="0"/>
              <a:t>This is due to strong efforts to moderate tuition increases, as well as significant state and campus investments in financial aid.</a:t>
            </a:r>
          </a:p>
          <a:p>
            <a:endParaRPr lang="en-US" dirty="0"/>
          </a:p>
          <a:p>
            <a:r>
              <a:rPr lang="en-US" dirty="0"/>
              <a:t>However, 30% of students still have significant financial need – over $10K, and the percent with over $15K in unmet need has risen from 6.1% to 14.5%. </a:t>
            </a:r>
          </a:p>
          <a:p>
            <a:endParaRPr lang="en-US" dirty="0"/>
          </a:p>
        </p:txBody>
      </p:sp>
    </p:spTree>
    <p:extLst>
      <p:ext uri="{BB962C8B-B14F-4D97-AF65-F5344CB8AC3E}">
        <p14:creationId xmlns:p14="http://schemas.microsoft.com/office/powerpoint/2010/main" val="30359290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21473-FFA8-69C9-0989-1E6248AAACE4}"/>
              </a:ext>
            </a:extLst>
          </p:cNvPr>
          <p:cNvSpPr>
            <a:spLocks noGrp="1"/>
          </p:cNvSpPr>
          <p:nvPr>
            <p:ph type="sldNum" sz="quarter" idx="12"/>
          </p:nvPr>
        </p:nvSpPr>
        <p:spPr/>
        <p:txBody>
          <a:bodyPr/>
          <a:lstStyle/>
          <a:p>
            <a:fld id="{97A87C2B-C0D7-465F-A2C1-383D1D493A00}" type="slidenum">
              <a:rPr lang="en-US" smtClean="0"/>
              <a:pPr/>
              <a:t>2</a:t>
            </a:fld>
            <a:endParaRPr lang="en-US"/>
          </a:p>
        </p:txBody>
      </p:sp>
      <p:sp>
        <p:nvSpPr>
          <p:cNvPr id="6" name="TextBox 5">
            <a:extLst>
              <a:ext uri="{FF2B5EF4-FFF2-40B4-BE49-F238E27FC236}">
                <a16:creationId xmlns:a16="http://schemas.microsoft.com/office/drawing/2014/main" id="{22CBCC0E-0109-5F8B-A0EB-E69E71DD3CCB}"/>
              </a:ext>
            </a:extLst>
          </p:cNvPr>
          <p:cNvSpPr txBox="1"/>
          <p:nvPr/>
        </p:nvSpPr>
        <p:spPr>
          <a:xfrm>
            <a:off x="1239911" y="754820"/>
            <a:ext cx="10088489" cy="5755422"/>
          </a:xfrm>
          <a:prstGeom prst="rect">
            <a:avLst/>
          </a:prstGeom>
          <a:noFill/>
        </p:spPr>
        <p:txBody>
          <a:bodyPr wrap="square" rtlCol="0">
            <a:spAutoFit/>
          </a:bodyPr>
          <a:lstStyle/>
          <a:p>
            <a:pPr marR="0" lvl="0">
              <a:spcBef>
                <a:spcPts val="0"/>
              </a:spcBef>
              <a:spcAft>
                <a:spcPts val="2400"/>
              </a:spcAft>
              <a:tabLst>
                <a:tab pos="457200" algn="l"/>
              </a:tabLst>
            </a:pPr>
            <a:r>
              <a:rPr lang="en-US" sz="32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Requested presentation topics:</a:t>
            </a:r>
          </a:p>
          <a:p>
            <a:pPr marL="342900" marR="0" lvl="0" indent="-342900">
              <a:spcBef>
                <a:spcPts val="0"/>
              </a:spcBef>
              <a:spcAft>
                <a:spcPts val="1800"/>
              </a:spcAft>
              <a:buFont typeface="+mj-lt"/>
              <a:buAutoNum type="arabicPeriod"/>
              <a:tabLst>
                <a:tab pos="4572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Kentucky’s postsecondary education goals</a:t>
            </a:r>
            <a:endPar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800"/>
              </a:spcAft>
              <a:buFont typeface="+mj-lt"/>
              <a:buAutoNum type="arabicPeriod"/>
              <a:tabLst>
                <a:tab pos="4572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Postsecondary education’s strengths and challenges</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1800"/>
              </a:spcAft>
              <a:buFont typeface="+mj-lt"/>
              <a:buAutoNum type="arabicPeriod"/>
              <a:tabLst>
                <a:tab pos="457200" algn="l"/>
              </a:tabLst>
            </a:pP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Assessm</a:t>
            </a:r>
            <a:r>
              <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ent of Kentucky’s </a:t>
            </a:r>
            <a:r>
              <a:rPr lang="en-US" sz="3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Students Right to Know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website </a:t>
            </a:r>
          </a:p>
          <a:p>
            <a:pPr marL="342900" marR="0" lvl="0" indent="-342900">
              <a:spcBef>
                <a:spcPts val="0"/>
              </a:spcBef>
              <a:spcAft>
                <a:spcPts val="1800"/>
              </a:spcAft>
              <a:buFont typeface="+mj-lt"/>
              <a:buAutoNum type="arabicPeriod"/>
              <a:tabLst>
                <a:tab pos="457200" algn="l"/>
              </a:tabLst>
            </a:pPr>
            <a:r>
              <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College affordability, and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strategies to reduce borrowing and student debt.</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1800"/>
              </a:spcAft>
              <a:buFont typeface="+mj-lt"/>
              <a:buAutoNum type="arabicPeriod"/>
              <a:tabLst>
                <a:tab pos="457200" algn="l"/>
              </a:tabLst>
            </a:pPr>
            <a:r>
              <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Strategies to </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engage and skill up more adult learners. </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33437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9099-A41F-1F1B-E3B5-9BA4D63AFFFF}"/>
              </a:ext>
            </a:extLst>
          </p:cNvPr>
          <p:cNvSpPr>
            <a:spLocks noGrp="1"/>
          </p:cNvSpPr>
          <p:nvPr>
            <p:ph type="title"/>
          </p:nvPr>
        </p:nvSpPr>
        <p:spPr>
          <a:xfrm>
            <a:off x="266700" y="0"/>
            <a:ext cx="11925300" cy="1097280"/>
          </a:xfrm>
        </p:spPr>
        <p:txBody>
          <a:bodyPr/>
          <a:lstStyle/>
          <a:p>
            <a:r>
              <a:rPr lang="en-US" dirty="0"/>
              <a:t>Student debt for Kentucky KCTCS completers is declining</a:t>
            </a:r>
          </a:p>
        </p:txBody>
      </p:sp>
      <p:sp>
        <p:nvSpPr>
          <p:cNvPr id="3" name="Slide Number Placeholder 2">
            <a:extLst>
              <a:ext uri="{FF2B5EF4-FFF2-40B4-BE49-F238E27FC236}">
                <a16:creationId xmlns:a16="http://schemas.microsoft.com/office/drawing/2014/main" id="{4CA3F637-8BE2-DCA4-DDEF-7DA0B92F15AB}"/>
              </a:ext>
            </a:extLst>
          </p:cNvPr>
          <p:cNvSpPr>
            <a:spLocks noGrp="1"/>
          </p:cNvSpPr>
          <p:nvPr>
            <p:ph type="sldNum" sz="quarter" idx="11"/>
          </p:nvPr>
        </p:nvSpPr>
        <p:spPr/>
        <p:txBody>
          <a:bodyPr/>
          <a:lstStyle/>
          <a:p>
            <a:fld id="{97A87C2B-C0D7-465F-A2C1-383D1D493A00}" type="slidenum">
              <a:rPr lang="en-US" smtClean="0"/>
              <a:pPr/>
              <a:t>20</a:t>
            </a:fld>
            <a:endParaRPr lang="en-US"/>
          </a:p>
        </p:txBody>
      </p:sp>
      <p:sp>
        <p:nvSpPr>
          <p:cNvPr id="4" name="Text Placeholder 3">
            <a:extLst>
              <a:ext uri="{FF2B5EF4-FFF2-40B4-BE49-F238E27FC236}">
                <a16:creationId xmlns:a16="http://schemas.microsoft.com/office/drawing/2014/main" id="{82BC74AD-A25F-713E-35F5-5537364646C3}"/>
              </a:ext>
            </a:extLst>
          </p:cNvPr>
          <p:cNvSpPr>
            <a:spLocks noGrp="1"/>
          </p:cNvSpPr>
          <p:nvPr>
            <p:ph type="body" sz="quarter" idx="13"/>
          </p:nvPr>
        </p:nvSpPr>
        <p:spPr>
          <a:xfrm>
            <a:off x="5715000" y="6463782"/>
            <a:ext cx="5105400" cy="365125"/>
          </a:xfrm>
        </p:spPr>
        <p:txBody>
          <a:bodyPr/>
          <a:lstStyle/>
          <a:p>
            <a:r>
              <a:rPr lang="en-US" dirty="0"/>
              <a:t>Source: KY Postsecondary Data System, CPE Office of Data and Advanced Analytics</a:t>
            </a:r>
          </a:p>
        </p:txBody>
      </p:sp>
      <p:graphicFrame>
        <p:nvGraphicFramePr>
          <p:cNvPr id="7" name="Chart 6">
            <a:extLst>
              <a:ext uri="{FF2B5EF4-FFF2-40B4-BE49-F238E27FC236}">
                <a16:creationId xmlns:a16="http://schemas.microsoft.com/office/drawing/2014/main" id="{30D940CD-0678-43C4-2E26-9F1670BA3D3D}"/>
              </a:ext>
            </a:extLst>
          </p:cNvPr>
          <p:cNvGraphicFramePr/>
          <p:nvPr>
            <p:extLst>
              <p:ext uri="{D42A27DB-BD31-4B8C-83A1-F6EECF244321}">
                <p14:modId xmlns:p14="http://schemas.microsoft.com/office/powerpoint/2010/main" val="1029437718"/>
              </p:ext>
            </p:extLst>
          </p:nvPr>
        </p:nvGraphicFramePr>
        <p:xfrm>
          <a:off x="3962400" y="1905000"/>
          <a:ext cx="7962900" cy="44313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32D036B-027B-79F0-D74B-F6D59CE1AC98}"/>
              </a:ext>
            </a:extLst>
          </p:cNvPr>
          <p:cNvSpPr txBox="1"/>
          <p:nvPr/>
        </p:nvSpPr>
        <p:spPr>
          <a:xfrm>
            <a:off x="266700" y="1651735"/>
            <a:ext cx="3238500" cy="49859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all students completing programs at KCTCS, average student debt declined over the past 5 years by $</a:t>
            </a:r>
            <a:r>
              <a:rPr lang="en-US" dirty="0">
                <a:latin typeface="Calibri" panose="020F0502020204030204" pitchFamily="34" charset="0"/>
                <a:ea typeface="Calibri" panose="020F0502020204030204" pitchFamily="34" charset="0"/>
                <a:cs typeface="Times New Roman" panose="02020603050405020304" pitchFamily="18" charset="0"/>
              </a:rPr>
              <a:t>2,543</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33.7%.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only students with debt, average debt declined by $1,294 or </a:t>
            </a:r>
            <a:r>
              <a:rPr lang="en-US" dirty="0">
                <a:latin typeface="Calibri" panose="020F0502020204030204" pitchFamily="34" charset="0"/>
                <a:ea typeface="Calibri" panose="020F0502020204030204" pitchFamily="34" charset="0"/>
                <a:cs typeface="Times New Roman" panose="02020603050405020304" pitchFamily="18" charset="0"/>
              </a:rPr>
              <a:t>8.4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Efforts to moderate tuition, increases in financial aid, better financial counseling, and declining low-income enrollment are contributing to lower debt levels at two- and four-year institutions. </a:t>
            </a:r>
            <a:endParaRPr lang="en-US" dirty="0"/>
          </a:p>
          <a:p>
            <a:endParaRPr lang="en-US" dirty="0"/>
          </a:p>
        </p:txBody>
      </p:sp>
      <p:sp>
        <p:nvSpPr>
          <p:cNvPr id="5" name="TextBox 4">
            <a:extLst>
              <a:ext uri="{FF2B5EF4-FFF2-40B4-BE49-F238E27FC236}">
                <a16:creationId xmlns:a16="http://schemas.microsoft.com/office/drawing/2014/main" id="{1070BA0D-7628-574E-128F-04DDE262AFA6}"/>
              </a:ext>
            </a:extLst>
          </p:cNvPr>
          <p:cNvSpPr txBox="1"/>
          <p:nvPr/>
        </p:nvSpPr>
        <p:spPr>
          <a:xfrm>
            <a:off x="4152900" y="1364743"/>
            <a:ext cx="7772400" cy="553998"/>
          </a:xfrm>
          <a:prstGeom prst="rect">
            <a:avLst/>
          </a:prstGeom>
          <a:noFill/>
        </p:spPr>
        <p:txBody>
          <a:bodyPr wrap="square" rtlCol="0">
            <a:spAutoFit/>
          </a:bodyPr>
          <a:lstStyle/>
          <a:p>
            <a:pPr algn="ctr"/>
            <a:r>
              <a:rPr lang="en-US" sz="1600" b="1" dirty="0">
                <a:solidFill>
                  <a:srgbClr val="C95E28"/>
                </a:solidFill>
                <a:latin typeface="Arial" panose="020B0604020202020204" pitchFamily="34" charset="0"/>
                <a:cs typeface="Arial" panose="020B0604020202020204" pitchFamily="34" charset="0"/>
              </a:rPr>
              <a:t>Average Debt for Completers at KCTCS</a:t>
            </a:r>
          </a:p>
          <a:p>
            <a:pPr algn="ctr"/>
            <a:r>
              <a:rPr lang="en-US" sz="1400" i="1" dirty="0">
                <a:latin typeface="Arial" panose="020B0604020202020204" pitchFamily="34" charset="0"/>
                <a:cs typeface="Arial" panose="020B0604020202020204" pitchFamily="34" charset="0"/>
              </a:rPr>
              <a:t>2017-18 to 2021-22</a:t>
            </a:r>
          </a:p>
        </p:txBody>
      </p:sp>
    </p:spTree>
    <p:extLst>
      <p:ext uri="{BB962C8B-B14F-4D97-AF65-F5344CB8AC3E}">
        <p14:creationId xmlns:p14="http://schemas.microsoft.com/office/powerpoint/2010/main" val="39576751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9099-A41F-1F1B-E3B5-9BA4D63AFFFF}"/>
              </a:ext>
            </a:extLst>
          </p:cNvPr>
          <p:cNvSpPr>
            <a:spLocks noGrp="1"/>
          </p:cNvSpPr>
          <p:nvPr>
            <p:ph type="title"/>
          </p:nvPr>
        </p:nvSpPr>
        <p:spPr/>
        <p:txBody>
          <a:bodyPr/>
          <a:lstStyle/>
          <a:p>
            <a:r>
              <a:rPr lang="en-US" dirty="0"/>
              <a:t>Debt levels for undergraduate completers at Kentucky public universities also is declining</a:t>
            </a:r>
          </a:p>
        </p:txBody>
      </p:sp>
      <p:sp>
        <p:nvSpPr>
          <p:cNvPr id="3" name="Slide Number Placeholder 2">
            <a:extLst>
              <a:ext uri="{FF2B5EF4-FFF2-40B4-BE49-F238E27FC236}">
                <a16:creationId xmlns:a16="http://schemas.microsoft.com/office/drawing/2014/main" id="{4CA3F637-8BE2-DCA4-DDEF-7DA0B92F15AB}"/>
              </a:ext>
            </a:extLst>
          </p:cNvPr>
          <p:cNvSpPr>
            <a:spLocks noGrp="1"/>
          </p:cNvSpPr>
          <p:nvPr>
            <p:ph type="sldNum" sz="quarter" idx="11"/>
          </p:nvPr>
        </p:nvSpPr>
        <p:spPr/>
        <p:txBody>
          <a:bodyPr/>
          <a:lstStyle/>
          <a:p>
            <a:fld id="{97A87C2B-C0D7-465F-A2C1-383D1D493A00}" type="slidenum">
              <a:rPr lang="en-US" smtClean="0"/>
              <a:pPr/>
              <a:t>21</a:t>
            </a:fld>
            <a:endParaRPr lang="en-US"/>
          </a:p>
        </p:txBody>
      </p:sp>
      <p:sp>
        <p:nvSpPr>
          <p:cNvPr id="4" name="Text Placeholder 3">
            <a:extLst>
              <a:ext uri="{FF2B5EF4-FFF2-40B4-BE49-F238E27FC236}">
                <a16:creationId xmlns:a16="http://schemas.microsoft.com/office/drawing/2014/main" id="{82BC74AD-A25F-713E-35F5-5537364646C3}"/>
              </a:ext>
            </a:extLst>
          </p:cNvPr>
          <p:cNvSpPr>
            <a:spLocks noGrp="1"/>
          </p:cNvSpPr>
          <p:nvPr>
            <p:ph type="body" sz="quarter" idx="13"/>
          </p:nvPr>
        </p:nvSpPr>
        <p:spPr>
          <a:xfrm>
            <a:off x="5715000" y="6463782"/>
            <a:ext cx="5105400" cy="365125"/>
          </a:xfrm>
        </p:spPr>
        <p:txBody>
          <a:bodyPr/>
          <a:lstStyle/>
          <a:p>
            <a:r>
              <a:rPr lang="en-US" dirty="0"/>
              <a:t>Source: KY Postsecondary Data System, CPE Office of Data and Advanced Analytics</a:t>
            </a:r>
          </a:p>
        </p:txBody>
      </p:sp>
      <p:graphicFrame>
        <p:nvGraphicFramePr>
          <p:cNvPr id="7" name="Chart 6">
            <a:extLst>
              <a:ext uri="{FF2B5EF4-FFF2-40B4-BE49-F238E27FC236}">
                <a16:creationId xmlns:a16="http://schemas.microsoft.com/office/drawing/2014/main" id="{30D940CD-0678-43C4-2E26-9F1670BA3D3D}"/>
              </a:ext>
            </a:extLst>
          </p:cNvPr>
          <p:cNvGraphicFramePr/>
          <p:nvPr>
            <p:extLst>
              <p:ext uri="{D42A27DB-BD31-4B8C-83A1-F6EECF244321}">
                <p14:modId xmlns:p14="http://schemas.microsoft.com/office/powerpoint/2010/main" val="2603583672"/>
              </p:ext>
            </p:extLst>
          </p:nvPr>
        </p:nvGraphicFramePr>
        <p:xfrm>
          <a:off x="3962400" y="1905000"/>
          <a:ext cx="7962900" cy="443136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32D036B-027B-79F0-D74B-F6D59CE1AC98}"/>
              </a:ext>
            </a:extLst>
          </p:cNvPr>
          <p:cNvSpPr txBox="1"/>
          <p:nvPr/>
        </p:nvSpPr>
        <p:spPr>
          <a:xfrm>
            <a:off x="152400" y="1535052"/>
            <a:ext cx="3352800" cy="5078313"/>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all students graduating with undergraduate degrees at Kentucky’s public universities, average student debt declined over the past 5 years by $2,593 or 11.7%.  </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only students with debt, average debt declined by $1,484 or 4.3%. </a:t>
            </a: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”Debt” is primarily comprised of subsidized and unsubsidized loans from the federal government, Parent Plus loans, and private loans. </a:t>
            </a:r>
            <a:endParaRPr lang="en-US" dirty="0"/>
          </a:p>
          <a:p>
            <a:endParaRPr lang="en-US" dirty="0"/>
          </a:p>
          <a:p>
            <a:endParaRPr lang="en-US" dirty="0"/>
          </a:p>
        </p:txBody>
      </p:sp>
      <p:sp>
        <p:nvSpPr>
          <p:cNvPr id="5" name="TextBox 4">
            <a:extLst>
              <a:ext uri="{FF2B5EF4-FFF2-40B4-BE49-F238E27FC236}">
                <a16:creationId xmlns:a16="http://schemas.microsoft.com/office/drawing/2014/main" id="{1070BA0D-7628-574E-128F-04DDE262AFA6}"/>
              </a:ext>
            </a:extLst>
          </p:cNvPr>
          <p:cNvSpPr txBox="1"/>
          <p:nvPr/>
        </p:nvSpPr>
        <p:spPr>
          <a:xfrm>
            <a:off x="4152900" y="1364743"/>
            <a:ext cx="7772400" cy="553998"/>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Average Debt for Undergraduate Degree Completers at KY Public Universities</a:t>
            </a:r>
          </a:p>
          <a:p>
            <a:pPr algn="ctr"/>
            <a:r>
              <a:rPr lang="en-US" sz="1400" i="1" dirty="0">
                <a:latin typeface="Arial" panose="020B0604020202020204" pitchFamily="34" charset="0"/>
                <a:cs typeface="Arial" panose="020B0604020202020204" pitchFamily="34" charset="0"/>
              </a:rPr>
              <a:t>2017-18 to 2021-22</a:t>
            </a:r>
          </a:p>
        </p:txBody>
      </p:sp>
    </p:spTree>
    <p:extLst>
      <p:ext uri="{BB962C8B-B14F-4D97-AF65-F5344CB8AC3E}">
        <p14:creationId xmlns:p14="http://schemas.microsoft.com/office/powerpoint/2010/main" val="3995059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3B86-22BC-07C6-D328-44AE6ADFFB49}"/>
              </a:ext>
            </a:extLst>
          </p:cNvPr>
          <p:cNvSpPr>
            <a:spLocks noGrp="1"/>
          </p:cNvSpPr>
          <p:nvPr>
            <p:ph type="title"/>
          </p:nvPr>
        </p:nvSpPr>
        <p:spPr/>
        <p:txBody>
          <a:bodyPr/>
          <a:lstStyle/>
          <a:p>
            <a:r>
              <a:rPr lang="en-US" dirty="0"/>
              <a:t>Strategies to Improve College Affordability</a:t>
            </a:r>
          </a:p>
        </p:txBody>
      </p:sp>
      <p:sp>
        <p:nvSpPr>
          <p:cNvPr id="3" name="Content Placeholder 2">
            <a:extLst>
              <a:ext uri="{FF2B5EF4-FFF2-40B4-BE49-F238E27FC236}">
                <a16:creationId xmlns:a16="http://schemas.microsoft.com/office/drawing/2014/main" id="{FE671796-FD40-76E4-84B6-361B1A1544CB}"/>
              </a:ext>
            </a:extLst>
          </p:cNvPr>
          <p:cNvSpPr>
            <a:spLocks noGrp="1"/>
          </p:cNvSpPr>
          <p:nvPr>
            <p:ph idx="1"/>
          </p:nvPr>
        </p:nvSpPr>
        <p:spPr>
          <a:xfrm>
            <a:off x="1295400" y="1115268"/>
            <a:ext cx="10287000" cy="5151120"/>
          </a:xfrm>
        </p:spPr>
        <p:txBody>
          <a:bodyPr/>
          <a:lstStyle/>
          <a:p>
            <a:pPr>
              <a:spcBef>
                <a:spcPts val="0"/>
              </a:spcBef>
              <a:spcAft>
                <a:spcPts val="600"/>
              </a:spcAft>
            </a:pPr>
            <a:r>
              <a:rPr lang="en-US" b="1" dirty="0">
                <a:solidFill>
                  <a:srgbClr val="C95E28"/>
                </a:solidFill>
                <a:latin typeface="+mn-lt"/>
              </a:rPr>
              <a:t>Continue efforts to keep college costs low:</a:t>
            </a:r>
          </a:p>
          <a:p>
            <a:pPr lvl="1">
              <a:spcBef>
                <a:spcPts val="0"/>
              </a:spcBef>
              <a:spcAft>
                <a:spcPts val="600"/>
              </a:spcAft>
            </a:pPr>
            <a:r>
              <a:rPr lang="en-US" dirty="0">
                <a:latin typeface="+mn-lt"/>
              </a:rPr>
              <a:t>Moderate increases in tuition and other college-related costs</a:t>
            </a:r>
          </a:p>
          <a:p>
            <a:pPr lvl="1">
              <a:spcBef>
                <a:spcPts val="0"/>
              </a:spcBef>
              <a:spcAft>
                <a:spcPts val="600"/>
              </a:spcAft>
            </a:pPr>
            <a:r>
              <a:rPr lang="en-US" dirty="0">
                <a:latin typeface="+mn-lt"/>
              </a:rPr>
              <a:t>Grow state funding supporting campuses and students</a:t>
            </a:r>
          </a:p>
          <a:p>
            <a:pPr lvl="1">
              <a:spcBef>
                <a:spcPts val="0"/>
              </a:spcBef>
              <a:spcAft>
                <a:spcPts val="600"/>
              </a:spcAft>
            </a:pPr>
            <a:r>
              <a:rPr lang="en-US" dirty="0">
                <a:latin typeface="+mn-lt"/>
              </a:rPr>
              <a:t>Continue strong investments in state and institutional financial aid</a:t>
            </a:r>
          </a:p>
          <a:p>
            <a:pPr lvl="1">
              <a:spcBef>
                <a:spcPts val="0"/>
              </a:spcBef>
              <a:spcAft>
                <a:spcPts val="600"/>
              </a:spcAft>
            </a:pPr>
            <a:r>
              <a:rPr lang="en-US" dirty="0">
                <a:latin typeface="+mn-lt"/>
              </a:rPr>
              <a:t>Recognize and support student basic needs (food security, childcare, housing)</a:t>
            </a:r>
          </a:p>
          <a:p>
            <a:pPr marL="400050">
              <a:spcBef>
                <a:spcPts val="0"/>
              </a:spcBef>
              <a:spcAft>
                <a:spcPts val="600"/>
              </a:spcAft>
            </a:pPr>
            <a:r>
              <a:rPr lang="en-US" b="1" dirty="0">
                <a:solidFill>
                  <a:srgbClr val="C95E28"/>
                </a:solidFill>
                <a:latin typeface="+mn-lt"/>
              </a:rPr>
              <a:t>Improve financial literacy:</a:t>
            </a:r>
          </a:p>
          <a:p>
            <a:pPr lvl="1">
              <a:spcBef>
                <a:spcPts val="0"/>
              </a:spcBef>
              <a:spcAft>
                <a:spcPts val="600"/>
              </a:spcAft>
            </a:pPr>
            <a:r>
              <a:rPr lang="en-US" dirty="0">
                <a:latin typeface="+mn-lt"/>
              </a:rPr>
              <a:t>More trainings and better advising for students, families and K12 staff</a:t>
            </a:r>
          </a:p>
          <a:p>
            <a:pPr lvl="1">
              <a:spcBef>
                <a:spcPts val="0"/>
              </a:spcBef>
              <a:spcAft>
                <a:spcPts val="600"/>
              </a:spcAft>
            </a:pPr>
            <a:r>
              <a:rPr lang="en-US" dirty="0">
                <a:latin typeface="+mn-lt"/>
              </a:rPr>
              <a:t>Simplify information about college costs and financial aid and make it more accessible</a:t>
            </a:r>
          </a:p>
          <a:p>
            <a:pPr lvl="1">
              <a:spcBef>
                <a:spcPts val="0"/>
              </a:spcBef>
              <a:spcAft>
                <a:spcPts val="600"/>
              </a:spcAft>
            </a:pPr>
            <a:r>
              <a:rPr lang="en-US" dirty="0">
                <a:latin typeface="+mn-lt"/>
              </a:rPr>
              <a:t>Increase FAFSA completion </a:t>
            </a:r>
          </a:p>
          <a:p>
            <a:pPr>
              <a:spcBef>
                <a:spcPts val="0"/>
              </a:spcBef>
              <a:spcAft>
                <a:spcPts val="600"/>
              </a:spcAft>
            </a:pPr>
            <a:r>
              <a:rPr lang="en-US" b="1" dirty="0">
                <a:solidFill>
                  <a:srgbClr val="C95E28"/>
                </a:solidFill>
                <a:latin typeface="+mn-lt"/>
              </a:rPr>
              <a:t>Encourage Early Postsecondary Opportunities:</a:t>
            </a:r>
          </a:p>
          <a:p>
            <a:pPr lvl="1">
              <a:spcBef>
                <a:spcPts val="0"/>
              </a:spcBef>
              <a:spcAft>
                <a:spcPts val="600"/>
              </a:spcAft>
            </a:pPr>
            <a:r>
              <a:rPr lang="en-US" dirty="0">
                <a:latin typeface="+mn-lt"/>
              </a:rPr>
              <a:t>Dual Credit, AP, Early College Programs, Summer Bridge Programs</a:t>
            </a:r>
          </a:p>
          <a:p>
            <a:pPr>
              <a:spcBef>
                <a:spcPts val="0"/>
              </a:spcBef>
              <a:spcAft>
                <a:spcPts val="600"/>
              </a:spcAft>
            </a:pPr>
            <a:r>
              <a:rPr lang="en-US" b="1" dirty="0">
                <a:solidFill>
                  <a:srgbClr val="C95E28"/>
                </a:solidFill>
                <a:latin typeface="+mn-lt"/>
              </a:rPr>
              <a:t>Strengthen links between college and career:</a:t>
            </a:r>
          </a:p>
          <a:p>
            <a:pPr lvl="1">
              <a:spcBef>
                <a:spcPts val="0"/>
              </a:spcBef>
              <a:spcAft>
                <a:spcPts val="600"/>
              </a:spcAft>
            </a:pPr>
            <a:r>
              <a:rPr lang="en-US" dirty="0">
                <a:latin typeface="+mn-lt"/>
              </a:rPr>
              <a:t>Improve understanding of higher education’s positive impact on employability and income</a:t>
            </a:r>
          </a:p>
          <a:p>
            <a:pPr lvl="1">
              <a:spcBef>
                <a:spcPts val="0"/>
              </a:spcBef>
              <a:spcAft>
                <a:spcPts val="600"/>
              </a:spcAft>
            </a:pPr>
            <a:r>
              <a:rPr lang="en-US" dirty="0">
                <a:latin typeface="+mn-lt"/>
              </a:rPr>
              <a:t>Increase experiential learning opportunities.</a:t>
            </a:r>
          </a:p>
        </p:txBody>
      </p:sp>
      <p:sp>
        <p:nvSpPr>
          <p:cNvPr id="4" name="Slide Number Placeholder 3">
            <a:extLst>
              <a:ext uri="{FF2B5EF4-FFF2-40B4-BE49-F238E27FC236}">
                <a16:creationId xmlns:a16="http://schemas.microsoft.com/office/drawing/2014/main" id="{7E66A7F0-524B-742B-D76B-B69E835C658E}"/>
              </a:ext>
            </a:extLst>
          </p:cNvPr>
          <p:cNvSpPr>
            <a:spLocks noGrp="1"/>
          </p:cNvSpPr>
          <p:nvPr>
            <p:ph type="sldNum" sz="quarter" idx="12"/>
          </p:nvPr>
        </p:nvSpPr>
        <p:spPr/>
        <p:txBody>
          <a:bodyPr/>
          <a:lstStyle/>
          <a:p>
            <a:fld id="{97A87C2B-C0D7-465F-A2C1-383D1D493A00}" type="slidenum">
              <a:rPr lang="en-US" smtClean="0"/>
              <a:t>22</a:t>
            </a:fld>
            <a:endParaRPr lang="en-US"/>
          </a:p>
        </p:txBody>
      </p:sp>
    </p:spTree>
    <p:extLst>
      <p:ext uri="{BB962C8B-B14F-4D97-AF65-F5344CB8AC3E}">
        <p14:creationId xmlns:p14="http://schemas.microsoft.com/office/powerpoint/2010/main" val="31035730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30D7-FFD2-B86B-740E-3BB023200702}"/>
              </a:ext>
            </a:extLst>
          </p:cNvPr>
          <p:cNvSpPr>
            <a:spLocks noGrp="1"/>
          </p:cNvSpPr>
          <p:nvPr>
            <p:ph type="title"/>
          </p:nvPr>
        </p:nvSpPr>
        <p:spPr/>
        <p:txBody>
          <a:bodyPr/>
          <a:lstStyle/>
          <a:p>
            <a:r>
              <a:rPr lang="en-US" sz="2800" dirty="0">
                <a:solidFill>
                  <a:schemeClr val="bg1"/>
                </a:solidFill>
                <a:latin typeface="Arial" panose="020B0604020202020204" pitchFamily="34" charset="0"/>
                <a:ea typeface="Times New Roman" panose="02020603050405020304" pitchFamily="18" charset="0"/>
                <a:cs typeface="Arial" panose="020B0604020202020204" pitchFamily="34" charset="0"/>
              </a:rPr>
              <a:t>Strategies to </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engage and skill up more adult learners</a:t>
            </a:r>
            <a:endParaRPr lang="en-US" dirty="0"/>
          </a:p>
        </p:txBody>
      </p:sp>
      <p:sp>
        <p:nvSpPr>
          <p:cNvPr id="3" name="Slide Number Placeholder 2">
            <a:extLst>
              <a:ext uri="{FF2B5EF4-FFF2-40B4-BE49-F238E27FC236}">
                <a16:creationId xmlns:a16="http://schemas.microsoft.com/office/drawing/2014/main" id="{93655CC8-828D-AC81-211C-5622B1A64FC3}"/>
              </a:ext>
            </a:extLst>
          </p:cNvPr>
          <p:cNvSpPr>
            <a:spLocks noGrp="1"/>
          </p:cNvSpPr>
          <p:nvPr>
            <p:ph type="sldNum" sz="quarter" idx="10"/>
          </p:nvPr>
        </p:nvSpPr>
        <p:spPr/>
        <p:txBody>
          <a:bodyPr/>
          <a:lstStyle/>
          <a:p>
            <a:fld id="{97A87C2B-C0D7-465F-A2C1-383D1D493A00}" type="slidenum">
              <a:rPr lang="en-US" smtClean="0"/>
              <a:pPr/>
              <a:t>23</a:t>
            </a:fld>
            <a:endParaRPr lang="en-US"/>
          </a:p>
        </p:txBody>
      </p:sp>
    </p:spTree>
    <p:extLst>
      <p:ext uri="{BB962C8B-B14F-4D97-AF65-F5344CB8AC3E}">
        <p14:creationId xmlns:p14="http://schemas.microsoft.com/office/powerpoint/2010/main" val="295632796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8CB7BF-A01B-3943-9B26-0C3AEF656841}"/>
              </a:ext>
            </a:extLst>
          </p:cNvPr>
          <p:cNvGraphicFramePr/>
          <p:nvPr/>
        </p:nvGraphicFramePr>
        <p:xfrm>
          <a:off x="560069" y="1130587"/>
          <a:ext cx="11468101"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DC0261FE-3207-2D44-9AFB-6F794974AF74}"/>
              </a:ext>
            </a:extLst>
          </p:cNvPr>
          <p:cNvSpPr>
            <a:spLocks noGrp="1"/>
          </p:cNvSpPr>
          <p:nvPr>
            <p:ph type="title"/>
          </p:nvPr>
        </p:nvSpPr>
        <p:spPr/>
        <p:txBody>
          <a:bodyPr/>
          <a:lstStyle/>
          <a:p>
            <a:r>
              <a:rPr lang="en-US" dirty="0"/>
              <a:t>Who are Kentucky’s Current Adult Learners?</a:t>
            </a:r>
            <a:endParaRPr lang="en-US" b="1" cap="none" dirty="0"/>
          </a:p>
        </p:txBody>
      </p:sp>
      <p:sp>
        <p:nvSpPr>
          <p:cNvPr id="19" name="TextBox 18">
            <a:extLst>
              <a:ext uri="{FF2B5EF4-FFF2-40B4-BE49-F238E27FC236}">
                <a16:creationId xmlns:a16="http://schemas.microsoft.com/office/drawing/2014/main" id="{E362075B-62FC-A94C-AD39-7B92107F2793}"/>
              </a:ext>
            </a:extLst>
          </p:cNvPr>
          <p:cNvSpPr txBox="1"/>
          <p:nvPr/>
        </p:nvSpPr>
        <p:spPr>
          <a:xfrm>
            <a:off x="4934243" y="6172200"/>
            <a:ext cx="7010400" cy="584775"/>
          </a:xfrm>
          <a:prstGeom prst="rect">
            <a:avLst/>
          </a:prstGeom>
          <a:noFill/>
        </p:spPr>
        <p:txBody>
          <a:bodyPr wrap="square" rtlCol="0">
            <a:spAutoFit/>
          </a:bodyPr>
          <a:lstStyle/>
          <a:p>
            <a:pPr defTabSz="457200">
              <a:defRPr/>
            </a:pPr>
            <a:b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KPEDS. </a:t>
            </a:r>
            <a:r>
              <a:rPr lang="en-US" sz="1000" i="1" dirty="0">
                <a:latin typeface="Arial" panose="020B0604020202020204" pitchFamily="34" charset="0"/>
                <a:cs typeface="Arial" panose="020B0604020202020204" pitchFamily="34" charset="0"/>
              </a:rPr>
              <a:t>This data represents unduplicated enrollment counts at KY public and AIKU institutions. </a:t>
            </a:r>
            <a:r>
              <a:rPr lang="en-US" sz="1000" i="1" dirty="0">
                <a:solidFill>
                  <a:prstClr val="black"/>
                </a:solidFill>
                <a:latin typeface="Arial" panose="020B0604020202020204" pitchFamily="34" charset="0"/>
                <a:cs typeface="Arial" panose="020B0604020202020204" pitchFamily="34" charset="0"/>
              </a:rPr>
              <a:t>Low-income and having children were determined with 2019-20 financial aid file data and does not include AIKCU students.</a:t>
            </a: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426532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15125" y="3710284"/>
            <a:ext cx="3505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Potential Adult Learner Market in KY</a:t>
            </a:r>
          </a:p>
        </p:txBody>
      </p:sp>
      <p:graphicFrame>
        <p:nvGraphicFramePr>
          <p:cNvPr id="7" name="Content Placeholder 6"/>
          <p:cNvGraphicFramePr>
            <a:graphicFrameLocks noGrp="1"/>
          </p:cNvGraphicFramePr>
          <p:nvPr>
            <p:ph sz="quarter" idx="4294967295"/>
          </p:nvPr>
        </p:nvGraphicFramePr>
        <p:xfrm>
          <a:off x="3962400" y="1500188"/>
          <a:ext cx="82296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914400" y="1321594"/>
          <a:ext cx="10668000" cy="5034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669461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E46E-118B-675A-E808-537C6E3E4210}"/>
              </a:ext>
            </a:extLst>
          </p:cNvPr>
          <p:cNvSpPr>
            <a:spLocks noGrp="1"/>
          </p:cNvSpPr>
          <p:nvPr>
            <p:ph type="title"/>
          </p:nvPr>
        </p:nvSpPr>
        <p:spPr/>
        <p:txBody>
          <a:bodyPr/>
          <a:lstStyle/>
          <a:p>
            <a:r>
              <a:rPr lang="en-US" dirty="0"/>
              <a:t>Adult enrollment has sharply declined over the decade</a:t>
            </a:r>
          </a:p>
        </p:txBody>
      </p:sp>
      <p:sp>
        <p:nvSpPr>
          <p:cNvPr id="3" name="Slide Number Placeholder 2">
            <a:extLst>
              <a:ext uri="{FF2B5EF4-FFF2-40B4-BE49-F238E27FC236}">
                <a16:creationId xmlns:a16="http://schemas.microsoft.com/office/drawing/2014/main" id="{36CBF794-4CAD-9427-6E15-0BC9CBF149FF}"/>
              </a:ext>
            </a:extLst>
          </p:cNvPr>
          <p:cNvSpPr>
            <a:spLocks noGrp="1"/>
          </p:cNvSpPr>
          <p:nvPr>
            <p:ph type="sldNum" sz="quarter" idx="11"/>
          </p:nvPr>
        </p:nvSpPr>
        <p:spPr/>
        <p:txBody>
          <a:bodyPr/>
          <a:lstStyle/>
          <a:p>
            <a:fld id="{97A87C2B-C0D7-465F-A2C1-383D1D493A00}" type="slidenum">
              <a:rPr lang="en-US" smtClean="0"/>
              <a:pPr/>
              <a:t>26</a:t>
            </a:fld>
            <a:endParaRPr lang="en-US"/>
          </a:p>
        </p:txBody>
      </p:sp>
      <p:sp>
        <p:nvSpPr>
          <p:cNvPr id="4" name="Text Placeholder 3">
            <a:extLst>
              <a:ext uri="{FF2B5EF4-FFF2-40B4-BE49-F238E27FC236}">
                <a16:creationId xmlns:a16="http://schemas.microsoft.com/office/drawing/2014/main" id="{56C926DD-3E3F-39F3-1BA2-22A5F987CCCC}"/>
              </a:ext>
            </a:extLst>
          </p:cNvPr>
          <p:cNvSpPr>
            <a:spLocks noGrp="1"/>
          </p:cNvSpPr>
          <p:nvPr>
            <p:ph type="body" sz="quarter" idx="13"/>
          </p:nvPr>
        </p:nvSpPr>
        <p:spPr/>
        <p:txBody>
          <a:bodyPr/>
          <a:lstStyle/>
          <a:p>
            <a:r>
              <a:rPr lang="en-US" dirty="0"/>
              <a:t>Source: CPE Data, Research and Advanced Analytics Unit.</a:t>
            </a:r>
          </a:p>
        </p:txBody>
      </p:sp>
      <p:graphicFrame>
        <p:nvGraphicFramePr>
          <p:cNvPr id="8" name="Content Placeholder 7">
            <a:extLst>
              <a:ext uri="{FF2B5EF4-FFF2-40B4-BE49-F238E27FC236}">
                <a16:creationId xmlns:a16="http://schemas.microsoft.com/office/drawing/2014/main" id="{F7AD89AE-4532-55E0-2F58-4EF86AAB4BA7}"/>
              </a:ext>
            </a:extLst>
          </p:cNvPr>
          <p:cNvGraphicFramePr>
            <a:graphicFrameLocks noGrp="1"/>
          </p:cNvGraphicFramePr>
          <p:nvPr>
            <p:ph sz="quarter" idx="14"/>
            <p:extLst>
              <p:ext uri="{D42A27DB-BD31-4B8C-83A1-F6EECF244321}">
                <p14:modId xmlns:p14="http://schemas.microsoft.com/office/powerpoint/2010/main" val="2716410772"/>
              </p:ext>
            </p:extLst>
          </p:nvPr>
        </p:nvGraphicFramePr>
        <p:xfrm>
          <a:off x="274320" y="1238054"/>
          <a:ext cx="955548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176AA7A-42A3-4125-6894-AF8E187DB962}"/>
              </a:ext>
            </a:extLst>
          </p:cNvPr>
          <p:cNvSpPr txBox="1"/>
          <p:nvPr/>
        </p:nvSpPr>
        <p:spPr>
          <a:xfrm>
            <a:off x="9833571" y="2362200"/>
            <a:ext cx="2057400" cy="2769989"/>
          </a:xfrm>
          <a:prstGeom prst="rect">
            <a:avLst/>
          </a:prstGeom>
          <a:solidFill>
            <a:schemeClr val="bg1">
              <a:lumMod val="95000"/>
            </a:schemeClr>
          </a:solidFill>
        </p:spPr>
        <p:txBody>
          <a:bodyPr wrap="square" rtlCol="0">
            <a:spAutoFit/>
          </a:bodyPr>
          <a:lstStyle/>
          <a:p>
            <a:pPr>
              <a:spcAft>
                <a:spcPts val="1200"/>
              </a:spcAft>
            </a:pPr>
            <a:endParaRPr lang="en-US" sz="1600" dirty="0">
              <a:latin typeface="Arial" panose="020B0604020202020204" pitchFamily="34" charset="0"/>
              <a:cs typeface="Arial" panose="020B0604020202020204" pitchFamily="34" charset="0"/>
            </a:endParaRPr>
          </a:p>
          <a:p>
            <a:pPr>
              <a:spcAft>
                <a:spcPts val="1200"/>
              </a:spcAft>
            </a:pPr>
            <a:r>
              <a:rPr lang="en-US" sz="1600" dirty="0">
                <a:latin typeface="Arial" panose="020B0604020202020204" pitchFamily="34" charset="0"/>
                <a:cs typeface="Arial" panose="020B0604020202020204" pitchFamily="34" charset="0"/>
              </a:rPr>
              <a:t>Enrollment of adults has declined 46% overall: </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48% at KCTCS</a:t>
            </a:r>
          </a:p>
          <a:p>
            <a:pPr marL="285750" indent="-28575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43% at public universities</a:t>
            </a:r>
          </a:p>
          <a:p>
            <a:pPr>
              <a:spcAft>
                <a:spcPts val="1200"/>
              </a:spcAf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9966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2CBF90-1891-0549-A779-23EB1F36533F}"/>
              </a:ext>
            </a:extLst>
          </p:cNvPr>
          <p:cNvPicPr>
            <a:picLocks noChangeAspect="1"/>
          </p:cNvPicPr>
          <p:nvPr/>
        </p:nvPicPr>
        <p:blipFill>
          <a:blip r:embed="rId3"/>
          <a:stretch>
            <a:fillRect/>
          </a:stretch>
        </p:blipFill>
        <p:spPr>
          <a:xfrm>
            <a:off x="1008016" y="1382094"/>
            <a:ext cx="6928643" cy="4419600"/>
          </a:xfrm>
          <a:prstGeom prst="rect">
            <a:avLst/>
          </a:prstGeom>
        </p:spPr>
      </p:pic>
      <p:pic>
        <p:nvPicPr>
          <p:cNvPr id="3" name="Picture 2">
            <a:extLst>
              <a:ext uri="{FF2B5EF4-FFF2-40B4-BE49-F238E27FC236}">
                <a16:creationId xmlns:a16="http://schemas.microsoft.com/office/drawing/2014/main" id="{5BAD7480-4AA9-7540-9662-BC123CB8D313}"/>
              </a:ext>
            </a:extLst>
          </p:cNvPr>
          <p:cNvPicPr>
            <a:picLocks noChangeAspect="1"/>
          </p:cNvPicPr>
          <p:nvPr/>
        </p:nvPicPr>
        <p:blipFill>
          <a:blip r:embed="rId4"/>
          <a:stretch>
            <a:fillRect/>
          </a:stretch>
        </p:blipFill>
        <p:spPr>
          <a:xfrm>
            <a:off x="7522178" y="3347320"/>
            <a:ext cx="3937000" cy="24765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C25BA52-36A3-DE42-AAD9-A20FFE011A52}"/>
                  </a:ext>
                </a:extLst>
              </p14:cNvPr>
              <p14:cNvContentPartPr/>
              <p14:nvPr/>
            </p14:nvContentPartPr>
            <p14:xfrm>
              <a:off x="3856985" y="1192071"/>
              <a:ext cx="360" cy="360"/>
            </p14:xfrm>
          </p:contentPart>
        </mc:Choice>
        <mc:Fallback xmlns="">
          <p:pic>
            <p:nvPicPr>
              <p:cNvPr id="4" name="Ink 3">
                <a:extLst>
                  <a:ext uri="{FF2B5EF4-FFF2-40B4-BE49-F238E27FC236}">
                    <a16:creationId xmlns:a16="http://schemas.microsoft.com/office/drawing/2014/main" id="{BC25BA52-36A3-DE42-AAD9-A20FFE011A52}"/>
                  </a:ext>
                </a:extLst>
              </p:cNvPr>
              <p:cNvPicPr/>
              <p:nvPr/>
            </p:nvPicPr>
            <p:blipFill>
              <a:blip r:embed="rId6"/>
              <a:stretch>
                <a:fillRect/>
              </a:stretch>
            </p:blipFill>
            <p:spPr>
              <a:xfrm>
                <a:off x="3794345" y="11294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AF1DB3F3-9A7F-744E-8F32-99EE1366AA45}"/>
                  </a:ext>
                </a:extLst>
              </p14:cNvPr>
              <p14:cNvContentPartPr/>
              <p14:nvPr/>
            </p14:nvContentPartPr>
            <p14:xfrm flipH="1">
              <a:off x="838200" y="1567227"/>
              <a:ext cx="394596" cy="913551"/>
            </p14:xfrm>
          </p:contentPart>
        </mc:Choice>
        <mc:Fallback xmlns="">
          <p:pic>
            <p:nvPicPr>
              <p:cNvPr id="5" name="Ink 4">
                <a:extLst>
                  <a:ext uri="{FF2B5EF4-FFF2-40B4-BE49-F238E27FC236}">
                    <a16:creationId xmlns:a16="http://schemas.microsoft.com/office/drawing/2014/main" id="{AF1DB3F3-9A7F-744E-8F32-99EE1366AA45}"/>
                  </a:ext>
                </a:extLst>
              </p:cNvPr>
              <p:cNvPicPr/>
              <p:nvPr/>
            </p:nvPicPr>
            <p:blipFill>
              <a:blip r:embed="rId8"/>
              <a:stretch>
                <a:fillRect/>
              </a:stretch>
            </p:blipFill>
            <p:spPr>
              <a:xfrm flipH="1">
                <a:off x="775137" y="1504161"/>
                <a:ext cx="520362" cy="103932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CA5F0E2-F772-6945-A300-39DF4BEA7005}"/>
                  </a:ext>
                </a:extLst>
              </p14:cNvPr>
              <p14:cNvContentPartPr/>
              <p14:nvPr/>
            </p14:nvContentPartPr>
            <p14:xfrm>
              <a:off x="13490585" y="286671"/>
              <a:ext cx="360" cy="360"/>
            </p14:xfrm>
          </p:contentPart>
        </mc:Choice>
        <mc:Fallback xmlns="">
          <p:pic>
            <p:nvPicPr>
              <p:cNvPr id="6" name="Ink 5">
                <a:extLst>
                  <a:ext uri="{FF2B5EF4-FFF2-40B4-BE49-F238E27FC236}">
                    <a16:creationId xmlns:a16="http://schemas.microsoft.com/office/drawing/2014/main" id="{4CA5F0E2-F772-6945-A300-39DF4BEA7005}"/>
                  </a:ext>
                </a:extLst>
              </p:cNvPr>
              <p:cNvPicPr/>
              <p:nvPr/>
            </p:nvPicPr>
            <p:blipFill>
              <a:blip r:embed="rId6"/>
              <a:stretch>
                <a:fillRect/>
              </a:stretch>
            </p:blipFill>
            <p:spPr>
              <a:xfrm>
                <a:off x="13427585" y="223671"/>
                <a:ext cx="126000" cy="126000"/>
              </a:xfrm>
              <a:prstGeom prst="rect">
                <a:avLst/>
              </a:prstGeom>
            </p:spPr>
          </p:pic>
        </mc:Fallback>
      </mc:AlternateContent>
      <p:sp>
        <p:nvSpPr>
          <p:cNvPr id="8" name="Title 7">
            <a:extLst>
              <a:ext uri="{FF2B5EF4-FFF2-40B4-BE49-F238E27FC236}">
                <a16:creationId xmlns:a16="http://schemas.microsoft.com/office/drawing/2014/main" id="{9FBBFB9A-B5E0-0E4C-9B8F-2AA29FB50EED}"/>
              </a:ext>
            </a:extLst>
          </p:cNvPr>
          <p:cNvSpPr>
            <a:spLocks noGrp="1"/>
          </p:cNvSpPr>
          <p:nvPr>
            <p:ph type="title"/>
          </p:nvPr>
        </p:nvSpPr>
        <p:spPr>
          <a:xfrm>
            <a:off x="303443" y="-144775"/>
            <a:ext cx="9067800" cy="1143000"/>
          </a:xfrm>
        </p:spPr>
        <p:txBody>
          <a:bodyPr/>
          <a:lstStyle/>
          <a:p>
            <a:r>
              <a:rPr lang="en-US" dirty="0"/>
              <a:t>Workforce Participation in Kentucky</a:t>
            </a:r>
          </a:p>
        </p:txBody>
      </p:sp>
      <p:sp>
        <p:nvSpPr>
          <p:cNvPr id="13" name="TextBox 12">
            <a:extLst>
              <a:ext uri="{FF2B5EF4-FFF2-40B4-BE49-F238E27FC236}">
                <a16:creationId xmlns:a16="http://schemas.microsoft.com/office/drawing/2014/main" id="{A2D9CB12-DC5C-AE42-B4E3-581F0A757B56}"/>
              </a:ext>
            </a:extLst>
          </p:cNvPr>
          <p:cNvSpPr txBox="1"/>
          <p:nvPr/>
        </p:nvSpPr>
        <p:spPr>
          <a:xfrm>
            <a:off x="492983" y="6035968"/>
            <a:ext cx="11204233" cy="584775"/>
          </a:xfrm>
          <a:prstGeom prst="rect">
            <a:avLst/>
          </a:prstGeom>
          <a:noFill/>
        </p:spPr>
        <p:txBody>
          <a:bodyPr wrap="square">
            <a:spAutoFit/>
          </a:bodyPr>
          <a:lstStyle/>
          <a:p>
            <a:r>
              <a:rPr lang="en-US" sz="1600" b="1" i="1" dirty="0">
                <a:solidFill>
                  <a:srgbClr val="000000"/>
                </a:solidFill>
                <a:effectLst/>
                <a:latin typeface="Helvetica" pitchFamily="2" charset="0"/>
              </a:rPr>
              <a:t>Workforce Participation Rate</a:t>
            </a:r>
            <a:r>
              <a:rPr lang="en-US" sz="1600" i="1" dirty="0">
                <a:solidFill>
                  <a:srgbClr val="000000"/>
                </a:solidFill>
                <a:effectLst/>
                <a:latin typeface="Helvetica" pitchFamily="2" charset="0"/>
              </a:rPr>
              <a:t>: The share of the adult population age 16 or older that is either employed or unemployed and looking for work. Active-duty military and institutionalized individuals are excluded.</a:t>
            </a:r>
          </a:p>
        </p:txBody>
      </p:sp>
      <p:pic>
        <p:nvPicPr>
          <p:cNvPr id="9" name="Picture 8">
            <a:extLst>
              <a:ext uri="{FF2B5EF4-FFF2-40B4-BE49-F238E27FC236}">
                <a16:creationId xmlns:a16="http://schemas.microsoft.com/office/drawing/2014/main" id="{71BA4FAF-3D98-9B41-B095-F7476D6C6DF5}"/>
              </a:ext>
            </a:extLst>
          </p:cNvPr>
          <p:cNvPicPr>
            <a:picLocks noChangeAspect="1"/>
          </p:cNvPicPr>
          <p:nvPr/>
        </p:nvPicPr>
        <p:blipFill>
          <a:blip r:embed="rId10"/>
          <a:stretch>
            <a:fillRect/>
          </a:stretch>
        </p:blipFill>
        <p:spPr>
          <a:xfrm rot="426849">
            <a:off x="9829883" y="395429"/>
            <a:ext cx="1911491" cy="2495668"/>
          </a:xfrm>
          <a:prstGeom prst="rect">
            <a:avLst/>
          </a:prstGeom>
          <a:effectLst>
            <a:outerShdw blurRad="50800" dist="38100" dir="2700000" sx="102000" sy="102000" algn="tl" rotWithShape="0">
              <a:prstClr val="black">
                <a:alpha val="20000"/>
              </a:prstClr>
            </a:outerShdw>
          </a:effectLst>
        </p:spPr>
      </p:pic>
    </p:spTree>
    <p:extLst>
      <p:ext uri="{BB962C8B-B14F-4D97-AF65-F5344CB8AC3E}">
        <p14:creationId xmlns:p14="http://schemas.microsoft.com/office/powerpoint/2010/main" val="15783901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20D70-1A05-4DD4-AF48-BAD5C65F5761}"/>
              </a:ext>
            </a:extLst>
          </p:cNvPr>
          <p:cNvSpPr>
            <a:spLocks noGrp="1"/>
          </p:cNvSpPr>
          <p:nvPr>
            <p:ph sz="half" idx="1"/>
          </p:nvPr>
        </p:nvSpPr>
        <p:spPr>
          <a:xfrm>
            <a:off x="609600" y="1327468"/>
            <a:ext cx="7848600" cy="5149532"/>
          </a:xfrm>
        </p:spPr>
        <p:txBody>
          <a:bodyPr/>
          <a:lstStyle/>
          <a:p>
            <a:pPr marL="0" indent="0">
              <a:buNone/>
            </a:pPr>
            <a:r>
              <a:rPr lang="en-US" sz="2200" dirty="0">
                <a:latin typeface="+mn-lt"/>
              </a:rPr>
              <a:t>Released Kentucky’s Adult Learner Action Plan last fall. Strategies fall in three areas:</a:t>
            </a:r>
          </a:p>
          <a:p>
            <a:pPr>
              <a:spcBef>
                <a:spcPts val="1824"/>
              </a:spcBef>
              <a:spcAft>
                <a:spcPts val="600"/>
              </a:spcAft>
            </a:pPr>
            <a:r>
              <a:rPr lang="en-US" sz="2200" b="1" dirty="0">
                <a:solidFill>
                  <a:srgbClr val="C95E28"/>
                </a:solidFill>
                <a:latin typeface="+mn-lt"/>
              </a:rPr>
              <a:t>Accessibility</a:t>
            </a:r>
            <a:r>
              <a:rPr lang="en-US" sz="2200" dirty="0">
                <a:latin typeface="+mn-lt"/>
              </a:rPr>
              <a:t> – </a:t>
            </a:r>
            <a:r>
              <a:rPr lang="en-US" sz="2200" i="1" dirty="0">
                <a:latin typeface="+mn-lt"/>
              </a:rPr>
              <a:t>How can we ensure adult residents have the support and resources they need to enroll and succeed?</a:t>
            </a:r>
          </a:p>
          <a:p>
            <a:pPr>
              <a:spcBef>
                <a:spcPts val="1824"/>
              </a:spcBef>
              <a:spcAft>
                <a:spcPts val="600"/>
              </a:spcAft>
            </a:pPr>
            <a:r>
              <a:rPr lang="en-US" sz="2200" b="1" dirty="0">
                <a:solidFill>
                  <a:srgbClr val="C95E28"/>
                </a:solidFill>
                <a:latin typeface="+mn-lt"/>
              </a:rPr>
              <a:t>Institutional Innovation </a:t>
            </a:r>
            <a:r>
              <a:rPr lang="en-US" sz="2200" dirty="0">
                <a:latin typeface="+mn-lt"/>
              </a:rPr>
              <a:t>– </a:t>
            </a:r>
            <a:r>
              <a:rPr lang="en-US" sz="2200" i="1" dirty="0">
                <a:latin typeface="+mn-lt"/>
              </a:rPr>
              <a:t>This area addresses both campus organizational structures and academic programs. How can we ensure adults students are able to easily navigate administrative and advising systems, and thrive in the classroom?</a:t>
            </a:r>
          </a:p>
          <a:p>
            <a:pPr>
              <a:spcBef>
                <a:spcPts val="1824"/>
              </a:spcBef>
            </a:pPr>
            <a:r>
              <a:rPr lang="en-US" sz="2200" b="1" dirty="0">
                <a:solidFill>
                  <a:srgbClr val="C95E28"/>
                </a:solidFill>
                <a:latin typeface="+mn-lt"/>
              </a:rPr>
              <a:t>Partnerships</a:t>
            </a:r>
            <a:r>
              <a:rPr lang="en-US" sz="2200" dirty="0">
                <a:latin typeface="+mn-lt"/>
              </a:rPr>
              <a:t> – </a:t>
            </a:r>
            <a:r>
              <a:rPr lang="en-US" sz="2200" i="1" dirty="0">
                <a:latin typeface="+mn-lt"/>
              </a:rPr>
              <a:t>How can we ensure deeper connections to business and community to strengthen career pathways for adult learners? 	 </a:t>
            </a:r>
          </a:p>
        </p:txBody>
      </p:sp>
      <p:sp>
        <p:nvSpPr>
          <p:cNvPr id="4" name="Slide Number Placeholder 3">
            <a:extLst>
              <a:ext uri="{FF2B5EF4-FFF2-40B4-BE49-F238E27FC236}">
                <a16:creationId xmlns:a16="http://schemas.microsoft.com/office/drawing/2014/main" id="{49F7A256-BCF8-4D8F-A5C5-C3C53D8C7FCD}"/>
              </a:ext>
            </a:extLst>
          </p:cNvPr>
          <p:cNvSpPr>
            <a:spLocks noGrp="1"/>
          </p:cNvSpPr>
          <p:nvPr>
            <p:ph type="sldNum" sz="quarter" idx="12"/>
          </p:nvPr>
        </p:nvSpPr>
        <p:spPr/>
        <p:txBody>
          <a:bodyPr/>
          <a:lstStyle/>
          <a:p>
            <a:fld id="{97A87C2B-C0D7-465F-A2C1-383D1D493A00}" type="slidenum">
              <a:rPr lang="en-US" smtClean="0"/>
              <a:pPr/>
              <a:t>28</a:t>
            </a:fld>
            <a:endParaRPr lang="en-US"/>
          </a:p>
        </p:txBody>
      </p:sp>
      <p:sp>
        <p:nvSpPr>
          <p:cNvPr id="2" name="Title 1">
            <a:extLst>
              <a:ext uri="{FF2B5EF4-FFF2-40B4-BE49-F238E27FC236}">
                <a16:creationId xmlns:a16="http://schemas.microsoft.com/office/drawing/2014/main" id="{BE76DEDD-30CA-4954-A28B-1747F4F20330}"/>
              </a:ext>
            </a:extLst>
          </p:cNvPr>
          <p:cNvSpPr>
            <a:spLocks noGrp="1"/>
          </p:cNvSpPr>
          <p:nvPr>
            <p:ph type="title"/>
          </p:nvPr>
        </p:nvSpPr>
        <p:spPr>
          <a:xfrm>
            <a:off x="381000" y="168387"/>
            <a:ext cx="11811000" cy="716280"/>
          </a:xfrm>
        </p:spPr>
        <p:txBody>
          <a:bodyPr/>
          <a:lstStyle/>
          <a:p>
            <a:r>
              <a:rPr lang="en-US" sz="3200" dirty="0"/>
              <a:t>Responding to the Challenge</a:t>
            </a:r>
          </a:p>
        </p:txBody>
      </p:sp>
      <p:pic>
        <p:nvPicPr>
          <p:cNvPr id="8" name="Picture 7">
            <a:extLst>
              <a:ext uri="{FF2B5EF4-FFF2-40B4-BE49-F238E27FC236}">
                <a16:creationId xmlns:a16="http://schemas.microsoft.com/office/drawing/2014/main" id="{BC69A1CD-B748-67E1-5E21-83EA847AA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62">
            <a:off x="8950754" y="1411546"/>
            <a:ext cx="2853690" cy="3722204"/>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165583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E370FB-D130-4809-9C28-8A93E3E4FB3C}"/>
              </a:ext>
            </a:extLst>
          </p:cNvPr>
          <p:cNvSpPr>
            <a:spLocks noGrp="1"/>
          </p:cNvSpPr>
          <p:nvPr>
            <p:ph sz="half" idx="1"/>
          </p:nvPr>
        </p:nvSpPr>
        <p:spPr>
          <a:xfrm>
            <a:off x="241092" y="1143000"/>
            <a:ext cx="8229600" cy="5028885"/>
          </a:xfrm>
        </p:spPr>
        <p:txBody>
          <a:bodyPr/>
          <a:lstStyle/>
          <a:p>
            <a:pPr>
              <a:spcBef>
                <a:spcPts val="0"/>
              </a:spcBef>
              <a:spcAft>
                <a:spcPts val="600"/>
              </a:spcAft>
            </a:pPr>
            <a:r>
              <a:rPr lang="en-US" dirty="0">
                <a:latin typeface="+mn-lt"/>
              </a:rPr>
              <a:t>Ensure </a:t>
            </a:r>
            <a:r>
              <a:rPr lang="en-US" b="1" dirty="0">
                <a:solidFill>
                  <a:srgbClr val="C95E28"/>
                </a:solidFill>
                <a:latin typeface="+mn-lt"/>
              </a:rPr>
              <a:t>greater flexibility in program scheduling </a:t>
            </a:r>
            <a:r>
              <a:rPr lang="en-US" dirty="0">
                <a:latin typeface="+mn-lt"/>
              </a:rPr>
              <a:t>(multiple term starts and courses available during the evenings, weekends, online, and self-paced).</a:t>
            </a:r>
          </a:p>
          <a:p>
            <a:pPr>
              <a:spcBef>
                <a:spcPts val="0"/>
              </a:spcBef>
              <a:spcAft>
                <a:spcPts val="600"/>
              </a:spcAft>
            </a:pPr>
            <a:r>
              <a:rPr lang="en-US" dirty="0">
                <a:latin typeface="+mn-lt"/>
              </a:rPr>
              <a:t>Work with state to </a:t>
            </a:r>
            <a:r>
              <a:rPr lang="en-US" b="1" dirty="0">
                <a:solidFill>
                  <a:srgbClr val="C95E28"/>
                </a:solidFill>
                <a:latin typeface="+mn-lt"/>
              </a:rPr>
              <a:t>increase access to reliable broadband</a:t>
            </a:r>
            <a:r>
              <a:rPr lang="en-US" dirty="0">
                <a:latin typeface="+mn-lt"/>
              </a:rPr>
              <a:t>.</a:t>
            </a:r>
          </a:p>
          <a:p>
            <a:pPr>
              <a:spcBef>
                <a:spcPts val="0"/>
              </a:spcBef>
              <a:spcAft>
                <a:spcPts val="600"/>
              </a:spcAft>
            </a:pPr>
            <a:r>
              <a:rPr lang="en-US" dirty="0">
                <a:latin typeface="+mn-lt"/>
              </a:rPr>
              <a:t>Provide advising, tutoring, financial aid counseling </a:t>
            </a:r>
            <a:r>
              <a:rPr lang="en-US" b="1" dirty="0">
                <a:solidFill>
                  <a:srgbClr val="C95E28"/>
                </a:solidFill>
                <a:latin typeface="+mn-lt"/>
              </a:rPr>
              <a:t>outside of standard business hours</a:t>
            </a:r>
            <a:r>
              <a:rPr lang="en-US" dirty="0">
                <a:latin typeface="+mn-lt"/>
              </a:rPr>
              <a:t>.</a:t>
            </a:r>
          </a:p>
          <a:p>
            <a:pPr>
              <a:spcBef>
                <a:spcPts val="0"/>
              </a:spcBef>
              <a:spcAft>
                <a:spcPts val="600"/>
              </a:spcAft>
            </a:pPr>
            <a:r>
              <a:rPr lang="en-US" dirty="0">
                <a:latin typeface="+mn-lt"/>
              </a:rPr>
              <a:t>Connect adult students to </a:t>
            </a:r>
            <a:r>
              <a:rPr lang="en-US" b="1" dirty="0">
                <a:solidFill>
                  <a:srgbClr val="C95E28"/>
                </a:solidFill>
                <a:latin typeface="+mn-lt"/>
              </a:rPr>
              <a:t>childcare options </a:t>
            </a:r>
            <a:r>
              <a:rPr lang="en-US" dirty="0">
                <a:latin typeface="+mn-lt"/>
              </a:rPr>
              <a:t>in the community/on campus.</a:t>
            </a:r>
          </a:p>
          <a:p>
            <a:pPr>
              <a:spcBef>
                <a:spcPts val="0"/>
              </a:spcBef>
              <a:spcAft>
                <a:spcPts val="600"/>
              </a:spcAft>
            </a:pPr>
            <a:r>
              <a:rPr lang="en-US" b="1" dirty="0">
                <a:solidFill>
                  <a:srgbClr val="C95E28"/>
                </a:solidFill>
                <a:latin typeface="+mn-lt"/>
              </a:rPr>
              <a:t>Recognize prior learning </a:t>
            </a:r>
            <a:r>
              <a:rPr lang="en-US" dirty="0">
                <a:latin typeface="+mn-lt"/>
              </a:rPr>
              <a:t>and experience and apply to degree progress, with an initial focus on military experience. </a:t>
            </a:r>
          </a:p>
          <a:p>
            <a:pPr>
              <a:spcBef>
                <a:spcPts val="0"/>
              </a:spcBef>
              <a:spcAft>
                <a:spcPts val="600"/>
              </a:spcAft>
            </a:pPr>
            <a:r>
              <a:rPr lang="en-US" dirty="0">
                <a:latin typeface="+mn-lt"/>
              </a:rPr>
              <a:t>Ensure there is strong </a:t>
            </a:r>
            <a:r>
              <a:rPr lang="en-US" b="1" dirty="0">
                <a:solidFill>
                  <a:srgbClr val="C95E28"/>
                </a:solidFill>
                <a:latin typeface="+mn-lt"/>
              </a:rPr>
              <a:t>alignment between academic programs and employer needs</a:t>
            </a:r>
            <a:r>
              <a:rPr lang="en-US" dirty="0">
                <a:latin typeface="+mn-lt"/>
              </a:rPr>
              <a:t>. </a:t>
            </a:r>
          </a:p>
          <a:p>
            <a:pPr>
              <a:spcBef>
                <a:spcPts val="0"/>
              </a:spcBef>
              <a:spcAft>
                <a:spcPts val="600"/>
              </a:spcAft>
            </a:pPr>
            <a:r>
              <a:rPr lang="en-US" dirty="0">
                <a:latin typeface="+mn-lt"/>
              </a:rPr>
              <a:t>Relaunch Project Graduate, and other programs to </a:t>
            </a:r>
            <a:r>
              <a:rPr lang="en-US" b="1" dirty="0">
                <a:solidFill>
                  <a:srgbClr val="C95E28"/>
                </a:solidFill>
                <a:latin typeface="+mn-lt"/>
              </a:rPr>
              <a:t>reengage adult learners who already have college credit</a:t>
            </a:r>
            <a:r>
              <a:rPr lang="en-US" dirty="0">
                <a:latin typeface="+mn-lt"/>
              </a:rPr>
              <a:t>. </a:t>
            </a:r>
          </a:p>
          <a:p>
            <a:pPr>
              <a:spcBef>
                <a:spcPts val="0"/>
              </a:spcBef>
              <a:spcAft>
                <a:spcPts val="600"/>
              </a:spcAft>
            </a:pPr>
            <a:r>
              <a:rPr lang="en-US" b="1" dirty="0">
                <a:solidFill>
                  <a:srgbClr val="C95E28"/>
                </a:solidFill>
                <a:latin typeface="+mn-lt"/>
              </a:rPr>
              <a:t>Target recruitment strategies and financial aid </a:t>
            </a:r>
            <a:r>
              <a:rPr lang="en-US" dirty="0">
                <a:latin typeface="+mn-lt"/>
              </a:rPr>
              <a:t>to help adults skill-up and improve their employment options.</a:t>
            </a:r>
          </a:p>
          <a:p>
            <a:endParaRPr lang="en-US" sz="2400" dirty="0"/>
          </a:p>
          <a:p>
            <a:endParaRPr lang="en-US" sz="1800" dirty="0"/>
          </a:p>
          <a:p>
            <a:endParaRPr lang="en-US" sz="1800" dirty="0"/>
          </a:p>
        </p:txBody>
      </p:sp>
      <p:sp>
        <p:nvSpPr>
          <p:cNvPr id="4" name="Slide Number Placeholder 3">
            <a:extLst>
              <a:ext uri="{FF2B5EF4-FFF2-40B4-BE49-F238E27FC236}">
                <a16:creationId xmlns:a16="http://schemas.microsoft.com/office/drawing/2014/main" id="{BF2A2B7D-D040-4D45-B8BF-EDF13964148A}"/>
              </a:ext>
            </a:extLst>
          </p:cNvPr>
          <p:cNvSpPr>
            <a:spLocks noGrp="1"/>
          </p:cNvSpPr>
          <p:nvPr>
            <p:ph type="sldNum" sz="quarter" idx="12"/>
          </p:nvPr>
        </p:nvSpPr>
        <p:spPr/>
        <p:txBody>
          <a:bodyPr/>
          <a:lstStyle/>
          <a:p>
            <a:fld id="{97A87C2B-C0D7-465F-A2C1-383D1D493A00}" type="slidenum">
              <a:rPr lang="en-US" smtClean="0"/>
              <a:t>29</a:t>
            </a:fld>
            <a:endParaRPr lang="en-US"/>
          </a:p>
        </p:txBody>
      </p:sp>
      <p:sp>
        <p:nvSpPr>
          <p:cNvPr id="6" name="Title 5">
            <a:extLst>
              <a:ext uri="{FF2B5EF4-FFF2-40B4-BE49-F238E27FC236}">
                <a16:creationId xmlns:a16="http://schemas.microsoft.com/office/drawing/2014/main" id="{FCDB35FF-C650-4745-99A2-1D33786F8BB5}"/>
              </a:ext>
            </a:extLst>
          </p:cNvPr>
          <p:cNvSpPr>
            <a:spLocks noGrp="1"/>
          </p:cNvSpPr>
          <p:nvPr>
            <p:ph type="title"/>
          </p:nvPr>
        </p:nvSpPr>
        <p:spPr>
          <a:xfrm>
            <a:off x="228600" y="136522"/>
            <a:ext cx="12192000" cy="792480"/>
          </a:xfrm>
        </p:spPr>
        <p:txBody>
          <a:bodyPr/>
          <a:lstStyle/>
          <a:p>
            <a:r>
              <a:rPr lang="en-US" dirty="0"/>
              <a:t>Key Strategies</a:t>
            </a:r>
          </a:p>
        </p:txBody>
      </p:sp>
      <p:pic>
        <p:nvPicPr>
          <p:cNvPr id="5" name="Picture 5" descr="Postcard_Family">
            <a:extLst>
              <a:ext uri="{FF2B5EF4-FFF2-40B4-BE49-F238E27FC236}">
                <a16:creationId xmlns:a16="http://schemas.microsoft.com/office/drawing/2014/main" id="{1CE5C6E6-59E3-D73A-3F85-777F215276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2436">
            <a:off x="8473461" y="2217785"/>
            <a:ext cx="3390909" cy="2422430"/>
          </a:xfrm>
          <a:prstGeom prst="rect">
            <a:avLst/>
          </a:prstGeom>
          <a:noFill/>
          <a:ln>
            <a:noFill/>
          </a:ln>
          <a:effectLst>
            <a:outerShdw blurRad="50800" dist="38100" dir="2700000" sx="102000" sy="102000" algn="tl" rotWithShape="0">
              <a:prstClr val="black">
                <a:alpha val="46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9738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EA7C02B-655D-615F-92DD-86E1614795C2}"/>
              </a:ext>
            </a:extLst>
          </p:cNvPr>
          <p:cNvGrpSpPr/>
          <p:nvPr/>
        </p:nvGrpSpPr>
        <p:grpSpPr>
          <a:xfrm>
            <a:off x="4876800" y="566992"/>
            <a:ext cx="6858000" cy="5890438"/>
            <a:chOff x="152400" y="0"/>
            <a:chExt cx="7443823" cy="67818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86" y="0"/>
              <a:ext cx="7316514" cy="1357423"/>
            </a:xfrm>
            <a:prstGeom prst="rect">
              <a:avLst/>
            </a:prstGeom>
          </p:spPr>
        </p:pic>
        <p:pic>
          <p:nvPicPr>
            <p:cNvPr id="10" name="Picture 9">
              <a:extLst>
                <a:ext uri="{FF2B5EF4-FFF2-40B4-BE49-F238E27FC236}">
                  <a16:creationId xmlns:a16="http://schemas.microsoft.com/office/drawing/2014/main" id="{D92B4FCF-1D1A-4E41-8ADC-E7FAA45FF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86" y="1127082"/>
              <a:ext cx="7368937" cy="1844718"/>
            </a:xfrm>
            <a:prstGeom prst="rect">
              <a:avLst/>
            </a:prstGeom>
          </p:spPr>
        </p:pic>
        <p:pic>
          <p:nvPicPr>
            <p:cNvPr id="11" name="Picture 10">
              <a:extLst>
                <a:ext uri="{FF2B5EF4-FFF2-40B4-BE49-F238E27FC236}">
                  <a16:creationId xmlns:a16="http://schemas.microsoft.com/office/drawing/2014/main" id="{4FD5EAAF-2367-435C-B920-E43193ED1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590800"/>
              <a:ext cx="7391400" cy="1666067"/>
            </a:xfrm>
            <a:prstGeom prst="rect">
              <a:avLst/>
            </a:prstGeom>
          </p:spPr>
        </p:pic>
        <p:pic>
          <p:nvPicPr>
            <p:cNvPr id="12" name="Picture 11">
              <a:extLst>
                <a:ext uri="{FF2B5EF4-FFF2-40B4-BE49-F238E27FC236}">
                  <a16:creationId xmlns:a16="http://schemas.microsoft.com/office/drawing/2014/main" id="{5CA968EF-1979-44A9-8239-E38294219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004127"/>
              <a:ext cx="7391400" cy="1634673"/>
            </a:xfrm>
            <a:prstGeom prst="rect">
              <a:avLst/>
            </a:prstGeom>
          </p:spPr>
        </p:pic>
        <p:pic>
          <p:nvPicPr>
            <p:cNvPr id="13" name="Picture 12">
              <a:extLst>
                <a:ext uri="{FF2B5EF4-FFF2-40B4-BE49-F238E27FC236}">
                  <a16:creationId xmlns:a16="http://schemas.microsoft.com/office/drawing/2014/main" id="{E1995DEA-C44B-4B0E-A87D-699F2F3A1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893" y="5314490"/>
              <a:ext cx="7391400" cy="1467310"/>
            </a:xfrm>
            <a:prstGeom prst="rect">
              <a:avLst/>
            </a:prstGeom>
          </p:spPr>
        </p:pic>
      </p:grpSp>
      <p:sp>
        <p:nvSpPr>
          <p:cNvPr id="5" name="TextBox 4">
            <a:extLst>
              <a:ext uri="{FF2B5EF4-FFF2-40B4-BE49-F238E27FC236}">
                <a16:creationId xmlns:a16="http://schemas.microsoft.com/office/drawing/2014/main" id="{53362B31-8462-BF54-6802-C5D2E521D3A0}"/>
              </a:ext>
            </a:extLst>
          </p:cNvPr>
          <p:cNvSpPr txBox="1"/>
          <p:nvPr/>
        </p:nvSpPr>
        <p:spPr>
          <a:xfrm>
            <a:off x="528824" y="914400"/>
            <a:ext cx="3581400" cy="5262979"/>
          </a:xfrm>
          <a:prstGeom prst="rect">
            <a:avLst/>
          </a:prstGeom>
          <a:noFill/>
        </p:spPr>
        <p:txBody>
          <a:bodyPr wrap="square" rtlCol="0">
            <a:spAutoFit/>
          </a:bodyPr>
          <a:lstStyle/>
          <a:p>
            <a:r>
              <a:rPr lang="en-US" sz="2800" i="1" dirty="0"/>
              <a:t>Kentucky’s </a:t>
            </a:r>
            <a:r>
              <a:rPr lang="en-US" sz="2800" b="1" i="1" dirty="0">
                <a:solidFill>
                  <a:srgbClr val="C95E28"/>
                </a:solidFill>
              </a:rPr>
              <a:t>Strategic Agenda for Postsecondary Education </a:t>
            </a:r>
            <a:r>
              <a:rPr lang="en-US" sz="2800" i="1" dirty="0"/>
              <a:t>(required by statute) establishes priorities for the system and provides a framework for setting performance goals (state and campus level) in each of the five areas of focus.</a:t>
            </a:r>
          </a:p>
        </p:txBody>
      </p:sp>
    </p:spTree>
    <p:extLst>
      <p:ext uri="{BB962C8B-B14F-4D97-AF65-F5344CB8AC3E}">
        <p14:creationId xmlns:p14="http://schemas.microsoft.com/office/powerpoint/2010/main" val="19369277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ilhouette, light&#10;&#10;Description automatically generated">
            <a:extLst>
              <a:ext uri="{FF2B5EF4-FFF2-40B4-BE49-F238E27FC236}">
                <a16:creationId xmlns:a16="http://schemas.microsoft.com/office/drawing/2014/main" id="{521E6602-A012-33BF-B258-DFD527D0107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821882" y="1208408"/>
            <a:ext cx="11136756" cy="5036723"/>
          </a:xfrm>
          <a:prstGeom prst="rect">
            <a:avLst/>
          </a:prstGeom>
        </p:spPr>
      </p:pic>
      <p:sp>
        <p:nvSpPr>
          <p:cNvPr id="2" name="Title 1"/>
          <p:cNvSpPr>
            <a:spLocks noGrp="1"/>
          </p:cNvSpPr>
          <p:nvPr>
            <p:ph type="title"/>
          </p:nvPr>
        </p:nvSpPr>
        <p:spPr>
          <a:xfrm>
            <a:off x="152400" y="0"/>
            <a:ext cx="12039600" cy="1097280"/>
          </a:xfrm>
        </p:spPr>
        <p:txBody>
          <a:bodyPr/>
          <a:lstStyle/>
          <a:p>
            <a:r>
              <a:rPr lang="en-US" sz="4000" dirty="0"/>
              <a:t>Guiding Goal</a:t>
            </a:r>
          </a:p>
        </p:txBody>
      </p:sp>
      <p:sp>
        <p:nvSpPr>
          <p:cNvPr id="3" name="Content Placeholder 2">
            <a:extLst>
              <a:ext uri="{FF2B5EF4-FFF2-40B4-BE49-F238E27FC236}">
                <a16:creationId xmlns:a16="http://schemas.microsoft.com/office/drawing/2014/main" id="{0CBFC8A8-FB45-CB6D-C6F6-073D5C228B8D}"/>
              </a:ext>
            </a:extLst>
          </p:cNvPr>
          <p:cNvSpPr>
            <a:spLocks noGrp="1"/>
          </p:cNvSpPr>
          <p:nvPr>
            <p:ph sz="half" idx="1"/>
          </p:nvPr>
        </p:nvSpPr>
        <p:spPr>
          <a:xfrm>
            <a:off x="327423" y="1097280"/>
            <a:ext cx="4800600" cy="5028885"/>
          </a:xfrm>
        </p:spPr>
        <p:txBody>
          <a:bodyPr anchor="ctr" anchorCtr="0"/>
          <a:lstStyle/>
          <a:p>
            <a:pPr marL="0" indent="0" algn="ctr">
              <a:spcBef>
                <a:spcPts val="0"/>
              </a:spcBef>
              <a:spcAft>
                <a:spcPts val="0"/>
              </a:spcAft>
              <a:buNone/>
            </a:pPr>
            <a:r>
              <a:rPr lang="en-US" sz="8000" b="1" dirty="0">
                <a:solidFill>
                  <a:srgbClr val="C95E28"/>
                </a:solidFill>
              </a:rPr>
              <a:t>60%</a:t>
            </a:r>
            <a:r>
              <a:rPr lang="en-US" sz="8000" b="1" dirty="0"/>
              <a:t> </a:t>
            </a:r>
          </a:p>
          <a:p>
            <a:pPr marL="0" indent="0" algn="ctr">
              <a:buNone/>
            </a:pPr>
            <a:r>
              <a:rPr lang="en-US" sz="2800" dirty="0"/>
              <a:t>Increase the percent of working age Kentuckians with a postsecondary credential 60% by 2030.</a:t>
            </a:r>
          </a:p>
        </p:txBody>
      </p:sp>
      <p:graphicFrame>
        <p:nvGraphicFramePr>
          <p:cNvPr id="9" name="Content Placeholder 8">
            <a:extLst>
              <a:ext uri="{FF2B5EF4-FFF2-40B4-BE49-F238E27FC236}">
                <a16:creationId xmlns:a16="http://schemas.microsoft.com/office/drawing/2014/main" id="{3FABDC45-8EB8-86B8-58F3-742D386DBA23}"/>
              </a:ext>
            </a:extLst>
          </p:cNvPr>
          <p:cNvGraphicFramePr>
            <a:graphicFrameLocks noGrp="1"/>
          </p:cNvGraphicFramePr>
          <p:nvPr>
            <p:ph sz="half" idx="2"/>
            <p:extLst>
              <p:ext uri="{D42A27DB-BD31-4B8C-83A1-F6EECF244321}">
                <p14:modId xmlns:p14="http://schemas.microsoft.com/office/powerpoint/2010/main" val="1432034719"/>
              </p:ext>
            </p:extLst>
          </p:nvPr>
        </p:nvGraphicFramePr>
        <p:xfrm>
          <a:off x="4419600" y="1216025"/>
          <a:ext cx="7539038"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7A87C2B-C0D7-465F-A2C1-383D1D493A00}" type="slidenum">
              <a:rPr lang="en-US" smtClean="0"/>
              <a:pPr/>
              <a:t>4</a:t>
            </a:fld>
            <a:endParaRPr lang="en-US"/>
          </a:p>
        </p:txBody>
      </p:sp>
      <p:sp>
        <p:nvSpPr>
          <p:cNvPr id="10" name="TextBox 9">
            <a:extLst>
              <a:ext uri="{FF2B5EF4-FFF2-40B4-BE49-F238E27FC236}">
                <a16:creationId xmlns:a16="http://schemas.microsoft.com/office/drawing/2014/main" id="{EA78D204-9441-7FF5-B996-812A7E5AF652}"/>
              </a:ext>
            </a:extLst>
          </p:cNvPr>
          <p:cNvSpPr txBox="1"/>
          <p:nvPr/>
        </p:nvSpPr>
        <p:spPr>
          <a:xfrm>
            <a:off x="7063978" y="3200400"/>
            <a:ext cx="2250281" cy="1384995"/>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55% </a:t>
            </a:r>
            <a:br>
              <a:rPr lang="en-US" sz="24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with a degree or credential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as of 2021</a:t>
            </a:r>
          </a:p>
        </p:txBody>
      </p:sp>
    </p:spTree>
    <p:extLst>
      <p:ext uri="{BB962C8B-B14F-4D97-AF65-F5344CB8AC3E}">
        <p14:creationId xmlns:p14="http://schemas.microsoft.com/office/powerpoint/2010/main" val="24249845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1739-5E86-9163-7C01-7A804BC375B1}"/>
              </a:ext>
            </a:extLst>
          </p:cNvPr>
          <p:cNvSpPr>
            <a:spLocks noGrp="1"/>
          </p:cNvSpPr>
          <p:nvPr>
            <p:ph type="title"/>
          </p:nvPr>
        </p:nvSpPr>
        <p:spPr>
          <a:xfrm>
            <a:off x="228600" y="0"/>
            <a:ext cx="11963400" cy="1097280"/>
          </a:xfrm>
        </p:spPr>
        <p:txBody>
          <a:bodyPr/>
          <a:lstStyle/>
          <a:p>
            <a:r>
              <a:rPr lang="en-US" dirty="0"/>
              <a:t>Assessment of progress</a:t>
            </a:r>
          </a:p>
        </p:txBody>
      </p:sp>
      <p:sp>
        <p:nvSpPr>
          <p:cNvPr id="3" name="Text Placeholder 2">
            <a:extLst>
              <a:ext uri="{FF2B5EF4-FFF2-40B4-BE49-F238E27FC236}">
                <a16:creationId xmlns:a16="http://schemas.microsoft.com/office/drawing/2014/main" id="{A080D219-6391-48E6-30AC-FD509882623A}"/>
              </a:ext>
            </a:extLst>
          </p:cNvPr>
          <p:cNvSpPr>
            <a:spLocks noGrp="1"/>
          </p:cNvSpPr>
          <p:nvPr>
            <p:ph type="body" idx="1"/>
          </p:nvPr>
        </p:nvSpPr>
        <p:spPr>
          <a:xfrm>
            <a:off x="449580" y="854236"/>
            <a:ext cx="5760720" cy="639762"/>
          </a:xfrm>
          <a:noFill/>
        </p:spPr>
        <p:txBody>
          <a:bodyPr/>
          <a:lstStyle/>
          <a:p>
            <a:r>
              <a:rPr lang="en-US" dirty="0">
                <a:solidFill>
                  <a:srgbClr val="C95E28"/>
                </a:solidFill>
              </a:rPr>
              <a:t>Key Strengths</a:t>
            </a:r>
          </a:p>
        </p:txBody>
      </p:sp>
      <p:sp>
        <p:nvSpPr>
          <p:cNvPr id="4" name="Content Placeholder 3">
            <a:extLst>
              <a:ext uri="{FF2B5EF4-FFF2-40B4-BE49-F238E27FC236}">
                <a16:creationId xmlns:a16="http://schemas.microsoft.com/office/drawing/2014/main" id="{7F4E31F5-C46D-0566-0BAB-08CCACF5CF6F}"/>
              </a:ext>
            </a:extLst>
          </p:cNvPr>
          <p:cNvSpPr>
            <a:spLocks noGrp="1"/>
          </p:cNvSpPr>
          <p:nvPr>
            <p:ph sz="half" idx="2"/>
          </p:nvPr>
        </p:nvSpPr>
        <p:spPr>
          <a:xfrm>
            <a:off x="685800" y="1239365"/>
            <a:ext cx="8465820" cy="4906537"/>
          </a:xfrm>
          <a:noFill/>
        </p:spPr>
        <p:txBody>
          <a:bodyPr/>
          <a:lstStyle/>
          <a:p>
            <a:pPr>
              <a:spcBef>
                <a:spcPts val="0"/>
              </a:spcBef>
            </a:pPr>
            <a:r>
              <a:rPr lang="en-US" sz="2200" dirty="0">
                <a:solidFill>
                  <a:schemeClr val="tx1">
                    <a:lumMod val="95000"/>
                    <a:lumOff val="5000"/>
                  </a:schemeClr>
                </a:solidFill>
                <a:latin typeface="+mn-lt"/>
              </a:rPr>
              <a:t>There’s been Increased degree and certificate production in key workforce areas. </a:t>
            </a:r>
            <a:r>
              <a:rPr lang="en-US" sz="2200" i="1" dirty="0">
                <a:solidFill>
                  <a:schemeClr val="tx1">
                    <a:lumMod val="95000"/>
                    <a:lumOff val="5000"/>
                  </a:schemeClr>
                </a:solidFill>
                <a:latin typeface="+mn-lt"/>
              </a:rPr>
              <a:t> </a:t>
            </a:r>
            <a:r>
              <a:rPr lang="en-US" sz="2200" dirty="0">
                <a:solidFill>
                  <a:schemeClr val="tx1">
                    <a:lumMod val="95000"/>
                    <a:lumOff val="5000"/>
                  </a:schemeClr>
                </a:solidFill>
                <a:latin typeface="+mn-lt"/>
              </a:rPr>
              <a:t>For example, the number of health-related credentials at public campuses has increased 13.25% over the past 5 years. STEM degrees are up 7.5%</a:t>
            </a:r>
          </a:p>
          <a:p>
            <a:pPr>
              <a:spcBef>
                <a:spcPts val="0"/>
              </a:spcBef>
            </a:pPr>
            <a:r>
              <a:rPr lang="en-US" sz="2200" dirty="0">
                <a:solidFill>
                  <a:schemeClr val="tx1">
                    <a:lumMod val="95000"/>
                    <a:lumOff val="5000"/>
                  </a:schemeClr>
                </a:solidFill>
                <a:latin typeface="+mn-lt"/>
              </a:rPr>
              <a:t>Graduate degrees awarded at public universities are up almost 25% since 2017-18.</a:t>
            </a:r>
          </a:p>
          <a:p>
            <a:pPr>
              <a:spcBef>
                <a:spcPts val="0"/>
              </a:spcBef>
            </a:pPr>
            <a:r>
              <a:rPr lang="en-US" sz="2200" dirty="0">
                <a:solidFill>
                  <a:schemeClr val="tx1">
                    <a:lumMod val="95000"/>
                    <a:lumOff val="5000"/>
                  </a:schemeClr>
                </a:solidFill>
                <a:latin typeface="+mn-lt"/>
              </a:rPr>
              <a:t>Enrollment of URM students at public universities continues to rise - up 11.6% in 5 years.</a:t>
            </a:r>
          </a:p>
          <a:p>
            <a:pPr>
              <a:spcBef>
                <a:spcPts val="0"/>
              </a:spcBef>
            </a:pPr>
            <a:r>
              <a:rPr lang="en-US" sz="2200" dirty="0">
                <a:solidFill>
                  <a:schemeClr val="tx1">
                    <a:lumMod val="95000"/>
                    <a:lumOff val="5000"/>
                  </a:schemeClr>
                </a:solidFill>
                <a:latin typeface="+mn-lt"/>
              </a:rPr>
              <a:t>Graduation rates at public universities are up for all students (from 54.5% in 2017-18 to 59.2% in 21-22). They are also up for URM (42.7% to 48.4%) and low-income students (41.9 to 46.1%). </a:t>
            </a:r>
          </a:p>
          <a:p>
            <a:pPr>
              <a:spcBef>
                <a:spcPts val="0"/>
              </a:spcBef>
            </a:pPr>
            <a:r>
              <a:rPr lang="en-US" sz="2200" dirty="0">
                <a:solidFill>
                  <a:schemeClr val="tx1">
                    <a:lumMod val="95000"/>
                    <a:lumOff val="5000"/>
                  </a:schemeClr>
                </a:solidFill>
                <a:latin typeface="+mn-lt"/>
              </a:rPr>
              <a:t>Dual credit continues to increase: Over 30% of high school seniors graduated with dual credit from KCTCS in 2021, up from 23% in 2017.</a:t>
            </a:r>
          </a:p>
          <a:p>
            <a:endParaRPr lang="en-US" sz="2000" dirty="0"/>
          </a:p>
        </p:txBody>
      </p:sp>
      <p:sp>
        <p:nvSpPr>
          <p:cNvPr id="7" name="Slide Number Placeholder 6">
            <a:extLst>
              <a:ext uri="{FF2B5EF4-FFF2-40B4-BE49-F238E27FC236}">
                <a16:creationId xmlns:a16="http://schemas.microsoft.com/office/drawing/2014/main" id="{8DE653CB-D268-0BE8-C847-FE2A63B30034}"/>
              </a:ext>
            </a:extLst>
          </p:cNvPr>
          <p:cNvSpPr>
            <a:spLocks noGrp="1"/>
          </p:cNvSpPr>
          <p:nvPr>
            <p:ph type="sldNum" sz="quarter" idx="12"/>
          </p:nvPr>
        </p:nvSpPr>
        <p:spPr/>
        <p:txBody>
          <a:bodyPr/>
          <a:lstStyle/>
          <a:p>
            <a:fld id="{97A87C2B-C0D7-465F-A2C1-383D1D493A00}" type="slidenum">
              <a:rPr lang="en-US" smtClean="0"/>
              <a:t>5</a:t>
            </a:fld>
            <a:endParaRPr lang="en-US"/>
          </a:p>
        </p:txBody>
      </p:sp>
      <p:pic>
        <p:nvPicPr>
          <p:cNvPr id="13" name="Picture 12">
            <a:extLst>
              <a:ext uri="{FF2B5EF4-FFF2-40B4-BE49-F238E27FC236}">
                <a16:creationId xmlns:a16="http://schemas.microsoft.com/office/drawing/2014/main" id="{B0DA23B6-A9B6-27A0-E955-353BEDFBC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7450">
            <a:off x="9102381" y="1015173"/>
            <a:ext cx="3002128" cy="3885106"/>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39034257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1739-5E86-9163-7C01-7A804BC375B1}"/>
              </a:ext>
            </a:extLst>
          </p:cNvPr>
          <p:cNvSpPr>
            <a:spLocks noGrp="1"/>
          </p:cNvSpPr>
          <p:nvPr>
            <p:ph type="title"/>
          </p:nvPr>
        </p:nvSpPr>
        <p:spPr>
          <a:xfrm>
            <a:off x="254479" y="-152400"/>
            <a:ext cx="12192000" cy="1097280"/>
          </a:xfrm>
        </p:spPr>
        <p:txBody>
          <a:bodyPr/>
          <a:lstStyle/>
          <a:p>
            <a:r>
              <a:rPr lang="en-US" dirty="0"/>
              <a:t>Assessment of progress</a:t>
            </a:r>
          </a:p>
        </p:txBody>
      </p:sp>
      <p:sp>
        <p:nvSpPr>
          <p:cNvPr id="5" name="Text Placeholder 4">
            <a:extLst>
              <a:ext uri="{FF2B5EF4-FFF2-40B4-BE49-F238E27FC236}">
                <a16:creationId xmlns:a16="http://schemas.microsoft.com/office/drawing/2014/main" id="{18473B06-85D0-EE5B-7794-8E6357DA19B1}"/>
              </a:ext>
            </a:extLst>
          </p:cNvPr>
          <p:cNvSpPr>
            <a:spLocks noGrp="1"/>
          </p:cNvSpPr>
          <p:nvPr>
            <p:ph type="body" sz="quarter" idx="3"/>
          </p:nvPr>
        </p:nvSpPr>
        <p:spPr>
          <a:xfrm>
            <a:off x="335280" y="1120187"/>
            <a:ext cx="5760720" cy="639762"/>
          </a:xfrm>
          <a:noFill/>
        </p:spPr>
        <p:txBody>
          <a:bodyPr/>
          <a:lstStyle/>
          <a:p>
            <a:r>
              <a:rPr lang="en-US" dirty="0">
                <a:solidFill>
                  <a:srgbClr val="C95E28"/>
                </a:solidFill>
              </a:rPr>
              <a:t>Key Challenges</a:t>
            </a:r>
          </a:p>
        </p:txBody>
      </p:sp>
      <p:sp>
        <p:nvSpPr>
          <p:cNvPr id="6" name="Content Placeholder 5">
            <a:extLst>
              <a:ext uri="{FF2B5EF4-FFF2-40B4-BE49-F238E27FC236}">
                <a16:creationId xmlns:a16="http://schemas.microsoft.com/office/drawing/2014/main" id="{F6B4909E-D278-2E9A-B676-709775213800}"/>
              </a:ext>
            </a:extLst>
          </p:cNvPr>
          <p:cNvSpPr>
            <a:spLocks noGrp="1"/>
          </p:cNvSpPr>
          <p:nvPr>
            <p:ph sz="quarter" idx="4"/>
          </p:nvPr>
        </p:nvSpPr>
        <p:spPr>
          <a:xfrm>
            <a:off x="371224" y="1932052"/>
            <a:ext cx="5760720" cy="4789426"/>
          </a:xfrm>
          <a:noFill/>
        </p:spPr>
        <p:txBody>
          <a:bodyPr/>
          <a:lstStyle/>
          <a:p>
            <a:pPr>
              <a:spcBef>
                <a:spcPts val="600"/>
              </a:spcBef>
            </a:pPr>
            <a:r>
              <a:rPr lang="en-US" sz="2000" dirty="0"/>
              <a:t>Continued decline in the in-state college-going rate of recent high school graduates </a:t>
            </a:r>
            <a:r>
              <a:rPr lang="en-US" sz="2000" i="1" dirty="0"/>
              <a:t>(from 59% in 2017 to 54% in 2021).</a:t>
            </a:r>
          </a:p>
          <a:p>
            <a:pPr>
              <a:spcBef>
                <a:spcPts val="600"/>
              </a:spcBef>
            </a:pPr>
            <a:r>
              <a:rPr lang="en-US" sz="2000" dirty="0"/>
              <a:t>Undergraduate enrollment (not including high school students) at the universities and KCTCS has steadily declined over the past five years (</a:t>
            </a:r>
            <a:r>
              <a:rPr lang="en-US" sz="2000" i="1" dirty="0"/>
              <a:t>7.3 and 21.9 percent, respectively).</a:t>
            </a:r>
            <a:r>
              <a:rPr lang="en-US" sz="2000" dirty="0"/>
              <a:t> </a:t>
            </a:r>
            <a:endParaRPr lang="en-US" sz="2000" i="1" dirty="0"/>
          </a:p>
          <a:p>
            <a:pPr>
              <a:spcBef>
                <a:spcPts val="600"/>
              </a:spcBef>
            </a:pPr>
            <a:r>
              <a:rPr lang="en-US" sz="2000" dirty="0"/>
              <a:t>Key demographic groups have seen significant enrollment declines (low-income and adult learners).</a:t>
            </a:r>
          </a:p>
        </p:txBody>
      </p:sp>
      <p:sp>
        <p:nvSpPr>
          <p:cNvPr id="7" name="Slide Number Placeholder 6">
            <a:extLst>
              <a:ext uri="{FF2B5EF4-FFF2-40B4-BE49-F238E27FC236}">
                <a16:creationId xmlns:a16="http://schemas.microsoft.com/office/drawing/2014/main" id="{8DE653CB-D268-0BE8-C847-FE2A63B30034}"/>
              </a:ext>
            </a:extLst>
          </p:cNvPr>
          <p:cNvSpPr>
            <a:spLocks noGrp="1"/>
          </p:cNvSpPr>
          <p:nvPr>
            <p:ph type="sldNum" sz="quarter" idx="12"/>
          </p:nvPr>
        </p:nvSpPr>
        <p:spPr/>
        <p:txBody>
          <a:bodyPr/>
          <a:lstStyle/>
          <a:p>
            <a:fld id="{97A87C2B-C0D7-465F-A2C1-383D1D493A00}" type="slidenum">
              <a:rPr lang="en-US" smtClean="0"/>
              <a:t>6</a:t>
            </a:fld>
            <a:endParaRPr lang="en-US"/>
          </a:p>
        </p:txBody>
      </p:sp>
      <p:pic>
        <p:nvPicPr>
          <p:cNvPr id="12" name="Picture 11">
            <a:extLst>
              <a:ext uri="{FF2B5EF4-FFF2-40B4-BE49-F238E27FC236}">
                <a16:creationId xmlns:a16="http://schemas.microsoft.com/office/drawing/2014/main" id="{E128997E-DD43-FAA3-23A3-F5ED38295474}"/>
              </a:ext>
            </a:extLst>
          </p:cNvPr>
          <p:cNvPicPr>
            <a:picLocks noChangeAspect="1"/>
          </p:cNvPicPr>
          <p:nvPr/>
        </p:nvPicPr>
        <p:blipFill>
          <a:blip r:embed="rId2"/>
          <a:stretch>
            <a:fillRect/>
          </a:stretch>
        </p:blipFill>
        <p:spPr>
          <a:xfrm>
            <a:off x="6225090" y="2209800"/>
            <a:ext cx="5966910" cy="3658360"/>
          </a:xfrm>
          <a:prstGeom prst="rect">
            <a:avLst/>
          </a:prstGeom>
        </p:spPr>
      </p:pic>
      <p:sp>
        <p:nvSpPr>
          <p:cNvPr id="13" name="TextBox 12">
            <a:extLst>
              <a:ext uri="{FF2B5EF4-FFF2-40B4-BE49-F238E27FC236}">
                <a16:creationId xmlns:a16="http://schemas.microsoft.com/office/drawing/2014/main" id="{D62E7746-6622-A910-690F-865DB146F7EE}"/>
              </a:ext>
            </a:extLst>
          </p:cNvPr>
          <p:cNvSpPr txBox="1"/>
          <p:nvPr/>
        </p:nvSpPr>
        <p:spPr>
          <a:xfrm>
            <a:off x="7840799" y="1764106"/>
            <a:ext cx="2778133" cy="369332"/>
          </a:xfrm>
          <a:prstGeom prst="rect">
            <a:avLst/>
          </a:prstGeom>
          <a:noFill/>
        </p:spPr>
        <p:txBody>
          <a:bodyPr wrap="none" rtlCol="0">
            <a:spAutoFit/>
          </a:bodyPr>
          <a:lstStyle/>
          <a:p>
            <a:r>
              <a:rPr lang="en-US" b="1" dirty="0"/>
              <a:t>In-State College Going Rate</a:t>
            </a:r>
          </a:p>
        </p:txBody>
      </p:sp>
    </p:spTree>
    <p:extLst>
      <p:ext uri="{BB962C8B-B14F-4D97-AF65-F5344CB8AC3E}">
        <p14:creationId xmlns:p14="http://schemas.microsoft.com/office/powerpoint/2010/main" val="2465365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1739-5E86-9163-7C01-7A804BC375B1}"/>
              </a:ext>
            </a:extLst>
          </p:cNvPr>
          <p:cNvSpPr>
            <a:spLocks noGrp="1"/>
          </p:cNvSpPr>
          <p:nvPr>
            <p:ph type="title"/>
          </p:nvPr>
        </p:nvSpPr>
        <p:spPr>
          <a:xfrm>
            <a:off x="0" y="175648"/>
            <a:ext cx="12192000" cy="743361"/>
          </a:xfrm>
        </p:spPr>
        <p:txBody>
          <a:bodyPr/>
          <a:lstStyle/>
          <a:p>
            <a:r>
              <a:rPr lang="en-US" dirty="0"/>
              <a:t>Trends and Issues Faced by Higher Education Nationally</a:t>
            </a:r>
          </a:p>
        </p:txBody>
      </p:sp>
      <p:sp>
        <p:nvSpPr>
          <p:cNvPr id="7" name="Slide Number Placeholder 6">
            <a:extLst>
              <a:ext uri="{FF2B5EF4-FFF2-40B4-BE49-F238E27FC236}">
                <a16:creationId xmlns:a16="http://schemas.microsoft.com/office/drawing/2014/main" id="{8DE653CB-D268-0BE8-C847-FE2A63B30034}"/>
              </a:ext>
            </a:extLst>
          </p:cNvPr>
          <p:cNvSpPr>
            <a:spLocks noGrp="1"/>
          </p:cNvSpPr>
          <p:nvPr>
            <p:ph type="sldNum" sz="quarter" idx="11"/>
          </p:nvPr>
        </p:nvSpPr>
        <p:spPr/>
        <p:txBody>
          <a:bodyPr/>
          <a:lstStyle/>
          <a:p>
            <a:fld id="{97A87C2B-C0D7-465F-A2C1-383D1D493A00}" type="slidenum">
              <a:rPr lang="en-US" smtClean="0"/>
              <a:t>7</a:t>
            </a:fld>
            <a:endParaRPr lang="en-US"/>
          </a:p>
        </p:txBody>
      </p:sp>
      <p:sp>
        <p:nvSpPr>
          <p:cNvPr id="74" name="Content Placeholder 73">
            <a:extLst>
              <a:ext uri="{FF2B5EF4-FFF2-40B4-BE49-F238E27FC236}">
                <a16:creationId xmlns:a16="http://schemas.microsoft.com/office/drawing/2014/main" id="{BD3463AF-3AF5-72BF-1B11-ABBB8EB826AE}"/>
              </a:ext>
            </a:extLst>
          </p:cNvPr>
          <p:cNvSpPr>
            <a:spLocks noGrp="1"/>
          </p:cNvSpPr>
          <p:nvPr>
            <p:ph sz="quarter" idx="14"/>
          </p:nvPr>
        </p:nvSpPr>
        <p:spPr>
          <a:xfrm>
            <a:off x="289560" y="879883"/>
            <a:ext cx="11612880" cy="5624198"/>
          </a:xfrm>
        </p:spPr>
        <p:txBody>
          <a:bodyPr/>
          <a:lstStyle/>
          <a:p>
            <a:r>
              <a:rPr lang="en-US" sz="1900" b="1" dirty="0">
                <a:solidFill>
                  <a:srgbClr val="C95E28"/>
                </a:solidFill>
              </a:rPr>
              <a:t>Enrollment Challenges </a:t>
            </a:r>
            <a:r>
              <a:rPr lang="en-US" sz="1900" dirty="0"/>
              <a:t>– Nationally, higher education enrollment peaked in 2011.  A significant drop off in traditional college age students is expected over the next several years.</a:t>
            </a:r>
          </a:p>
          <a:p>
            <a:r>
              <a:rPr lang="en-US" sz="1900" b="1" dirty="0">
                <a:solidFill>
                  <a:srgbClr val="C95E28"/>
                </a:solidFill>
              </a:rPr>
              <a:t>Increasing Focus Graduate Employability and Better Alignment with State Economic Development Goals </a:t>
            </a:r>
            <a:r>
              <a:rPr lang="en-US" sz="1900" dirty="0"/>
              <a:t>– program/workforce demand alignment, work-based learning opportunities, stronger career guidance/advising, and closer linkages with economic and workforce agendas.</a:t>
            </a:r>
          </a:p>
          <a:p>
            <a:r>
              <a:rPr lang="en-US" sz="1900" b="1" dirty="0">
                <a:solidFill>
                  <a:srgbClr val="C95E28"/>
                </a:solidFill>
              </a:rPr>
              <a:t>Public Questioning about the value of Postsecondary Education</a:t>
            </a:r>
            <a:r>
              <a:rPr lang="en-US" sz="1900" dirty="0"/>
              <a:t> – Public trust in the ROI of postsecondary education has declined in recent years. </a:t>
            </a:r>
          </a:p>
          <a:p>
            <a:r>
              <a:rPr lang="en-US" sz="1900" b="1" dirty="0">
                <a:solidFill>
                  <a:srgbClr val="C95E28"/>
                </a:solidFill>
              </a:rPr>
              <a:t>Rising Financial Pressures </a:t>
            </a:r>
            <a:r>
              <a:rPr lang="en-US" sz="1900" dirty="0"/>
              <a:t>– State appropriations have not fully recovered since the great recession in many states. Declining enrollment and diminishing revenue sources have added to this pressure.</a:t>
            </a:r>
          </a:p>
          <a:p>
            <a:r>
              <a:rPr lang="en-US" sz="1900" b="1" dirty="0">
                <a:solidFill>
                  <a:srgbClr val="C95E28"/>
                </a:solidFill>
              </a:rPr>
              <a:t>Changing Student Needs and Demographics – </a:t>
            </a:r>
            <a:r>
              <a:rPr lang="en-US" sz="1900" dirty="0"/>
              <a:t>Institutions need to address the needs of non-traditional students, part-time learners, students from a range of socio-economic backgrounds and students with greater advising and counseling needs. </a:t>
            </a:r>
          </a:p>
          <a:p>
            <a:r>
              <a:rPr lang="en-US" sz="1900" b="1" dirty="0">
                <a:solidFill>
                  <a:srgbClr val="C95E28"/>
                </a:solidFill>
              </a:rPr>
              <a:t>Advances in Technology </a:t>
            </a:r>
            <a:r>
              <a:rPr lang="en-US" sz="1900" dirty="0"/>
              <a:t>– Online and hybrid learning options now account for over half of enrollment nationally. While technology offers opportunities for more accessible and personalized learning, it requires investments in infrastructure and training for educators.</a:t>
            </a:r>
          </a:p>
          <a:p>
            <a:endParaRPr lang="en-US" dirty="0"/>
          </a:p>
        </p:txBody>
      </p:sp>
    </p:spTree>
    <p:extLst>
      <p:ext uri="{BB962C8B-B14F-4D97-AF65-F5344CB8AC3E}">
        <p14:creationId xmlns:p14="http://schemas.microsoft.com/office/powerpoint/2010/main" val="22906874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E08E-64D6-3265-4465-C7F66DCCA144}"/>
              </a:ext>
            </a:extLst>
          </p:cNvPr>
          <p:cNvSpPr>
            <a:spLocks noGrp="1"/>
          </p:cNvSpPr>
          <p:nvPr>
            <p:ph type="title"/>
          </p:nvPr>
        </p:nvSpPr>
        <p:spPr/>
        <p:txBody>
          <a:bodyPr/>
          <a:lstStyle/>
          <a:p>
            <a:r>
              <a:rPr lang="en-US" dirty="0"/>
              <a:t>Kentucky’s Student Right to Know Website</a:t>
            </a:r>
          </a:p>
        </p:txBody>
      </p:sp>
      <p:sp>
        <p:nvSpPr>
          <p:cNvPr id="3" name="Slide Number Placeholder 2">
            <a:extLst>
              <a:ext uri="{FF2B5EF4-FFF2-40B4-BE49-F238E27FC236}">
                <a16:creationId xmlns:a16="http://schemas.microsoft.com/office/drawing/2014/main" id="{7F061F51-BD25-C6D6-5FD9-E134ED1EA6C3}"/>
              </a:ext>
            </a:extLst>
          </p:cNvPr>
          <p:cNvSpPr>
            <a:spLocks noGrp="1"/>
          </p:cNvSpPr>
          <p:nvPr>
            <p:ph type="sldNum" sz="quarter" idx="10"/>
          </p:nvPr>
        </p:nvSpPr>
        <p:spPr/>
        <p:txBody>
          <a:bodyPr/>
          <a:lstStyle/>
          <a:p>
            <a:fld id="{97A87C2B-C0D7-465F-A2C1-383D1D493A00}" type="slidenum">
              <a:rPr lang="en-US" smtClean="0"/>
              <a:pPr/>
              <a:t>8</a:t>
            </a:fld>
            <a:endParaRPr lang="en-US"/>
          </a:p>
        </p:txBody>
      </p:sp>
    </p:spTree>
    <p:extLst>
      <p:ext uri="{BB962C8B-B14F-4D97-AF65-F5344CB8AC3E}">
        <p14:creationId xmlns:p14="http://schemas.microsoft.com/office/powerpoint/2010/main" val="39518359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19BF-BB3F-E7E4-7D37-84E33E0E5EA6}"/>
              </a:ext>
            </a:extLst>
          </p:cNvPr>
          <p:cNvSpPr>
            <a:spLocks noGrp="1"/>
          </p:cNvSpPr>
          <p:nvPr>
            <p:ph type="title"/>
          </p:nvPr>
        </p:nvSpPr>
        <p:spPr/>
        <p:txBody>
          <a:bodyPr/>
          <a:lstStyle/>
          <a:p>
            <a:r>
              <a:rPr lang="en-US" dirty="0"/>
              <a:t>Student Right to Know Website</a:t>
            </a:r>
          </a:p>
        </p:txBody>
      </p:sp>
      <p:sp>
        <p:nvSpPr>
          <p:cNvPr id="4" name="Slide Number Placeholder 3">
            <a:extLst>
              <a:ext uri="{FF2B5EF4-FFF2-40B4-BE49-F238E27FC236}">
                <a16:creationId xmlns:a16="http://schemas.microsoft.com/office/drawing/2014/main" id="{C8ADC854-622E-712A-413F-92B46CDC4CD5}"/>
              </a:ext>
            </a:extLst>
          </p:cNvPr>
          <p:cNvSpPr>
            <a:spLocks noGrp="1"/>
          </p:cNvSpPr>
          <p:nvPr>
            <p:ph type="sldNum" sz="quarter" idx="12"/>
          </p:nvPr>
        </p:nvSpPr>
        <p:spPr/>
        <p:txBody>
          <a:bodyPr/>
          <a:lstStyle/>
          <a:p>
            <a:fld id="{97A87C2B-C0D7-465F-A2C1-383D1D493A00}" type="slidenum">
              <a:rPr lang="en-US" smtClean="0"/>
              <a:t>9</a:t>
            </a:fld>
            <a:endParaRPr lang="en-US"/>
          </a:p>
        </p:txBody>
      </p:sp>
      <p:sp>
        <p:nvSpPr>
          <p:cNvPr id="7" name="Content Placeholder 6">
            <a:extLst>
              <a:ext uri="{FF2B5EF4-FFF2-40B4-BE49-F238E27FC236}">
                <a16:creationId xmlns:a16="http://schemas.microsoft.com/office/drawing/2014/main" id="{12219E16-46D4-4B74-5328-55555519557D}"/>
              </a:ext>
            </a:extLst>
          </p:cNvPr>
          <p:cNvSpPr>
            <a:spLocks noGrp="1"/>
          </p:cNvSpPr>
          <p:nvPr>
            <p:ph idx="1"/>
          </p:nvPr>
        </p:nvSpPr>
        <p:spPr>
          <a:xfrm>
            <a:off x="711200" y="1202223"/>
            <a:ext cx="10769600" cy="5029200"/>
          </a:xfrm>
        </p:spPr>
        <p:txBody>
          <a:bodyPr/>
          <a:lstStyle/>
          <a:p>
            <a:pPr>
              <a:spcBef>
                <a:spcPts val="0"/>
              </a:spcBef>
            </a:pPr>
            <a:r>
              <a:rPr lang="en-US" sz="2250" dirty="0" err="1">
                <a:solidFill>
                  <a:srgbClr val="333333"/>
                </a:solidFill>
                <a:latin typeface="+mn-lt"/>
              </a:rPr>
              <a:t>KYStats</a:t>
            </a:r>
            <a:r>
              <a:rPr lang="en-US" sz="2250" dirty="0">
                <a:solidFill>
                  <a:srgbClr val="333333"/>
                </a:solidFill>
                <a:latin typeface="+mn-lt"/>
              </a:rPr>
              <a:t>/CPE project </a:t>
            </a:r>
            <a:r>
              <a:rPr lang="en-US" sz="2250" b="1" dirty="0">
                <a:solidFill>
                  <a:srgbClr val="C95E28"/>
                </a:solidFill>
                <a:latin typeface="+mn-lt"/>
              </a:rPr>
              <a:t>designed to create greater transparency about college cost and return on investment</a:t>
            </a:r>
            <a:r>
              <a:rPr lang="en-US" sz="2250" dirty="0">
                <a:solidFill>
                  <a:srgbClr val="333333"/>
                </a:solidFill>
                <a:latin typeface="+mn-lt"/>
              </a:rPr>
              <a:t> at </a:t>
            </a:r>
            <a:r>
              <a:rPr lang="en-US" sz="2250" b="0" i="0" dirty="0">
                <a:solidFill>
                  <a:srgbClr val="333333"/>
                </a:solidFill>
                <a:effectLst/>
                <a:latin typeface="+mn-lt"/>
              </a:rPr>
              <a:t>KY’s public </a:t>
            </a:r>
            <a:r>
              <a:rPr lang="en-US" sz="2250" dirty="0">
                <a:solidFill>
                  <a:srgbClr val="333333"/>
                </a:solidFill>
                <a:latin typeface="+mn-lt"/>
              </a:rPr>
              <a:t>colleges/universities </a:t>
            </a:r>
            <a:r>
              <a:rPr lang="en-US" sz="2250" b="0" i="0" dirty="0">
                <a:solidFill>
                  <a:srgbClr val="333333"/>
                </a:solidFill>
                <a:effectLst/>
                <a:latin typeface="+mn-lt"/>
              </a:rPr>
              <a:t>and high school CTE programs.</a:t>
            </a:r>
          </a:p>
          <a:p>
            <a:pPr>
              <a:spcBef>
                <a:spcPts val="0"/>
              </a:spcBef>
            </a:pPr>
            <a:r>
              <a:rPr lang="en-US" sz="2250" dirty="0">
                <a:solidFill>
                  <a:srgbClr val="333333"/>
                </a:solidFill>
                <a:latin typeface="+mn-lt"/>
              </a:rPr>
              <a:t>Students, families, high school counselors and others can </a:t>
            </a:r>
            <a:r>
              <a:rPr lang="en-US" sz="2250" b="1" dirty="0">
                <a:solidFill>
                  <a:srgbClr val="C95E28"/>
                </a:solidFill>
                <a:latin typeface="+mn-lt"/>
              </a:rPr>
              <a:t>compare the overall cost of attendance, tuition, financial aid and graduation rates</a:t>
            </a:r>
            <a:r>
              <a:rPr lang="en-US" sz="2250" dirty="0">
                <a:solidFill>
                  <a:srgbClr val="333333"/>
                </a:solidFill>
                <a:latin typeface="+mn-lt"/>
              </a:rPr>
              <a:t> for each institution, among other factors. </a:t>
            </a:r>
          </a:p>
          <a:p>
            <a:pPr>
              <a:spcBef>
                <a:spcPts val="0"/>
              </a:spcBef>
            </a:pPr>
            <a:r>
              <a:rPr lang="en-US" sz="2250" dirty="0">
                <a:solidFill>
                  <a:srgbClr val="333333"/>
                </a:solidFill>
                <a:latin typeface="+mn-lt"/>
              </a:rPr>
              <a:t>Users can also review </a:t>
            </a:r>
            <a:r>
              <a:rPr lang="en-US" sz="2250" b="1" dirty="0">
                <a:solidFill>
                  <a:srgbClr val="C95E28"/>
                </a:solidFill>
                <a:latin typeface="+mn-lt"/>
              </a:rPr>
              <a:t>Kentucky-specific workforce and salary data for graduates </a:t>
            </a:r>
            <a:r>
              <a:rPr lang="en-US" sz="2250" dirty="0">
                <a:solidFill>
                  <a:srgbClr val="333333"/>
                </a:solidFill>
                <a:latin typeface="+mn-lt"/>
              </a:rPr>
              <a:t>in particular fields of study.</a:t>
            </a:r>
          </a:p>
          <a:p>
            <a:pPr>
              <a:spcBef>
                <a:spcPts val="0"/>
              </a:spcBef>
            </a:pPr>
            <a:r>
              <a:rPr lang="en-US" sz="2250" dirty="0">
                <a:solidFill>
                  <a:srgbClr val="333333"/>
                </a:solidFill>
                <a:latin typeface="+mn-lt"/>
              </a:rPr>
              <a:t>Students can review all majors at the institutions, learn about the </a:t>
            </a:r>
            <a:r>
              <a:rPr lang="en-US" sz="2250" b="1" dirty="0">
                <a:solidFill>
                  <a:srgbClr val="C95E28"/>
                </a:solidFill>
                <a:latin typeface="+mn-lt"/>
              </a:rPr>
              <a:t>top occupations for each degree and compare typical salary outcomes</a:t>
            </a:r>
            <a:r>
              <a:rPr lang="en-US" sz="2250" dirty="0">
                <a:solidFill>
                  <a:srgbClr val="333333"/>
                </a:solidFill>
                <a:latin typeface="+mn-lt"/>
              </a:rPr>
              <a:t> for early-, mid- and late-career workers. </a:t>
            </a:r>
          </a:p>
          <a:p>
            <a:pPr>
              <a:spcBef>
                <a:spcPts val="0"/>
              </a:spcBef>
            </a:pPr>
            <a:r>
              <a:rPr lang="en-US" sz="2250" dirty="0">
                <a:solidFill>
                  <a:srgbClr val="333333"/>
                </a:solidFill>
                <a:latin typeface="+mn-lt"/>
              </a:rPr>
              <a:t>The website also shows the percentage of students who have received loans for a particular program, the </a:t>
            </a:r>
            <a:r>
              <a:rPr lang="en-US" sz="2250" b="1" dirty="0">
                <a:solidFill>
                  <a:srgbClr val="C95E28"/>
                </a:solidFill>
                <a:latin typeface="+mn-lt"/>
              </a:rPr>
              <a:t>average loan amount and the rates of default</a:t>
            </a:r>
            <a:r>
              <a:rPr lang="en-US" sz="2250" dirty="0">
                <a:solidFill>
                  <a:srgbClr val="333333"/>
                </a:solidFill>
                <a:latin typeface="+mn-lt"/>
              </a:rPr>
              <a:t>.</a:t>
            </a:r>
          </a:p>
        </p:txBody>
      </p:sp>
    </p:spTree>
    <p:extLst>
      <p:ext uri="{BB962C8B-B14F-4D97-AF65-F5344CB8AC3E}">
        <p14:creationId xmlns:p14="http://schemas.microsoft.com/office/powerpoint/2010/main" val="515685205"/>
      </p:ext>
    </p:extLst>
  </p:cSld>
  <p:clrMapOvr>
    <a:masterClrMapping/>
  </p:clrMapOvr>
  <p:transition>
    <p:fade/>
  </p:transition>
</p:sld>
</file>

<file path=ppt/theme/theme1.xml><?xml version="1.0" encoding="utf-8"?>
<a:theme xmlns:a="http://schemas.openxmlformats.org/drawingml/2006/main" name="Office Theme">
  <a:themeElements>
    <a:clrScheme name="CPE Presentation">
      <a:dk1>
        <a:srgbClr val="000000"/>
      </a:dk1>
      <a:lt1>
        <a:srgbClr val="FFFFFF"/>
      </a:lt1>
      <a:dk2>
        <a:srgbClr val="005495"/>
      </a:dk2>
      <a:lt2>
        <a:srgbClr val="EEEEEE"/>
      </a:lt2>
      <a:accent1>
        <a:srgbClr val="0088C7"/>
      </a:accent1>
      <a:accent2>
        <a:srgbClr val="F37021"/>
      </a:accent2>
      <a:accent3>
        <a:srgbClr val="85AD64"/>
      </a:accent3>
      <a:accent4>
        <a:srgbClr val="4F57A6"/>
      </a:accent4>
      <a:accent5>
        <a:srgbClr val="E39717"/>
      </a:accent5>
      <a:accent6>
        <a:srgbClr val="00757B"/>
      </a:accent6>
      <a:hlink>
        <a:srgbClr val="0088C7"/>
      </a:hlink>
      <a:folHlink>
        <a:srgbClr val="0054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5889</TotalTime>
  <Words>2330</Words>
  <Application>Microsoft Macintosh PowerPoint</Application>
  <PresentationFormat>Widescreen</PresentationFormat>
  <Paragraphs>229</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Helvetica</vt:lpstr>
      <vt:lpstr>Office Theme</vt:lpstr>
      <vt:lpstr>Kentucky Postsecondary  Education Update</vt:lpstr>
      <vt:lpstr>PowerPoint Presentation</vt:lpstr>
      <vt:lpstr>PowerPoint Presentation</vt:lpstr>
      <vt:lpstr>Guiding Goal</vt:lpstr>
      <vt:lpstr>Assessment of progress</vt:lpstr>
      <vt:lpstr>Assessment of progress</vt:lpstr>
      <vt:lpstr>Trends and Issues Faced by Higher Education Nationally</vt:lpstr>
      <vt:lpstr>Kentucky’s Student Right to Know Website</vt:lpstr>
      <vt:lpstr>Student Right to Know Website</vt:lpstr>
      <vt:lpstr>Student Right to Know – College Cost and Affordability</vt:lpstr>
      <vt:lpstr>Student Right to Know – Occupational Information</vt:lpstr>
      <vt:lpstr>Student Right to Know – Opportunities for Greater Impact</vt:lpstr>
      <vt:lpstr>College Affordability and Strategies to Reduce Student Debt </vt:lpstr>
      <vt:lpstr>The shift in higher ed funding</vt:lpstr>
      <vt:lpstr>Fewer low-income students are going to college</vt:lpstr>
      <vt:lpstr>Campus commitment to financial aid</vt:lpstr>
      <vt:lpstr>CPE’s commitment to keeping tuition increases low</vt:lpstr>
      <vt:lpstr>FAFSA completion in Kentucky on the decline</vt:lpstr>
      <vt:lpstr>Unmet financial need after all assistance is applied to total cost</vt:lpstr>
      <vt:lpstr>Student debt for Kentucky KCTCS completers is declining</vt:lpstr>
      <vt:lpstr>Debt levels for undergraduate completers at Kentucky public universities also is declining</vt:lpstr>
      <vt:lpstr>Strategies to Improve College Affordability</vt:lpstr>
      <vt:lpstr>Strategies to engage and skill up more adult learners</vt:lpstr>
      <vt:lpstr>Who are Kentucky’s Current Adult Learners?</vt:lpstr>
      <vt:lpstr>Potential Adult Learner Market in KY</vt:lpstr>
      <vt:lpstr>Adult enrollment has sharply declined over the decade</vt:lpstr>
      <vt:lpstr>Workforce Participation in Kentucky</vt:lpstr>
      <vt:lpstr>Responding to the Challenge</vt:lpstr>
      <vt:lpstr>Key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Gayheart, Gabrielle L (CPE)</dc:creator>
  <cp:lastModifiedBy>Nimocks, Lee   (CPE)</cp:lastModifiedBy>
  <cp:revision>199</cp:revision>
  <cp:lastPrinted>2020-01-16T16:52:43Z</cp:lastPrinted>
  <dcterms:created xsi:type="dcterms:W3CDTF">2016-09-22T18:57:17Z</dcterms:created>
  <dcterms:modified xsi:type="dcterms:W3CDTF">2023-08-01T15:58:20Z</dcterms:modified>
</cp:coreProperties>
</file>