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8BB768-0A26-47FA-B55B-91639E4FAB6C}">
  <a:tblStyle styleId="{D38BB768-0A26-47FA-B55B-91639E4FAB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8d3dfe2af7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g28d3dfe2af7_1_21:notes"/>
          <p:cNvSpPr txBox="1">
            <a:spLocks noGrp="1"/>
          </p:cNvSpPr>
          <p:nvPr>
            <p:ph type="body" idx="1"/>
          </p:nvPr>
        </p:nvSpPr>
        <p:spPr>
          <a:xfrm>
            <a:off x="685800" y="4343400"/>
            <a:ext cx="5486400" cy="4114800"/>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SzPts val="1100"/>
              <a:buNone/>
            </a:pPr>
            <a:r>
              <a:rPr lang="en" sz="1400"/>
              <a:t>JT</a:t>
            </a:r>
            <a:endParaRPr sz="1400"/>
          </a:p>
        </p:txBody>
      </p:sp>
      <p:sp>
        <p:nvSpPr>
          <p:cNvPr id="74" name="Google Shape;74;g28d3dfe2af7_1_21:notes"/>
          <p:cNvSpPr txBox="1">
            <a:spLocks noGrp="1"/>
          </p:cNvSpPr>
          <p:nvPr>
            <p:ph type="sldNum" idx="12"/>
          </p:nvPr>
        </p:nvSpPr>
        <p:spPr>
          <a:xfrm>
            <a:off x="3884613" y="8685213"/>
            <a:ext cx="2971800" cy="4572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8d3dfe2af7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28d3dfe2af7_1_82:notes"/>
          <p:cNvSpPr txBox="1">
            <a:spLocks noGrp="1"/>
          </p:cNvSpPr>
          <p:nvPr>
            <p:ph type="body" idx="1"/>
          </p:nvPr>
        </p:nvSpPr>
        <p:spPr>
          <a:xfrm>
            <a:off x="685800" y="4343400"/>
            <a:ext cx="5486400" cy="4114800"/>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SzPts val="1100"/>
              <a:buNone/>
            </a:pPr>
            <a:r>
              <a:rPr lang="en" sz="1400"/>
              <a:t>JA</a:t>
            </a:r>
            <a:endParaRPr sz="1400"/>
          </a:p>
        </p:txBody>
      </p:sp>
      <p:sp>
        <p:nvSpPr>
          <p:cNvPr id="143" name="Google Shape;143;g28d3dfe2af7_1_82:notes"/>
          <p:cNvSpPr txBox="1">
            <a:spLocks noGrp="1"/>
          </p:cNvSpPr>
          <p:nvPr>
            <p:ph type="sldNum" idx="12"/>
          </p:nvPr>
        </p:nvSpPr>
        <p:spPr>
          <a:xfrm>
            <a:off x="3884613" y="8685213"/>
            <a:ext cx="2971800" cy="4572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8d3dfe2af7_1_9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28d3dfe2af7_1_96:notes"/>
          <p:cNvSpPr txBox="1">
            <a:spLocks noGrp="1"/>
          </p:cNvSpPr>
          <p:nvPr>
            <p:ph type="body" idx="1"/>
          </p:nvPr>
        </p:nvSpPr>
        <p:spPr>
          <a:xfrm>
            <a:off x="731520" y="4560570"/>
            <a:ext cx="5852100" cy="4320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100"/>
              <a:buNone/>
            </a:pPr>
            <a:r>
              <a:rPr lang="en"/>
              <a:t>DB</a:t>
            </a:r>
            <a:endParaRPr/>
          </a:p>
        </p:txBody>
      </p:sp>
      <p:sp>
        <p:nvSpPr>
          <p:cNvPr id="150" name="Google Shape;150;g28d3dfe2af7_1_96:notes"/>
          <p:cNvSpPr txBox="1">
            <a:spLocks noGrp="1"/>
          </p:cNvSpPr>
          <p:nvPr>
            <p:ph type="sldNum" idx="12"/>
          </p:nvPr>
        </p:nvSpPr>
        <p:spPr>
          <a:xfrm>
            <a:off x="4143587" y="9119474"/>
            <a:ext cx="3169800" cy="480000"/>
          </a:xfrm>
          <a:prstGeom prst="rect">
            <a:avLst/>
          </a:prstGeom>
          <a:noFill/>
          <a:ln>
            <a:noFill/>
          </a:ln>
        </p:spPr>
        <p:txBody>
          <a:bodyPr spcFirstLastPara="1" wrap="square" lIns="96600" tIns="48300" rIns="96600" bIns="483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8d3dfe2af7_1_10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28d3dfe2af7_1_102:notes"/>
          <p:cNvSpPr txBox="1">
            <a:spLocks noGrp="1"/>
          </p:cNvSpPr>
          <p:nvPr>
            <p:ph type="body" idx="1"/>
          </p:nvPr>
        </p:nvSpPr>
        <p:spPr>
          <a:xfrm>
            <a:off x="731520" y="4560570"/>
            <a:ext cx="5852100" cy="4320600"/>
          </a:xfrm>
          <a:prstGeom prst="rect">
            <a:avLst/>
          </a:prstGeom>
          <a:noFill/>
          <a:ln>
            <a:noFill/>
          </a:ln>
        </p:spPr>
        <p:txBody>
          <a:bodyPr spcFirstLastPara="1" wrap="square" lIns="96850" tIns="48425" rIns="96850" bIns="48425" anchor="t" anchorCtr="0">
            <a:noAutofit/>
          </a:bodyPr>
          <a:lstStyle/>
          <a:p>
            <a:pPr marL="0" lvl="0" indent="0" algn="l" rtl="0">
              <a:lnSpc>
                <a:spcPct val="100000"/>
              </a:lnSpc>
              <a:spcBef>
                <a:spcPts val="0"/>
              </a:spcBef>
              <a:spcAft>
                <a:spcPts val="0"/>
              </a:spcAft>
              <a:buSzPts val="1100"/>
              <a:buNone/>
            </a:pPr>
            <a:r>
              <a:rPr lang="en" sz="1500"/>
              <a:t>JT</a:t>
            </a:r>
            <a:endParaRPr sz="1500"/>
          </a:p>
        </p:txBody>
      </p:sp>
      <p:sp>
        <p:nvSpPr>
          <p:cNvPr id="157" name="Google Shape;157;g28d3dfe2af7_1_102:notes"/>
          <p:cNvSpPr txBox="1">
            <a:spLocks noGrp="1"/>
          </p:cNvSpPr>
          <p:nvPr>
            <p:ph type="sldNum" idx="12"/>
          </p:nvPr>
        </p:nvSpPr>
        <p:spPr>
          <a:xfrm>
            <a:off x="4143587" y="9119474"/>
            <a:ext cx="3169800" cy="480000"/>
          </a:xfrm>
          <a:prstGeom prst="rect">
            <a:avLst/>
          </a:prstGeom>
          <a:noFill/>
          <a:ln>
            <a:noFill/>
          </a:ln>
        </p:spPr>
        <p:txBody>
          <a:bodyPr spcFirstLastPara="1" wrap="square" lIns="96850" tIns="48425" rIns="96850" bIns="48425" anchor="b" anchorCtr="0">
            <a:noAutofit/>
          </a:bodyPr>
          <a:lstStyle/>
          <a:p>
            <a:pPr marL="0" marR="0" lvl="0" indent="0" algn="r" rtl="0">
              <a:lnSpc>
                <a:spcPct val="100000"/>
              </a:lnSpc>
              <a:spcBef>
                <a:spcPts val="0"/>
              </a:spcBef>
              <a:spcAft>
                <a:spcPts val="0"/>
              </a:spcAft>
              <a:buClr>
                <a:srgbClr val="000000"/>
              </a:buClr>
              <a:buSzPts val="1500"/>
              <a:buFont typeface="Arial"/>
              <a:buNone/>
            </a:pPr>
            <a:fld id="{00000000-1234-1234-1234-123412341234}" type="slidenum">
              <a:rPr lang="en" sz="1500" b="0" i="0" u="none" strike="noStrike" cap="none">
                <a:solidFill>
                  <a:srgbClr val="000000"/>
                </a:solidFill>
                <a:latin typeface="Arial"/>
                <a:ea typeface="Arial"/>
                <a:cs typeface="Arial"/>
                <a:sym typeface="Arial"/>
              </a:rPr>
              <a:t>12</a:t>
            </a:fld>
            <a:endParaRPr sz="15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8d3dfe2af7_1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28d3dfe2af7_1_110:notes"/>
          <p:cNvSpPr txBox="1">
            <a:spLocks noGrp="1"/>
          </p:cNvSpPr>
          <p:nvPr>
            <p:ph type="body" idx="1"/>
          </p:nvPr>
        </p:nvSpPr>
        <p:spPr>
          <a:xfrm>
            <a:off x="685800" y="4343400"/>
            <a:ext cx="5486400" cy="4114800"/>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SzPts val="1100"/>
              <a:buNone/>
            </a:pPr>
            <a:r>
              <a:rPr lang="en" sz="1400"/>
              <a:t>JT</a:t>
            </a:r>
            <a:endParaRPr sz="1400"/>
          </a:p>
        </p:txBody>
      </p:sp>
      <p:sp>
        <p:nvSpPr>
          <p:cNvPr id="166" name="Google Shape;166;g28d3dfe2af7_1_110:notes"/>
          <p:cNvSpPr txBox="1">
            <a:spLocks noGrp="1"/>
          </p:cNvSpPr>
          <p:nvPr>
            <p:ph type="sldNum" idx="12"/>
          </p:nvPr>
        </p:nvSpPr>
        <p:spPr>
          <a:xfrm>
            <a:off x="3884613" y="8685213"/>
            <a:ext cx="2971800" cy="4572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8d3dfe2af7_1_124: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28d3dfe2af7_1_124:notes"/>
          <p:cNvSpPr txBox="1">
            <a:spLocks noGrp="1"/>
          </p:cNvSpPr>
          <p:nvPr>
            <p:ph type="body" idx="1"/>
          </p:nvPr>
        </p:nvSpPr>
        <p:spPr>
          <a:xfrm>
            <a:off x="731520" y="4560570"/>
            <a:ext cx="5852100" cy="4320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100"/>
              <a:buNone/>
            </a:pPr>
            <a:r>
              <a:rPr lang="en"/>
              <a:t>DB</a:t>
            </a:r>
            <a:endParaRPr/>
          </a:p>
        </p:txBody>
      </p:sp>
      <p:sp>
        <p:nvSpPr>
          <p:cNvPr id="174" name="Google Shape;174;g28d3dfe2af7_1_124:notes"/>
          <p:cNvSpPr txBox="1">
            <a:spLocks noGrp="1"/>
          </p:cNvSpPr>
          <p:nvPr>
            <p:ph type="sldNum" idx="12"/>
          </p:nvPr>
        </p:nvSpPr>
        <p:spPr>
          <a:xfrm>
            <a:off x="4143587" y="9119474"/>
            <a:ext cx="3169800" cy="480000"/>
          </a:xfrm>
          <a:prstGeom prst="rect">
            <a:avLst/>
          </a:prstGeom>
          <a:noFill/>
          <a:ln>
            <a:noFill/>
          </a:ln>
        </p:spPr>
        <p:txBody>
          <a:bodyPr spcFirstLastPara="1" wrap="square" lIns="96600" tIns="48300" rIns="96600" bIns="483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8d3143bbbc_0_10:notes"/>
          <p:cNvSpPr>
            <a:spLocks noGrp="1" noRot="1" noChangeAspect="1"/>
          </p:cNvSpPr>
          <p:nvPr>
            <p:ph type="sldImg" idx="2"/>
          </p:nvPr>
        </p:nvSpPr>
        <p:spPr>
          <a:xfrm>
            <a:off x="457200" y="719138"/>
            <a:ext cx="64008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28d3143bbbc_0_10:notes"/>
          <p:cNvSpPr txBox="1">
            <a:spLocks noGrp="1"/>
          </p:cNvSpPr>
          <p:nvPr>
            <p:ph type="body" idx="1"/>
          </p:nvPr>
        </p:nvSpPr>
        <p:spPr>
          <a:xfrm>
            <a:off x="731520" y="4560570"/>
            <a:ext cx="5852100" cy="4320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100"/>
              <a:buNone/>
            </a:pPr>
            <a:r>
              <a:rPr lang="en"/>
              <a:t>DB</a:t>
            </a:r>
            <a:endParaRPr/>
          </a:p>
        </p:txBody>
      </p:sp>
      <p:sp>
        <p:nvSpPr>
          <p:cNvPr id="181" name="Google Shape;181;g28d3143bbbc_0_10:notes"/>
          <p:cNvSpPr txBox="1">
            <a:spLocks noGrp="1"/>
          </p:cNvSpPr>
          <p:nvPr>
            <p:ph type="sldNum" idx="12"/>
          </p:nvPr>
        </p:nvSpPr>
        <p:spPr>
          <a:xfrm>
            <a:off x="4143587" y="9119474"/>
            <a:ext cx="3169800" cy="480000"/>
          </a:xfrm>
          <a:prstGeom prst="rect">
            <a:avLst/>
          </a:prstGeom>
          <a:noFill/>
          <a:ln>
            <a:noFill/>
          </a:ln>
        </p:spPr>
        <p:txBody>
          <a:bodyPr spcFirstLastPara="1" wrap="square" lIns="96600" tIns="48300" rIns="96600" bIns="483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8d3dfe2af7_1_13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28d3dfe2af7_1_130:notes"/>
          <p:cNvSpPr txBox="1">
            <a:spLocks noGrp="1"/>
          </p:cNvSpPr>
          <p:nvPr>
            <p:ph type="body" idx="1"/>
          </p:nvPr>
        </p:nvSpPr>
        <p:spPr>
          <a:xfrm>
            <a:off x="731520" y="4560570"/>
            <a:ext cx="5852100" cy="4320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100"/>
              <a:buNone/>
            </a:pPr>
            <a:r>
              <a:rPr lang="en"/>
              <a:t>BC</a:t>
            </a:r>
            <a:endParaRPr/>
          </a:p>
        </p:txBody>
      </p:sp>
      <p:sp>
        <p:nvSpPr>
          <p:cNvPr id="188" name="Google Shape;188;g28d3dfe2af7_1_130:notes"/>
          <p:cNvSpPr txBox="1">
            <a:spLocks noGrp="1"/>
          </p:cNvSpPr>
          <p:nvPr>
            <p:ph type="sldNum" idx="12"/>
          </p:nvPr>
        </p:nvSpPr>
        <p:spPr>
          <a:xfrm>
            <a:off x="4143587" y="9119474"/>
            <a:ext cx="3169800" cy="480000"/>
          </a:xfrm>
          <a:prstGeom prst="rect">
            <a:avLst/>
          </a:prstGeom>
          <a:noFill/>
          <a:ln>
            <a:noFill/>
          </a:ln>
        </p:spPr>
        <p:txBody>
          <a:bodyPr spcFirstLastPara="1" wrap="square" lIns="96600" tIns="48300" rIns="96600" bIns="483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8d3143bb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8d3143bb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903a2ba88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903a2ba88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903a2ba88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903a2ba88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8d3dfe2af7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28d3dfe2af7_1_30:notes"/>
          <p:cNvSpPr txBox="1">
            <a:spLocks noGrp="1"/>
          </p:cNvSpPr>
          <p:nvPr>
            <p:ph type="body" idx="1"/>
          </p:nvPr>
        </p:nvSpPr>
        <p:spPr>
          <a:xfrm>
            <a:off x="685800" y="4343401"/>
            <a:ext cx="5486400" cy="41148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SzPts val="1100"/>
              <a:buNone/>
            </a:pPr>
            <a:r>
              <a:rPr lang="en"/>
              <a:t>ALL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8d3dfe2af7_1_13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8d3dfe2af7_1_136:notes"/>
          <p:cNvSpPr txBox="1">
            <a:spLocks noGrp="1"/>
          </p:cNvSpPr>
          <p:nvPr>
            <p:ph type="body" idx="1"/>
          </p:nvPr>
        </p:nvSpPr>
        <p:spPr>
          <a:xfrm>
            <a:off x="731520" y="4560570"/>
            <a:ext cx="5852100" cy="4320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100"/>
              <a:buNone/>
            </a:pPr>
            <a:r>
              <a:rPr lang="en"/>
              <a:t>CC</a:t>
            </a:r>
            <a:endParaRPr/>
          </a:p>
        </p:txBody>
      </p:sp>
      <p:sp>
        <p:nvSpPr>
          <p:cNvPr id="213" name="Google Shape;213;g28d3dfe2af7_1_136:notes"/>
          <p:cNvSpPr txBox="1">
            <a:spLocks noGrp="1"/>
          </p:cNvSpPr>
          <p:nvPr>
            <p:ph type="sldNum" idx="12"/>
          </p:nvPr>
        </p:nvSpPr>
        <p:spPr>
          <a:xfrm>
            <a:off x="4143587" y="9119474"/>
            <a:ext cx="3169800" cy="480000"/>
          </a:xfrm>
          <a:prstGeom prst="rect">
            <a:avLst/>
          </a:prstGeom>
          <a:noFill/>
          <a:ln>
            <a:noFill/>
          </a:ln>
        </p:spPr>
        <p:txBody>
          <a:bodyPr spcFirstLastPara="1" wrap="square" lIns="96600" tIns="48300" rIns="96600" bIns="483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8d3dfe2af7_1_3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28d3dfe2af7_1_35:notes"/>
          <p:cNvSpPr txBox="1">
            <a:spLocks noGrp="1"/>
          </p:cNvSpPr>
          <p:nvPr>
            <p:ph type="body" idx="1"/>
          </p:nvPr>
        </p:nvSpPr>
        <p:spPr>
          <a:xfrm>
            <a:off x="731520" y="4560570"/>
            <a:ext cx="5852160" cy="432054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100"/>
              <a:buNone/>
            </a:pPr>
            <a:r>
              <a:rPr lang="en"/>
              <a:t>BC</a:t>
            </a:r>
            <a:endParaRPr/>
          </a:p>
        </p:txBody>
      </p:sp>
      <p:sp>
        <p:nvSpPr>
          <p:cNvPr id="89" name="Google Shape;89;g28d3dfe2af7_1_35:notes"/>
          <p:cNvSpPr txBox="1">
            <a:spLocks noGrp="1"/>
          </p:cNvSpPr>
          <p:nvPr>
            <p:ph type="sldNum" idx="12"/>
          </p:nvPr>
        </p:nvSpPr>
        <p:spPr>
          <a:xfrm>
            <a:off x="4143587" y="9119474"/>
            <a:ext cx="3169920" cy="480060"/>
          </a:xfrm>
          <a:prstGeom prst="rect">
            <a:avLst/>
          </a:prstGeom>
          <a:noFill/>
          <a:ln>
            <a:noFill/>
          </a:ln>
        </p:spPr>
        <p:txBody>
          <a:bodyPr spcFirstLastPara="1" wrap="square" lIns="96600" tIns="48300" rIns="96600" bIns="483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8d3dfe2af7_1_4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28d3dfe2af7_1_42:notes"/>
          <p:cNvSpPr txBox="1">
            <a:spLocks noGrp="1"/>
          </p:cNvSpPr>
          <p:nvPr>
            <p:ph type="body" idx="1"/>
          </p:nvPr>
        </p:nvSpPr>
        <p:spPr>
          <a:xfrm>
            <a:off x="731520" y="4560570"/>
            <a:ext cx="5852160" cy="432054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100"/>
              <a:buNone/>
            </a:pPr>
            <a:r>
              <a:rPr lang="en"/>
              <a:t>BC</a:t>
            </a:r>
            <a:endParaRPr/>
          </a:p>
        </p:txBody>
      </p:sp>
      <p:sp>
        <p:nvSpPr>
          <p:cNvPr id="97" name="Google Shape;97;g28d3dfe2af7_1_42:notes"/>
          <p:cNvSpPr txBox="1">
            <a:spLocks noGrp="1"/>
          </p:cNvSpPr>
          <p:nvPr>
            <p:ph type="sldNum" idx="12"/>
          </p:nvPr>
        </p:nvSpPr>
        <p:spPr>
          <a:xfrm>
            <a:off x="4143587" y="9119474"/>
            <a:ext cx="3169920" cy="480060"/>
          </a:xfrm>
          <a:prstGeom prst="rect">
            <a:avLst/>
          </a:prstGeom>
          <a:noFill/>
          <a:ln>
            <a:noFill/>
          </a:ln>
        </p:spPr>
        <p:txBody>
          <a:bodyPr spcFirstLastPara="1" wrap="square" lIns="96600" tIns="48300" rIns="96600" bIns="483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8d3dfe2af7_1_4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28d3dfe2af7_1_49:notes"/>
          <p:cNvSpPr txBox="1">
            <a:spLocks noGrp="1"/>
          </p:cNvSpPr>
          <p:nvPr>
            <p:ph type="body" idx="1"/>
          </p:nvPr>
        </p:nvSpPr>
        <p:spPr>
          <a:xfrm>
            <a:off x="731520" y="4560570"/>
            <a:ext cx="5852100" cy="4320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100"/>
              <a:buNone/>
            </a:pPr>
            <a:r>
              <a:rPr lang="en"/>
              <a:t>BC</a:t>
            </a:r>
            <a:endParaRPr/>
          </a:p>
        </p:txBody>
      </p:sp>
      <p:sp>
        <p:nvSpPr>
          <p:cNvPr id="105" name="Google Shape;105;g28d3dfe2af7_1_49:notes"/>
          <p:cNvSpPr txBox="1">
            <a:spLocks noGrp="1"/>
          </p:cNvSpPr>
          <p:nvPr>
            <p:ph type="sldNum" idx="12"/>
          </p:nvPr>
        </p:nvSpPr>
        <p:spPr>
          <a:xfrm>
            <a:off x="4143587" y="9119474"/>
            <a:ext cx="3169800" cy="480000"/>
          </a:xfrm>
          <a:prstGeom prst="rect">
            <a:avLst/>
          </a:prstGeom>
          <a:noFill/>
          <a:ln>
            <a:noFill/>
          </a:ln>
        </p:spPr>
        <p:txBody>
          <a:bodyPr spcFirstLastPara="1" wrap="square" lIns="96600" tIns="48300" rIns="96600" bIns="483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8d3dfe2af7_1_56:notes"/>
          <p:cNvSpPr>
            <a:spLocks noGrp="1" noRot="1" noChangeAspect="1"/>
          </p:cNvSpPr>
          <p:nvPr>
            <p:ph type="sldImg" idx="2"/>
          </p:nvPr>
        </p:nvSpPr>
        <p:spPr>
          <a:xfrm>
            <a:off x="512763" y="742950"/>
            <a:ext cx="6608762" cy="3717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28d3dfe2af7_1_56:notes"/>
          <p:cNvSpPr txBox="1">
            <a:spLocks noGrp="1"/>
          </p:cNvSpPr>
          <p:nvPr>
            <p:ph type="body" idx="1"/>
          </p:nvPr>
        </p:nvSpPr>
        <p:spPr>
          <a:xfrm>
            <a:off x="731520" y="4560570"/>
            <a:ext cx="5852160" cy="432054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100"/>
              <a:buNone/>
            </a:pPr>
            <a:r>
              <a:rPr lang="en"/>
              <a:t>BC</a:t>
            </a:r>
            <a:endParaRPr/>
          </a:p>
        </p:txBody>
      </p:sp>
      <p:sp>
        <p:nvSpPr>
          <p:cNvPr id="113" name="Google Shape;113;g28d3dfe2af7_1_56:notes"/>
          <p:cNvSpPr txBox="1">
            <a:spLocks noGrp="1"/>
          </p:cNvSpPr>
          <p:nvPr>
            <p:ph type="sldNum" idx="12"/>
          </p:nvPr>
        </p:nvSpPr>
        <p:spPr>
          <a:xfrm>
            <a:off x="4143587" y="9119474"/>
            <a:ext cx="3169920" cy="480060"/>
          </a:xfrm>
          <a:prstGeom prst="rect">
            <a:avLst/>
          </a:prstGeom>
          <a:noFill/>
          <a:ln>
            <a:noFill/>
          </a:ln>
        </p:spPr>
        <p:txBody>
          <a:bodyPr spcFirstLastPara="1" wrap="square" lIns="96600" tIns="48300" rIns="96600" bIns="483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8d3dfe2af7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28d3dfe2af7_1_62:notes"/>
          <p:cNvSpPr txBox="1">
            <a:spLocks noGrp="1"/>
          </p:cNvSpPr>
          <p:nvPr>
            <p:ph type="body" idx="1"/>
          </p:nvPr>
        </p:nvSpPr>
        <p:spPr>
          <a:xfrm>
            <a:off x="685800" y="4343400"/>
            <a:ext cx="5486400" cy="4114800"/>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SzPts val="1100"/>
              <a:buNone/>
            </a:pPr>
            <a:r>
              <a:rPr lang="en" sz="1400"/>
              <a:t>DB and JT</a:t>
            </a:r>
            <a:endParaRPr sz="1400"/>
          </a:p>
          <a:p>
            <a:pPr marL="0" lvl="0" indent="0" algn="l" rtl="0">
              <a:lnSpc>
                <a:spcPct val="100000"/>
              </a:lnSpc>
              <a:spcBef>
                <a:spcPts val="0"/>
              </a:spcBef>
              <a:spcAft>
                <a:spcPts val="0"/>
              </a:spcAft>
              <a:buSzPts val="1100"/>
              <a:buNone/>
            </a:pPr>
            <a:endParaRPr sz="1400"/>
          </a:p>
        </p:txBody>
      </p:sp>
      <p:sp>
        <p:nvSpPr>
          <p:cNvPr id="120" name="Google Shape;120;g28d3dfe2af7_1_62:notes"/>
          <p:cNvSpPr txBox="1">
            <a:spLocks noGrp="1"/>
          </p:cNvSpPr>
          <p:nvPr>
            <p:ph type="sldNum" idx="12"/>
          </p:nvPr>
        </p:nvSpPr>
        <p:spPr>
          <a:xfrm>
            <a:off x="3884613" y="8685213"/>
            <a:ext cx="2971800" cy="4572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903a2ba88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2903a2ba883_0_18:notes"/>
          <p:cNvSpPr txBox="1">
            <a:spLocks noGrp="1"/>
          </p:cNvSpPr>
          <p:nvPr>
            <p:ph type="body" idx="1"/>
          </p:nvPr>
        </p:nvSpPr>
        <p:spPr>
          <a:xfrm>
            <a:off x="685800" y="4343400"/>
            <a:ext cx="5486400" cy="4114800"/>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SzPts val="1100"/>
              <a:buNone/>
            </a:pPr>
            <a:r>
              <a:rPr lang="en" sz="1400"/>
              <a:t>DB and JT</a:t>
            </a:r>
            <a:endParaRPr sz="1400"/>
          </a:p>
          <a:p>
            <a:pPr marL="0" lvl="0" indent="0" algn="l" rtl="0">
              <a:lnSpc>
                <a:spcPct val="100000"/>
              </a:lnSpc>
              <a:spcBef>
                <a:spcPts val="0"/>
              </a:spcBef>
              <a:spcAft>
                <a:spcPts val="0"/>
              </a:spcAft>
              <a:buSzPts val="1100"/>
              <a:buNone/>
            </a:pPr>
            <a:endParaRPr sz="1400"/>
          </a:p>
        </p:txBody>
      </p:sp>
      <p:sp>
        <p:nvSpPr>
          <p:cNvPr id="128" name="Google Shape;128;g2903a2ba883_0_18:notes"/>
          <p:cNvSpPr txBox="1">
            <a:spLocks noGrp="1"/>
          </p:cNvSpPr>
          <p:nvPr>
            <p:ph type="sldNum" idx="12"/>
          </p:nvPr>
        </p:nvSpPr>
        <p:spPr>
          <a:xfrm>
            <a:off x="3884613" y="8685213"/>
            <a:ext cx="2971800" cy="4572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8d3dfe2af7_1_7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28d3dfe2af7_1_76:notes"/>
          <p:cNvSpPr txBox="1">
            <a:spLocks noGrp="1"/>
          </p:cNvSpPr>
          <p:nvPr>
            <p:ph type="body" idx="1"/>
          </p:nvPr>
        </p:nvSpPr>
        <p:spPr>
          <a:xfrm>
            <a:off x="731520" y="4560570"/>
            <a:ext cx="5852160" cy="432054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100"/>
              <a:buNone/>
            </a:pPr>
            <a:r>
              <a:rPr lang="en"/>
              <a:t>DB</a:t>
            </a:r>
            <a:endParaRPr/>
          </a:p>
        </p:txBody>
      </p:sp>
      <p:sp>
        <p:nvSpPr>
          <p:cNvPr id="136" name="Google Shape;136;g28d3dfe2af7_1_76:notes"/>
          <p:cNvSpPr txBox="1">
            <a:spLocks noGrp="1"/>
          </p:cNvSpPr>
          <p:nvPr>
            <p:ph type="sldNum" idx="12"/>
          </p:nvPr>
        </p:nvSpPr>
        <p:spPr>
          <a:xfrm>
            <a:off x="4143587" y="9119474"/>
            <a:ext cx="3169920" cy="480060"/>
          </a:xfrm>
          <a:prstGeom prst="rect">
            <a:avLst/>
          </a:prstGeom>
          <a:noFill/>
          <a:ln>
            <a:noFill/>
          </a:ln>
        </p:spPr>
        <p:txBody>
          <a:bodyPr spcFirstLastPara="1" wrap="square" lIns="96600" tIns="48300" rIns="96600" bIns="483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285750" y="1085850"/>
            <a:ext cx="7588154" cy="2497186"/>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lt2"/>
              </a:buClr>
              <a:buSzPts val="5400"/>
              <a:buFont typeface="Century Gothic"/>
              <a:buNone/>
              <a:defRPr sz="5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14"/>
          <p:cNvSpPr txBox="1">
            <a:spLocks noGrp="1"/>
          </p:cNvSpPr>
          <p:nvPr>
            <p:ph type="subTitle" idx="1"/>
          </p:nvPr>
        </p:nvSpPr>
        <p:spPr>
          <a:xfrm>
            <a:off x="285750" y="3583035"/>
            <a:ext cx="7588154" cy="646065"/>
          </a:xfrm>
          <a:prstGeom prst="rect">
            <a:avLst/>
          </a:prstGeom>
          <a:noFill/>
          <a:ln>
            <a:noFill/>
          </a:ln>
        </p:spPr>
        <p:txBody>
          <a:bodyPr spcFirstLastPara="1" wrap="square" lIns="68575" tIns="34275" rIns="68575" bIns="34275" anchor="t" anchorCtr="0">
            <a:normAutofit/>
          </a:bodyPr>
          <a:lstStyle>
            <a:lvl1pPr lvl="0" algn="l">
              <a:lnSpc>
                <a:spcPct val="115000"/>
              </a:lnSpc>
              <a:spcBef>
                <a:spcPts val="800"/>
              </a:spcBef>
              <a:spcAft>
                <a:spcPts val="0"/>
              </a:spcAft>
              <a:buSzPts val="1200"/>
              <a:buNone/>
              <a:defRPr cap="none">
                <a:solidFill>
                  <a:srgbClr val="EE52A4"/>
                </a:solidFill>
              </a:defRPr>
            </a:lvl1pPr>
            <a:lvl2pPr lvl="1" algn="ctr">
              <a:lnSpc>
                <a:spcPct val="115000"/>
              </a:lnSpc>
              <a:spcBef>
                <a:spcPts val="800"/>
              </a:spcBef>
              <a:spcAft>
                <a:spcPts val="0"/>
              </a:spcAft>
              <a:buSzPts val="1100"/>
              <a:buNone/>
              <a:defRPr>
                <a:solidFill>
                  <a:schemeClr val="lt1"/>
                </a:solidFill>
              </a:defRPr>
            </a:lvl2pPr>
            <a:lvl3pPr lvl="2" algn="ctr">
              <a:lnSpc>
                <a:spcPct val="115000"/>
              </a:lnSpc>
              <a:spcBef>
                <a:spcPts val="800"/>
              </a:spcBef>
              <a:spcAft>
                <a:spcPts val="0"/>
              </a:spcAft>
              <a:buSzPts val="1000"/>
              <a:buNone/>
              <a:defRPr>
                <a:solidFill>
                  <a:schemeClr val="lt1"/>
                </a:solidFill>
              </a:defRPr>
            </a:lvl3pPr>
            <a:lvl4pPr lvl="3" algn="ctr">
              <a:lnSpc>
                <a:spcPct val="115000"/>
              </a:lnSpc>
              <a:spcBef>
                <a:spcPts val="800"/>
              </a:spcBef>
              <a:spcAft>
                <a:spcPts val="0"/>
              </a:spcAft>
              <a:buSzPts val="800"/>
              <a:buNone/>
              <a:defRPr>
                <a:solidFill>
                  <a:schemeClr val="lt1"/>
                </a:solidFill>
              </a:defRPr>
            </a:lvl4pPr>
            <a:lvl5pPr lvl="4" algn="ctr">
              <a:lnSpc>
                <a:spcPct val="115000"/>
              </a:lnSpc>
              <a:spcBef>
                <a:spcPts val="800"/>
              </a:spcBef>
              <a:spcAft>
                <a:spcPts val="0"/>
              </a:spcAft>
              <a:buSzPts val="800"/>
              <a:buNone/>
              <a:defRPr>
                <a:solidFill>
                  <a:schemeClr val="lt1"/>
                </a:solidFill>
              </a:defRPr>
            </a:lvl5pPr>
            <a:lvl6pPr lvl="5" algn="ctr">
              <a:lnSpc>
                <a:spcPct val="115000"/>
              </a:lnSpc>
              <a:spcBef>
                <a:spcPts val="800"/>
              </a:spcBef>
              <a:spcAft>
                <a:spcPts val="0"/>
              </a:spcAft>
              <a:buSzPts val="800"/>
              <a:buNone/>
              <a:defRPr>
                <a:solidFill>
                  <a:schemeClr val="lt1"/>
                </a:solidFill>
              </a:defRPr>
            </a:lvl6pPr>
            <a:lvl7pPr lvl="6" algn="ctr">
              <a:lnSpc>
                <a:spcPct val="115000"/>
              </a:lnSpc>
              <a:spcBef>
                <a:spcPts val="800"/>
              </a:spcBef>
              <a:spcAft>
                <a:spcPts val="0"/>
              </a:spcAft>
              <a:buSzPts val="800"/>
              <a:buNone/>
              <a:defRPr>
                <a:solidFill>
                  <a:schemeClr val="lt1"/>
                </a:solidFill>
              </a:defRPr>
            </a:lvl7pPr>
            <a:lvl8pPr lvl="7" algn="ctr">
              <a:lnSpc>
                <a:spcPct val="115000"/>
              </a:lnSpc>
              <a:spcBef>
                <a:spcPts val="800"/>
              </a:spcBef>
              <a:spcAft>
                <a:spcPts val="0"/>
              </a:spcAft>
              <a:buSzPts val="800"/>
              <a:buNone/>
              <a:defRPr>
                <a:solidFill>
                  <a:schemeClr val="lt1"/>
                </a:solidFill>
              </a:defRPr>
            </a:lvl8pPr>
            <a:lvl9pPr lvl="8" algn="ctr">
              <a:lnSpc>
                <a:spcPct val="115000"/>
              </a:lnSpc>
              <a:spcBef>
                <a:spcPts val="800"/>
              </a:spcBef>
              <a:spcAft>
                <a:spcPts val="0"/>
              </a:spcAft>
              <a:buSzPts val="800"/>
              <a:buNone/>
              <a:defRPr>
                <a:solidFill>
                  <a:schemeClr val="lt1"/>
                </a:solidFill>
              </a:defRPr>
            </a:lvl9pPr>
          </a:lstStyle>
          <a:p>
            <a:endParaRPr/>
          </a:p>
        </p:txBody>
      </p:sp>
      <p:sp>
        <p:nvSpPr>
          <p:cNvPr id="62" name="Google Shape;62;p14"/>
          <p:cNvSpPr txBox="1">
            <a:spLocks noGrp="1"/>
          </p:cNvSpPr>
          <p:nvPr>
            <p:ph type="dt" idx="10"/>
          </p:nvPr>
        </p:nvSpPr>
        <p:spPr>
          <a:xfrm rot="5400000">
            <a:off x="7616729" y="1343026"/>
            <a:ext cx="742949" cy="228599"/>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14"/>
          <p:cNvSpPr txBox="1">
            <a:spLocks noGrp="1"/>
          </p:cNvSpPr>
          <p:nvPr>
            <p:ph type="ftr" idx="11"/>
          </p:nvPr>
        </p:nvSpPr>
        <p:spPr>
          <a:xfrm rot="5400000">
            <a:off x="6713680" y="2418973"/>
            <a:ext cx="2894846" cy="228601"/>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14"/>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83883" y="320314"/>
            <a:ext cx="7053600" cy="10503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lt2"/>
              </a:buClr>
              <a:buSzPts val="600"/>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5"/>
          <p:cNvSpPr txBox="1">
            <a:spLocks noGrp="1"/>
          </p:cNvSpPr>
          <p:nvPr>
            <p:ph type="body" idx="1"/>
          </p:nvPr>
        </p:nvSpPr>
        <p:spPr>
          <a:xfrm>
            <a:off x="483850" y="1389925"/>
            <a:ext cx="7053600" cy="3296400"/>
          </a:xfrm>
          <a:prstGeom prst="rect">
            <a:avLst/>
          </a:prstGeom>
          <a:noFill/>
          <a:ln>
            <a:noFill/>
          </a:ln>
        </p:spPr>
        <p:txBody>
          <a:bodyPr spcFirstLastPara="1" wrap="square" lIns="68575" tIns="34275" rIns="68575" bIns="34275" anchor="t" anchorCtr="0">
            <a:normAutofit/>
          </a:bodyPr>
          <a:lstStyle>
            <a:lvl1pPr marL="457200" lvl="0" indent="-304800" algn="l">
              <a:lnSpc>
                <a:spcPct val="115000"/>
              </a:lnSpc>
              <a:spcBef>
                <a:spcPts val="800"/>
              </a:spcBef>
              <a:spcAft>
                <a:spcPts val="0"/>
              </a:spcAft>
              <a:buSzPts val="1200"/>
              <a:buChar char="►"/>
              <a:defRPr sz="1500"/>
            </a:lvl1pPr>
            <a:lvl2pPr marL="914400" lvl="1" indent="-304800" algn="l">
              <a:lnSpc>
                <a:spcPct val="115000"/>
              </a:lnSpc>
              <a:spcBef>
                <a:spcPts val="800"/>
              </a:spcBef>
              <a:spcAft>
                <a:spcPts val="0"/>
              </a:spcAft>
              <a:buSzPts val="1200"/>
              <a:buChar char="►"/>
              <a:defRPr sz="1500"/>
            </a:lvl2pPr>
            <a:lvl3pPr marL="1371600" lvl="2" indent="-304800" algn="l">
              <a:lnSpc>
                <a:spcPct val="115000"/>
              </a:lnSpc>
              <a:spcBef>
                <a:spcPts val="800"/>
              </a:spcBef>
              <a:spcAft>
                <a:spcPts val="0"/>
              </a:spcAft>
              <a:buSzPts val="1200"/>
              <a:buChar char="►"/>
              <a:defRPr sz="1500"/>
            </a:lvl3pPr>
            <a:lvl4pPr marL="1828800" lvl="3" indent="-304800" algn="l">
              <a:lnSpc>
                <a:spcPct val="115000"/>
              </a:lnSpc>
              <a:spcBef>
                <a:spcPts val="800"/>
              </a:spcBef>
              <a:spcAft>
                <a:spcPts val="0"/>
              </a:spcAft>
              <a:buSzPts val="1200"/>
              <a:buChar char="►"/>
              <a:defRPr sz="1500"/>
            </a:lvl4pPr>
            <a:lvl5pPr marL="2286000" lvl="4" indent="-304800" algn="l">
              <a:lnSpc>
                <a:spcPct val="115000"/>
              </a:lnSpc>
              <a:spcBef>
                <a:spcPts val="800"/>
              </a:spcBef>
              <a:spcAft>
                <a:spcPts val="0"/>
              </a:spcAft>
              <a:buSzPts val="1200"/>
              <a:buChar char="►"/>
              <a:defRPr sz="1500"/>
            </a:lvl5pPr>
            <a:lvl6pPr marL="2743200" lvl="5" indent="-298450" algn="l">
              <a:lnSpc>
                <a:spcPct val="115000"/>
              </a:lnSpc>
              <a:spcBef>
                <a:spcPts val="800"/>
              </a:spcBef>
              <a:spcAft>
                <a:spcPts val="0"/>
              </a:spcAft>
              <a:buSzPts val="1100"/>
              <a:buChar char="►"/>
              <a:defRPr/>
            </a:lvl6pPr>
            <a:lvl7pPr marL="3200400" lvl="6" indent="-298450" algn="l">
              <a:lnSpc>
                <a:spcPct val="115000"/>
              </a:lnSpc>
              <a:spcBef>
                <a:spcPts val="800"/>
              </a:spcBef>
              <a:spcAft>
                <a:spcPts val="0"/>
              </a:spcAft>
              <a:buSzPts val="1100"/>
              <a:buChar char="►"/>
              <a:defRPr/>
            </a:lvl7pPr>
            <a:lvl8pPr marL="3657600" lvl="7" indent="-298450" algn="l">
              <a:lnSpc>
                <a:spcPct val="115000"/>
              </a:lnSpc>
              <a:spcBef>
                <a:spcPts val="800"/>
              </a:spcBef>
              <a:spcAft>
                <a:spcPts val="0"/>
              </a:spcAft>
              <a:buSzPts val="1100"/>
              <a:buChar char="►"/>
              <a:defRPr/>
            </a:lvl8pPr>
            <a:lvl9pPr marL="4114800" lvl="8" indent="-298450" algn="l">
              <a:lnSpc>
                <a:spcPct val="115000"/>
              </a:lnSpc>
              <a:spcBef>
                <a:spcPts val="800"/>
              </a:spcBef>
              <a:spcAft>
                <a:spcPts val="0"/>
              </a:spcAft>
              <a:buSzPts val="1100"/>
              <a:buChar char="►"/>
              <a:defRPr/>
            </a:lvl9pPr>
          </a:lstStyle>
          <a:p>
            <a:endParaRPr/>
          </a:p>
        </p:txBody>
      </p:sp>
      <p:sp>
        <p:nvSpPr>
          <p:cNvPr id="68" name="Google Shape;68;p15"/>
          <p:cNvSpPr txBox="1">
            <a:spLocks noGrp="1"/>
          </p:cNvSpPr>
          <p:nvPr>
            <p:ph type="dt" idx="10"/>
          </p:nvPr>
        </p:nvSpPr>
        <p:spPr>
          <a:xfrm rot="5400000">
            <a:off x="7616729" y="1343026"/>
            <a:ext cx="742949" cy="228599"/>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Google Shape;69;p15"/>
          <p:cNvSpPr txBox="1">
            <a:spLocks noGrp="1"/>
          </p:cNvSpPr>
          <p:nvPr>
            <p:ph type="ftr" idx="11"/>
          </p:nvPr>
        </p:nvSpPr>
        <p:spPr>
          <a:xfrm rot="5400000">
            <a:off x="6713680" y="2418973"/>
            <a:ext cx="2894846" cy="228601"/>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Google Shape;70;p15"/>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91949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91949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91949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91949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91949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91949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91949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91949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91949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5">
            <a:alphaModFix/>
          </a:blip>
          <a:srcRect l="3644"/>
          <a:stretch/>
        </p:blipFill>
        <p:spPr>
          <a:xfrm>
            <a:off x="0" y="2002264"/>
            <a:ext cx="3026752" cy="3141236"/>
          </a:xfrm>
          <a:prstGeom prst="rect">
            <a:avLst/>
          </a:prstGeom>
          <a:noFill/>
          <a:ln>
            <a:noFill/>
          </a:ln>
        </p:spPr>
      </p:pic>
      <p:pic>
        <p:nvPicPr>
          <p:cNvPr id="52" name="Google Shape;52;p13"/>
          <p:cNvPicPr preferRelativeResize="0"/>
          <p:nvPr/>
        </p:nvPicPr>
        <p:blipFill rotWithShape="1">
          <a:blip r:embed="rId6">
            <a:alphaModFix/>
          </a:blip>
          <a:srcRect l="35640"/>
          <a:stretch/>
        </p:blipFill>
        <p:spPr>
          <a:xfrm>
            <a:off x="0" y="2169260"/>
            <a:ext cx="1141809" cy="1774090"/>
          </a:xfrm>
          <a:prstGeom prst="rect">
            <a:avLst/>
          </a:prstGeom>
          <a:noFill/>
          <a:ln>
            <a:noFill/>
          </a:ln>
        </p:spPr>
      </p:pic>
      <p:pic>
        <p:nvPicPr>
          <p:cNvPr id="53" name="Google Shape;53;p13"/>
          <p:cNvPicPr preferRelativeResize="0"/>
          <p:nvPr/>
        </p:nvPicPr>
        <p:blipFill rotWithShape="1">
          <a:blip r:embed="rId7">
            <a:alphaModFix/>
          </a:blip>
          <a:srcRect t="28812"/>
          <a:stretch/>
        </p:blipFill>
        <p:spPr>
          <a:xfrm>
            <a:off x="5999559" y="0"/>
            <a:ext cx="1202540" cy="856055"/>
          </a:xfrm>
          <a:prstGeom prst="rect">
            <a:avLst/>
          </a:prstGeom>
          <a:noFill/>
          <a:ln>
            <a:noFill/>
          </a:ln>
        </p:spPr>
      </p:pic>
      <p:pic>
        <p:nvPicPr>
          <p:cNvPr id="54" name="Google Shape;54;p13"/>
          <p:cNvPicPr preferRelativeResize="0"/>
          <p:nvPr/>
        </p:nvPicPr>
        <p:blipFill rotWithShape="1">
          <a:blip r:embed="rId8">
            <a:alphaModFix/>
          </a:blip>
          <a:srcRect b="23320"/>
          <a:stretch/>
        </p:blipFill>
        <p:spPr>
          <a:xfrm>
            <a:off x="6456759" y="4572000"/>
            <a:ext cx="745301" cy="571500"/>
          </a:xfrm>
          <a:prstGeom prst="rect">
            <a:avLst/>
          </a:prstGeom>
          <a:noFill/>
          <a:ln>
            <a:noFill/>
          </a:ln>
        </p:spPr>
      </p:pic>
      <p:sp>
        <p:nvSpPr>
          <p:cNvPr id="55" name="Google Shape;55;p13"/>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3"/>
          <p:cNvSpPr txBox="1">
            <a:spLocks noGrp="1"/>
          </p:cNvSpPr>
          <p:nvPr>
            <p:ph type="title"/>
          </p:nvPr>
        </p:nvSpPr>
        <p:spPr>
          <a:xfrm>
            <a:off x="483883" y="320314"/>
            <a:ext cx="7053600" cy="105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lt2"/>
              </a:buClr>
              <a:buSzPts val="3200"/>
              <a:buFont typeface="Century Gothic"/>
              <a:buNone/>
              <a:defRPr sz="3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9pPr>
          </a:lstStyle>
          <a:p>
            <a:endParaRPr/>
          </a:p>
        </p:txBody>
      </p:sp>
      <p:sp>
        <p:nvSpPr>
          <p:cNvPr id="57" name="Google Shape;57;p13"/>
          <p:cNvSpPr txBox="1">
            <a:spLocks noGrp="1"/>
          </p:cNvSpPr>
          <p:nvPr>
            <p:ph type="body" idx="1"/>
          </p:nvPr>
        </p:nvSpPr>
        <p:spPr>
          <a:xfrm>
            <a:off x="483850" y="1389925"/>
            <a:ext cx="7053600" cy="3296400"/>
          </a:xfrm>
          <a:prstGeom prst="rect">
            <a:avLst/>
          </a:prstGeom>
          <a:noFill/>
          <a:ln>
            <a:noFill/>
          </a:ln>
        </p:spPr>
        <p:txBody>
          <a:bodyPr spcFirstLastPara="1" wrap="square" lIns="68575" tIns="34275" rIns="68575" bIns="34275" anchor="t" anchorCtr="0">
            <a:normAutofit/>
          </a:bodyPr>
          <a:lstStyle>
            <a:lvl1pPr marL="457200" marR="0" lvl="0" indent="-304800" algn="l" rtl="0">
              <a:lnSpc>
                <a:spcPct val="115000"/>
              </a:lnSpc>
              <a:spcBef>
                <a:spcPts val="800"/>
              </a:spcBef>
              <a:spcAft>
                <a:spcPts val="0"/>
              </a:spcAft>
              <a:buClr>
                <a:srgbClr val="EE52A4"/>
              </a:buClr>
              <a:buSzPts val="1200"/>
              <a:buFont typeface="Noto Sans Symbols"/>
              <a:buChar char="►"/>
              <a:defRPr sz="1500" b="0" i="0" u="none" strike="noStrike" cap="none">
                <a:solidFill>
                  <a:schemeClr val="lt1"/>
                </a:solidFill>
                <a:latin typeface="Century Gothic"/>
                <a:ea typeface="Century Gothic"/>
                <a:cs typeface="Century Gothic"/>
                <a:sym typeface="Century Gothic"/>
              </a:defRPr>
            </a:lvl1pPr>
            <a:lvl2pPr marL="914400" marR="0" lvl="1" indent="-298450" algn="l" rtl="0">
              <a:lnSpc>
                <a:spcPct val="115000"/>
              </a:lnSpc>
              <a:spcBef>
                <a:spcPts val="800"/>
              </a:spcBef>
              <a:spcAft>
                <a:spcPts val="0"/>
              </a:spcAft>
              <a:buClr>
                <a:srgbClr val="EE52A4"/>
              </a:buClr>
              <a:buSzPts val="1100"/>
              <a:buFont typeface="Noto Sans Symbols"/>
              <a:buChar char="►"/>
              <a:defRPr sz="1400" b="0" i="0" u="none" strike="noStrike" cap="none">
                <a:solidFill>
                  <a:schemeClr val="lt1"/>
                </a:solidFill>
                <a:latin typeface="Century Gothic"/>
                <a:ea typeface="Century Gothic"/>
                <a:cs typeface="Century Gothic"/>
                <a:sym typeface="Century Gothic"/>
              </a:defRPr>
            </a:lvl2pPr>
            <a:lvl3pPr marL="1371600" marR="0" lvl="2" indent="-292100" algn="l" rtl="0">
              <a:lnSpc>
                <a:spcPct val="115000"/>
              </a:lnSpc>
              <a:spcBef>
                <a:spcPts val="800"/>
              </a:spcBef>
              <a:spcAft>
                <a:spcPts val="0"/>
              </a:spcAft>
              <a:buClr>
                <a:srgbClr val="EE52A4"/>
              </a:buClr>
              <a:buSzPts val="1000"/>
              <a:buFont typeface="Noto Sans Symbols"/>
              <a:buChar char="►"/>
              <a:defRPr sz="1200" b="0" i="0" u="none" strike="noStrike" cap="none">
                <a:solidFill>
                  <a:schemeClr val="lt1"/>
                </a:solidFill>
                <a:latin typeface="Century Gothic"/>
                <a:ea typeface="Century Gothic"/>
                <a:cs typeface="Century Gothic"/>
                <a:sym typeface="Century Gothic"/>
              </a:defRPr>
            </a:lvl3pPr>
            <a:lvl4pPr marL="1828800" marR="0" lvl="3" indent="-279400" algn="l" rtl="0">
              <a:lnSpc>
                <a:spcPct val="115000"/>
              </a:lnSpc>
              <a:spcBef>
                <a:spcPts val="800"/>
              </a:spcBef>
              <a:spcAft>
                <a:spcPts val="0"/>
              </a:spcAft>
              <a:buClr>
                <a:srgbClr val="EE52A4"/>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4pPr>
            <a:lvl5pPr marL="2286000" marR="0" lvl="4" indent="-279400" algn="l" rtl="0">
              <a:lnSpc>
                <a:spcPct val="115000"/>
              </a:lnSpc>
              <a:spcBef>
                <a:spcPts val="800"/>
              </a:spcBef>
              <a:spcAft>
                <a:spcPts val="0"/>
              </a:spcAft>
              <a:buClr>
                <a:srgbClr val="EE52A4"/>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5pPr>
            <a:lvl6pPr marL="2743200" marR="0" lvl="5" indent="-279400" algn="l" rtl="0">
              <a:lnSpc>
                <a:spcPct val="115000"/>
              </a:lnSpc>
              <a:spcBef>
                <a:spcPts val="800"/>
              </a:spcBef>
              <a:spcAft>
                <a:spcPts val="0"/>
              </a:spcAft>
              <a:buClr>
                <a:srgbClr val="EE52A4"/>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6pPr>
            <a:lvl7pPr marL="3200400" marR="0" lvl="6" indent="-279400" algn="l" rtl="0">
              <a:lnSpc>
                <a:spcPct val="115000"/>
              </a:lnSpc>
              <a:spcBef>
                <a:spcPts val="800"/>
              </a:spcBef>
              <a:spcAft>
                <a:spcPts val="0"/>
              </a:spcAft>
              <a:buClr>
                <a:srgbClr val="EE52A4"/>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7pPr>
            <a:lvl8pPr marL="3657600" marR="0" lvl="7" indent="-279400" algn="l" rtl="0">
              <a:lnSpc>
                <a:spcPct val="115000"/>
              </a:lnSpc>
              <a:spcBef>
                <a:spcPts val="800"/>
              </a:spcBef>
              <a:spcAft>
                <a:spcPts val="0"/>
              </a:spcAft>
              <a:buClr>
                <a:srgbClr val="EE52A4"/>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8pPr>
            <a:lvl9pPr marL="4114800" marR="0" lvl="8" indent="-279400" algn="l" rtl="0">
              <a:lnSpc>
                <a:spcPct val="115000"/>
              </a:lnSpc>
              <a:spcBef>
                <a:spcPts val="800"/>
              </a:spcBef>
              <a:spcAft>
                <a:spcPts val="0"/>
              </a:spcAft>
              <a:buClr>
                <a:srgbClr val="EE52A4"/>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9pPr>
          </a:lstStyle>
          <a:p>
            <a:endParaRPr/>
          </a:p>
        </p:txBody>
      </p:sp>
      <p:pic>
        <p:nvPicPr>
          <p:cNvPr id="58" name="Google Shape;58;p13"/>
          <p:cNvPicPr preferRelativeResize="0"/>
          <p:nvPr/>
        </p:nvPicPr>
        <p:blipFill rotWithShape="1">
          <a:blip r:embed="rId9">
            <a:alphaModFix/>
          </a:blip>
          <a:srcRect/>
          <a:stretch/>
        </p:blipFill>
        <p:spPr>
          <a:xfrm>
            <a:off x="8225052" y="4722059"/>
            <a:ext cx="658508" cy="2743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ly.khsaa.org/qxnq"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p:nvPr/>
        </p:nvSpPr>
        <p:spPr>
          <a:xfrm>
            <a:off x="2171700" y="514350"/>
            <a:ext cx="5600700" cy="857250"/>
          </a:xfrm>
          <a:prstGeom prst="roundRect">
            <a:avLst>
              <a:gd name="adj" fmla="val 16667"/>
            </a:avLst>
          </a:prstGeom>
          <a:solidFill>
            <a:schemeClr val="dk1">
              <a:alpha val="0"/>
            </a:schemeClr>
          </a:solidFill>
          <a:ln>
            <a:noFill/>
          </a:ln>
        </p:spPr>
        <p:txBody>
          <a:bodyPr spcFirstLastPara="1" wrap="square" lIns="68575" tIns="34275" rIns="68575" bIns="34275" anchor="ctr" anchorCtr="0">
            <a:noAutofit/>
          </a:bodyPr>
          <a:lstStyle/>
          <a:p>
            <a:pPr marL="0" marR="0" lvl="0" indent="0" algn="l" rtl="0">
              <a:lnSpc>
                <a:spcPct val="79166"/>
              </a:lnSpc>
              <a:spcBef>
                <a:spcPts val="0"/>
              </a:spcBef>
              <a:spcAft>
                <a:spcPts val="0"/>
              </a:spcAft>
              <a:buClr>
                <a:srgbClr val="000000"/>
              </a:buClr>
              <a:buSzPts val="3600"/>
              <a:buFont typeface="Arial"/>
              <a:buNone/>
            </a:pPr>
            <a:endParaRPr sz="3600" b="1" i="0" u="none" strike="noStrike" cap="none">
              <a:solidFill>
                <a:srgbClr val="21418D"/>
              </a:solidFill>
              <a:latin typeface="Century Gothic"/>
              <a:ea typeface="Century Gothic"/>
              <a:cs typeface="Century Gothic"/>
              <a:sym typeface="Century Gothic"/>
            </a:endParaRPr>
          </a:p>
        </p:txBody>
      </p:sp>
      <p:sp>
        <p:nvSpPr>
          <p:cNvPr id="77" name="Google Shape;77;p16"/>
          <p:cNvSpPr txBox="1"/>
          <p:nvPr/>
        </p:nvSpPr>
        <p:spPr>
          <a:xfrm>
            <a:off x="2539411" y="3948506"/>
            <a:ext cx="3800475" cy="852095"/>
          </a:xfrm>
          <a:prstGeom prst="rect">
            <a:avLst/>
          </a:prstGeom>
          <a:noFill/>
          <a:ln>
            <a:noFill/>
          </a:ln>
        </p:spPr>
        <p:txBody>
          <a:bodyPr spcFirstLastPara="1" wrap="square" lIns="68575" tIns="34275" rIns="68575" bIns="34275" anchor="t" anchorCtr="0">
            <a:normAutofit/>
          </a:bodyPr>
          <a:lstStyle/>
          <a:p>
            <a:pPr marL="254000" marR="0" lvl="0" indent="-165100" algn="ctr" rtl="0">
              <a:lnSpc>
                <a:spcPct val="100000"/>
              </a:lnSpc>
              <a:spcBef>
                <a:spcPts val="0"/>
              </a:spcBef>
              <a:spcAft>
                <a:spcPts val="0"/>
              </a:spcAft>
              <a:buClr>
                <a:schemeClr val="accent1"/>
              </a:buClr>
              <a:buSzPts val="1400"/>
              <a:buFont typeface="Noto Sans Symbols"/>
              <a:buNone/>
            </a:pPr>
            <a:endParaRPr sz="1400" b="1" i="0" u="none" strike="noStrike" cap="none">
              <a:solidFill>
                <a:srgbClr val="FECD08"/>
              </a:solidFill>
              <a:latin typeface="Calibri"/>
              <a:ea typeface="Calibri"/>
              <a:cs typeface="Calibri"/>
              <a:sym typeface="Calibri"/>
            </a:endParaRPr>
          </a:p>
        </p:txBody>
      </p:sp>
      <p:sp>
        <p:nvSpPr>
          <p:cNvPr id="78" name="Google Shape;78;p16"/>
          <p:cNvSpPr txBox="1">
            <a:spLocks noGrp="1"/>
          </p:cNvSpPr>
          <p:nvPr>
            <p:ph type="ctrTitle"/>
          </p:nvPr>
        </p:nvSpPr>
        <p:spPr>
          <a:xfrm>
            <a:off x="285750" y="1085850"/>
            <a:ext cx="7588154" cy="2497186"/>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SzPts val="5400"/>
              <a:buNone/>
            </a:pPr>
            <a:r>
              <a:rPr lang="en"/>
              <a:t>KHSAA Presentation</a:t>
            </a:r>
            <a:br>
              <a:rPr lang="en"/>
            </a:br>
            <a:r>
              <a:rPr lang="en"/>
              <a:t>-2023-2024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483883" y="320314"/>
            <a:ext cx="7053600" cy="1050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600"/>
              <a:buNone/>
            </a:pPr>
            <a:r>
              <a:rPr lang="en"/>
              <a:t>Bylaw 7. Transfer Rule – Foreign Exchange and Other Foreign Students</a:t>
            </a:r>
            <a:endParaRPr/>
          </a:p>
        </p:txBody>
      </p:sp>
      <p:sp>
        <p:nvSpPr>
          <p:cNvPr id="146" name="Google Shape;146;p25"/>
          <p:cNvSpPr txBox="1">
            <a:spLocks noGrp="1"/>
          </p:cNvSpPr>
          <p:nvPr>
            <p:ph type="body" idx="1"/>
          </p:nvPr>
        </p:nvSpPr>
        <p:spPr>
          <a:xfrm>
            <a:off x="483875" y="1370625"/>
            <a:ext cx="7478400" cy="3296400"/>
          </a:xfrm>
          <a:prstGeom prst="rect">
            <a:avLst/>
          </a:prstGeom>
          <a:noFill/>
          <a:ln>
            <a:noFill/>
          </a:ln>
        </p:spPr>
        <p:txBody>
          <a:bodyPr spcFirstLastPara="1" wrap="square" lIns="68575" tIns="34275" rIns="68575" bIns="34275" anchor="t" anchorCtr="0">
            <a:noAutofit/>
          </a:bodyPr>
          <a:lstStyle/>
          <a:p>
            <a:pPr marL="457200" lvl="0" indent="-317500" algn="l" rtl="0">
              <a:lnSpc>
                <a:spcPct val="95000"/>
              </a:lnSpc>
              <a:spcBef>
                <a:spcPts val="800"/>
              </a:spcBef>
              <a:spcAft>
                <a:spcPts val="0"/>
              </a:spcAft>
              <a:buSzPts val="1400"/>
              <a:buChar char="►"/>
            </a:pPr>
            <a:r>
              <a:rPr lang="en" sz="1362"/>
              <a:t>Sec. 1) Foreign Exchange Students (nondomestic)</a:t>
            </a:r>
            <a:endParaRPr sz="1362"/>
          </a:p>
          <a:p>
            <a:pPr marL="457200" lvl="0" indent="-317500" algn="l" rtl="0">
              <a:lnSpc>
                <a:spcPct val="95000"/>
              </a:lnSpc>
              <a:spcBef>
                <a:spcPts val="800"/>
              </a:spcBef>
              <a:spcAft>
                <a:spcPts val="0"/>
              </a:spcAft>
              <a:buSzPts val="1400"/>
              <a:buChar char="►"/>
            </a:pPr>
            <a:r>
              <a:rPr lang="en" sz="1362"/>
              <a:t>Sec. 2) Exception for Placement Through Approved Exchange Programs Utilizing a J-1 Education Visa</a:t>
            </a:r>
            <a:endParaRPr sz="1362"/>
          </a:p>
          <a:p>
            <a:pPr marL="457200" lvl="0" indent="-317500" algn="l" rtl="0">
              <a:lnSpc>
                <a:spcPct val="95000"/>
              </a:lnSpc>
              <a:spcBef>
                <a:spcPts val="800"/>
              </a:spcBef>
              <a:spcAft>
                <a:spcPts val="0"/>
              </a:spcAft>
              <a:buSzPts val="1400"/>
              <a:buChar char="►"/>
            </a:pPr>
            <a:r>
              <a:rPr lang="en" sz="1362"/>
              <a:t>Sec. 3) Exception for Placement Through Approved Exchange Programs Utilizing an F-1 Education Visa</a:t>
            </a:r>
            <a:endParaRPr sz="1362"/>
          </a:p>
          <a:p>
            <a:pPr marL="457200" lvl="0" indent="-317500" algn="l" rtl="0">
              <a:lnSpc>
                <a:spcPct val="95000"/>
              </a:lnSpc>
              <a:spcBef>
                <a:spcPts val="800"/>
              </a:spcBef>
              <a:spcAft>
                <a:spcPts val="0"/>
              </a:spcAft>
              <a:buSzPts val="1400"/>
              <a:buChar char="►"/>
            </a:pPr>
            <a:r>
              <a:rPr lang="en" sz="1362"/>
              <a:t>Sec. 4) Extension Of Eligibility For J-1 Or F-1 Status Placement Beyond One Year If Waiver Granted</a:t>
            </a:r>
            <a:endParaRPr sz="1362"/>
          </a:p>
          <a:p>
            <a:pPr marL="457200" lvl="0" indent="-317500" algn="l" rtl="0">
              <a:lnSpc>
                <a:spcPct val="95000"/>
              </a:lnSpc>
              <a:spcBef>
                <a:spcPts val="800"/>
              </a:spcBef>
              <a:spcAft>
                <a:spcPts val="0"/>
              </a:spcAft>
              <a:buSzPts val="1400"/>
              <a:buChar char="►"/>
            </a:pPr>
            <a:r>
              <a:rPr lang="en" sz="1362"/>
              <a:t>Sec. 5) Foreign Students (Nondomestic) Not Coming Through Exchange Programs</a:t>
            </a:r>
            <a:endParaRPr sz="1362"/>
          </a:p>
          <a:p>
            <a:pPr marL="457200" lvl="0" indent="-317500" algn="l" rtl="0">
              <a:lnSpc>
                <a:spcPct val="95000"/>
              </a:lnSpc>
              <a:spcBef>
                <a:spcPts val="800"/>
              </a:spcBef>
              <a:spcAft>
                <a:spcPts val="0"/>
              </a:spcAft>
              <a:buSzPts val="1400"/>
              <a:buChar char="►"/>
            </a:pPr>
            <a:r>
              <a:rPr lang="en" sz="1362"/>
              <a:t>Sec. 6) Discretionary Exceptions For Waiver For Foreign Students (Nondomestic) Not Coming Through Exchange Programs</a:t>
            </a:r>
            <a:endParaRPr sz="1362"/>
          </a:p>
          <a:p>
            <a:pPr marL="457200" lvl="0" indent="-317500" algn="l" rtl="0">
              <a:lnSpc>
                <a:spcPct val="95000"/>
              </a:lnSpc>
              <a:spcBef>
                <a:spcPts val="800"/>
              </a:spcBef>
              <a:spcAft>
                <a:spcPts val="0"/>
              </a:spcAft>
              <a:buSzPts val="1400"/>
              <a:buChar char="►"/>
            </a:pPr>
            <a:r>
              <a:rPr lang="en" sz="1362"/>
              <a:t>Sec. 7) Specific Restrictions Resulting in Denial of Waiver</a:t>
            </a:r>
            <a:endParaRPr sz="1362"/>
          </a:p>
          <a:p>
            <a:pPr marL="457200" lvl="0" indent="-317500" algn="l" rtl="0">
              <a:lnSpc>
                <a:spcPct val="95000"/>
              </a:lnSpc>
              <a:spcBef>
                <a:spcPts val="800"/>
              </a:spcBef>
              <a:spcAft>
                <a:spcPts val="0"/>
              </a:spcAft>
              <a:buSzPts val="1400"/>
              <a:buChar char="►"/>
            </a:pPr>
            <a:r>
              <a:rPr lang="en" sz="1362"/>
              <a:t>Sec. 8) Penalty</a:t>
            </a:r>
            <a:endParaRPr sz="1362"/>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483883" y="320314"/>
            <a:ext cx="7053600" cy="1050300"/>
          </a:xfrm>
          <a:prstGeom prst="rect">
            <a:avLst/>
          </a:prstGeom>
          <a:noFill/>
          <a:ln>
            <a:noFill/>
          </a:ln>
        </p:spPr>
        <p:txBody>
          <a:bodyPr spcFirstLastPara="1" wrap="square" lIns="68550" tIns="34275" rIns="68550" bIns="34275" anchor="t" anchorCtr="0">
            <a:normAutofit/>
          </a:bodyPr>
          <a:lstStyle/>
          <a:p>
            <a:pPr marL="0" lvl="0" indent="0" algn="l" rtl="0">
              <a:lnSpc>
                <a:spcPct val="100000"/>
              </a:lnSpc>
              <a:spcBef>
                <a:spcPts val="0"/>
              </a:spcBef>
              <a:spcAft>
                <a:spcPts val="0"/>
              </a:spcAft>
              <a:buSzPts val="600"/>
              <a:buNone/>
            </a:pPr>
            <a:r>
              <a:rPr lang="en"/>
              <a:t>RED FLAGS WITHIN SPECIFIC BYLAWS</a:t>
            </a:r>
            <a:endParaRPr/>
          </a:p>
        </p:txBody>
      </p:sp>
      <p:sp>
        <p:nvSpPr>
          <p:cNvPr id="153" name="Google Shape;153;p26"/>
          <p:cNvSpPr txBox="1">
            <a:spLocks noGrp="1"/>
          </p:cNvSpPr>
          <p:nvPr>
            <p:ph type="body" idx="1"/>
          </p:nvPr>
        </p:nvSpPr>
        <p:spPr>
          <a:xfrm>
            <a:off x="483850" y="1389925"/>
            <a:ext cx="7053600" cy="3296400"/>
          </a:xfrm>
          <a:prstGeom prst="rect">
            <a:avLst/>
          </a:prstGeom>
          <a:noFill/>
          <a:ln>
            <a:noFill/>
          </a:ln>
        </p:spPr>
        <p:txBody>
          <a:bodyPr spcFirstLastPara="1" wrap="square" lIns="68550" tIns="34275" rIns="68550" bIns="34275" anchor="t" anchorCtr="0">
            <a:normAutofit/>
          </a:bodyPr>
          <a:lstStyle/>
          <a:p>
            <a:pPr marL="457200" lvl="0" indent="-304800" algn="l" rtl="0">
              <a:lnSpc>
                <a:spcPct val="115000"/>
              </a:lnSpc>
              <a:spcBef>
                <a:spcPts val="800"/>
              </a:spcBef>
              <a:spcAft>
                <a:spcPts val="0"/>
              </a:spcAft>
              <a:buSzPts val="1200"/>
              <a:buChar char="►"/>
            </a:pPr>
            <a:r>
              <a:rPr lang="en"/>
              <a:t>Bylaw 7. Transfer Rule – Foreign Exchange Students-</a:t>
            </a:r>
            <a:endParaRPr/>
          </a:p>
          <a:p>
            <a:pPr marL="914400" lvl="1" indent="-304800" algn="l" rtl="0">
              <a:spcBef>
                <a:spcPts val="800"/>
              </a:spcBef>
              <a:spcAft>
                <a:spcPts val="0"/>
              </a:spcAft>
              <a:buSzPts val="1200"/>
              <a:buChar char="►"/>
            </a:pPr>
            <a:r>
              <a:rPr lang="en"/>
              <a:t>Combination of Former Bylaw 7 and 8</a:t>
            </a:r>
            <a:endParaRPr/>
          </a:p>
          <a:p>
            <a:pPr marL="914400" lvl="1" indent="-304800" algn="l" rtl="0">
              <a:spcBef>
                <a:spcPts val="800"/>
              </a:spcBef>
              <a:spcAft>
                <a:spcPts val="0"/>
              </a:spcAft>
              <a:buSzPts val="1200"/>
              <a:buChar char="►"/>
            </a:pPr>
            <a:r>
              <a:rPr lang="en"/>
              <a:t>Birth Certificate Verification</a:t>
            </a:r>
            <a:endParaRPr/>
          </a:p>
          <a:p>
            <a:pPr marL="914400" lvl="1" indent="-304800" algn="l" rtl="0">
              <a:spcBef>
                <a:spcPts val="800"/>
              </a:spcBef>
              <a:spcAft>
                <a:spcPts val="0"/>
              </a:spcAft>
              <a:buSzPts val="1200"/>
              <a:buChar char="►"/>
            </a:pPr>
            <a:r>
              <a:rPr lang="en"/>
              <a:t>Direct placement (sole responsibility of agency) Prohibited</a:t>
            </a:r>
            <a:endParaRPr/>
          </a:p>
          <a:p>
            <a:pPr marL="914400" lvl="1" indent="-304800" algn="l" rtl="0">
              <a:spcBef>
                <a:spcPts val="800"/>
              </a:spcBef>
              <a:spcAft>
                <a:spcPts val="0"/>
              </a:spcAft>
              <a:buSzPts val="1200"/>
              <a:buChar char="►"/>
            </a:pPr>
            <a:r>
              <a:rPr lang="en"/>
              <a:t>Pay attention to living arrangements </a:t>
            </a:r>
            <a:endParaRPr/>
          </a:p>
          <a:p>
            <a:pPr marL="914400" lvl="1" indent="-304800" algn="l" rtl="0">
              <a:spcBef>
                <a:spcPts val="800"/>
              </a:spcBef>
              <a:spcAft>
                <a:spcPts val="0"/>
              </a:spcAft>
              <a:buSzPts val="1200"/>
              <a:buChar char="►"/>
            </a:pPr>
            <a:r>
              <a:rPr lang="en"/>
              <a:t>Current list of approved agencies on KHSAA website for both J-1 and F-1 agencies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p:nvPr/>
        </p:nvSpPr>
        <p:spPr>
          <a:xfrm>
            <a:off x="2171700" y="514350"/>
            <a:ext cx="5600700" cy="857475"/>
          </a:xfrm>
          <a:prstGeom prst="roundRect">
            <a:avLst>
              <a:gd name="adj" fmla="val 16667"/>
            </a:avLst>
          </a:prstGeom>
          <a:solidFill>
            <a:schemeClr val="dk1">
              <a:alpha val="0"/>
            </a:schemeClr>
          </a:solidFill>
          <a:ln>
            <a:noFill/>
          </a:ln>
        </p:spPr>
        <p:txBody>
          <a:bodyPr spcFirstLastPara="1" wrap="square" lIns="68550" tIns="34275" rIns="68550" bIns="34275" anchor="ctr" anchorCtr="0">
            <a:noAutofit/>
          </a:bodyPr>
          <a:lstStyle/>
          <a:p>
            <a:pPr marL="0" marR="0" lvl="0" indent="0" algn="l" rtl="0">
              <a:lnSpc>
                <a:spcPct val="79166"/>
              </a:lnSpc>
              <a:spcBef>
                <a:spcPts val="0"/>
              </a:spcBef>
              <a:spcAft>
                <a:spcPts val="0"/>
              </a:spcAft>
              <a:buNone/>
            </a:pPr>
            <a:endParaRPr sz="3600" b="1" i="0" u="none" strike="noStrike" cap="none">
              <a:solidFill>
                <a:srgbClr val="21418D"/>
              </a:solidFill>
              <a:latin typeface="Century Gothic"/>
              <a:ea typeface="Century Gothic"/>
              <a:cs typeface="Century Gothic"/>
              <a:sym typeface="Century Gothic"/>
            </a:endParaRPr>
          </a:p>
        </p:txBody>
      </p:sp>
      <p:sp>
        <p:nvSpPr>
          <p:cNvPr id="160" name="Google Shape;160;p27"/>
          <p:cNvSpPr txBox="1"/>
          <p:nvPr/>
        </p:nvSpPr>
        <p:spPr>
          <a:xfrm>
            <a:off x="2539411" y="3948506"/>
            <a:ext cx="3800475" cy="852075"/>
          </a:xfrm>
          <a:prstGeom prst="rect">
            <a:avLst/>
          </a:prstGeom>
          <a:noFill/>
          <a:ln>
            <a:noFill/>
          </a:ln>
        </p:spPr>
        <p:txBody>
          <a:bodyPr spcFirstLastPara="1" wrap="square" lIns="68550" tIns="34275" rIns="68550" bIns="34275" anchor="t" anchorCtr="0">
            <a:normAutofit/>
          </a:bodyPr>
          <a:lstStyle/>
          <a:p>
            <a:pPr marL="257175" marR="0" lvl="0" indent="-171450" algn="ctr" rtl="0">
              <a:lnSpc>
                <a:spcPct val="100000"/>
              </a:lnSpc>
              <a:spcBef>
                <a:spcPts val="0"/>
              </a:spcBef>
              <a:spcAft>
                <a:spcPts val="0"/>
              </a:spcAft>
              <a:buNone/>
            </a:pPr>
            <a:endParaRPr sz="1425" b="1" i="0" u="none" strike="noStrike" cap="none">
              <a:solidFill>
                <a:srgbClr val="FECD08"/>
              </a:solidFill>
              <a:latin typeface="Calibri"/>
              <a:ea typeface="Calibri"/>
              <a:cs typeface="Calibri"/>
              <a:sym typeface="Calibri"/>
            </a:endParaRPr>
          </a:p>
        </p:txBody>
      </p:sp>
      <p:sp>
        <p:nvSpPr>
          <p:cNvPr id="161" name="Google Shape;161;p27"/>
          <p:cNvSpPr txBox="1">
            <a:spLocks noGrp="1"/>
          </p:cNvSpPr>
          <p:nvPr>
            <p:ph type="title"/>
          </p:nvPr>
        </p:nvSpPr>
        <p:spPr>
          <a:xfrm>
            <a:off x="483883" y="320314"/>
            <a:ext cx="7053600" cy="1050300"/>
          </a:xfrm>
          <a:prstGeom prst="rect">
            <a:avLst/>
          </a:prstGeom>
          <a:noFill/>
          <a:ln>
            <a:noFill/>
          </a:ln>
        </p:spPr>
        <p:txBody>
          <a:bodyPr spcFirstLastPara="1" wrap="square" lIns="68550" tIns="34275" rIns="68550" bIns="34275" anchor="b" anchorCtr="0">
            <a:normAutofit/>
          </a:bodyPr>
          <a:lstStyle/>
          <a:p>
            <a:pPr marL="0" lvl="0" indent="0" algn="l" rtl="0">
              <a:lnSpc>
                <a:spcPct val="100000"/>
              </a:lnSpc>
              <a:spcBef>
                <a:spcPts val="0"/>
              </a:spcBef>
              <a:spcAft>
                <a:spcPts val="0"/>
              </a:spcAft>
              <a:buSzPts val="600"/>
              <a:buNone/>
            </a:pPr>
            <a:r>
              <a:rPr lang="en"/>
              <a:t>RED FLAGS FOR BYLAWS</a:t>
            </a:r>
            <a:endParaRPr/>
          </a:p>
          <a:p>
            <a:pPr marL="0" lvl="0" indent="0" algn="l" rtl="0">
              <a:lnSpc>
                <a:spcPct val="100000"/>
              </a:lnSpc>
              <a:spcBef>
                <a:spcPts val="0"/>
              </a:spcBef>
              <a:spcAft>
                <a:spcPts val="0"/>
              </a:spcAft>
              <a:buSzPts val="600"/>
              <a:buNone/>
            </a:pPr>
            <a:endParaRPr/>
          </a:p>
        </p:txBody>
      </p:sp>
      <p:sp>
        <p:nvSpPr>
          <p:cNvPr id="162" name="Google Shape;162;p27"/>
          <p:cNvSpPr txBox="1">
            <a:spLocks noGrp="1"/>
          </p:cNvSpPr>
          <p:nvPr>
            <p:ph type="body" idx="1"/>
          </p:nvPr>
        </p:nvSpPr>
        <p:spPr>
          <a:xfrm>
            <a:off x="483850" y="1389925"/>
            <a:ext cx="7053600" cy="3296400"/>
          </a:xfrm>
          <a:prstGeom prst="rect">
            <a:avLst/>
          </a:prstGeom>
          <a:noFill/>
          <a:ln>
            <a:noFill/>
          </a:ln>
        </p:spPr>
        <p:txBody>
          <a:bodyPr spcFirstLastPara="1" wrap="square" lIns="68550" tIns="34275" rIns="68550" bIns="34275" anchor="t" anchorCtr="0">
            <a:normAutofit/>
          </a:bodyPr>
          <a:lstStyle/>
          <a:p>
            <a:pPr marL="457200" lvl="0" indent="-304800" algn="l" rtl="0">
              <a:lnSpc>
                <a:spcPct val="115000"/>
              </a:lnSpc>
              <a:spcBef>
                <a:spcPts val="800"/>
              </a:spcBef>
              <a:spcAft>
                <a:spcPts val="0"/>
              </a:spcAft>
              <a:buSzPts val="1200"/>
              <a:buChar char="►"/>
            </a:pPr>
            <a:r>
              <a:rPr lang="en"/>
              <a:t>BYLAWS AND CASE SITUATIONS</a:t>
            </a:r>
            <a:endParaRPr/>
          </a:p>
          <a:p>
            <a:pPr marL="457200" lvl="0" indent="-228600" algn="l" rtl="0">
              <a:lnSpc>
                <a:spcPct val="115000"/>
              </a:lnSpc>
              <a:spcBef>
                <a:spcPts val="800"/>
              </a:spcBef>
              <a:spcAft>
                <a:spcPts val="0"/>
              </a:spcAft>
              <a:buSzPts val="1200"/>
              <a:buNone/>
            </a:pPr>
            <a:endParaRPr/>
          </a:p>
          <a:p>
            <a:pPr marL="457200" lvl="0" indent="-304800" algn="l" rtl="0">
              <a:lnSpc>
                <a:spcPct val="115000"/>
              </a:lnSpc>
              <a:spcBef>
                <a:spcPts val="800"/>
              </a:spcBef>
              <a:spcAft>
                <a:spcPts val="0"/>
              </a:spcAft>
              <a:buSzPts val="1200"/>
              <a:buChar char="►"/>
            </a:pPr>
            <a:r>
              <a:rPr lang="en"/>
              <a:t>Statutory Matters</a:t>
            </a:r>
            <a:endParaRPr/>
          </a:p>
          <a:p>
            <a:pPr marL="457200" lvl="0" indent="-304800" algn="l" rtl="0">
              <a:lnSpc>
                <a:spcPct val="115000"/>
              </a:lnSpc>
              <a:spcBef>
                <a:spcPts val="800"/>
              </a:spcBef>
              <a:spcAft>
                <a:spcPts val="0"/>
              </a:spcAft>
              <a:buSzPts val="1200"/>
              <a:buChar char="►"/>
            </a:pPr>
            <a:r>
              <a:rPr lang="en"/>
              <a:t>No appeals possible, regulations required to match statute</a:t>
            </a:r>
            <a:endParaRPr/>
          </a:p>
          <a:p>
            <a:pPr marL="914400" lvl="1" indent="-304800" algn="l" rtl="0">
              <a:lnSpc>
                <a:spcPct val="115000"/>
              </a:lnSpc>
              <a:spcBef>
                <a:spcPts val="800"/>
              </a:spcBef>
              <a:spcAft>
                <a:spcPts val="0"/>
              </a:spcAft>
              <a:buSzPts val="1200"/>
              <a:buChar char="►"/>
            </a:pPr>
            <a:r>
              <a:rPr lang="en"/>
              <a:t>Bylaw 2</a:t>
            </a:r>
            <a:endParaRPr/>
          </a:p>
          <a:p>
            <a:pPr marL="914400" lvl="1" indent="-304800" algn="l" rtl="0">
              <a:lnSpc>
                <a:spcPct val="115000"/>
              </a:lnSpc>
              <a:spcBef>
                <a:spcPts val="800"/>
              </a:spcBef>
              <a:spcAft>
                <a:spcPts val="0"/>
              </a:spcAft>
              <a:buSzPts val="1200"/>
              <a:buChar char="►"/>
            </a:pPr>
            <a:r>
              <a:rPr lang="en"/>
              <a:t>Bylaw 8</a:t>
            </a:r>
            <a:endParaRPr/>
          </a:p>
          <a:p>
            <a:pPr marL="914400" lvl="1" indent="-304800" algn="l" rtl="0">
              <a:lnSpc>
                <a:spcPct val="115000"/>
              </a:lnSpc>
              <a:spcBef>
                <a:spcPts val="800"/>
              </a:spcBef>
              <a:spcAft>
                <a:spcPts val="0"/>
              </a:spcAft>
              <a:buSzPts val="1200"/>
              <a:buChar char="►"/>
            </a:pPr>
            <a:r>
              <a:rPr lang="en"/>
              <a:t>Bylaw 15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483883" y="320314"/>
            <a:ext cx="7053600" cy="1050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600"/>
              <a:buNone/>
            </a:pPr>
            <a:r>
              <a:rPr lang="en"/>
              <a:t>Bylaw 8. Enrollment / Transfer Of Non-Resident Student (</a:t>
            </a:r>
            <a:r>
              <a:rPr lang="en" u="sng">
                <a:solidFill>
                  <a:schemeClr val="hlink"/>
                </a:solidFill>
                <a:hlinkClick r:id="rId3"/>
              </a:rPr>
              <a:t>https://ly.khsaa.org/qxnq</a:t>
            </a:r>
            <a:r>
              <a:rPr lang="en"/>
              <a:t>)</a:t>
            </a:r>
            <a:endParaRPr/>
          </a:p>
        </p:txBody>
      </p:sp>
      <p:sp>
        <p:nvSpPr>
          <p:cNvPr id="169" name="Google Shape;169;p28"/>
          <p:cNvSpPr txBox="1">
            <a:spLocks noGrp="1"/>
          </p:cNvSpPr>
          <p:nvPr>
            <p:ph type="body" idx="1"/>
          </p:nvPr>
        </p:nvSpPr>
        <p:spPr>
          <a:xfrm>
            <a:off x="483850" y="1389925"/>
            <a:ext cx="7053600" cy="3296400"/>
          </a:xfrm>
          <a:prstGeom prst="rect">
            <a:avLst/>
          </a:prstGeom>
          <a:noFill/>
          <a:ln>
            <a:noFill/>
          </a:ln>
        </p:spPr>
        <p:txBody>
          <a:bodyPr spcFirstLastPara="1" wrap="square" lIns="68575" tIns="34275" rIns="68575" bIns="34275" anchor="t" anchorCtr="0">
            <a:normAutofit lnSpcReduction="10000"/>
          </a:bodyPr>
          <a:lstStyle/>
          <a:p>
            <a:pPr marL="457200" lvl="0" indent="-304800" algn="l" rtl="0">
              <a:lnSpc>
                <a:spcPct val="115000"/>
              </a:lnSpc>
              <a:spcBef>
                <a:spcPts val="800"/>
              </a:spcBef>
              <a:spcAft>
                <a:spcPts val="0"/>
              </a:spcAft>
              <a:buSzPts val="1200"/>
              <a:buChar char="►"/>
            </a:pPr>
            <a:r>
              <a:rPr lang="en"/>
              <a:t>KRS 156.070 (2) (h)</a:t>
            </a:r>
            <a:endParaRPr/>
          </a:p>
          <a:p>
            <a:pPr marL="457200" lvl="0" indent="-304800" algn="l" rtl="0">
              <a:lnSpc>
                <a:spcPct val="115000"/>
              </a:lnSpc>
              <a:spcBef>
                <a:spcPts val="800"/>
              </a:spcBef>
              <a:spcAft>
                <a:spcPts val="0"/>
              </a:spcAft>
              <a:buSzPts val="1200"/>
              <a:buChar char="►"/>
            </a:pPr>
            <a:r>
              <a:rPr lang="en"/>
              <a:t>“Unless permitted to be eligible for varsity athletics by any transfer rule, policy, or administrative regulation promulgated by the state board or any agency designated by the state board to manage interscholastic athletics, any student who transfers enrollment from a district of residence to a nonresident district under KRS 157.350(4)(b) after enrolling in grade nine (9) and participating in a varsity sport shall be ineligible to participate in interscholastic athletics for one (1) calendar year from the date of the transfer. The state board or any agency designated by the state board to manage interscholastic athletics may adopt rules, policies, and bylaws and promulgate administrative regulations necessary to carry out this paragraph.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483883" y="320314"/>
            <a:ext cx="7053600" cy="1050300"/>
          </a:xfrm>
          <a:prstGeom prst="rect">
            <a:avLst/>
          </a:prstGeom>
          <a:noFill/>
          <a:ln>
            <a:noFill/>
          </a:ln>
        </p:spPr>
        <p:txBody>
          <a:bodyPr spcFirstLastPara="1" wrap="square" lIns="68550" tIns="34275" rIns="68550" bIns="34275" anchor="t" anchorCtr="0">
            <a:normAutofit/>
          </a:bodyPr>
          <a:lstStyle/>
          <a:p>
            <a:pPr marL="0" lvl="0" indent="0" algn="l" rtl="0">
              <a:lnSpc>
                <a:spcPct val="100000"/>
              </a:lnSpc>
              <a:spcBef>
                <a:spcPts val="0"/>
              </a:spcBef>
              <a:spcAft>
                <a:spcPts val="0"/>
              </a:spcAft>
              <a:buSzPts val="600"/>
              <a:buNone/>
            </a:pPr>
            <a:r>
              <a:rPr lang="en"/>
              <a:t>RED FLAGS WITHIN SPECIFIC BYLAWS</a:t>
            </a:r>
            <a:endParaRPr/>
          </a:p>
        </p:txBody>
      </p:sp>
      <p:sp>
        <p:nvSpPr>
          <p:cNvPr id="177" name="Google Shape;177;p29"/>
          <p:cNvSpPr txBox="1">
            <a:spLocks noGrp="1"/>
          </p:cNvSpPr>
          <p:nvPr>
            <p:ph type="body" idx="1"/>
          </p:nvPr>
        </p:nvSpPr>
        <p:spPr>
          <a:xfrm>
            <a:off x="483850" y="1389925"/>
            <a:ext cx="8049900" cy="3296400"/>
          </a:xfrm>
          <a:prstGeom prst="rect">
            <a:avLst/>
          </a:prstGeom>
          <a:noFill/>
          <a:ln>
            <a:noFill/>
          </a:ln>
        </p:spPr>
        <p:txBody>
          <a:bodyPr spcFirstLastPara="1" wrap="square" lIns="68550" tIns="34275" rIns="68550" bIns="34275" anchor="t" anchorCtr="0">
            <a:noAutofit/>
          </a:bodyPr>
          <a:lstStyle/>
          <a:p>
            <a:pPr marL="457200" lvl="0" indent="-317500" algn="l" rtl="0">
              <a:lnSpc>
                <a:spcPct val="115000"/>
              </a:lnSpc>
              <a:spcBef>
                <a:spcPts val="800"/>
              </a:spcBef>
              <a:spcAft>
                <a:spcPts val="0"/>
              </a:spcAft>
              <a:buSzPts val="1400"/>
              <a:buChar char="►"/>
            </a:pPr>
            <a:r>
              <a:rPr lang="en" sz="1400"/>
              <a:t>Bylaw 8. Enrollment / Transfer Of Non-Resident Student, Tackett *</a:t>
            </a:r>
            <a:endParaRPr sz="1400"/>
          </a:p>
          <a:p>
            <a:pPr marL="914400" lvl="1" indent="-317500" algn="l" rtl="0">
              <a:spcBef>
                <a:spcPts val="800"/>
              </a:spcBef>
              <a:spcAft>
                <a:spcPts val="0"/>
              </a:spcAft>
              <a:buSzPts val="1400"/>
              <a:buChar char="►"/>
            </a:pPr>
            <a:r>
              <a:rPr lang="en" sz="1400"/>
              <a:t>Key provision, are they a non-resident student as defined in KRS 157.350 (DPP verification key)</a:t>
            </a:r>
            <a:endParaRPr sz="1400"/>
          </a:p>
          <a:p>
            <a:pPr marL="914400" lvl="1" indent="-317500" algn="l" rtl="0">
              <a:spcBef>
                <a:spcPts val="800"/>
              </a:spcBef>
              <a:spcAft>
                <a:spcPts val="0"/>
              </a:spcAft>
              <a:buSzPts val="1400"/>
              <a:buChar char="►"/>
            </a:pPr>
            <a:r>
              <a:rPr lang="en" sz="1400"/>
              <a:t>Exception to non-resident students carved out in KRS 157.350 which states – “A nonresident pupil who attends a district in which a parent of the pupil is employed. All tuition fees required of a nonresident pupil may be waived for a pupil who meets the requirements of this paragraph” </a:t>
            </a:r>
            <a:endParaRPr sz="1400"/>
          </a:p>
          <a:p>
            <a:pPr marL="914400" lvl="1" indent="-317500" algn="l" rtl="0">
              <a:spcBef>
                <a:spcPts val="800"/>
              </a:spcBef>
              <a:spcAft>
                <a:spcPts val="0"/>
              </a:spcAft>
              <a:buSzPts val="1400"/>
              <a:buChar char="►"/>
            </a:pPr>
            <a:r>
              <a:rPr lang="en" sz="1400"/>
              <a:t>Meeting the parental exception DOES NOT waive Bylaw 6, it only permits the funding to follow the student as the wording in 156.070 is explicit and without waiver options</a:t>
            </a:r>
            <a:endParaRPr sz="1400"/>
          </a:p>
          <a:p>
            <a:pPr marL="914400" lvl="1" indent="-317500" algn="l" rtl="0">
              <a:spcBef>
                <a:spcPts val="800"/>
              </a:spcBef>
              <a:spcAft>
                <a:spcPts val="0"/>
              </a:spcAft>
              <a:buSzPts val="1400"/>
              <a:buChar char="►"/>
            </a:pPr>
            <a:r>
              <a:rPr lang="en" sz="1400"/>
              <a:t>Note school eligibility options under Bylaw 14 DO NOT APPLY due to statute</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483883" y="320314"/>
            <a:ext cx="7053600" cy="1050300"/>
          </a:xfrm>
          <a:prstGeom prst="rect">
            <a:avLst/>
          </a:prstGeom>
          <a:noFill/>
          <a:ln>
            <a:noFill/>
          </a:ln>
        </p:spPr>
        <p:txBody>
          <a:bodyPr spcFirstLastPara="1" wrap="square" lIns="68550" tIns="34275" rIns="68550" bIns="34275" anchor="t" anchorCtr="0">
            <a:normAutofit/>
          </a:bodyPr>
          <a:lstStyle/>
          <a:p>
            <a:pPr marL="0" lvl="0" indent="0" algn="l" rtl="0">
              <a:lnSpc>
                <a:spcPct val="100000"/>
              </a:lnSpc>
              <a:spcBef>
                <a:spcPts val="0"/>
              </a:spcBef>
              <a:spcAft>
                <a:spcPts val="0"/>
              </a:spcAft>
              <a:buSzPts val="600"/>
              <a:buNone/>
            </a:pPr>
            <a:r>
              <a:rPr lang="en"/>
              <a:t>RED FLAGS WITHIN SPECIFIC BYLAWS</a:t>
            </a:r>
            <a:endParaRPr/>
          </a:p>
        </p:txBody>
      </p:sp>
      <p:sp>
        <p:nvSpPr>
          <p:cNvPr id="184" name="Google Shape;184;p30"/>
          <p:cNvSpPr txBox="1">
            <a:spLocks noGrp="1"/>
          </p:cNvSpPr>
          <p:nvPr>
            <p:ph type="body" idx="1"/>
          </p:nvPr>
        </p:nvSpPr>
        <p:spPr>
          <a:xfrm>
            <a:off x="483850" y="1389925"/>
            <a:ext cx="7053600" cy="3296400"/>
          </a:xfrm>
          <a:prstGeom prst="rect">
            <a:avLst/>
          </a:prstGeom>
          <a:noFill/>
          <a:ln>
            <a:noFill/>
          </a:ln>
        </p:spPr>
        <p:txBody>
          <a:bodyPr spcFirstLastPara="1" wrap="square" lIns="68550" tIns="34275" rIns="68550" bIns="34275" anchor="t" anchorCtr="0">
            <a:noAutofit/>
          </a:bodyPr>
          <a:lstStyle/>
          <a:p>
            <a:pPr marL="457200" lvl="0" indent="-330200" algn="l" rtl="0">
              <a:lnSpc>
                <a:spcPct val="115000"/>
              </a:lnSpc>
              <a:spcBef>
                <a:spcPts val="800"/>
              </a:spcBef>
              <a:spcAft>
                <a:spcPts val="0"/>
              </a:spcAft>
              <a:buSzPts val="1600"/>
              <a:buChar char="►"/>
            </a:pPr>
            <a:r>
              <a:rPr lang="en" sz="1600"/>
              <a:t>Bylaw 8. Enrollment / Transfer Of Non-Resident Student, Tackett *</a:t>
            </a:r>
            <a:endParaRPr sz="1600"/>
          </a:p>
          <a:p>
            <a:pPr marL="914400" lvl="1" indent="-330200" algn="l" rtl="0">
              <a:lnSpc>
                <a:spcPct val="115000"/>
              </a:lnSpc>
              <a:spcBef>
                <a:spcPts val="800"/>
              </a:spcBef>
              <a:spcAft>
                <a:spcPts val="0"/>
              </a:spcAft>
              <a:buSzPts val="1600"/>
              <a:buChar char="►"/>
            </a:pPr>
            <a:r>
              <a:rPr lang="en" sz="1600"/>
              <a:t>Formerly HB563 (2021 implemented July 2022), amended by SB145 (2023 effective July, 2023</a:t>
            </a:r>
            <a:endParaRPr sz="1600"/>
          </a:p>
          <a:p>
            <a:pPr marL="914400" lvl="1" indent="-330200" algn="l" rtl="0">
              <a:lnSpc>
                <a:spcPct val="115000"/>
              </a:lnSpc>
              <a:spcBef>
                <a:spcPts val="800"/>
              </a:spcBef>
              <a:spcAft>
                <a:spcPts val="0"/>
              </a:spcAft>
              <a:buSzPts val="1600"/>
              <a:buChar char="►"/>
            </a:pPr>
            <a:r>
              <a:rPr lang="en" sz="1600"/>
              <a:t>Basic Decision Points</a:t>
            </a:r>
            <a:endParaRPr sz="1600"/>
          </a:p>
          <a:p>
            <a:pPr marL="1371600" lvl="2" indent="-330200" algn="l" rtl="0">
              <a:lnSpc>
                <a:spcPct val="115000"/>
              </a:lnSpc>
              <a:spcBef>
                <a:spcPts val="800"/>
              </a:spcBef>
              <a:spcAft>
                <a:spcPts val="0"/>
              </a:spcAft>
              <a:buSzPts val="1600"/>
              <a:buChar char="►"/>
            </a:pPr>
            <a:r>
              <a:rPr lang="en" sz="1600"/>
              <a:t>If never have been in grade 9 and played varsity, not impacted</a:t>
            </a:r>
            <a:endParaRPr sz="1600"/>
          </a:p>
          <a:p>
            <a:pPr marL="1371600" lvl="2" indent="-330200" algn="l" rtl="0">
              <a:lnSpc>
                <a:spcPct val="115000"/>
              </a:lnSpc>
              <a:spcBef>
                <a:spcPts val="800"/>
              </a:spcBef>
              <a:spcAft>
                <a:spcPts val="0"/>
              </a:spcAft>
              <a:buSzPts val="1600"/>
              <a:buChar char="►"/>
            </a:pPr>
            <a:r>
              <a:rPr lang="en" sz="1600"/>
              <a:t>If subject to Bylaw 6, must meet transfer rule exception for provision not to apply</a:t>
            </a:r>
            <a:endParaRPr sz="1600"/>
          </a:p>
          <a:p>
            <a:pPr marL="1371600" lvl="2" indent="-330200" algn="l" rtl="0">
              <a:lnSpc>
                <a:spcPct val="115000"/>
              </a:lnSpc>
              <a:spcBef>
                <a:spcPts val="800"/>
              </a:spcBef>
              <a:spcAft>
                <a:spcPts val="0"/>
              </a:spcAft>
              <a:buSzPts val="1600"/>
              <a:buChar char="►"/>
            </a:pPr>
            <a:r>
              <a:rPr lang="en" sz="1600"/>
              <a:t>If subject to Bylaw 6 and don’t meet exception, one year all sports applies if out of district (per statute)</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483883" y="320314"/>
            <a:ext cx="7053600" cy="1050300"/>
          </a:xfrm>
          <a:prstGeom prst="rect">
            <a:avLst/>
          </a:prstGeom>
          <a:noFill/>
          <a:ln>
            <a:noFill/>
          </a:ln>
        </p:spPr>
        <p:txBody>
          <a:bodyPr spcFirstLastPara="1" wrap="square" lIns="68550" tIns="34275" rIns="68550" bIns="34275" anchor="t" anchorCtr="0">
            <a:normAutofit/>
          </a:bodyPr>
          <a:lstStyle/>
          <a:p>
            <a:pPr marL="0" lvl="0" indent="0" algn="l" rtl="0">
              <a:lnSpc>
                <a:spcPct val="100000"/>
              </a:lnSpc>
              <a:spcBef>
                <a:spcPts val="0"/>
              </a:spcBef>
              <a:spcAft>
                <a:spcPts val="0"/>
              </a:spcAft>
              <a:buSzPts val="600"/>
              <a:buNone/>
            </a:pPr>
            <a:r>
              <a:rPr lang="en"/>
              <a:t>RED FLAGS WITHIN SPECIFIC BYLAWS</a:t>
            </a:r>
            <a:endParaRPr/>
          </a:p>
        </p:txBody>
      </p:sp>
      <p:sp>
        <p:nvSpPr>
          <p:cNvPr id="191" name="Google Shape;191;p31"/>
          <p:cNvSpPr txBox="1">
            <a:spLocks noGrp="1"/>
          </p:cNvSpPr>
          <p:nvPr>
            <p:ph type="body" idx="1"/>
          </p:nvPr>
        </p:nvSpPr>
        <p:spPr>
          <a:xfrm>
            <a:off x="483850" y="1389925"/>
            <a:ext cx="7053600" cy="3296400"/>
          </a:xfrm>
          <a:prstGeom prst="rect">
            <a:avLst/>
          </a:prstGeom>
          <a:noFill/>
          <a:ln>
            <a:noFill/>
          </a:ln>
        </p:spPr>
        <p:txBody>
          <a:bodyPr spcFirstLastPara="1" wrap="square" lIns="68550" tIns="34275" rIns="68550" bIns="34275" anchor="t" anchorCtr="0">
            <a:normAutofit/>
          </a:bodyPr>
          <a:lstStyle/>
          <a:p>
            <a:pPr marL="457200" lvl="0" indent="-330200" algn="l" rtl="0">
              <a:lnSpc>
                <a:spcPct val="115000"/>
              </a:lnSpc>
              <a:spcBef>
                <a:spcPts val="800"/>
              </a:spcBef>
              <a:spcAft>
                <a:spcPts val="0"/>
              </a:spcAft>
              <a:buSzPts val="1600"/>
              <a:buChar char="►"/>
            </a:pPr>
            <a:r>
              <a:rPr lang="en" sz="1600"/>
              <a:t>Bylaw 14. Other Eligibility Requirements and Regulations, Bridenbaugh</a:t>
            </a:r>
            <a:endParaRPr sz="1600"/>
          </a:p>
          <a:p>
            <a:pPr marL="914400" lvl="1" indent="-330200" algn="l" rtl="0">
              <a:lnSpc>
                <a:spcPct val="115000"/>
              </a:lnSpc>
              <a:spcBef>
                <a:spcPts val="800"/>
              </a:spcBef>
              <a:spcAft>
                <a:spcPts val="0"/>
              </a:spcAft>
              <a:buSzPts val="1600"/>
              <a:buChar char="►"/>
            </a:pPr>
            <a:r>
              <a:rPr lang="en" sz="1600"/>
              <a:t>Ability to play non-varsity does not apply to Bylaw 8 (HB563 / SB145) due to statute</a:t>
            </a:r>
            <a:endParaRPr sz="1600"/>
          </a:p>
          <a:p>
            <a:pPr marL="914400" lvl="1" indent="-330200" algn="l" rtl="0">
              <a:lnSpc>
                <a:spcPct val="115000"/>
              </a:lnSpc>
              <a:spcBef>
                <a:spcPts val="800"/>
              </a:spcBef>
              <a:spcAft>
                <a:spcPts val="0"/>
              </a:spcAft>
              <a:buSzPts val="1600"/>
              <a:buChar char="►"/>
            </a:pPr>
            <a:r>
              <a:rPr lang="en" sz="1600"/>
              <a:t>Ineligible students per Bylaws 6 and 7 may play non-varsity</a:t>
            </a:r>
            <a:endParaRPr sz="1600"/>
          </a:p>
          <a:p>
            <a:pPr marL="914400" lvl="1" indent="-330200" algn="l" rtl="0">
              <a:lnSpc>
                <a:spcPct val="115000"/>
              </a:lnSpc>
              <a:spcBef>
                <a:spcPts val="800"/>
              </a:spcBef>
              <a:spcAft>
                <a:spcPts val="0"/>
              </a:spcAft>
              <a:buSzPts val="1600"/>
              <a:buChar char="►"/>
            </a:pPr>
            <a:r>
              <a:rPr lang="en" sz="1600"/>
              <a:t>Definition difference in ineligibility periods (last date of participation in Bylaws 6 and 7, vs. enrollment date for Bylaw 8 (HB563 / SB145)</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483883" y="320314"/>
            <a:ext cx="7053600" cy="1050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CASE LOAD</a:t>
            </a:r>
            <a:endParaRPr/>
          </a:p>
        </p:txBody>
      </p:sp>
      <p:graphicFrame>
        <p:nvGraphicFramePr>
          <p:cNvPr id="197" name="Google Shape;197;p32"/>
          <p:cNvGraphicFramePr/>
          <p:nvPr/>
        </p:nvGraphicFramePr>
        <p:xfrm>
          <a:off x="483875" y="879075"/>
          <a:ext cx="8348550" cy="4023495"/>
        </p:xfrm>
        <a:graphic>
          <a:graphicData uri="http://schemas.openxmlformats.org/drawingml/2006/table">
            <a:tbl>
              <a:tblPr>
                <a:noFill/>
                <a:tableStyleId>{D38BB768-0A26-47FA-B55B-91639E4FAB6C}</a:tableStyleId>
              </a:tblPr>
              <a:tblGrid>
                <a:gridCol w="1890500">
                  <a:extLst>
                    <a:ext uri="{9D8B030D-6E8A-4147-A177-3AD203B41FA5}">
                      <a16:colId xmlns:a16="http://schemas.microsoft.com/office/drawing/2014/main" val="20000"/>
                    </a:ext>
                  </a:extLst>
                </a:gridCol>
                <a:gridCol w="1536750">
                  <a:extLst>
                    <a:ext uri="{9D8B030D-6E8A-4147-A177-3AD203B41FA5}">
                      <a16:colId xmlns:a16="http://schemas.microsoft.com/office/drawing/2014/main" val="20001"/>
                    </a:ext>
                  </a:extLst>
                </a:gridCol>
                <a:gridCol w="1549775">
                  <a:extLst>
                    <a:ext uri="{9D8B030D-6E8A-4147-A177-3AD203B41FA5}">
                      <a16:colId xmlns:a16="http://schemas.microsoft.com/office/drawing/2014/main" val="20002"/>
                    </a:ext>
                  </a:extLst>
                </a:gridCol>
                <a:gridCol w="1651000">
                  <a:extLst>
                    <a:ext uri="{9D8B030D-6E8A-4147-A177-3AD203B41FA5}">
                      <a16:colId xmlns:a16="http://schemas.microsoft.com/office/drawing/2014/main" val="20003"/>
                    </a:ext>
                  </a:extLst>
                </a:gridCol>
                <a:gridCol w="1720525">
                  <a:extLst>
                    <a:ext uri="{9D8B030D-6E8A-4147-A177-3AD203B41FA5}">
                      <a16:colId xmlns:a16="http://schemas.microsoft.com/office/drawing/2014/main" val="20004"/>
                    </a:ext>
                  </a:extLst>
                </a:gridCol>
              </a:tblGrid>
              <a:tr h="647250">
                <a:tc>
                  <a:txBody>
                    <a:bodyPr/>
                    <a:lstStyle/>
                    <a:p>
                      <a:pPr marL="0" lvl="0" indent="0" algn="ctr" rtl="0">
                        <a:spcBef>
                          <a:spcPts val="0"/>
                        </a:spcBef>
                        <a:spcAft>
                          <a:spcPts val="0"/>
                        </a:spcAft>
                        <a:buNone/>
                      </a:pP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2018-2019</a:t>
                      </a: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2021-2022</a:t>
                      </a:r>
                      <a:endParaRPr sz="1600">
                        <a:solidFill>
                          <a:schemeClr val="lt1"/>
                        </a:solidFill>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600">
                          <a:solidFill>
                            <a:schemeClr val="lt1"/>
                          </a:solidFill>
                        </a:rPr>
                        <a:t>2022-2023</a:t>
                      </a: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2023-2024</a:t>
                      </a:r>
                      <a:endParaRPr sz="1600">
                        <a:solidFill>
                          <a:schemeClr val="lt1"/>
                        </a:solidFill>
                      </a:endParaRPr>
                    </a:p>
                    <a:p>
                      <a:pPr marL="0" lvl="0" indent="0" algn="ctr" rtl="0">
                        <a:spcBef>
                          <a:spcPts val="0"/>
                        </a:spcBef>
                        <a:spcAft>
                          <a:spcPts val="0"/>
                        </a:spcAft>
                        <a:buNone/>
                      </a:pPr>
                      <a:r>
                        <a:rPr lang="en" sz="1600">
                          <a:solidFill>
                            <a:schemeClr val="lt1"/>
                          </a:solidFill>
                        </a:rPr>
                        <a:t>As of 10/15</a:t>
                      </a:r>
                      <a:endParaRPr sz="1600">
                        <a:solidFill>
                          <a:schemeClr val="lt1"/>
                        </a:solidFill>
                      </a:endParaRPr>
                    </a:p>
                  </a:txBody>
                  <a:tcPr marL="91425" marR="91425" marT="91425" marB="91425" anchor="ctr"/>
                </a:tc>
                <a:extLst>
                  <a:ext uri="{0D108BD9-81ED-4DB2-BD59-A6C34878D82A}">
                    <a16:rowId xmlns:a16="http://schemas.microsoft.com/office/drawing/2014/main" val="10000"/>
                  </a:ext>
                </a:extLst>
              </a:tr>
              <a:tr h="476600">
                <a:tc>
                  <a:txBody>
                    <a:bodyPr/>
                    <a:lstStyle/>
                    <a:p>
                      <a:pPr marL="0" lvl="0" indent="0" algn="l" rtl="0">
                        <a:spcBef>
                          <a:spcPts val="0"/>
                        </a:spcBef>
                        <a:spcAft>
                          <a:spcPts val="0"/>
                        </a:spcAft>
                        <a:buNone/>
                      </a:pPr>
                      <a:r>
                        <a:rPr lang="en" sz="1600">
                          <a:solidFill>
                            <a:schemeClr val="lt1"/>
                          </a:solidFill>
                        </a:rPr>
                        <a:t>Requests</a:t>
                      </a: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876</a:t>
                      </a:r>
                      <a:endParaRPr sz="1600">
                        <a:solidFill>
                          <a:schemeClr val="lt1"/>
                        </a:solidFill>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sz="1600">
                          <a:solidFill>
                            <a:schemeClr val="lt1"/>
                          </a:solidFill>
                        </a:rPr>
                        <a:t>785</a:t>
                      </a:r>
                      <a:endParaRPr sz="1600">
                        <a:solidFill>
                          <a:schemeClr val="lt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600">
                          <a:solidFill>
                            <a:schemeClr val="lt1"/>
                          </a:solidFill>
                        </a:rPr>
                        <a:t>741</a:t>
                      </a:r>
                      <a:endParaRPr sz="1600">
                        <a:solidFill>
                          <a:schemeClr val="lt1"/>
                        </a:solidFill>
                      </a:endParaRPr>
                    </a:p>
                  </a:txBody>
                  <a:tcPr marL="91425" marR="91425" marT="91425" marB="91425" anchor="ctr">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en" sz="1600">
                          <a:solidFill>
                            <a:schemeClr val="lt1"/>
                          </a:solidFill>
                        </a:rPr>
                        <a:t>533</a:t>
                      </a:r>
                      <a:endParaRPr sz="1600">
                        <a:solidFill>
                          <a:schemeClr val="lt1"/>
                        </a:solidFill>
                      </a:endParaRPr>
                    </a:p>
                  </a:txBody>
                  <a:tcPr marL="91425" marR="91425" marT="91425" marB="91425" anchor="ctr"/>
                </a:tc>
                <a:extLst>
                  <a:ext uri="{0D108BD9-81ED-4DB2-BD59-A6C34878D82A}">
                    <a16:rowId xmlns:a16="http://schemas.microsoft.com/office/drawing/2014/main" val="10001"/>
                  </a:ext>
                </a:extLst>
              </a:tr>
              <a:tr h="476600">
                <a:tc>
                  <a:txBody>
                    <a:bodyPr/>
                    <a:lstStyle/>
                    <a:p>
                      <a:pPr marL="0" lvl="0" indent="0" algn="l" rtl="0">
                        <a:spcBef>
                          <a:spcPts val="0"/>
                        </a:spcBef>
                        <a:spcAft>
                          <a:spcPts val="0"/>
                        </a:spcAft>
                        <a:buNone/>
                      </a:pPr>
                      <a:r>
                        <a:rPr lang="en" sz="1600">
                          <a:solidFill>
                            <a:schemeClr val="lt1"/>
                          </a:solidFill>
                        </a:rPr>
                        <a:t>Ineligible</a:t>
                      </a: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203</a:t>
                      </a:r>
                      <a:endParaRPr sz="1600">
                        <a:solidFill>
                          <a:schemeClr val="lt1"/>
                        </a:solidFill>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sz="1600">
                          <a:solidFill>
                            <a:schemeClr val="lt1"/>
                          </a:solidFill>
                        </a:rPr>
                        <a:t>246</a:t>
                      </a:r>
                      <a:endParaRPr sz="1600">
                        <a:solidFill>
                          <a:schemeClr val="lt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600">
                          <a:solidFill>
                            <a:schemeClr val="lt1"/>
                          </a:solidFill>
                        </a:rPr>
                        <a:t>233</a:t>
                      </a:r>
                      <a:endParaRPr sz="1600">
                        <a:solidFill>
                          <a:schemeClr val="lt1"/>
                        </a:solidFill>
                      </a:endParaRPr>
                    </a:p>
                  </a:txBody>
                  <a:tcPr marL="91425" marR="91425" marT="91425" marB="91425" anchor="ctr">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en" sz="1600">
                          <a:solidFill>
                            <a:schemeClr val="lt1"/>
                          </a:solidFill>
                        </a:rPr>
                        <a:t>195</a:t>
                      </a:r>
                      <a:endParaRPr sz="1600">
                        <a:solidFill>
                          <a:schemeClr val="lt1"/>
                        </a:solidFill>
                      </a:endParaRPr>
                    </a:p>
                  </a:txBody>
                  <a:tcPr marL="91425" marR="91425" marT="91425" marB="91425" anchor="ctr"/>
                </a:tc>
                <a:extLst>
                  <a:ext uri="{0D108BD9-81ED-4DB2-BD59-A6C34878D82A}">
                    <a16:rowId xmlns:a16="http://schemas.microsoft.com/office/drawing/2014/main" val="10002"/>
                  </a:ext>
                </a:extLst>
              </a:tr>
              <a:tr h="476600">
                <a:tc>
                  <a:txBody>
                    <a:bodyPr/>
                    <a:lstStyle/>
                    <a:p>
                      <a:pPr marL="0" lvl="0" indent="0" algn="l" rtl="0">
                        <a:spcBef>
                          <a:spcPts val="0"/>
                        </a:spcBef>
                        <a:spcAft>
                          <a:spcPts val="0"/>
                        </a:spcAft>
                        <a:buNone/>
                      </a:pPr>
                      <a:r>
                        <a:rPr lang="en" sz="1600">
                          <a:solidFill>
                            <a:schemeClr val="lt1"/>
                          </a:solidFill>
                        </a:rPr>
                        <a:t>Eligible</a:t>
                      </a: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673 (76.8%)</a:t>
                      </a:r>
                      <a:endParaRPr sz="1600">
                        <a:solidFill>
                          <a:schemeClr val="lt1"/>
                        </a:solidFill>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sz="1600">
                          <a:solidFill>
                            <a:schemeClr val="lt1"/>
                          </a:solidFill>
                        </a:rPr>
                        <a:t>539 (68.7%)</a:t>
                      </a:r>
                      <a:endParaRPr sz="1600">
                        <a:solidFill>
                          <a:schemeClr val="lt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600">
                          <a:solidFill>
                            <a:schemeClr val="lt1"/>
                          </a:solidFill>
                        </a:rPr>
                        <a:t>508 (68.6%)</a:t>
                      </a:r>
                      <a:endParaRPr sz="1600">
                        <a:solidFill>
                          <a:schemeClr val="lt1"/>
                        </a:solidFill>
                      </a:endParaRPr>
                    </a:p>
                  </a:txBody>
                  <a:tcPr marL="91425" marR="91425" marT="91425" marB="91425" anchor="ctr">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en" sz="1600">
                          <a:solidFill>
                            <a:schemeClr val="lt1"/>
                          </a:solidFill>
                        </a:rPr>
                        <a:t>338 (63.4%)</a:t>
                      </a:r>
                      <a:endParaRPr sz="1600">
                        <a:solidFill>
                          <a:schemeClr val="lt1"/>
                        </a:solidFill>
                      </a:endParaRPr>
                    </a:p>
                  </a:txBody>
                  <a:tcPr marL="91425" marR="91425" marT="91425" marB="91425" anchor="ctr"/>
                </a:tc>
                <a:extLst>
                  <a:ext uri="{0D108BD9-81ED-4DB2-BD59-A6C34878D82A}">
                    <a16:rowId xmlns:a16="http://schemas.microsoft.com/office/drawing/2014/main" val="10003"/>
                  </a:ext>
                </a:extLst>
              </a:tr>
              <a:tr h="476600">
                <a:tc>
                  <a:txBody>
                    <a:bodyPr/>
                    <a:lstStyle/>
                    <a:p>
                      <a:pPr marL="0" lvl="0" indent="0" algn="l" rtl="0">
                        <a:spcBef>
                          <a:spcPts val="0"/>
                        </a:spcBef>
                        <a:spcAft>
                          <a:spcPts val="0"/>
                        </a:spcAft>
                        <a:buNone/>
                      </a:pPr>
                      <a:r>
                        <a:rPr lang="en" sz="1600">
                          <a:solidFill>
                            <a:schemeClr val="lt1"/>
                          </a:solidFill>
                        </a:rPr>
                        <a:t>Appeals</a:t>
                      </a: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105</a:t>
                      </a: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122</a:t>
                      </a:r>
                      <a:endParaRPr sz="1600">
                        <a:solidFill>
                          <a:schemeClr val="lt1"/>
                        </a:solidFill>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sz="1600">
                          <a:solidFill>
                            <a:schemeClr val="lt1"/>
                          </a:solidFill>
                        </a:rPr>
                        <a:t>122</a:t>
                      </a: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64 (10/15)</a:t>
                      </a:r>
                      <a:endParaRPr sz="1600">
                        <a:solidFill>
                          <a:schemeClr val="lt1"/>
                        </a:solidFill>
                      </a:endParaRPr>
                    </a:p>
                  </a:txBody>
                  <a:tcPr marL="91425" marR="91425" marT="91425" marB="91425" anchor="ctr"/>
                </a:tc>
                <a:extLst>
                  <a:ext uri="{0D108BD9-81ED-4DB2-BD59-A6C34878D82A}">
                    <a16:rowId xmlns:a16="http://schemas.microsoft.com/office/drawing/2014/main" val="10004"/>
                  </a:ext>
                </a:extLst>
              </a:tr>
              <a:tr h="479750">
                <a:tc>
                  <a:txBody>
                    <a:bodyPr/>
                    <a:lstStyle/>
                    <a:p>
                      <a:pPr marL="0" lvl="0" indent="0" algn="l" rtl="0">
                        <a:spcBef>
                          <a:spcPts val="0"/>
                        </a:spcBef>
                        <a:spcAft>
                          <a:spcPts val="0"/>
                        </a:spcAft>
                        <a:buNone/>
                      </a:pPr>
                      <a:r>
                        <a:rPr lang="en" sz="1600">
                          <a:solidFill>
                            <a:schemeClr val="lt1"/>
                          </a:solidFill>
                        </a:rPr>
                        <a:t>Appeals Ineligible</a:t>
                      </a: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41</a:t>
                      </a: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30</a:t>
                      </a: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29</a:t>
                      </a: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6</a:t>
                      </a:r>
                      <a:endParaRPr sz="1600">
                        <a:solidFill>
                          <a:schemeClr val="lt1"/>
                        </a:solidFill>
                      </a:endParaRPr>
                    </a:p>
                  </a:txBody>
                  <a:tcPr marL="91425" marR="91425" marT="91425" marB="91425" anchor="ctr"/>
                </a:tc>
                <a:extLst>
                  <a:ext uri="{0D108BD9-81ED-4DB2-BD59-A6C34878D82A}">
                    <a16:rowId xmlns:a16="http://schemas.microsoft.com/office/drawing/2014/main" val="10005"/>
                  </a:ext>
                </a:extLst>
              </a:tr>
              <a:tr h="420125">
                <a:tc>
                  <a:txBody>
                    <a:bodyPr/>
                    <a:lstStyle/>
                    <a:p>
                      <a:pPr marL="0" lvl="0" indent="0" algn="l" rtl="0">
                        <a:spcBef>
                          <a:spcPts val="0"/>
                        </a:spcBef>
                        <a:spcAft>
                          <a:spcPts val="0"/>
                        </a:spcAft>
                        <a:buClr>
                          <a:schemeClr val="dk1"/>
                        </a:buClr>
                        <a:buSzPts val="1100"/>
                        <a:buFont typeface="Arial"/>
                        <a:buNone/>
                      </a:pPr>
                      <a:r>
                        <a:rPr lang="en" sz="1600">
                          <a:solidFill>
                            <a:schemeClr val="lt1"/>
                          </a:solidFill>
                        </a:rPr>
                        <a:t>Appeals Eligible</a:t>
                      </a: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64 (60.9%)</a:t>
                      </a: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92 (67.2%)</a:t>
                      </a: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93 (76.2%)</a:t>
                      </a: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26 (81.2%)</a:t>
                      </a:r>
                      <a:endParaRPr sz="1600">
                        <a:solidFill>
                          <a:schemeClr val="lt1"/>
                        </a:solidFill>
                      </a:endParaRPr>
                    </a:p>
                  </a:txBody>
                  <a:tcPr marL="91425" marR="91425" marT="91425" marB="91425" anchor="ctr"/>
                </a:tc>
                <a:extLst>
                  <a:ext uri="{0D108BD9-81ED-4DB2-BD59-A6C34878D82A}">
                    <a16:rowId xmlns:a16="http://schemas.microsoft.com/office/drawing/2014/main" val="10006"/>
                  </a:ext>
                </a:extLst>
              </a:tr>
              <a:tr h="540125">
                <a:tc>
                  <a:txBody>
                    <a:bodyPr/>
                    <a:lstStyle/>
                    <a:p>
                      <a:pPr marL="0" lvl="0" indent="0" algn="l" rtl="0">
                        <a:spcBef>
                          <a:spcPts val="0"/>
                        </a:spcBef>
                        <a:spcAft>
                          <a:spcPts val="0"/>
                        </a:spcAft>
                        <a:buNone/>
                      </a:pPr>
                      <a:r>
                        <a:rPr lang="en" sz="1600">
                          <a:solidFill>
                            <a:schemeClr val="lt1"/>
                          </a:solidFill>
                        </a:rPr>
                        <a:t>Appeals Pending</a:t>
                      </a: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n/a</a:t>
                      </a: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n/a</a:t>
                      </a: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n/a</a:t>
                      </a:r>
                      <a:endParaRPr sz="1600">
                        <a:solidFill>
                          <a:schemeClr val="lt1"/>
                        </a:solidFill>
                      </a:endParaRPr>
                    </a:p>
                  </a:txBody>
                  <a:tcPr marL="91425" marR="91425" marT="91425" marB="91425" anchor="ctr"/>
                </a:tc>
                <a:tc>
                  <a:txBody>
                    <a:bodyPr/>
                    <a:lstStyle/>
                    <a:p>
                      <a:pPr marL="0" lvl="0" indent="0" algn="ctr" rtl="0">
                        <a:spcBef>
                          <a:spcPts val="0"/>
                        </a:spcBef>
                        <a:spcAft>
                          <a:spcPts val="0"/>
                        </a:spcAft>
                        <a:buNone/>
                      </a:pPr>
                      <a:r>
                        <a:rPr lang="en" sz="1600">
                          <a:solidFill>
                            <a:schemeClr val="lt1"/>
                          </a:solidFill>
                        </a:rPr>
                        <a:t>32</a:t>
                      </a:r>
                      <a:endParaRPr sz="1600">
                        <a:solidFill>
                          <a:schemeClr val="lt1"/>
                        </a:solidFill>
                      </a:endParaRPr>
                    </a:p>
                  </a:txBody>
                  <a:tcPr marL="91425" marR="91425" marT="91425" marB="91425"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483875" y="320325"/>
            <a:ext cx="8113200" cy="4365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1900"/>
              <a:t>KRS Chapter 13B Exact vs. KHSAA Due Process Appeals</a:t>
            </a:r>
            <a:endParaRPr sz="1900"/>
          </a:p>
        </p:txBody>
      </p:sp>
      <p:graphicFrame>
        <p:nvGraphicFramePr>
          <p:cNvPr id="203" name="Google Shape;203;p33"/>
          <p:cNvGraphicFramePr/>
          <p:nvPr/>
        </p:nvGraphicFramePr>
        <p:xfrm>
          <a:off x="483950" y="714350"/>
          <a:ext cx="8113050" cy="4157100"/>
        </p:xfrm>
        <a:graphic>
          <a:graphicData uri="http://schemas.openxmlformats.org/drawingml/2006/table">
            <a:tbl>
              <a:tblPr>
                <a:noFill/>
                <a:tableStyleId>{D38BB768-0A26-47FA-B55B-91639E4FAB6C}</a:tableStyleId>
              </a:tblPr>
              <a:tblGrid>
                <a:gridCol w="1839375">
                  <a:extLst>
                    <a:ext uri="{9D8B030D-6E8A-4147-A177-3AD203B41FA5}">
                      <a16:colId xmlns:a16="http://schemas.microsoft.com/office/drawing/2014/main" val="20000"/>
                    </a:ext>
                  </a:extLst>
                </a:gridCol>
                <a:gridCol w="2688900">
                  <a:extLst>
                    <a:ext uri="{9D8B030D-6E8A-4147-A177-3AD203B41FA5}">
                      <a16:colId xmlns:a16="http://schemas.microsoft.com/office/drawing/2014/main" val="20001"/>
                    </a:ext>
                  </a:extLst>
                </a:gridCol>
                <a:gridCol w="3584775">
                  <a:extLst>
                    <a:ext uri="{9D8B030D-6E8A-4147-A177-3AD203B41FA5}">
                      <a16:colId xmlns:a16="http://schemas.microsoft.com/office/drawing/2014/main" val="20002"/>
                    </a:ext>
                  </a:extLst>
                </a:gridCol>
              </a:tblGrid>
              <a:tr h="541250">
                <a:tc>
                  <a:txBody>
                    <a:bodyPr/>
                    <a:lstStyle/>
                    <a:p>
                      <a:pPr marL="0" lvl="0" indent="0" algn="l" rtl="0">
                        <a:lnSpc>
                          <a:spcPct val="115000"/>
                        </a:lnSpc>
                        <a:spcBef>
                          <a:spcPts val="800"/>
                        </a:spcBef>
                        <a:spcAft>
                          <a:spcPts val="0"/>
                        </a:spcAft>
                        <a:buNone/>
                      </a:pP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Full KRS 13B</a:t>
                      </a:r>
                      <a:endParaRPr>
                        <a:solidFill>
                          <a:schemeClr val="lt1"/>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rPr>
                        <a:t>KHSAA Approved Due Process</a:t>
                      </a:r>
                      <a:endParaRPr>
                        <a:solidFill>
                          <a:schemeClr val="lt1"/>
                        </a:solidFil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046350">
                <a:tc>
                  <a:txBody>
                    <a:bodyPr/>
                    <a:lstStyle/>
                    <a:p>
                      <a:pPr marL="0" lvl="0" indent="0" algn="l" rtl="0">
                        <a:lnSpc>
                          <a:spcPct val="115000"/>
                        </a:lnSpc>
                        <a:spcBef>
                          <a:spcPts val="800"/>
                        </a:spcBef>
                        <a:spcAft>
                          <a:spcPts val="0"/>
                        </a:spcAft>
                        <a:buNone/>
                      </a:pPr>
                      <a:r>
                        <a:rPr lang="en">
                          <a:solidFill>
                            <a:schemeClr val="lt1"/>
                          </a:solidFill>
                        </a:rPr>
                        <a:t>KRS 13B.050 Notice</a:t>
                      </a:r>
                      <a:endParaRPr>
                        <a:solidFill>
                          <a:schemeClr val="lt1"/>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lnSpc>
                          <a:spcPct val="115000"/>
                        </a:lnSpc>
                        <a:spcBef>
                          <a:spcPts val="800"/>
                        </a:spcBef>
                        <a:spcAft>
                          <a:spcPts val="0"/>
                        </a:spcAft>
                        <a:buNone/>
                      </a:pPr>
                      <a:r>
                        <a:rPr lang="en">
                          <a:solidFill>
                            <a:schemeClr val="lt1"/>
                          </a:solidFill>
                        </a:rPr>
                        <a:t>ALL parties shall receive no less than twenty (20) days notice of a hearing</a:t>
                      </a:r>
                      <a:endParaRPr>
                        <a:solidFill>
                          <a:schemeClr val="lt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rPr>
                        <a:t>ALL parties shall receive no less than twenty (20) days notice of a hearing. (KRS 13B.050) </a:t>
                      </a:r>
                      <a:endParaRPr>
                        <a:solidFill>
                          <a:schemeClr val="lt1"/>
                        </a:solidFill>
                      </a:endParaRPr>
                    </a:p>
                    <a:p>
                      <a:pPr marL="0" lvl="0" indent="0" algn="l" rtl="0">
                        <a:spcBef>
                          <a:spcPts val="0"/>
                        </a:spcBef>
                        <a:spcAft>
                          <a:spcPts val="0"/>
                        </a:spcAft>
                        <a:buNone/>
                      </a:pPr>
                      <a:r>
                        <a:rPr lang="en">
                          <a:solidFill>
                            <a:schemeClr val="lt1"/>
                          </a:solidFill>
                        </a:rPr>
                        <a:t>Can be waived (form provided)</a:t>
                      </a:r>
                      <a:endParaRPr>
                        <a:solidFill>
                          <a:schemeClr val="lt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261775">
                <a:tc>
                  <a:txBody>
                    <a:bodyPr/>
                    <a:lstStyle/>
                    <a:p>
                      <a:pPr marL="0" lvl="0" indent="0" algn="l" rtl="0">
                        <a:spcBef>
                          <a:spcPts val="0"/>
                        </a:spcBef>
                        <a:spcAft>
                          <a:spcPts val="0"/>
                        </a:spcAft>
                        <a:buNone/>
                      </a:pPr>
                      <a:r>
                        <a:rPr lang="en">
                          <a:solidFill>
                            <a:schemeClr val="lt1"/>
                          </a:solidFill>
                        </a:rPr>
                        <a:t>KRS 13B.110 Order Issuance from HO</a:t>
                      </a:r>
                      <a:endParaRPr>
                        <a:solidFill>
                          <a:schemeClr val="lt1"/>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a:solidFill>
                            <a:schemeClr val="lt1"/>
                          </a:solidFill>
                        </a:rPr>
                        <a:t>Recommended Order shall be issued no less than sixty (60) days of receiving a copy of the official record (following an administrative hearing)</a:t>
                      </a:r>
                      <a:endParaRPr>
                        <a:solidFill>
                          <a:schemeClr val="lt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rPr>
                        <a:t>KHSAA Due Process Procedures state Recommended Order shall be issued no more than only 30 days</a:t>
                      </a:r>
                      <a:endParaRPr>
                        <a:solidFill>
                          <a:schemeClr val="lt1"/>
                        </a:solidFill>
                      </a:endParaRPr>
                    </a:p>
                    <a:p>
                      <a:pPr marL="0" lvl="0" indent="0" algn="l" rtl="0">
                        <a:spcBef>
                          <a:spcPts val="0"/>
                        </a:spcBef>
                        <a:spcAft>
                          <a:spcPts val="0"/>
                        </a:spcAft>
                        <a:buNone/>
                      </a:pPr>
                      <a:endParaRPr>
                        <a:solidFill>
                          <a:schemeClr val="lt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307725">
                <a:tc>
                  <a:txBody>
                    <a:bodyPr/>
                    <a:lstStyle/>
                    <a:p>
                      <a:pPr marL="0" lvl="0" indent="0" algn="l" rtl="0">
                        <a:spcBef>
                          <a:spcPts val="0"/>
                        </a:spcBef>
                        <a:spcAft>
                          <a:spcPts val="0"/>
                        </a:spcAft>
                        <a:buClr>
                          <a:schemeClr val="dk1"/>
                        </a:buClr>
                        <a:buSzPts val="1100"/>
                        <a:buFont typeface="Arial"/>
                        <a:buNone/>
                      </a:pPr>
                      <a:r>
                        <a:rPr lang="en">
                          <a:solidFill>
                            <a:schemeClr val="lt1"/>
                          </a:solidFill>
                        </a:rPr>
                        <a:t>KRS 13B.110 Exceptions Filed</a:t>
                      </a:r>
                      <a:endParaRPr>
                        <a:solidFill>
                          <a:schemeClr val="lt1"/>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a:solidFill>
                            <a:schemeClr val="lt1"/>
                          </a:solidFill>
                        </a:rPr>
                        <a:t>Every party has the right to file “exceptions” to the Recommended Order within fifteen (15) days of the mailing of the Recommended Order.</a:t>
                      </a:r>
                      <a:endParaRPr>
                        <a:solidFill>
                          <a:schemeClr val="lt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rPr>
                        <a:t>Every party has the right to file “exceptions” to the Recommended Order within fifteen (15) days of the mailing of the Recommended Order.</a:t>
                      </a:r>
                      <a:endParaRPr>
                        <a:solidFill>
                          <a:schemeClr val="lt1"/>
                        </a:solidFill>
                      </a:endParaRPr>
                    </a:p>
                    <a:p>
                      <a:pPr marL="0" lvl="0" indent="0" algn="l" rtl="0">
                        <a:spcBef>
                          <a:spcPts val="0"/>
                        </a:spcBef>
                        <a:spcAft>
                          <a:spcPts val="0"/>
                        </a:spcAft>
                        <a:buNone/>
                      </a:pPr>
                      <a:r>
                        <a:rPr lang="en">
                          <a:solidFill>
                            <a:schemeClr val="lt1"/>
                          </a:solidFill>
                        </a:rPr>
                        <a:t>Can be waived (form provided)</a:t>
                      </a:r>
                      <a:endParaRPr>
                        <a:solidFill>
                          <a:schemeClr val="lt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a:off x="483875" y="320325"/>
            <a:ext cx="8113200" cy="4365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KRS Chapter 13B Exact vs. KHSAA Due Process</a:t>
            </a:r>
            <a:endParaRPr/>
          </a:p>
        </p:txBody>
      </p:sp>
      <p:graphicFrame>
        <p:nvGraphicFramePr>
          <p:cNvPr id="209" name="Google Shape;209;p34"/>
          <p:cNvGraphicFramePr/>
          <p:nvPr/>
        </p:nvGraphicFramePr>
        <p:xfrm>
          <a:off x="483900" y="814775"/>
          <a:ext cx="8113050" cy="3677625"/>
        </p:xfrm>
        <a:graphic>
          <a:graphicData uri="http://schemas.openxmlformats.org/drawingml/2006/table">
            <a:tbl>
              <a:tblPr>
                <a:noFill/>
                <a:tableStyleId>{D38BB768-0A26-47FA-B55B-91639E4FAB6C}</a:tableStyleId>
              </a:tblPr>
              <a:tblGrid>
                <a:gridCol w="1839375">
                  <a:extLst>
                    <a:ext uri="{9D8B030D-6E8A-4147-A177-3AD203B41FA5}">
                      <a16:colId xmlns:a16="http://schemas.microsoft.com/office/drawing/2014/main" val="20000"/>
                    </a:ext>
                  </a:extLst>
                </a:gridCol>
                <a:gridCol w="2688900">
                  <a:extLst>
                    <a:ext uri="{9D8B030D-6E8A-4147-A177-3AD203B41FA5}">
                      <a16:colId xmlns:a16="http://schemas.microsoft.com/office/drawing/2014/main" val="20001"/>
                    </a:ext>
                  </a:extLst>
                </a:gridCol>
                <a:gridCol w="3584775">
                  <a:extLst>
                    <a:ext uri="{9D8B030D-6E8A-4147-A177-3AD203B41FA5}">
                      <a16:colId xmlns:a16="http://schemas.microsoft.com/office/drawing/2014/main" val="20002"/>
                    </a:ext>
                  </a:extLst>
                </a:gridCol>
              </a:tblGrid>
              <a:tr h="591900">
                <a:tc>
                  <a:txBody>
                    <a:bodyPr/>
                    <a:lstStyle/>
                    <a:p>
                      <a:pPr marL="0" lvl="0" indent="0" algn="l" rtl="0">
                        <a:lnSpc>
                          <a:spcPct val="115000"/>
                        </a:lnSpc>
                        <a:spcBef>
                          <a:spcPts val="800"/>
                        </a:spcBef>
                        <a:spcAft>
                          <a:spcPts val="0"/>
                        </a:spcAft>
                        <a:buNone/>
                      </a:pP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Full KRS 13B</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KHSAA Approved Due Process</a:t>
                      </a:r>
                      <a:endParaRPr>
                        <a:solidFill>
                          <a:schemeClr val="lt1"/>
                        </a:solidFill>
                      </a:endParaRPr>
                    </a:p>
                  </a:txBody>
                  <a:tcPr marL="91425" marR="91425" marT="91425" marB="91425"/>
                </a:tc>
                <a:extLst>
                  <a:ext uri="{0D108BD9-81ED-4DB2-BD59-A6C34878D82A}">
                    <a16:rowId xmlns:a16="http://schemas.microsoft.com/office/drawing/2014/main" val="10000"/>
                  </a:ext>
                </a:extLst>
              </a:tr>
              <a:tr h="1041750">
                <a:tc>
                  <a:txBody>
                    <a:bodyPr/>
                    <a:lstStyle/>
                    <a:p>
                      <a:pPr marL="0" lvl="0" indent="0" algn="l" rtl="0">
                        <a:lnSpc>
                          <a:spcPct val="115000"/>
                        </a:lnSpc>
                        <a:spcBef>
                          <a:spcPts val="800"/>
                        </a:spcBef>
                        <a:spcAft>
                          <a:spcPts val="0"/>
                        </a:spcAft>
                        <a:buNone/>
                      </a:pPr>
                      <a:r>
                        <a:rPr lang="en">
                          <a:solidFill>
                            <a:schemeClr val="lt1"/>
                          </a:solidFill>
                        </a:rPr>
                        <a:t>KRS 13B.120 Final Notice</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Final Order shall be issued within ninety (90) days after the Hearing Officer submits the Recommended Order.</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KHSAA Due Process Procedures state Final Order shall be issued within 30 days (15 days from the deadline to file exceptions) </a:t>
                      </a:r>
                      <a:endParaRPr>
                        <a:solidFill>
                          <a:schemeClr val="lt1"/>
                        </a:solidFill>
                      </a:endParaRPr>
                    </a:p>
                  </a:txBody>
                  <a:tcPr marL="91425" marR="91425" marT="91425" marB="91425"/>
                </a:tc>
                <a:extLst>
                  <a:ext uri="{0D108BD9-81ED-4DB2-BD59-A6C34878D82A}">
                    <a16:rowId xmlns:a16="http://schemas.microsoft.com/office/drawing/2014/main" val="10001"/>
                  </a:ext>
                </a:extLst>
              </a:tr>
              <a:tr h="794325">
                <a:tc>
                  <a:txBody>
                    <a:bodyPr/>
                    <a:lstStyle/>
                    <a:p>
                      <a:pPr marL="0" lvl="0" indent="0" algn="l" rtl="0">
                        <a:spcBef>
                          <a:spcPts val="0"/>
                        </a:spcBef>
                        <a:spcAft>
                          <a:spcPts val="0"/>
                        </a:spcAft>
                        <a:buNone/>
                      </a:pPr>
                      <a:r>
                        <a:rPr lang="en">
                          <a:solidFill>
                            <a:schemeClr val="lt1"/>
                          </a:solidFill>
                        </a:rPr>
                        <a:t>Total Elapsed Possible Time</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185 day (6 months)</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80 days (usually less 50-60)</a:t>
                      </a:r>
                      <a:endParaRPr>
                        <a:solidFill>
                          <a:schemeClr val="lt1"/>
                        </a:solidFill>
                      </a:endParaRPr>
                    </a:p>
                  </a:txBody>
                  <a:tcPr marL="91425" marR="91425" marT="91425" marB="91425"/>
                </a:tc>
                <a:extLst>
                  <a:ext uri="{0D108BD9-81ED-4DB2-BD59-A6C34878D82A}">
                    <a16:rowId xmlns:a16="http://schemas.microsoft.com/office/drawing/2014/main" val="10002"/>
                  </a:ext>
                </a:extLst>
              </a:tr>
              <a:tr h="794325">
                <a:tc>
                  <a:txBody>
                    <a:bodyPr/>
                    <a:lstStyle/>
                    <a:p>
                      <a:pPr marL="0" lvl="0" indent="0" algn="l" rtl="0">
                        <a:spcBef>
                          <a:spcPts val="0"/>
                        </a:spcBef>
                        <a:spcAft>
                          <a:spcPts val="0"/>
                        </a:spcAft>
                        <a:buNone/>
                      </a:pPr>
                      <a:r>
                        <a:rPr lang="en">
                          <a:solidFill>
                            <a:schemeClr val="lt1"/>
                          </a:solidFill>
                        </a:rPr>
                        <a:t>Etc</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Chapter 13B required US Mail, Certified at various stages, which is proving less and less reliable and causes communication issues</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Chapter 13B required US Mail, Certified at various stages, which is proving less and less reliable and causes communication issues</a:t>
                      </a:r>
                      <a:endParaRPr>
                        <a:solidFill>
                          <a:schemeClr val="lt1"/>
                        </a:solidFill>
                      </a:endParaRPr>
                    </a:p>
                    <a:p>
                      <a:pPr marL="0" lvl="0" indent="0" algn="l" rtl="0">
                        <a:spcBef>
                          <a:spcPts val="0"/>
                        </a:spcBef>
                        <a:spcAft>
                          <a:spcPts val="0"/>
                        </a:spcAft>
                        <a:buNone/>
                      </a:pPr>
                      <a:endParaRPr>
                        <a:solidFill>
                          <a:schemeClr val="lt1"/>
                        </a:solidFill>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483883" y="320314"/>
            <a:ext cx="7053600" cy="1050300"/>
          </a:xfrm>
          <a:prstGeom prst="rect">
            <a:avLst/>
          </a:prstGeom>
          <a:noFill/>
          <a:ln>
            <a:noFill/>
          </a:ln>
        </p:spPr>
        <p:txBody>
          <a:bodyPr spcFirstLastPara="1" wrap="square" lIns="68550" tIns="34275" rIns="68550" bIns="34275" anchor="t" anchorCtr="0">
            <a:normAutofit/>
          </a:bodyPr>
          <a:lstStyle/>
          <a:p>
            <a:pPr marL="0" lvl="0" indent="0" algn="l" rtl="0">
              <a:lnSpc>
                <a:spcPct val="100000"/>
              </a:lnSpc>
              <a:spcBef>
                <a:spcPts val="0"/>
              </a:spcBef>
              <a:spcAft>
                <a:spcPts val="0"/>
              </a:spcAft>
              <a:buSzPts val="600"/>
              <a:buNone/>
            </a:pPr>
            <a:r>
              <a:rPr lang="en"/>
              <a:t>KHSAA Staff – 2023-2024</a:t>
            </a:r>
            <a:endParaRPr/>
          </a:p>
        </p:txBody>
      </p:sp>
      <p:sp>
        <p:nvSpPr>
          <p:cNvPr id="85" name="Google Shape;85;p17"/>
          <p:cNvSpPr txBox="1">
            <a:spLocks noGrp="1"/>
          </p:cNvSpPr>
          <p:nvPr>
            <p:ph type="body" idx="1"/>
          </p:nvPr>
        </p:nvSpPr>
        <p:spPr>
          <a:xfrm>
            <a:off x="483850" y="1389925"/>
            <a:ext cx="7053600" cy="3296400"/>
          </a:xfrm>
          <a:prstGeom prst="rect">
            <a:avLst/>
          </a:prstGeom>
          <a:noFill/>
          <a:ln>
            <a:noFill/>
          </a:ln>
        </p:spPr>
        <p:txBody>
          <a:bodyPr spcFirstLastPara="1" wrap="square" lIns="68550" tIns="34275" rIns="68550" bIns="34275" anchor="t" anchorCtr="0">
            <a:normAutofit/>
          </a:bodyPr>
          <a:lstStyle/>
          <a:p>
            <a:pPr marL="457200" lvl="0" indent="-304800" algn="l" rtl="0">
              <a:lnSpc>
                <a:spcPct val="115000"/>
              </a:lnSpc>
              <a:spcBef>
                <a:spcPts val="800"/>
              </a:spcBef>
              <a:spcAft>
                <a:spcPts val="0"/>
              </a:spcAft>
              <a:buSzPts val="1200"/>
              <a:buChar char="►"/>
            </a:pPr>
            <a:r>
              <a:rPr lang="en"/>
              <a:t>Julian Tackett, Commissioner</a:t>
            </a:r>
            <a:endParaRPr/>
          </a:p>
          <a:p>
            <a:pPr marL="457200" lvl="0" indent="-304800" algn="l" rtl="0">
              <a:lnSpc>
                <a:spcPct val="115000"/>
              </a:lnSpc>
              <a:spcBef>
                <a:spcPts val="800"/>
              </a:spcBef>
              <a:spcAft>
                <a:spcPts val="0"/>
              </a:spcAft>
              <a:buSzPts val="1200"/>
              <a:buChar char="►"/>
            </a:pPr>
            <a:r>
              <a:rPr lang="en"/>
              <a:t>Chad Collins, General Counsel</a:t>
            </a:r>
            <a:endParaRPr/>
          </a:p>
          <a:p>
            <a:pPr marL="457200" lvl="0" indent="-304800" algn="l" rtl="0">
              <a:lnSpc>
                <a:spcPct val="115000"/>
              </a:lnSpc>
              <a:spcBef>
                <a:spcPts val="800"/>
              </a:spcBef>
              <a:spcAft>
                <a:spcPts val="0"/>
              </a:spcAft>
              <a:buSzPts val="1200"/>
              <a:buChar char="►"/>
            </a:pPr>
            <a:r>
              <a:rPr lang="en"/>
              <a:t>Darren Bilberry, Assistant Commissioner and Ruling Officer for Bylaw 6</a:t>
            </a:r>
            <a:endParaRPr/>
          </a:p>
          <a:p>
            <a:pPr marL="457200" lvl="0" indent="-304800" algn="l" rtl="0">
              <a:lnSpc>
                <a:spcPct val="115000"/>
              </a:lnSpc>
              <a:spcBef>
                <a:spcPts val="800"/>
              </a:spcBef>
              <a:spcAft>
                <a:spcPts val="0"/>
              </a:spcAft>
              <a:buSzPts val="1200"/>
              <a:buChar char="►"/>
            </a:pPr>
            <a:r>
              <a:rPr lang="en"/>
              <a:t>Butch Cope, Associate Commissioner</a:t>
            </a:r>
            <a:endParaRPr/>
          </a:p>
          <a:p>
            <a:pPr marL="457200" lvl="0" indent="-304800" algn="l" rtl="0">
              <a:spcBef>
                <a:spcPts val="800"/>
              </a:spcBef>
              <a:spcAft>
                <a:spcPts val="0"/>
              </a:spcAft>
              <a:buSzPts val="1200"/>
              <a:buChar char="►"/>
            </a:pPr>
            <a:r>
              <a:rPr lang="en"/>
              <a:t>Jeremy Ison, Administrative Support for General Counsel Collins</a:t>
            </a:r>
            <a:endParaRPr/>
          </a:p>
          <a:p>
            <a:pPr marL="457200" lvl="0" indent="0" algn="l" rtl="0">
              <a:lnSpc>
                <a:spcPct val="115000"/>
              </a:lnSpc>
              <a:spcBef>
                <a:spcPts val="80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483883" y="320314"/>
            <a:ext cx="7053600" cy="1050300"/>
          </a:xfrm>
          <a:prstGeom prst="rect">
            <a:avLst/>
          </a:prstGeom>
          <a:noFill/>
          <a:ln>
            <a:noFill/>
          </a:ln>
        </p:spPr>
        <p:txBody>
          <a:bodyPr spcFirstLastPara="1" wrap="square" lIns="68550" tIns="34275" rIns="68550" bIns="34275" anchor="t" anchorCtr="0">
            <a:normAutofit/>
          </a:bodyPr>
          <a:lstStyle/>
          <a:p>
            <a:pPr marL="0" lvl="0" indent="0" algn="l" rtl="0">
              <a:lnSpc>
                <a:spcPct val="100000"/>
              </a:lnSpc>
              <a:spcBef>
                <a:spcPts val="0"/>
              </a:spcBef>
              <a:spcAft>
                <a:spcPts val="0"/>
              </a:spcAft>
              <a:buSzPts val="600"/>
              <a:buNone/>
            </a:pPr>
            <a:r>
              <a:rPr lang="en"/>
              <a:t>DUE PROCESS RED FLAGS</a:t>
            </a:r>
            <a:endParaRPr/>
          </a:p>
        </p:txBody>
      </p:sp>
      <p:sp>
        <p:nvSpPr>
          <p:cNvPr id="216" name="Google Shape;216;p35"/>
          <p:cNvSpPr txBox="1">
            <a:spLocks noGrp="1"/>
          </p:cNvSpPr>
          <p:nvPr>
            <p:ph type="body" idx="1"/>
          </p:nvPr>
        </p:nvSpPr>
        <p:spPr>
          <a:xfrm>
            <a:off x="483850" y="1389925"/>
            <a:ext cx="7053600" cy="3296400"/>
          </a:xfrm>
          <a:prstGeom prst="rect">
            <a:avLst/>
          </a:prstGeom>
          <a:noFill/>
          <a:ln>
            <a:noFill/>
          </a:ln>
        </p:spPr>
        <p:txBody>
          <a:bodyPr spcFirstLastPara="1" wrap="square" lIns="68550" tIns="34275" rIns="68550" bIns="34275" anchor="t" anchorCtr="0">
            <a:normAutofit/>
          </a:bodyPr>
          <a:lstStyle/>
          <a:p>
            <a:pPr marL="457200" lvl="0" indent="-304800" algn="l" rtl="0">
              <a:spcBef>
                <a:spcPts val="800"/>
              </a:spcBef>
              <a:spcAft>
                <a:spcPts val="0"/>
              </a:spcAft>
              <a:buSzPts val="1200"/>
              <a:buChar char="►"/>
            </a:pPr>
            <a:r>
              <a:rPr lang="en"/>
              <a:t>Hearing Attendance</a:t>
            </a:r>
            <a:endParaRPr/>
          </a:p>
          <a:p>
            <a:pPr marL="457200" lvl="0" indent="-304800" algn="l" rtl="0">
              <a:spcBef>
                <a:spcPts val="800"/>
              </a:spcBef>
              <a:spcAft>
                <a:spcPts val="0"/>
              </a:spcAft>
              <a:buSzPts val="1200"/>
              <a:buChar char="►"/>
            </a:pPr>
            <a:r>
              <a:rPr lang="en"/>
              <a:t>Opportunities (or Lack of) for New Evidence if Don’t Attend</a:t>
            </a:r>
            <a:endParaRPr/>
          </a:p>
          <a:p>
            <a:pPr marL="457200" lvl="0" indent="-304800" algn="l" rtl="0">
              <a:spcBef>
                <a:spcPts val="800"/>
              </a:spcBef>
              <a:spcAft>
                <a:spcPts val="0"/>
              </a:spcAft>
              <a:buSzPts val="1200"/>
              <a:buChar char="►"/>
            </a:pPr>
            <a:r>
              <a:rPr lang="en"/>
              <a:t>Do’s and Don’ts and Can’ts and Won’ts</a:t>
            </a:r>
            <a:endParaRPr/>
          </a:p>
          <a:p>
            <a:pPr marL="457200" lvl="0" indent="-304800" algn="l" rtl="0">
              <a:spcBef>
                <a:spcPts val="800"/>
              </a:spcBef>
              <a:spcAft>
                <a:spcPts val="0"/>
              </a:spcAft>
              <a:buSzPts val="1200"/>
              <a:buChar char="►"/>
            </a:pPr>
            <a:r>
              <a:rPr lang="en"/>
              <a:t>Due Process Forms are on school site only (public tampering)</a:t>
            </a:r>
            <a:endParaRPr/>
          </a:p>
          <a:p>
            <a:pPr marL="457200" lvl="0" indent="-304800" algn="l" rtl="0">
              <a:spcBef>
                <a:spcPts val="800"/>
              </a:spcBef>
              <a:spcAft>
                <a:spcPts val="0"/>
              </a:spcAft>
              <a:buSzPts val="1200"/>
              <a:buChar char="►"/>
            </a:pPr>
            <a:r>
              <a:rPr lang="en"/>
              <a:t>Material only between schools, not given to families except by schools until appeal process</a:t>
            </a:r>
            <a:endParaRPr/>
          </a:p>
          <a:p>
            <a:pPr marL="457200" lvl="0" indent="-304800" algn="l" rtl="0">
              <a:spcBef>
                <a:spcPts val="800"/>
              </a:spcBef>
              <a:spcAft>
                <a:spcPts val="0"/>
              </a:spcAft>
              <a:buSzPts val="1200"/>
              <a:buChar char="►"/>
            </a:pPr>
            <a:r>
              <a:rPr lang="en"/>
              <a:t>Information provided at hearing is usually much greater than what is provided originally</a:t>
            </a:r>
            <a:endParaRPr/>
          </a:p>
          <a:p>
            <a:pPr marL="457200" lvl="0" indent="-228600" algn="l" rtl="0">
              <a:lnSpc>
                <a:spcPct val="115000"/>
              </a:lnSpc>
              <a:spcBef>
                <a:spcPts val="800"/>
              </a:spcBef>
              <a:spcAft>
                <a:spcPts val="0"/>
              </a:spcAft>
              <a:buSzPts val="12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483883" y="320314"/>
            <a:ext cx="7053600" cy="10503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600"/>
              <a:buNone/>
            </a:pPr>
            <a:r>
              <a:rPr lang="en"/>
              <a:t>KHSAA</a:t>
            </a:r>
            <a:endParaRPr/>
          </a:p>
        </p:txBody>
      </p:sp>
      <p:sp>
        <p:nvSpPr>
          <p:cNvPr id="92" name="Google Shape;92;p18"/>
          <p:cNvSpPr txBox="1">
            <a:spLocks noGrp="1"/>
          </p:cNvSpPr>
          <p:nvPr>
            <p:ph type="body" idx="1"/>
          </p:nvPr>
        </p:nvSpPr>
        <p:spPr>
          <a:xfrm>
            <a:off x="483850" y="1389925"/>
            <a:ext cx="7053600" cy="3296400"/>
          </a:xfrm>
          <a:prstGeom prst="rect">
            <a:avLst/>
          </a:prstGeom>
          <a:noFill/>
          <a:ln>
            <a:noFill/>
          </a:ln>
        </p:spPr>
        <p:txBody>
          <a:bodyPr spcFirstLastPara="1" wrap="square" lIns="68550" tIns="34275" rIns="68550" bIns="34275" anchor="t" anchorCtr="0">
            <a:normAutofit/>
          </a:bodyPr>
          <a:lstStyle/>
          <a:p>
            <a:pPr marL="457200" lvl="0" indent="-304800" algn="l" rtl="0">
              <a:lnSpc>
                <a:spcPct val="115000"/>
              </a:lnSpc>
              <a:spcBef>
                <a:spcPts val="800"/>
              </a:spcBef>
              <a:spcAft>
                <a:spcPts val="0"/>
              </a:spcAft>
              <a:buSzPts val="1200"/>
              <a:buChar char="►"/>
            </a:pPr>
            <a:r>
              <a:rPr lang="en"/>
              <a:t>IS NOT: Established as An Enforcement Agency, though KHSAA does apply penalties through Bylaw 27 for violations</a:t>
            </a:r>
            <a:endParaRPr/>
          </a:p>
          <a:p>
            <a:pPr marL="457200" lvl="0" indent="-304800" algn="l" rtl="0">
              <a:lnSpc>
                <a:spcPct val="115000"/>
              </a:lnSpc>
              <a:spcBef>
                <a:spcPts val="800"/>
              </a:spcBef>
              <a:spcAft>
                <a:spcPts val="0"/>
              </a:spcAft>
              <a:buSzPts val="1200"/>
              <a:buChar char="►"/>
            </a:pPr>
            <a:r>
              <a:rPr lang="en"/>
              <a:t>IS NOT: An entity with Subpoena Power (limited by distance and not applicable statewide) or investigative license</a:t>
            </a:r>
            <a:endParaRPr/>
          </a:p>
          <a:p>
            <a:pPr marL="457200" lvl="0" indent="-304800" algn="l" rtl="0">
              <a:lnSpc>
                <a:spcPct val="115000"/>
              </a:lnSpc>
              <a:spcBef>
                <a:spcPts val="800"/>
              </a:spcBef>
              <a:spcAft>
                <a:spcPts val="0"/>
              </a:spcAft>
              <a:buSzPts val="1200"/>
              <a:buChar char="►"/>
            </a:pPr>
            <a:r>
              <a:rPr lang="en"/>
              <a:t>IS NOT: Able to swear witnesses and testimony (except for KRS Chapter 13B hearings and sworn depositions)</a:t>
            </a:r>
            <a:endParaRPr/>
          </a:p>
          <a:p>
            <a:pPr marL="457200" lvl="0" indent="-304800" algn="l" rtl="0">
              <a:lnSpc>
                <a:spcPct val="115000"/>
              </a:lnSpc>
              <a:spcBef>
                <a:spcPts val="800"/>
              </a:spcBef>
              <a:spcAft>
                <a:spcPts val="0"/>
              </a:spcAft>
              <a:buSzPts val="1200"/>
              <a:buChar char="►"/>
            </a:pPr>
            <a:r>
              <a:rPr lang="en"/>
              <a:t>IS: An association of member schools</a:t>
            </a:r>
            <a:endParaRPr/>
          </a:p>
          <a:p>
            <a:pPr marL="457200" lvl="0" indent="-304800" algn="l" rtl="0">
              <a:lnSpc>
                <a:spcPct val="115000"/>
              </a:lnSpc>
              <a:spcBef>
                <a:spcPts val="800"/>
              </a:spcBef>
              <a:spcAft>
                <a:spcPts val="0"/>
              </a:spcAft>
              <a:buSzPts val="1200"/>
              <a:buChar char="►"/>
            </a:pPr>
            <a:r>
              <a:rPr lang="en"/>
              <a:t>IS: A service entity for its member schools, providing insurance, communications and resources/tools for managing an athletic program, and managing all high school championships</a:t>
            </a:r>
            <a:endParaRPr/>
          </a:p>
        </p:txBody>
      </p:sp>
      <p:sp>
        <p:nvSpPr>
          <p:cNvPr id="93" name="Google Shape;93;p18"/>
          <p:cNvSpPr/>
          <p:nvPr/>
        </p:nvSpPr>
        <p:spPr>
          <a:xfrm>
            <a:off x="2171700" y="514350"/>
            <a:ext cx="5600700" cy="857250"/>
          </a:xfrm>
          <a:prstGeom prst="roundRect">
            <a:avLst>
              <a:gd name="adj" fmla="val 16667"/>
            </a:avLst>
          </a:prstGeom>
          <a:solidFill>
            <a:schemeClr val="dk1">
              <a:alpha val="0"/>
            </a:schemeClr>
          </a:solidFill>
          <a:ln>
            <a:noFill/>
          </a:ln>
        </p:spPr>
        <p:txBody>
          <a:bodyPr spcFirstLastPara="1" wrap="square" lIns="68550" tIns="34275" rIns="68550" bIns="34275" anchor="ctr" anchorCtr="0">
            <a:noAutofit/>
          </a:bodyPr>
          <a:lstStyle/>
          <a:p>
            <a:pPr marL="0" marR="0" lvl="0" indent="0" algn="l" rtl="0">
              <a:lnSpc>
                <a:spcPct val="95000"/>
              </a:lnSpc>
              <a:spcBef>
                <a:spcPts val="0"/>
              </a:spcBef>
              <a:spcAft>
                <a:spcPts val="0"/>
              </a:spcAft>
              <a:buNone/>
            </a:pPr>
            <a:endParaRPr sz="3000" b="1" i="0" u="none" strike="noStrike" cap="none">
              <a:solidFill>
                <a:srgbClr val="21418D"/>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483883" y="320314"/>
            <a:ext cx="7053600" cy="10503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600"/>
              <a:buNone/>
            </a:pPr>
            <a:r>
              <a:rPr lang="en"/>
              <a:t>KHSAA</a:t>
            </a:r>
            <a:endParaRPr/>
          </a:p>
        </p:txBody>
      </p:sp>
      <p:sp>
        <p:nvSpPr>
          <p:cNvPr id="100" name="Google Shape;100;p19"/>
          <p:cNvSpPr txBox="1">
            <a:spLocks noGrp="1"/>
          </p:cNvSpPr>
          <p:nvPr>
            <p:ph type="body" idx="1"/>
          </p:nvPr>
        </p:nvSpPr>
        <p:spPr>
          <a:xfrm>
            <a:off x="483850" y="1389925"/>
            <a:ext cx="7053600" cy="3296400"/>
          </a:xfrm>
          <a:prstGeom prst="rect">
            <a:avLst/>
          </a:prstGeom>
          <a:noFill/>
          <a:ln>
            <a:noFill/>
          </a:ln>
        </p:spPr>
        <p:txBody>
          <a:bodyPr spcFirstLastPara="1" wrap="square" lIns="68550" tIns="34275" rIns="68550" bIns="34275" anchor="t" anchorCtr="0">
            <a:normAutofit/>
          </a:bodyPr>
          <a:lstStyle/>
          <a:p>
            <a:pPr marL="457200" lvl="0" indent="-310978" algn="l" rtl="0">
              <a:lnSpc>
                <a:spcPct val="115000"/>
              </a:lnSpc>
              <a:spcBef>
                <a:spcPts val="800"/>
              </a:spcBef>
              <a:spcAft>
                <a:spcPts val="0"/>
              </a:spcAft>
              <a:buSzPts val="1297"/>
              <a:buChar char="►"/>
            </a:pPr>
            <a:r>
              <a:rPr lang="en"/>
              <a:t>IS: Funded by Dues (Pays for Insurance); Tournament Receipts from State Only and Sponsorships</a:t>
            </a:r>
            <a:endParaRPr/>
          </a:p>
          <a:p>
            <a:pPr marL="457200" lvl="0" indent="-310978" algn="l" rtl="0">
              <a:lnSpc>
                <a:spcPct val="115000"/>
              </a:lnSpc>
              <a:spcBef>
                <a:spcPts val="800"/>
              </a:spcBef>
              <a:spcAft>
                <a:spcPts val="0"/>
              </a:spcAft>
              <a:buSzPts val="1297"/>
              <a:buChar char="►"/>
            </a:pPr>
            <a:r>
              <a:rPr lang="en"/>
              <a:t>IS NOT: Funded by early round tournament receipts (as are most states) or any tax funding</a:t>
            </a:r>
            <a:endParaRPr/>
          </a:p>
          <a:p>
            <a:pPr marL="457200" lvl="0" indent="-310978" algn="l" rtl="0">
              <a:lnSpc>
                <a:spcPct val="115000"/>
              </a:lnSpc>
              <a:spcBef>
                <a:spcPts val="800"/>
              </a:spcBef>
              <a:spcAft>
                <a:spcPts val="0"/>
              </a:spcAft>
              <a:buSzPts val="1297"/>
              <a:buChar char="►"/>
            </a:pPr>
            <a:r>
              <a:rPr lang="en"/>
              <a:t>IS: The designated agency who, on behalf of KDE, handles athletics in the member schools</a:t>
            </a:r>
            <a:endParaRPr/>
          </a:p>
          <a:p>
            <a:pPr marL="457200" lvl="0" indent="-310978" algn="l" rtl="0">
              <a:lnSpc>
                <a:spcPct val="115000"/>
              </a:lnSpc>
              <a:spcBef>
                <a:spcPts val="800"/>
              </a:spcBef>
              <a:spcAft>
                <a:spcPts val="0"/>
              </a:spcAft>
              <a:buSzPts val="1297"/>
              <a:buChar char="►"/>
            </a:pPr>
            <a:r>
              <a:rPr lang="en"/>
              <a:t>IS: Its’ collective 290 member schools NOT a specific school and not its’ staff</a:t>
            </a:r>
            <a:endParaRPr/>
          </a:p>
        </p:txBody>
      </p:sp>
      <p:sp>
        <p:nvSpPr>
          <p:cNvPr id="101" name="Google Shape;101;p19"/>
          <p:cNvSpPr/>
          <p:nvPr/>
        </p:nvSpPr>
        <p:spPr>
          <a:xfrm>
            <a:off x="2171700" y="514350"/>
            <a:ext cx="5600700" cy="857250"/>
          </a:xfrm>
          <a:prstGeom prst="roundRect">
            <a:avLst>
              <a:gd name="adj" fmla="val 16667"/>
            </a:avLst>
          </a:prstGeom>
          <a:solidFill>
            <a:schemeClr val="dk1">
              <a:alpha val="0"/>
            </a:schemeClr>
          </a:solidFill>
          <a:ln>
            <a:noFill/>
          </a:ln>
        </p:spPr>
        <p:txBody>
          <a:bodyPr spcFirstLastPara="1" wrap="square" lIns="68550" tIns="34275" rIns="68550" bIns="34275" anchor="ctr" anchorCtr="0">
            <a:noAutofit/>
          </a:bodyPr>
          <a:lstStyle/>
          <a:p>
            <a:pPr marL="0" marR="0" lvl="0" indent="0" algn="l" rtl="0">
              <a:lnSpc>
                <a:spcPct val="95000"/>
              </a:lnSpc>
              <a:spcBef>
                <a:spcPts val="0"/>
              </a:spcBef>
              <a:spcAft>
                <a:spcPts val="0"/>
              </a:spcAft>
              <a:buNone/>
            </a:pPr>
            <a:endParaRPr sz="3000" b="1" i="0" u="none" strike="noStrike" cap="none">
              <a:solidFill>
                <a:srgbClr val="21418D"/>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483883" y="320314"/>
            <a:ext cx="7053600" cy="10503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600"/>
              <a:buNone/>
            </a:pPr>
            <a:r>
              <a:rPr lang="en"/>
              <a:t>KHSAA</a:t>
            </a:r>
            <a:endParaRPr/>
          </a:p>
        </p:txBody>
      </p:sp>
      <p:sp>
        <p:nvSpPr>
          <p:cNvPr id="108" name="Google Shape;108;p20"/>
          <p:cNvSpPr txBox="1">
            <a:spLocks noGrp="1"/>
          </p:cNvSpPr>
          <p:nvPr>
            <p:ph type="body" idx="1"/>
          </p:nvPr>
        </p:nvSpPr>
        <p:spPr>
          <a:xfrm>
            <a:off x="483850" y="1389925"/>
            <a:ext cx="7053600" cy="3296400"/>
          </a:xfrm>
          <a:prstGeom prst="rect">
            <a:avLst/>
          </a:prstGeom>
          <a:noFill/>
          <a:ln>
            <a:noFill/>
          </a:ln>
        </p:spPr>
        <p:txBody>
          <a:bodyPr spcFirstLastPara="1" wrap="square" lIns="68550" tIns="34275" rIns="68550" bIns="34275" anchor="t" anchorCtr="0">
            <a:normAutofit lnSpcReduction="10000"/>
          </a:bodyPr>
          <a:lstStyle/>
          <a:p>
            <a:pPr marL="457200" lvl="0" indent="-304800" algn="l" rtl="0">
              <a:lnSpc>
                <a:spcPct val="115000"/>
              </a:lnSpc>
              <a:spcBef>
                <a:spcPts val="800"/>
              </a:spcBef>
              <a:spcAft>
                <a:spcPts val="0"/>
              </a:spcAft>
              <a:buSzPts val="1200"/>
              <a:buChar char="►"/>
            </a:pPr>
            <a:r>
              <a:rPr lang="en"/>
              <a:t>The Kentucky High School Athletic Association was organized in 1917 and is the agency designated by the Kentucky Department of Education to manage high school athletics in the Commonwealth. </a:t>
            </a:r>
            <a:endParaRPr/>
          </a:p>
          <a:p>
            <a:pPr marL="457200" lvl="0" indent="-304800" algn="l" rtl="0">
              <a:lnSpc>
                <a:spcPct val="115000"/>
              </a:lnSpc>
              <a:spcBef>
                <a:spcPts val="800"/>
              </a:spcBef>
              <a:spcAft>
                <a:spcPts val="0"/>
              </a:spcAft>
              <a:buSzPts val="1200"/>
              <a:buChar char="►"/>
            </a:pPr>
            <a:r>
              <a:rPr lang="en"/>
              <a:t>The Association is a voluntary nonprofit 501(c)3 organization made up of 290 member schools, both public and non-public. </a:t>
            </a:r>
            <a:endParaRPr/>
          </a:p>
          <a:p>
            <a:pPr marL="457200" lvl="0" indent="-304800" algn="l" rtl="0">
              <a:lnSpc>
                <a:spcPct val="115000"/>
              </a:lnSpc>
              <a:spcBef>
                <a:spcPts val="800"/>
              </a:spcBef>
              <a:spcAft>
                <a:spcPts val="0"/>
              </a:spcAft>
              <a:buSzPts val="1200"/>
              <a:buChar char="►"/>
            </a:pPr>
            <a:r>
              <a:rPr lang="en"/>
              <a:t>The KHSAA awards 229 state championships to 59 teams and 178 individuals in 13 sports and six sport-activities, funds catastrophic insurance coverage for its more than 109,000 rostered member school student-athletes, provides coaching education and sports safety programs for more than 12,000 coaches and licenses and facilitates the distribution of training material for over 4,000 contest officials.</a:t>
            </a:r>
            <a:endParaRPr/>
          </a:p>
        </p:txBody>
      </p:sp>
      <p:sp>
        <p:nvSpPr>
          <p:cNvPr id="109" name="Google Shape;109;p20"/>
          <p:cNvSpPr/>
          <p:nvPr/>
        </p:nvSpPr>
        <p:spPr>
          <a:xfrm>
            <a:off x="2171700" y="514350"/>
            <a:ext cx="5600700" cy="857250"/>
          </a:xfrm>
          <a:prstGeom prst="roundRect">
            <a:avLst>
              <a:gd name="adj" fmla="val 16667"/>
            </a:avLst>
          </a:prstGeom>
          <a:solidFill>
            <a:schemeClr val="dk1">
              <a:alpha val="0"/>
            </a:schemeClr>
          </a:solidFill>
          <a:ln>
            <a:noFill/>
          </a:ln>
        </p:spPr>
        <p:txBody>
          <a:bodyPr spcFirstLastPara="1" wrap="square" lIns="68550" tIns="34275" rIns="68550" bIns="34275" anchor="ctr" anchorCtr="0">
            <a:noAutofit/>
          </a:bodyPr>
          <a:lstStyle/>
          <a:p>
            <a:pPr marL="0" marR="0" lvl="0" indent="0" algn="l" rtl="0">
              <a:lnSpc>
                <a:spcPct val="95000"/>
              </a:lnSpc>
              <a:spcBef>
                <a:spcPts val="0"/>
              </a:spcBef>
              <a:spcAft>
                <a:spcPts val="0"/>
              </a:spcAft>
              <a:buNone/>
            </a:pPr>
            <a:endParaRPr sz="3000" b="1" i="0" u="none" strike="noStrike" cap="none">
              <a:solidFill>
                <a:srgbClr val="21418D"/>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483883" y="320314"/>
            <a:ext cx="7053600" cy="10503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600"/>
              <a:buNone/>
            </a:pPr>
            <a:r>
              <a:rPr lang="en"/>
              <a:t>Authority</a:t>
            </a:r>
            <a:endParaRPr/>
          </a:p>
        </p:txBody>
      </p:sp>
      <p:sp>
        <p:nvSpPr>
          <p:cNvPr id="116" name="Google Shape;116;p21"/>
          <p:cNvSpPr txBox="1">
            <a:spLocks noGrp="1"/>
          </p:cNvSpPr>
          <p:nvPr>
            <p:ph type="body" idx="1"/>
          </p:nvPr>
        </p:nvSpPr>
        <p:spPr>
          <a:xfrm>
            <a:off x="483850" y="1389925"/>
            <a:ext cx="7841400" cy="3296400"/>
          </a:xfrm>
          <a:prstGeom prst="rect">
            <a:avLst/>
          </a:prstGeom>
          <a:noFill/>
          <a:ln>
            <a:noFill/>
          </a:ln>
        </p:spPr>
        <p:txBody>
          <a:bodyPr spcFirstLastPara="1" wrap="square" lIns="68550" tIns="34275" rIns="68550" bIns="34275" anchor="t" anchorCtr="0">
            <a:noAutofit/>
          </a:bodyPr>
          <a:lstStyle/>
          <a:p>
            <a:pPr marL="457200" lvl="0" indent="-324223" algn="l" rtl="0">
              <a:lnSpc>
                <a:spcPct val="95000"/>
              </a:lnSpc>
              <a:spcBef>
                <a:spcPts val="800"/>
              </a:spcBef>
              <a:spcAft>
                <a:spcPts val="0"/>
              </a:spcAft>
              <a:buSzPts val="1506"/>
              <a:buChar char="►"/>
            </a:pPr>
            <a:r>
              <a:rPr lang="en" sz="1587"/>
              <a:t>KRS 156.070 (2) requires the Kentucky Board of Education (KBE) to manage and control the common schools, including interscholastic athletics in the schools, and authorizes the KBE to designate an agency to manage athletics.</a:t>
            </a:r>
            <a:endParaRPr sz="1587"/>
          </a:p>
          <a:p>
            <a:pPr marL="457200" lvl="0" indent="-324223" algn="l" rtl="0">
              <a:lnSpc>
                <a:spcPct val="95000"/>
              </a:lnSpc>
              <a:spcBef>
                <a:spcPts val="800"/>
              </a:spcBef>
              <a:spcAft>
                <a:spcPts val="0"/>
              </a:spcAft>
              <a:buSzPts val="1506"/>
              <a:buChar char="►"/>
            </a:pPr>
            <a:r>
              <a:rPr lang="en" sz="1587"/>
              <a:t>The KHSAA is the designated agency of the Kentucky Board of Education as per Kentucky Administrative Regulation 702 KAR 7:065.</a:t>
            </a:r>
            <a:endParaRPr sz="1587"/>
          </a:p>
          <a:p>
            <a:pPr marL="457200" lvl="0" indent="-324223" algn="l" rtl="0">
              <a:lnSpc>
                <a:spcPct val="95000"/>
              </a:lnSpc>
              <a:spcBef>
                <a:spcPts val="800"/>
              </a:spcBef>
              <a:spcAft>
                <a:spcPts val="0"/>
              </a:spcAft>
              <a:buSzPts val="1506"/>
              <a:buChar char="►"/>
            </a:pPr>
            <a:r>
              <a:rPr lang="en" sz="1587"/>
              <a:t>This administrative regulation annually designates an agent for high school athletics; establishes the financial planning and review processes for the agent; and incorporates by reference the bylaws, procedures and rules of the agent.</a:t>
            </a:r>
            <a:endParaRPr sz="1587"/>
          </a:p>
          <a:p>
            <a:pPr marL="457200" lvl="0" indent="-324223" algn="l" rtl="0">
              <a:lnSpc>
                <a:spcPct val="95000"/>
              </a:lnSpc>
              <a:spcBef>
                <a:spcPts val="800"/>
              </a:spcBef>
              <a:spcAft>
                <a:spcPts val="0"/>
              </a:spcAft>
              <a:buSzPts val="1506"/>
              <a:buChar char="►"/>
            </a:pPr>
            <a:r>
              <a:rPr lang="en" sz="1587"/>
              <a:t>By definition, KHSAA is regulatory agency (develops regulations for approval) but is not enforcement agency</a:t>
            </a:r>
            <a:endParaRPr sz="1587"/>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483883" y="320314"/>
            <a:ext cx="7053600" cy="1050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600"/>
              <a:buNone/>
            </a:pPr>
            <a:r>
              <a:rPr lang="en"/>
              <a:t>Bylaw 6. Transfer Rule- Citizens Of The U.S. And D.C. And Other Students Previously Enrolled In Member Schools</a:t>
            </a:r>
            <a:endParaRPr/>
          </a:p>
        </p:txBody>
      </p:sp>
      <p:sp>
        <p:nvSpPr>
          <p:cNvPr id="123" name="Google Shape;123;p22"/>
          <p:cNvSpPr txBox="1">
            <a:spLocks noGrp="1"/>
          </p:cNvSpPr>
          <p:nvPr>
            <p:ph type="body" idx="1"/>
          </p:nvPr>
        </p:nvSpPr>
        <p:spPr>
          <a:xfrm>
            <a:off x="483850" y="1490525"/>
            <a:ext cx="7053600" cy="3195900"/>
          </a:xfrm>
          <a:prstGeom prst="rect">
            <a:avLst/>
          </a:prstGeom>
          <a:noFill/>
          <a:ln>
            <a:noFill/>
          </a:ln>
        </p:spPr>
        <p:txBody>
          <a:bodyPr spcFirstLastPara="1" wrap="square" lIns="68575" tIns="34275" rIns="68575" bIns="34275" anchor="t" anchorCtr="0">
            <a:normAutofit/>
          </a:bodyPr>
          <a:lstStyle/>
          <a:p>
            <a:pPr marL="457200" lvl="0" indent="-311150" algn="l" rtl="0">
              <a:lnSpc>
                <a:spcPct val="115000"/>
              </a:lnSpc>
              <a:spcBef>
                <a:spcPts val="800"/>
              </a:spcBef>
              <a:spcAft>
                <a:spcPts val="0"/>
              </a:spcAft>
              <a:buSzPts val="1300"/>
              <a:buChar char="►"/>
            </a:pPr>
            <a:r>
              <a:rPr lang="en" sz="1600"/>
              <a:t>Sec. 1) Domestic Student Transfer</a:t>
            </a:r>
            <a:endParaRPr sz="1600"/>
          </a:p>
          <a:p>
            <a:pPr marL="457200" lvl="0" indent="-311150" algn="l" rtl="0">
              <a:lnSpc>
                <a:spcPct val="115000"/>
              </a:lnSpc>
              <a:spcBef>
                <a:spcPts val="800"/>
              </a:spcBef>
              <a:spcAft>
                <a:spcPts val="0"/>
              </a:spcAft>
              <a:buSzPts val="1300"/>
              <a:buChar char="►"/>
            </a:pPr>
            <a:r>
              <a:rPr lang="en" sz="1600"/>
              <a:t>Sec. 2) Discretionary Exceptions for Waiver</a:t>
            </a:r>
            <a:endParaRPr sz="1600"/>
          </a:p>
          <a:p>
            <a:pPr marL="457200" lvl="0" indent="-311150" algn="l" rtl="0">
              <a:lnSpc>
                <a:spcPct val="115000"/>
              </a:lnSpc>
              <a:spcBef>
                <a:spcPts val="800"/>
              </a:spcBef>
              <a:spcAft>
                <a:spcPts val="0"/>
              </a:spcAft>
              <a:buSzPts val="1300"/>
              <a:buChar char="►"/>
            </a:pPr>
            <a:r>
              <a:rPr lang="en" sz="1600"/>
              <a:t>Sec. 3) Specific Restrictions for Denial of Waiver for Those Satisfying Discretionary Waiver Provisions in Sec. 2</a:t>
            </a:r>
            <a:endParaRPr sz="1600"/>
          </a:p>
          <a:p>
            <a:pPr marL="457200" lvl="0" indent="-311150" algn="l" rtl="0">
              <a:lnSpc>
                <a:spcPct val="115000"/>
              </a:lnSpc>
              <a:spcBef>
                <a:spcPts val="800"/>
              </a:spcBef>
              <a:spcAft>
                <a:spcPts val="0"/>
              </a:spcAft>
              <a:buSzPts val="1300"/>
              <a:buChar char="►"/>
            </a:pPr>
            <a:r>
              <a:rPr lang="en" sz="1600"/>
              <a:t>Sec. 4) Other Transferring Student Restrictions and Procedures</a:t>
            </a:r>
            <a:endParaRPr sz="1600"/>
          </a:p>
          <a:p>
            <a:pPr marL="457200" lvl="0" indent="-311150" algn="l" rtl="0">
              <a:lnSpc>
                <a:spcPct val="115000"/>
              </a:lnSpc>
              <a:spcBef>
                <a:spcPts val="800"/>
              </a:spcBef>
              <a:spcAft>
                <a:spcPts val="0"/>
              </a:spcAft>
              <a:buSzPts val="1300"/>
              <a:buChar char="►"/>
            </a:pPr>
            <a:r>
              <a:rPr lang="en" sz="1600"/>
              <a:t>Sec. 5) Penalty</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483883" y="320314"/>
            <a:ext cx="7053600" cy="1050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600"/>
              <a:buNone/>
            </a:pPr>
            <a:r>
              <a:rPr lang="en"/>
              <a:t>Bylaw 6. Transfer Rule- Citizens Of The U.S. And D.C. And Other Students Previously Enrolled In Member Schools</a:t>
            </a:r>
            <a:endParaRPr/>
          </a:p>
        </p:txBody>
      </p:sp>
      <p:sp>
        <p:nvSpPr>
          <p:cNvPr id="131" name="Google Shape;131;p23"/>
          <p:cNvSpPr txBox="1">
            <a:spLocks noGrp="1"/>
          </p:cNvSpPr>
          <p:nvPr>
            <p:ph type="body" idx="1"/>
          </p:nvPr>
        </p:nvSpPr>
        <p:spPr>
          <a:xfrm>
            <a:off x="483850" y="1490525"/>
            <a:ext cx="3161400" cy="3195900"/>
          </a:xfrm>
          <a:prstGeom prst="rect">
            <a:avLst/>
          </a:prstGeom>
          <a:noFill/>
          <a:ln>
            <a:noFill/>
          </a:ln>
        </p:spPr>
        <p:txBody>
          <a:bodyPr spcFirstLastPara="1" wrap="square" lIns="68575" tIns="34275" rIns="68575" bIns="34275" anchor="t" anchorCtr="0">
            <a:normAutofit lnSpcReduction="20000"/>
          </a:bodyPr>
          <a:lstStyle/>
          <a:p>
            <a:pPr marL="0" lvl="0" indent="0" algn="l" rtl="0">
              <a:lnSpc>
                <a:spcPct val="115000"/>
              </a:lnSpc>
              <a:spcBef>
                <a:spcPts val="800"/>
              </a:spcBef>
              <a:spcAft>
                <a:spcPts val="0"/>
              </a:spcAft>
              <a:buNone/>
            </a:pPr>
            <a:r>
              <a:rPr lang="en" sz="1600"/>
              <a:t>Sec. 2) Discretionary Exceptions for Waiver (Exceptions)</a:t>
            </a:r>
            <a:endParaRPr sz="1600"/>
          </a:p>
          <a:p>
            <a:pPr marL="457200" lvl="0" indent="-311150" algn="l" rtl="0">
              <a:lnSpc>
                <a:spcPct val="115000"/>
              </a:lnSpc>
              <a:spcBef>
                <a:spcPts val="800"/>
              </a:spcBef>
              <a:spcAft>
                <a:spcPts val="0"/>
              </a:spcAft>
              <a:buSzPts val="1300"/>
              <a:buChar char="►"/>
            </a:pPr>
            <a:r>
              <a:rPr lang="en" sz="1600"/>
              <a:t>a. Reassignment By Board of Education (*)</a:t>
            </a:r>
            <a:endParaRPr sz="1600"/>
          </a:p>
          <a:p>
            <a:pPr marL="457200" lvl="0" indent="-330200" algn="l" rtl="0">
              <a:lnSpc>
                <a:spcPct val="115000"/>
              </a:lnSpc>
              <a:spcBef>
                <a:spcPts val="800"/>
              </a:spcBef>
              <a:spcAft>
                <a:spcPts val="0"/>
              </a:spcAft>
              <a:buSzPts val="1600"/>
              <a:buChar char="►"/>
            </a:pPr>
            <a:r>
              <a:rPr lang="en" sz="1600"/>
              <a:t>d. Transfer from NonMember School (*)</a:t>
            </a:r>
            <a:endParaRPr sz="1600"/>
          </a:p>
          <a:p>
            <a:pPr marL="457200" lvl="0" indent="-330200" algn="l" rtl="0">
              <a:lnSpc>
                <a:spcPct val="115000"/>
              </a:lnSpc>
              <a:spcBef>
                <a:spcPts val="800"/>
              </a:spcBef>
              <a:spcAft>
                <a:spcPts val="0"/>
              </a:spcAft>
              <a:buSzPts val="1600"/>
              <a:buChar char="►"/>
            </a:pPr>
            <a:r>
              <a:rPr lang="en" sz="1600"/>
              <a:t>c. Military Assignment (*)</a:t>
            </a:r>
            <a:endParaRPr sz="1600"/>
          </a:p>
          <a:p>
            <a:pPr marL="457200" lvl="0" indent="-330200" algn="l" rtl="0">
              <a:lnSpc>
                <a:spcPct val="115000"/>
              </a:lnSpc>
              <a:spcBef>
                <a:spcPts val="800"/>
              </a:spcBef>
              <a:spcAft>
                <a:spcPts val="0"/>
              </a:spcAft>
              <a:buSzPts val="1600"/>
              <a:buChar char="►"/>
            </a:pPr>
            <a:r>
              <a:rPr lang="en" sz="1600"/>
              <a:t>d. Bona Fide Change in Residence</a:t>
            </a:r>
            <a:endParaRPr sz="1600"/>
          </a:p>
          <a:p>
            <a:pPr marL="457200" lvl="0" indent="-330200" algn="l" rtl="0">
              <a:lnSpc>
                <a:spcPct val="115000"/>
              </a:lnSpc>
              <a:spcBef>
                <a:spcPts val="800"/>
              </a:spcBef>
              <a:spcAft>
                <a:spcPts val="0"/>
              </a:spcAft>
              <a:buSzPts val="1600"/>
              <a:buChar char="►"/>
            </a:pPr>
            <a:r>
              <a:rPr lang="en" sz="1600"/>
              <a:t>e. Divorce</a:t>
            </a:r>
            <a:endParaRPr sz="1600"/>
          </a:p>
        </p:txBody>
      </p:sp>
      <p:sp>
        <p:nvSpPr>
          <p:cNvPr id="132" name="Google Shape;132;p23"/>
          <p:cNvSpPr txBox="1">
            <a:spLocks noGrp="1"/>
          </p:cNvSpPr>
          <p:nvPr>
            <p:ph type="body" idx="1"/>
          </p:nvPr>
        </p:nvSpPr>
        <p:spPr>
          <a:xfrm>
            <a:off x="4376075" y="1776275"/>
            <a:ext cx="3161400" cy="2910000"/>
          </a:xfrm>
          <a:prstGeom prst="rect">
            <a:avLst/>
          </a:prstGeom>
          <a:noFill/>
          <a:ln>
            <a:noFill/>
          </a:ln>
        </p:spPr>
        <p:txBody>
          <a:bodyPr spcFirstLastPara="1" wrap="square" lIns="68575" tIns="34275" rIns="68575" bIns="34275" anchor="t" anchorCtr="0">
            <a:normAutofit/>
          </a:bodyPr>
          <a:lstStyle/>
          <a:p>
            <a:pPr marL="457200" lvl="0" indent="-330200" algn="l" rtl="0">
              <a:lnSpc>
                <a:spcPct val="115000"/>
              </a:lnSpc>
              <a:spcBef>
                <a:spcPts val="800"/>
              </a:spcBef>
              <a:spcAft>
                <a:spcPts val="0"/>
              </a:spcAft>
              <a:buSzPts val="1600"/>
              <a:buChar char="►"/>
            </a:pPr>
            <a:r>
              <a:rPr lang="en" sz="1600"/>
              <a:t>f. Change in Sole Custody</a:t>
            </a:r>
            <a:endParaRPr sz="1600"/>
          </a:p>
          <a:p>
            <a:pPr marL="457200" lvl="0" indent="-330200" algn="l" rtl="0">
              <a:lnSpc>
                <a:spcPct val="115000"/>
              </a:lnSpc>
              <a:spcBef>
                <a:spcPts val="800"/>
              </a:spcBef>
              <a:spcAft>
                <a:spcPts val="0"/>
              </a:spcAft>
              <a:buSzPts val="1600"/>
              <a:buChar char="►"/>
            </a:pPr>
            <a:r>
              <a:rPr lang="en" sz="1600"/>
              <a:t>g. Change in Joint Custody </a:t>
            </a:r>
            <a:endParaRPr sz="1600"/>
          </a:p>
          <a:p>
            <a:pPr marL="457200" lvl="0" indent="-330200" algn="l" rtl="0">
              <a:lnSpc>
                <a:spcPct val="115000"/>
              </a:lnSpc>
              <a:spcBef>
                <a:spcPts val="800"/>
              </a:spcBef>
              <a:spcAft>
                <a:spcPts val="0"/>
              </a:spcAft>
              <a:buSzPts val="1600"/>
              <a:buChar char="►"/>
            </a:pPr>
            <a:r>
              <a:rPr lang="en" sz="1600"/>
              <a:t>h. Death of Parent</a:t>
            </a:r>
            <a:endParaRPr sz="1600"/>
          </a:p>
          <a:p>
            <a:pPr marL="457200" lvl="0" indent="-330200" algn="l" rtl="0">
              <a:lnSpc>
                <a:spcPct val="115000"/>
              </a:lnSpc>
              <a:spcBef>
                <a:spcPts val="800"/>
              </a:spcBef>
              <a:spcAft>
                <a:spcPts val="0"/>
              </a:spcAft>
              <a:buSzPts val="1600"/>
              <a:buChar char="►"/>
            </a:pPr>
            <a:r>
              <a:rPr lang="en" sz="1600"/>
              <a:t>i. Boarding School</a:t>
            </a:r>
            <a:endParaRPr sz="1600"/>
          </a:p>
          <a:p>
            <a:pPr marL="457200" lvl="0" indent="-330200" algn="l" rtl="0">
              <a:lnSpc>
                <a:spcPct val="115000"/>
              </a:lnSpc>
              <a:spcBef>
                <a:spcPts val="800"/>
              </a:spcBef>
              <a:spcAft>
                <a:spcPts val="0"/>
              </a:spcAft>
              <a:buSzPts val="1600"/>
              <a:buChar char="►"/>
            </a:pPr>
            <a:r>
              <a:rPr lang="en" sz="1600"/>
              <a:t>j. Cessation of School Program</a:t>
            </a:r>
            <a:endParaRPr sz="1600"/>
          </a:p>
          <a:p>
            <a:pPr marL="457200" lvl="0" indent="-330200" algn="l" rtl="0">
              <a:lnSpc>
                <a:spcPct val="115000"/>
              </a:lnSpc>
              <a:spcBef>
                <a:spcPts val="800"/>
              </a:spcBef>
              <a:spcAft>
                <a:spcPts val="0"/>
              </a:spcAft>
              <a:buSzPts val="1600"/>
              <a:buChar char="►"/>
            </a:pPr>
            <a:r>
              <a:rPr lang="en" sz="1600"/>
              <a:t>k. Anti-Bullying Exception</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483883" y="320314"/>
            <a:ext cx="7053600" cy="1050300"/>
          </a:xfrm>
          <a:prstGeom prst="rect">
            <a:avLst/>
          </a:prstGeom>
          <a:noFill/>
          <a:ln>
            <a:noFill/>
          </a:ln>
        </p:spPr>
        <p:txBody>
          <a:bodyPr spcFirstLastPara="1" wrap="square" lIns="68550" tIns="34275" rIns="68550" bIns="34275" anchor="t" anchorCtr="0">
            <a:normAutofit/>
          </a:bodyPr>
          <a:lstStyle/>
          <a:p>
            <a:pPr marL="0" lvl="0" indent="0" algn="l" rtl="0">
              <a:lnSpc>
                <a:spcPct val="100000"/>
              </a:lnSpc>
              <a:spcBef>
                <a:spcPts val="0"/>
              </a:spcBef>
              <a:spcAft>
                <a:spcPts val="0"/>
              </a:spcAft>
              <a:buSzPts val="600"/>
              <a:buNone/>
            </a:pPr>
            <a:r>
              <a:rPr lang="en"/>
              <a:t>RED FLAGS WITHIN SPECIFIC BYLAWS</a:t>
            </a:r>
            <a:endParaRPr/>
          </a:p>
        </p:txBody>
      </p:sp>
      <p:sp>
        <p:nvSpPr>
          <p:cNvPr id="139" name="Google Shape;139;p24"/>
          <p:cNvSpPr txBox="1">
            <a:spLocks noGrp="1"/>
          </p:cNvSpPr>
          <p:nvPr>
            <p:ph type="body" idx="1"/>
          </p:nvPr>
        </p:nvSpPr>
        <p:spPr>
          <a:xfrm>
            <a:off x="483850" y="1389925"/>
            <a:ext cx="7872300" cy="3296400"/>
          </a:xfrm>
          <a:prstGeom prst="rect">
            <a:avLst/>
          </a:prstGeom>
          <a:noFill/>
          <a:ln>
            <a:noFill/>
          </a:ln>
        </p:spPr>
        <p:txBody>
          <a:bodyPr spcFirstLastPara="1" wrap="square" lIns="68550" tIns="34275" rIns="68550" bIns="34275" anchor="t" anchorCtr="0">
            <a:noAutofit/>
          </a:bodyPr>
          <a:lstStyle/>
          <a:p>
            <a:pPr marL="457200" lvl="0" indent="-311150" algn="l" rtl="0">
              <a:lnSpc>
                <a:spcPct val="105000"/>
              </a:lnSpc>
              <a:spcBef>
                <a:spcPts val="800"/>
              </a:spcBef>
              <a:spcAft>
                <a:spcPts val="0"/>
              </a:spcAft>
              <a:buSzPts val="1300"/>
              <a:buChar char="►"/>
            </a:pPr>
            <a:r>
              <a:rPr lang="en" sz="1600"/>
              <a:t>Bylaw 6. Transfer Rule- Citizens Of The U.S. And D.C. And Other Students Previously Enrolled In Member Schools</a:t>
            </a:r>
            <a:endParaRPr sz="1600"/>
          </a:p>
          <a:p>
            <a:pPr marL="914400" lvl="1" indent="-311150" algn="l" rtl="0">
              <a:lnSpc>
                <a:spcPct val="105000"/>
              </a:lnSpc>
              <a:spcBef>
                <a:spcPts val="800"/>
              </a:spcBef>
              <a:spcAft>
                <a:spcPts val="0"/>
              </a:spcAft>
              <a:buSzPts val="1300"/>
              <a:buChar char="►"/>
            </a:pPr>
            <a:r>
              <a:rPr lang="en" sz="1600"/>
              <a:t>Role of Sending School</a:t>
            </a:r>
            <a:endParaRPr sz="1600"/>
          </a:p>
          <a:p>
            <a:pPr marL="914400" lvl="1" indent="-311150" algn="l" rtl="0">
              <a:lnSpc>
                <a:spcPct val="105000"/>
              </a:lnSpc>
              <a:spcBef>
                <a:spcPts val="800"/>
              </a:spcBef>
              <a:spcAft>
                <a:spcPts val="0"/>
              </a:spcAft>
              <a:buSzPts val="1300"/>
              <a:buChar char="►"/>
            </a:pPr>
            <a:r>
              <a:rPr lang="en" sz="1600"/>
              <a:t>Forms Review</a:t>
            </a:r>
            <a:endParaRPr sz="1600"/>
          </a:p>
          <a:p>
            <a:pPr marL="914400" lvl="1" indent="-311150" algn="l" rtl="0">
              <a:lnSpc>
                <a:spcPct val="105000"/>
              </a:lnSpc>
              <a:spcBef>
                <a:spcPts val="800"/>
              </a:spcBef>
              <a:spcAft>
                <a:spcPts val="0"/>
              </a:spcAft>
              <a:buSzPts val="1300"/>
              <a:buChar char="►"/>
            </a:pPr>
            <a:r>
              <a:rPr lang="en" sz="1600"/>
              <a:t>Last Date of Participation, </a:t>
            </a:r>
            <a:endParaRPr sz="1600"/>
          </a:p>
          <a:p>
            <a:pPr marL="914400" lvl="1" indent="-311150" algn="l" rtl="0">
              <a:lnSpc>
                <a:spcPct val="105000"/>
              </a:lnSpc>
              <a:spcBef>
                <a:spcPts val="800"/>
              </a:spcBef>
              <a:spcAft>
                <a:spcPts val="0"/>
              </a:spcAft>
              <a:buSzPts val="1300"/>
              <a:buChar char="►"/>
            </a:pPr>
            <a:r>
              <a:rPr lang="en" sz="1600"/>
              <a:t>Willingness of Sending School to Stand up and Be Heard including evidence, </a:t>
            </a:r>
            <a:endParaRPr sz="1600"/>
          </a:p>
          <a:p>
            <a:pPr marL="914400" lvl="1" indent="-311150" algn="l" rtl="0">
              <a:lnSpc>
                <a:spcPct val="105000"/>
              </a:lnSpc>
              <a:spcBef>
                <a:spcPts val="800"/>
              </a:spcBef>
              <a:spcAft>
                <a:spcPts val="0"/>
              </a:spcAft>
              <a:buSzPts val="1300"/>
              <a:buChar char="►"/>
            </a:pPr>
            <a:r>
              <a:rPr lang="en" sz="1600"/>
              <a:t>Forms Submission, Both Schools Having All Materials</a:t>
            </a:r>
            <a:endParaRPr sz="1600"/>
          </a:p>
          <a:p>
            <a:pPr marL="914400" lvl="1" indent="-311150" algn="l" rtl="0">
              <a:lnSpc>
                <a:spcPct val="105000"/>
              </a:lnSpc>
              <a:spcBef>
                <a:spcPts val="800"/>
              </a:spcBef>
              <a:spcAft>
                <a:spcPts val="0"/>
              </a:spcAft>
              <a:buSzPts val="1300"/>
              <a:buChar char="►"/>
            </a:pPr>
            <a:r>
              <a:rPr lang="en" sz="1600"/>
              <a:t>KHSAA Student Record Number</a:t>
            </a:r>
            <a:endParaRPr sz="1600"/>
          </a:p>
          <a:p>
            <a:pPr marL="914400" lvl="1" indent="-311150" algn="l" rtl="0">
              <a:lnSpc>
                <a:spcPct val="105000"/>
              </a:lnSpc>
              <a:spcBef>
                <a:spcPts val="800"/>
              </a:spcBef>
              <a:spcAft>
                <a:spcPts val="0"/>
              </a:spcAft>
              <a:buSzPts val="1300"/>
              <a:buChar char="►"/>
            </a:pPr>
            <a:r>
              <a:rPr lang="en" sz="1600"/>
              <a:t>INFORMATION ON THE FRONT END</a:t>
            </a:r>
            <a:endParaRPr sz="16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1830</Words>
  <Application>Microsoft Office PowerPoint</Application>
  <PresentationFormat>On-screen Show (16:9)</PresentationFormat>
  <Paragraphs>207</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Century Gothic</vt:lpstr>
      <vt:lpstr>Calibri</vt:lpstr>
      <vt:lpstr>Noto Sans Symbols</vt:lpstr>
      <vt:lpstr>Simple Light</vt:lpstr>
      <vt:lpstr>Ion</vt:lpstr>
      <vt:lpstr>KHSAA Presentation -2023-2024</vt:lpstr>
      <vt:lpstr>KHSAA Staff – 2023-2024</vt:lpstr>
      <vt:lpstr>KHSAA</vt:lpstr>
      <vt:lpstr>KHSAA</vt:lpstr>
      <vt:lpstr>KHSAA</vt:lpstr>
      <vt:lpstr>Authority</vt:lpstr>
      <vt:lpstr>Bylaw 6. Transfer Rule- Citizens Of The U.S. And D.C. And Other Students Previously Enrolled In Member Schools</vt:lpstr>
      <vt:lpstr>Bylaw 6. Transfer Rule- Citizens Of The U.S. And D.C. And Other Students Previously Enrolled In Member Schools</vt:lpstr>
      <vt:lpstr>RED FLAGS WITHIN SPECIFIC BYLAWS</vt:lpstr>
      <vt:lpstr>Bylaw 7. Transfer Rule – Foreign Exchange and Other Foreign Students</vt:lpstr>
      <vt:lpstr>RED FLAGS WITHIN SPECIFIC BYLAWS</vt:lpstr>
      <vt:lpstr>RED FLAGS FOR BYLAWS </vt:lpstr>
      <vt:lpstr>Bylaw 8. Enrollment / Transfer Of Non-Resident Student (https://ly.khsaa.org/qxnq)</vt:lpstr>
      <vt:lpstr>RED FLAGS WITHIN SPECIFIC BYLAWS</vt:lpstr>
      <vt:lpstr>RED FLAGS WITHIN SPECIFIC BYLAWS</vt:lpstr>
      <vt:lpstr>RED FLAGS WITHIN SPECIFIC BYLAWS</vt:lpstr>
      <vt:lpstr>CASE LOAD</vt:lpstr>
      <vt:lpstr>KRS Chapter 13B Exact vs. KHSAA Due Process Appeals</vt:lpstr>
      <vt:lpstr>KRS Chapter 13B Exact vs. KHSAA Due Process</vt:lpstr>
      <vt:lpstr>DUE PROCESS RED FLAGS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KHSAA Presentation -2023-2024</dc:title>
  <dc:creator>Julian Tackett</dc:creator>
  <cp:lastModifiedBy>Elam, Amie (LRC)</cp:lastModifiedBy>
  <cp:revision>2</cp:revision>
  <dcterms:modified xsi:type="dcterms:W3CDTF">2023-10-17T19:13:40Z</dcterms:modified>
</cp:coreProperties>
</file>