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76" r:id="rId5"/>
  </p:sldMasterIdLst>
  <p:notesMasterIdLst>
    <p:notesMasterId r:id="rId38"/>
  </p:notesMasterIdLst>
  <p:handoutMasterIdLst>
    <p:handoutMasterId r:id="rId39"/>
  </p:handoutMasterIdLst>
  <p:sldIdLst>
    <p:sldId id="263" r:id="rId6"/>
    <p:sldId id="489" r:id="rId7"/>
    <p:sldId id="490" r:id="rId8"/>
    <p:sldId id="470" r:id="rId9"/>
    <p:sldId id="398" r:id="rId10"/>
    <p:sldId id="402" r:id="rId11"/>
    <p:sldId id="401" r:id="rId12"/>
    <p:sldId id="400" r:id="rId13"/>
    <p:sldId id="403" r:id="rId14"/>
    <p:sldId id="491" r:id="rId15"/>
    <p:sldId id="487" r:id="rId16"/>
    <p:sldId id="475" r:id="rId17"/>
    <p:sldId id="488" r:id="rId18"/>
    <p:sldId id="482" r:id="rId19"/>
    <p:sldId id="481" r:id="rId20"/>
    <p:sldId id="486" r:id="rId21"/>
    <p:sldId id="477" r:id="rId22"/>
    <p:sldId id="484" r:id="rId23"/>
    <p:sldId id="479" r:id="rId24"/>
    <p:sldId id="485" r:id="rId25"/>
    <p:sldId id="478" r:id="rId26"/>
    <p:sldId id="476" r:id="rId27"/>
    <p:sldId id="451" r:id="rId28"/>
    <p:sldId id="452" r:id="rId29"/>
    <p:sldId id="468" r:id="rId30"/>
    <p:sldId id="456" r:id="rId31"/>
    <p:sldId id="473" r:id="rId32"/>
    <p:sldId id="472" r:id="rId33"/>
    <p:sldId id="474" r:id="rId34"/>
    <p:sldId id="454" r:id="rId35"/>
    <p:sldId id="455" r:id="rId36"/>
    <p:sldId id="258" r:id="rId3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CCFF"/>
    <a:srgbClr val="33CCFF"/>
    <a:srgbClr val="00CCFF"/>
    <a:srgbClr val="0075CC"/>
    <a:srgbClr val="336699"/>
    <a:srgbClr val="3366CC"/>
    <a:srgbClr val="003366"/>
    <a:srgbClr val="0033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098" autoAdjust="0"/>
  </p:normalViewPr>
  <p:slideViewPr>
    <p:cSldViewPr>
      <p:cViewPr varScale="1">
        <p:scale>
          <a:sx n="102" d="100"/>
          <a:sy n="102" d="100"/>
        </p:scale>
        <p:origin x="84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8"/>
            <a:ext cx="3043649" cy="466379"/>
          </a:xfrm>
          <a:prstGeom prst="rect">
            <a:avLst/>
          </a:prstGeom>
        </p:spPr>
        <p:txBody>
          <a:bodyPr vert="horz" lIns="88180" tIns="44091" rIns="88180" bIns="440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29" y="8"/>
            <a:ext cx="3043649" cy="466379"/>
          </a:xfrm>
          <a:prstGeom prst="rect">
            <a:avLst/>
          </a:prstGeom>
        </p:spPr>
        <p:txBody>
          <a:bodyPr vert="horz" lIns="88180" tIns="44091" rIns="88180" bIns="44091" rtlCol="0"/>
          <a:lstStyle>
            <a:lvl1pPr algn="r">
              <a:defRPr sz="1200"/>
            </a:lvl1pPr>
          </a:lstStyle>
          <a:p>
            <a:fld id="{3A67F5DF-345B-4092-8DDD-64850094F38A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42722"/>
            <a:ext cx="3043649" cy="466378"/>
          </a:xfrm>
          <a:prstGeom prst="rect">
            <a:avLst/>
          </a:prstGeom>
        </p:spPr>
        <p:txBody>
          <a:bodyPr vert="horz" lIns="88180" tIns="44091" rIns="88180" bIns="440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29" y="8842722"/>
            <a:ext cx="3043649" cy="466378"/>
          </a:xfrm>
          <a:prstGeom prst="rect">
            <a:avLst/>
          </a:prstGeom>
        </p:spPr>
        <p:txBody>
          <a:bodyPr vert="horz" lIns="88180" tIns="44091" rIns="88180" bIns="44091" rtlCol="0" anchor="b"/>
          <a:lstStyle>
            <a:lvl1pPr algn="r">
              <a:defRPr sz="1200"/>
            </a:lvl1pPr>
          </a:lstStyle>
          <a:p>
            <a:fld id="{FF0B84EC-A68D-47D9-8F59-D79A43BC4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4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8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/>
          <a:lstStyle>
            <a:lvl1pPr algn="r">
              <a:defRPr sz="1300"/>
            </a:lvl1pPr>
          </a:lstStyle>
          <a:p>
            <a:fld id="{A625B4C9-1643-4445-9CFD-68C1EBD8B800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15" tIns="46609" rIns="93215" bIns="466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215" tIns="46609" rIns="93215" bIns="466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6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6"/>
            <a:ext cx="3043343" cy="465455"/>
          </a:xfrm>
          <a:prstGeom prst="rect">
            <a:avLst/>
          </a:prstGeom>
        </p:spPr>
        <p:txBody>
          <a:bodyPr vert="horz" lIns="93215" tIns="46609" rIns="93215" bIns="46609" rtlCol="0" anchor="b"/>
          <a:lstStyle>
            <a:lvl1pPr algn="r">
              <a:defRPr sz="1300"/>
            </a:lvl1pPr>
          </a:lstStyle>
          <a:p>
            <a:fld id="{4FCF766C-C5DE-4036-99C8-C6E8D8C1E1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30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502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31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594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9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94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F766C-C5DE-4036-99C8-C6E8D8C1E12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1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26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163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27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335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28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8476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76">
              <a:defRPr/>
            </a:pPr>
            <a:fld id="{4FCF766C-C5DE-4036-99C8-C6E8D8C1E120}" type="slidenum">
              <a:rPr lang="en-US">
                <a:solidFill>
                  <a:prstClr val="black"/>
                </a:solidFill>
                <a:latin typeface="Calibri"/>
              </a:rPr>
              <a:pPr defTabSz="914276">
                <a:defRPr/>
              </a:pPr>
              <a:t>29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625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imple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057400"/>
            <a:ext cx="10363200" cy="1905000"/>
          </a:xfrm>
        </p:spPr>
        <p:txBody>
          <a:bodyPr anchor="ctr" anchorCtr="0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4186101"/>
            <a:ext cx="5892800" cy="17526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35508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8853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634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for Data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7082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igh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6886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Left Side Phot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318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1318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684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g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800600"/>
            <a:ext cx="11785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3"/>
            <a:ext cx="11785600" cy="4575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5440363"/>
            <a:ext cx="11785600" cy="655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5" y="6248401"/>
            <a:ext cx="1018546" cy="47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8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Bottom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05400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6800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lide Photo with Top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 anchor="b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509"/>
            <a:ext cx="12192000" cy="1114428"/>
          </a:xfrm>
          <a:solidFill>
            <a:schemeClr val="bg1">
              <a:alpha val="82000"/>
            </a:schemeClr>
          </a:solidFill>
        </p:spPr>
        <p:txBody>
          <a:bodyPr anchor="t" anchorCtr="0"/>
          <a:lstStyle>
            <a:lvl1pPr algn="l"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59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1"/>
            <a:ext cx="10972800" cy="2170331"/>
          </a:xfrm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2422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Divider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03200" y="152403"/>
            <a:ext cx="11785600" cy="656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169213"/>
            <a:ext cx="11785600" cy="2170331"/>
          </a:xfrm>
          <a:solidFill>
            <a:schemeClr val="bg1">
              <a:alpha val="82000"/>
            </a:schemeClr>
          </a:solidFill>
        </p:spPr>
        <p:txBody>
          <a:bodyPr anchor="ctr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506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0" y="3200400"/>
            <a:ext cx="5892800" cy="1752600"/>
          </a:xfr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  <a:br>
              <a:rPr lang="en-US" dirty="0"/>
            </a:br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 Number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94082" y="5040873"/>
            <a:ext cx="3779519" cy="548640"/>
            <a:chOff x="670561" y="5040872"/>
            <a:chExt cx="2834639" cy="548640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1123488" y="5124675"/>
              <a:ext cx="238171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Twitter: CPENews</a:t>
              </a:r>
              <a:r>
                <a:rPr lang="en-US" sz="1400" baseline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CPEPres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4" name="Picture 13"/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1" y="5040872"/>
              <a:ext cx="411480" cy="54864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4970000" y="5049048"/>
            <a:ext cx="3146080" cy="548640"/>
            <a:chOff x="3894525" y="5056752"/>
            <a:chExt cx="2359560" cy="548640"/>
          </a:xfrm>
        </p:grpSpPr>
        <p:sp>
          <p:nvSpPr>
            <p:cNvPr id="17" name="TextBox 16"/>
            <p:cNvSpPr txBox="1"/>
            <p:nvPr userDrawn="1"/>
          </p:nvSpPr>
          <p:spPr>
            <a:xfrm>
              <a:off x="4339127" y="5140556"/>
              <a:ext cx="19149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Website: http://cpe.ky.gov</a:t>
              </a:r>
            </a:p>
          </p:txBody>
        </p:sp>
        <p:pic>
          <p:nvPicPr>
            <p:cNvPr id="19" name="Picture 18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4525" y="5056752"/>
              <a:ext cx="411480" cy="54864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 userDrawn="1"/>
        </p:nvGrpSpPr>
        <p:grpSpPr>
          <a:xfrm>
            <a:off x="8412480" y="5044960"/>
            <a:ext cx="2712725" cy="548640"/>
            <a:chOff x="6309360" y="5047487"/>
            <a:chExt cx="2034544" cy="548640"/>
          </a:xfrm>
        </p:grpSpPr>
        <p:sp>
          <p:nvSpPr>
            <p:cNvPr id="22" name="TextBox 21"/>
            <p:cNvSpPr txBox="1"/>
            <p:nvPr userDrawn="1"/>
          </p:nvSpPr>
          <p:spPr>
            <a:xfrm>
              <a:off x="6760615" y="5135663"/>
              <a:ext cx="158328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Facebook: KYCPE</a:t>
              </a:r>
            </a:p>
          </p:txBody>
        </p:sp>
        <p:pic>
          <p:nvPicPr>
            <p:cNvPr id="24" name="Picture 23"/>
            <p:cNvPicPr>
              <a:picLocks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360" y="5047487"/>
              <a:ext cx="411480" cy="548640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35" y="6172200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341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M Title Slide">
    <p:bg>
      <p:bgPr>
        <a:gradFill>
          <a:gsLst>
            <a:gs pos="0">
              <a:srgbClr val="005495"/>
            </a:gs>
            <a:gs pos="100000">
              <a:srgbClr val="0075C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267200" y="1963240"/>
            <a:ext cx="7315200" cy="2738301"/>
          </a:xfrm>
        </p:spPr>
        <p:txBody>
          <a:bodyPr anchor="ctr" anchorCtr="0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4804410"/>
            <a:ext cx="7315200" cy="129159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</a:t>
            </a:r>
          </a:p>
          <a:p>
            <a:r>
              <a:rPr lang="en-US" dirty="0"/>
              <a:t>Job Title</a:t>
            </a:r>
          </a:p>
          <a:p>
            <a:r>
              <a:rPr lang="en-US" dirty="0"/>
              <a:t>Date</a:t>
            </a:r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370760" cy="33707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" r="5489"/>
          <a:stretch/>
        </p:blipFill>
        <p:spPr>
          <a:xfrm>
            <a:off x="0" y="304800"/>
            <a:ext cx="12161520" cy="1483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6198869"/>
            <a:ext cx="114932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343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0239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7161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0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19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45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95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5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04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9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5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5621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04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185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31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10972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3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/HE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0" y="0"/>
            <a:ext cx="12192000" cy="1371600"/>
          </a:xfrm>
          <a:prstGeom prst="rect">
            <a:avLst/>
          </a:prstGeom>
          <a:gradFill>
            <a:gsLst>
              <a:gs pos="0">
                <a:srgbClr val="005495"/>
              </a:gs>
              <a:gs pos="100000">
                <a:srgbClr val="0075CC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2"/>
            <a:ext cx="9448800" cy="121919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524002"/>
            <a:ext cx="10871200" cy="44957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940" y="129540"/>
            <a:ext cx="111252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611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867400"/>
            <a:ext cx="10972800" cy="304800"/>
          </a:xfrm>
        </p:spPr>
        <p:txBody>
          <a:bodyPr/>
          <a:lstStyle>
            <a:lvl1pPr marL="0" indent="0">
              <a:buFontTx/>
              <a:buNone/>
              <a:defRPr sz="1000" i="1"/>
            </a:lvl1pPr>
          </a:lstStyle>
          <a:p>
            <a:pPr lvl="0"/>
            <a:r>
              <a:rPr lang="en-US" dirty="0"/>
              <a:t>Source: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9600" y="1447800"/>
            <a:ext cx="10972800" cy="4419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1317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3"/>
            <a:ext cx="5384800" cy="4602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418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93838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3"/>
            <a:ext cx="5386917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93838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33603"/>
            <a:ext cx="5389033" cy="39925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355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447800"/>
            <a:ext cx="108712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01600" y="1143000"/>
            <a:ext cx="512205" cy="228600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11200" y="1143000"/>
            <a:ext cx="11379200" cy="228600"/>
          </a:xfrm>
          <a:prstGeom prst="rect">
            <a:avLst/>
          </a:prstGeom>
          <a:solidFill>
            <a:srgbClr val="005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6356353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87C2B-C0D7-465F-A2C1-383D1D493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8" r:id="rId4"/>
    <p:sldLayoutId id="2147483663" r:id="rId5"/>
    <p:sldLayoutId id="2147483665" r:id="rId6"/>
    <p:sldLayoutId id="214748366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67" r:id="rId13"/>
    <p:sldLayoutId id="2147483657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5" r:id="rId20"/>
    <p:sldLayoutId id="2147483688" r:id="rId2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2959-5146-4CE3-87AD-7939DF636B29}" type="datetimeFigureOut">
              <a:rPr lang="en-US" smtClean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8A90-8199-4E29-91BE-6320CC702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048000"/>
            <a:ext cx="7924800" cy="1981197"/>
          </a:xfrm>
        </p:spPr>
        <p:txBody>
          <a:bodyPr anchor="b" anchorCtr="0">
            <a:noAutofit/>
          </a:bodyPr>
          <a:lstStyle/>
          <a:p>
            <a:pPr>
              <a:spcAft>
                <a:spcPts val="300"/>
              </a:spcAft>
            </a:pPr>
            <a:br>
              <a:rPr lang="en-US" sz="2800" dirty="0"/>
            </a:br>
            <a:r>
              <a:rPr lang="en-US" sz="2800" b="0" dirty="0">
                <a:latin typeface="Tahoma" panose="020B0604030504040204" pitchFamily="34" charset="0"/>
              </a:rPr>
              <a:t>Budget Review Subcommittee on Education</a:t>
            </a:r>
            <a:br>
              <a:rPr lang="en-US" sz="2800" b="0" dirty="0">
                <a:latin typeface="Tahoma" panose="020B0604030504040204" pitchFamily="34" charset="0"/>
              </a:rPr>
            </a:br>
            <a:r>
              <a:rPr lang="en-US" sz="2800" b="0" dirty="0">
                <a:latin typeface="Tahoma" panose="020B0604030504040204" pitchFamily="34" charset="0"/>
              </a:rPr>
              <a:t>Asset Preservation Update and CPE Functions and Fund Sources</a:t>
            </a:r>
            <a:br>
              <a:rPr lang="en-US" sz="32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562600"/>
            <a:ext cx="6553200" cy="914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Council on Postsecondary Education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November 2, 2023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endParaRPr 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4676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1ABF-C363-5C25-85BE-7BA190AB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Projects and Estimated Totals by Phase </a:t>
            </a:r>
            <a:r>
              <a:rPr lang="en-US" sz="2400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(9/30/2023)</a:t>
            </a:r>
            <a:endParaRPr lang="en-US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FDCE1-D9AB-5AB5-902E-1D034C6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161F12-2174-42A2-870E-D9091AA2F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8615"/>
            <a:ext cx="8557260" cy="53609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88BCF6-5551-FC79-DB76-3A158DEE0F00}"/>
              </a:ext>
            </a:extLst>
          </p:cNvPr>
          <p:cNvSpPr txBox="1"/>
          <p:nvPr/>
        </p:nvSpPr>
        <p:spPr>
          <a:xfrm>
            <a:off x="9829800" y="32004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Figures include state Bond Funds and required campus matching funds.</a:t>
            </a:r>
          </a:p>
        </p:txBody>
      </p:sp>
    </p:spTree>
    <p:extLst>
      <p:ext uri="{BB962C8B-B14F-4D97-AF65-F5344CB8AC3E}">
        <p14:creationId xmlns:p14="http://schemas.microsoft.com/office/powerpoint/2010/main" val="235675579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7660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</a:p>
        </p:txBody>
      </p:sp>
    </p:spTree>
    <p:extLst>
      <p:ext uri="{BB962C8B-B14F-4D97-AF65-F5344CB8AC3E}">
        <p14:creationId xmlns:p14="http://schemas.microsoft.com/office/powerpoint/2010/main" val="134856971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36522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85800" y="1552178"/>
            <a:ext cx="10896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marR="0" lvl="0" indent="-2809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Strategic Initiatives and Leadership</a:t>
            </a:r>
          </a:p>
          <a:p>
            <a:pPr marL="280988" indent="-280988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Academic Excellence and Student Success</a:t>
            </a:r>
          </a:p>
          <a:p>
            <a:pPr marL="280988" indent="-280988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Finance and Administration</a:t>
            </a:r>
          </a:p>
          <a:p>
            <a:pPr marL="280988" indent="-280988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P-20 Policies and Programs</a:t>
            </a:r>
          </a:p>
          <a:p>
            <a:pPr marL="280988" indent="-280988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Legal, Human Resources and Compliance, Licensure</a:t>
            </a:r>
          </a:p>
          <a:p>
            <a:pPr marL="280988" indent="-280988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External Affairs and Communications</a:t>
            </a:r>
          </a:p>
          <a:p>
            <a:pPr marL="52578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03123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Strategic Initiatives and Leadership</a:t>
            </a:r>
            <a:endParaRPr lang="en-US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0972800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Functions and Staffing</a:t>
            </a:r>
            <a:r>
              <a:rPr lang="en-US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 		 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CPE President’s Office							3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Planning and Accountability, Strategic Agenda Development		3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Research, Data, and Advanced Analytics					4</a:t>
            </a:r>
          </a:p>
          <a:p>
            <a:pPr marL="1097280" lvl="1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Technology Support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					3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Board Relations, Government Affairs					2</a:t>
            </a:r>
          </a:p>
          <a:p>
            <a:pPr marL="731520" indent="-274320">
              <a:spcAft>
                <a:spcPts val="18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Healthcare Workforce Initiative					        2.5</a:t>
            </a:r>
          </a:p>
          <a:p>
            <a:pPr marL="731520" indent="-274320">
              <a:spcAft>
                <a:spcPts val="12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Federal Funds (Expire 9/30/26)</a:t>
            </a:r>
          </a:p>
          <a:p>
            <a:pPr marL="52578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417634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Strategic Initiatives and Leadership 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(Cont’d)</a:t>
            </a:r>
            <a:endParaRPr lang="en-US" sz="3000" i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0896600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Investment Needed			</a:t>
            </a: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	 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Postsecondary Board Member Education and Orientation		 1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Higher Education Performance and Accountability			 2</a:t>
            </a:r>
          </a:p>
          <a:p>
            <a:pPr marL="1097280" lvl="1" indent="-32004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staff in Research, Data, and Advanced Analytics to collect and analyze information.								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Adult-Focused Programs and Services					1.5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Workforce Development Initiatives						 5</a:t>
            </a:r>
          </a:p>
          <a:p>
            <a:pPr marL="1097280" lvl="2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2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rovide state-level coordination in </a:t>
            </a:r>
            <a:r>
              <a:rPr lang="en-US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several</a:t>
            </a:r>
            <a:r>
              <a:rPr lang="en-US" sz="2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workforce areas, including behavioral health, K-12 teaching, advanced manufacturing, and information technology. These replacement funds will build on success of the current Healthcare Workforce Initiative.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31520" lvl="2" indent="-274320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</a:p>
        </p:txBody>
      </p:sp>
    </p:spTree>
    <p:extLst>
      <p:ext uri="{BB962C8B-B14F-4D97-AF65-F5344CB8AC3E}">
        <p14:creationId xmlns:p14="http://schemas.microsoft.com/office/powerpoint/2010/main" val="344645292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Academic Excellence and Student Success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1205587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Functions and Staffing</a:t>
            </a:r>
            <a:r>
              <a:rPr lang="en-US" sz="2800" b="1" dirty="0">
                <a:solidFill>
                  <a:srgbClr val="0075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	 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0075CC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Academic Policy Development						4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Program Review and Approval						1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Transfer Policy and Coordination					        1.5</a:t>
            </a:r>
          </a:p>
          <a:p>
            <a:pPr marL="731520" indent="-274320">
              <a:spcAft>
                <a:spcPts val="18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Kentucky Student Success Collaborative (KYSSC)				3</a:t>
            </a:r>
          </a:p>
          <a:p>
            <a:pPr marL="731520" indent="-274320">
              <a:spcAft>
                <a:spcPts val="18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Private Grant (Expires 6/30/24)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Kentucky Virtual Library							3</a:t>
            </a:r>
          </a:p>
          <a:p>
            <a:pPr marL="731520" indent="-274320">
              <a:spcAft>
                <a:spcPts val="6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Sources:  Some General Fund, Library Fees</a:t>
            </a:r>
          </a:p>
        </p:txBody>
      </p:sp>
    </p:spTree>
    <p:extLst>
      <p:ext uri="{BB962C8B-B14F-4D97-AF65-F5344CB8AC3E}">
        <p14:creationId xmlns:p14="http://schemas.microsoft.com/office/powerpoint/2010/main" val="395499028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Academic Excellence and Student Success </a:t>
            </a:r>
            <a:r>
              <a:rPr lang="en-US" sz="3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(Cont’d)</a:t>
            </a:r>
            <a:endParaRPr lang="en-US" sz="3000" i="1" dirty="0">
              <a:solidFill>
                <a:schemeClr val="accent1">
                  <a:lumMod val="60000"/>
                  <a:lumOff val="4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0896600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Investment Needed			</a:t>
            </a:r>
            <a:r>
              <a:rPr lang="en-US" sz="2800" b="1" dirty="0">
                <a:solidFill>
                  <a:srgbClr val="0075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lang="en-US" sz="28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Transfer Policy and Coordination						1</a:t>
            </a:r>
          </a:p>
          <a:p>
            <a:pPr marL="1097280" lvl="1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Will allow focus on new strategies to streamline and improve transfer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Student Progression and Support Services (KYSSC replacement)	3</a:t>
            </a:r>
          </a:p>
          <a:p>
            <a:pPr marL="1097280" lvl="1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Lead collaborative efforts to improve retention, completion.  Currently developing strategies to address students’ basic needs, behavioral health and completion of foundational course in a student’s first year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Academic Program Oversight and Coordination				2</a:t>
            </a:r>
          </a:p>
          <a:p>
            <a:pPr marL="1097280" lvl="2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Will allow more focus on competency-based and work-based learning, AI, and other innovations and accelerate efforts to fully incorporate essential skills throughout the college experience</a:t>
            </a:r>
          </a:p>
          <a:p>
            <a:pPr marL="731520" marR="0" lvl="2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</a:p>
        </p:txBody>
      </p:sp>
    </p:spTree>
    <p:extLst>
      <p:ext uri="{BB962C8B-B14F-4D97-AF65-F5344CB8AC3E}">
        <p14:creationId xmlns:p14="http://schemas.microsoft.com/office/powerpoint/2010/main" val="350008887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Finance and 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Administration</a:t>
            </a:r>
            <a:endParaRPr lang="en-US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089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Functions and Staffing </a:t>
            </a: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	     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taff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Finance and Budget								3</a:t>
            </a:r>
          </a:p>
          <a:p>
            <a:pPr marL="1097280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Biennial Budget Development</a:t>
            </a:r>
          </a:p>
          <a:p>
            <a:pPr marL="1097280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Tuition and Fee Setting</a:t>
            </a:r>
          </a:p>
          <a:p>
            <a:pPr marL="1097280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Performance Funding Administration</a:t>
            </a:r>
          </a:p>
          <a:p>
            <a:pPr marL="1097280" indent="-32004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Trust Fund Administration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Administrative Services							7</a:t>
            </a:r>
          </a:p>
          <a:p>
            <a:pPr marL="1097280" lvl="1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Grants, Contracts, and Purchasing</a:t>
            </a:r>
          </a:p>
          <a:p>
            <a:pPr marL="1097280" lvl="1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Agency Budget Administration</a:t>
            </a:r>
          </a:p>
          <a:p>
            <a:pPr marL="1097280" lvl="1" indent="-32004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Logistics, Office Management</a:t>
            </a:r>
          </a:p>
          <a:p>
            <a:pPr marL="731520" lvl="1" indent="-274320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</a:p>
        </p:txBody>
      </p:sp>
    </p:spTree>
    <p:extLst>
      <p:ext uri="{BB962C8B-B14F-4D97-AF65-F5344CB8AC3E}">
        <p14:creationId xmlns:p14="http://schemas.microsoft.com/office/powerpoint/2010/main" val="73522198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599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Finance and Administration 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(Cont’d)</a:t>
            </a:r>
            <a:endParaRPr lang="en-US" sz="3000" i="1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599" y="1447800"/>
            <a:ext cx="11032835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Investment Needed			</a:t>
            </a: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	      </a:t>
            </a:r>
            <a:r>
              <a:rPr lang="en-US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Financial Planning and Analysis						2</a:t>
            </a:r>
          </a:p>
          <a:p>
            <a:pPr marL="1097280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Campus Financial Health Assessment</a:t>
            </a:r>
          </a:p>
          <a:p>
            <a:pPr marL="1097280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Risk Assessment and Intervention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Financial Aid and Affordability						1</a:t>
            </a:r>
          </a:p>
          <a:p>
            <a:pPr marL="1097280" lvl="1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College Costs and Affordability Analyses</a:t>
            </a:r>
          </a:p>
          <a:p>
            <a:pPr marL="1097280" lvl="1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Financial Aid Policy and Program Evaluation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Program Management </a:t>
            </a:r>
            <a:r>
              <a:rPr lang="en-US" sz="2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</a:t>
            </a:r>
          </a:p>
          <a:p>
            <a:pPr marL="731520" marR="0" lvl="2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7E7E8F-805F-443E-9037-5B306F253F2F}"/>
              </a:ext>
            </a:extLst>
          </p:cNvPr>
          <p:cNvSpPr txBox="1"/>
          <p:nvPr/>
        </p:nvSpPr>
        <p:spPr>
          <a:xfrm>
            <a:off x="1104899" y="5740799"/>
            <a:ext cx="977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 additional employee will be required to help administer the 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 for Higher Education and Economic Development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if the requested funds ($20 million in each year of the upcoming biennium) are authorized.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82B33-38FB-4A6E-B513-269C0C8BCF34}"/>
              </a:ext>
            </a:extLst>
          </p:cNvPr>
          <p:cNvSpPr txBox="1"/>
          <p:nvPr/>
        </p:nvSpPr>
        <p:spPr>
          <a:xfrm>
            <a:off x="952499" y="5647459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0612190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P-20 Policies and </a:t>
            </a:r>
            <a:r>
              <a:rPr kumimoji="0" lang="en-US" sz="3200" b="1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Programs</a:t>
            </a:r>
            <a:endParaRPr lang="en-US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1357987" cy="508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Functions and Staffing </a:t>
            </a:r>
            <a:r>
              <a:rPr lang="en-US" sz="2800" b="1" dirty="0">
                <a:solidFill>
                  <a:srgbClr val="33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	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kumimoji="0" lang="en-US" sz="2800" b="1" u="sng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Commonwealth Education Continuum					4</a:t>
            </a:r>
          </a:p>
          <a:p>
            <a:pPr marL="777240" indent="-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Kentucky Advising Academy and Dual Credit Oversight		         4.5</a:t>
            </a:r>
          </a:p>
          <a:p>
            <a:pPr marL="1097280" lvl="1" indent="-32004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Professional Development (for school counselors and family resource center staff, regarding postsecondary advising)</a:t>
            </a:r>
          </a:p>
          <a:p>
            <a:pPr marL="1097280" lvl="1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Summer Bridge Programs</a:t>
            </a:r>
          </a:p>
          <a:p>
            <a:pPr marL="731520" lvl="1" indent="-274320">
              <a:spcAft>
                <a:spcPts val="18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Federal Funds (ARPA – Expires 6/30/24) 				        Some General Fund</a:t>
            </a:r>
          </a:p>
          <a:p>
            <a:pPr marL="77724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GEAR UP Kentucky							         22 FT</a:t>
            </a:r>
          </a:p>
          <a:p>
            <a:pPr marL="182880">
              <a:spcAft>
                <a:spcPts val="900"/>
              </a:spcAf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							         12 INT</a:t>
            </a:r>
          </a:p>
          <a:p>
            <a:pPr marL="731520" indent="-274320">
              <a:spcAft>
                <a:spcPts val="12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Federal Funds (expires 9/30/26)</a:t>
            </a:r>
          </a:p>
        </p:txBody>
      </p:sp>
    </p:spTree>
    <p:extLst>
      <p:ext uri="{BB962C8B-B14F-4D97-AF65-F5344CB8AC3E}">
        <p14:creationId xmlns:p14="http://schemas.microsoft.com/office/powerpoint/2010/main" val="10725815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>
          <a:xfrm>
            <a:off x="11353800" y="6294755"/>
            <a:ext cx="508000" cy="365125"/>
          </a:xfrm>
        </p:spPr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2</a:t>
            </a:fld>
            <a:endParaRPr lang="en-US" sz="1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6376440-600C-4F68-A344-48BFEF92B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697" y="1524000"/>
            <a:ext cx="10896600" cy="2651125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2400"/>
              </a:spcAft>
              <a:buSzPct val="85000"/>
            </a:pPr>
            <a:r>
              <a:rPr lang="en-US" sz="4000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  <a:buSzPct val="85000"/>
            </a:pPr>
            <a:r>
              <a:rPr lang="en-US" sz="4000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</a:p>
          <a:p>
            <a:pPr marL="274320" indent="-274320">
              <a:spcBef>
                <a:spcPts val="0"/>
              </a:spcBef>
              <a:spcAft>
                <a:spcPts val="2400"/>
              </a:spcAft>
              <a:buSzPct val="85000"/>
            </a:pPr>
            <a:r>
              <a:rPr lang="en-US" sz="4000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8F0A8CF6-2C93-45F8-A1CE-E5DF0836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12112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P-20 Policies and Programs </a:t>
            </a: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(Cont’d)</a:t>
            </a:r>
            <a:endParaRPr lang="en-US" sz="3000" i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12112" y="1447800"/>
            <a:ext cx="1097028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Investment Needed			</a:t>
            </a: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Kentucky Advising Academy and Dual Credit Oversight			4</a:t>
            </a:r>
          </a:p>
          <a:p>
            <a:pPr marL="1097280" indent="-320040">
              <a:spcAft>
                <a:spcPts val="900"/>
              </a:spcAft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Replacement funds to continue work in:</a:t>
            </a:r>
          </a:p>
          <a:p>
            <a:pPr marL="1463040" indent="-36576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Expanding early college opportunities</a:t>
            </a:r>
          </a:p>
          <a:p>
            <a:pPr marL="1463040" indent="-365760">
              <a:spcAft>
                <a:spcPts val="9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Improving educational pathways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31520" marR="0" lvl="2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 General Fund</a:t>
            </a:r>
          </a:p>
        </p:txBody>
      </p:sp>
    </p:spTree>
    <p:extLst>
      <p:ext uri="{BB962C8B-B14F-4D97-AF65-F5344CB8AC3E}">
        <p14:creationId xmlns:p14="http://schemas.microsoft.com/office/powerpoint/2010/main" val="263749643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3652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Legal, Human Resources, Compliance, Licensure</a:t>
            </a:r>
            <a:endParaRPr lang="en-US" dirty="0">
              <a:solidFill>
                <a:schemeClr val="accent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47800"/>
            <a:ext cx="10896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Functions and Staffing 	</a:t>
            </a: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</a:t>
            </a:r>
            <a:r>
              <a:rPr lang="en-US" sz="28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Legal, Human Resources and Compliance				        4.5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DEI/Equity and Inclusion Policy and Program Assessment		3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KSU Oversight </a:t>
            </a:r>
            <a:r>
              <a:rPr lang="en-US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					2</a:t>
            </a:r>
          </a:p>
          <a:p>
            <a:pPr marL="731520" indent="-274320">
              <a:spcAft>
                <a:spcPts val="18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General Fund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Licensure of Non-Public Institutions				          3</a:t>
            </a:r>
          </a:p>
          <a:p>
            <a:pPr marL="731520" indent="-274320">
              <a:spcAft>
                <a:spcPts val="12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Licensure Fees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A139C6-C3FF-4D60-A297-51CF8DF0E259}"/>
              </a:ext>
            </a:extLst>
          </p:cNvPr>
          <p:cNvSpPr txBox="1"/>
          <p:nvPr/>
        </p:nvSpPr>
        <p:spPr>
          <a:xfrm>
            <a:off x="1066800" y="5241220"/>
            <a:ext cx="101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CPE received a special appropriation of $1.5 million for use in the 2022-2024 biennium for KSU oversight.  CPE will require a similar appropriation for 2024-2026 to continue this work.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C8F17F-53A1-491B-AC01-95EC2EDC243A}"/>
              </a:ext>
            </a:extLst>
          </p:cNvPr>
          <p:cNvSpPr txBox="1"/>
          <p:nvPr/>
        </p:nvSpPr>
        <p:spPr>
          <a:xfrm>
            <a:off x="965200" y="5241220"/>
            <a:ext cx="20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5070276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142415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Functions and Funding Sources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External Affairs and Communications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255E5-AB91-B286-5BBD-5E2B77762C80}"/>
              </a:ext>
            </a:extLst>
          </p:cNvPr>
          <p:cNvSpPr txBox="1"/>
          <p:nvPr/>
        </p:nvSpPr>
        <p:spPr>
          <a:xfrm>
            <a:off x="609600" y="1460700"/>
            <a:ext cx="10896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indent="-4114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Functions and Staffing 	</a:t>
            </a:r>
            <a:r>
              <a:rPr kumimoji="0" lang="en-US" sz="28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            </a:t>
            </a:r>
            <a:r>
              <a:rPr kumimoji="0" lang="en-US" sz="280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Staff 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Strategic Communications						       4</a:t>
            </a:r>
          </a:p>
          <a:p>
            <a:pPr marL="777240" indent="-27432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Business and Industry Partnership Development</a:t>
            </a:r>
          </a:p>
          <a:p>
            <a:pPr marL="731520" indent="-274320">
              <a:spcAft>
                <a:spcPts val="12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Source: General Fund</a:t>
            </a:r>
          </a:p>
        </p:txBody>
      </p:sp>
    </p:spTree>
    <p:extLst>
      <p:ext uri="{BB962C8B-B14F-4D97-AF65-F5344CB8AC3E}">
        <p14:creationId xmlns:p14="http://schemas.microsoft.com/office/powerpoint/2010/main" val="318975269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76600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CPE Agency Budget</a:t>
            </a:r>
          </a:p>
        </p:txBody>
      </p:sp>
    </p:spTree>
    <p:extLst>
      <p:ext uri="{BB962C8B-B14F-4D97-AF65-F5344CB8AC3E}">
        <p14:creationId xmlns:p14="http://schemas.microsoft.com/office/powerpoint/2010/main" val="296616701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7047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2023-24 General Fund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82EA46-D9D9-EE52-ADAB-4BD75B10E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6284729" cy="2819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FEBF60-F11E-F652-DDE8-6A00434BE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488913"/>
            <a:ext cx="5754871" cy="506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67919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87C2B-C0D7-465F-A2C1-383D1D493A00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09600" y="70472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2024-2026 Additional Budget Requests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E93686-B3D7-427F-42E5-D413BF10A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933" y="1828800"/>
            <a:ext cx="940013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8171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50601"/>
              </p:ext>
            </p:extLst>
          </p:nvPr>
        </p:nvGraphicFramePr>
        <p:xfrm>
          <a:off x="685800" y="1616101"/>
          <a:ext cx="10820400" cy="155723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564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42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634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2024-25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2025-26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Higher Education Coordination &amp; Management</a:t>
                      </a:r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$3,000,000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$3,000,000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173864"/>
            <a:ext cx="11201400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Funding will allow expansion of CPE’s role in connecting higher education and workforce and economic development, P-20 transitions, monitoring postsecondary institution finances, and evaluating academic programs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Will support 25 positions at CPE in 2024-25 and 2025-26, 12 of whom are currently funded with federal or private grant funds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Needed to effectively respond to growth in CPE’s statutory duties and responsibilities and expanded due diligence and oversight role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Higher Education Coordination &amp; Management</a:t>
            </a:r>
            <a:endParaRPr lang="en-US" sz="30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98554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47811"/>
              </p:ext>
            </p:extLst>
          </p:nvPr>
        </p:nvGraphicFramePr>
        <p:xfrm>
          <a:off x="685800" y="1616101"/>
          <a:ext cx="10820400" cy="155723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8468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634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2024-25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2025-26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Incentive Grants to Strengthen Workforce Participation &amp; Economic Growth </a:t>
                      </a:r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$20,000,000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$20,000,000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173864"/>
            <a:ext cx="11506200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Will support the</a:t>
            </a:r>
            <a:r>
              <a:rPr lang="en-US" sz="24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Fund for Higher Education &amp; Economic Development (FHEED)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ill provide incentive grants to campuses to increase educational attainment, strengthen workforce alignment, foster collaboration, improve efficiencies and build a more streamlined P-20 pipeline.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CPE will form an advisory committee to provide guidance in the use and distribution of funds.  Up to 20% of the funds would be used for statewide programming, professional development, and coordination.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Incentive Grants</a:t>
            </a:r>
            <a:endParaRPr lang="en-US" sz="30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8881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Incentive Grants </a:t>
            </a:r>
            <a:r>
              <a:rPr lang="en-US" sz="2800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  <a:endParaRPr lang="en-US" sz="30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EF0496-2792-BC70-F611-F41C9FC19FDA}"/>
              </a:ext>
            </a:extLst>
          </p:cNvPr>
          <p:cNvSpPr txBox="1"/>
          <p:nvPr/>
        </p:nvSpPr>
        <p:spPr>
          <a:xfrm>
            <a:off x="609600" y="1524000"/>
            <a:ext cx="11506200" cy="474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Examples of fund use may include: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behavioral health and other high demand pipelines (healthcare, education, technology, and manufacturing)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i="1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Graduate 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relaunch to encourage adults to come back to finish degrees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P-20 pipeline through summer bridge programs and other college readiness initiatives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transfer and other credit-for-prior learning strategies and programs 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institutional financial transparency</a:t>
            </a:r>
          </a:p>
          <a:p>
            <a:pPr marL="342900" indent="-342900"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 to challenges and opportunities posed by technology and AI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2035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Incentive Grants </a:t>
            </a:r>
            <a:r>
              <a:rPr lang="en-US" sz="2800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  <a:endParaRPr lang="en-US" sz="30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EF0496-2792-BC70-F611-F41C9FC19FDA}"/>
              </a:ext>
            </a:extLst>
          </p:cNvPr>
          <p:cNvSpPr txBox="1"/>
          <p:nvPr/>
        </p:nvSpPr>
        <p:spPr>
          <a:xfrm>
            <a:off x="609600" y="1524000"/>
            <a:ext cx="11506200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More examples of fund use: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Expand competency-based programs to improve access for adults and place-bound students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Incorporate KY Graduate Profile elements </a:t>
            </a:r>
            <a:r>
              <a:rPr lang="en-US" sz="2400" kern="1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civic education, financial literacy, critical thinking) in General Education programs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quality, accessibility of dual credit and other early college programming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local and regional entrepreneurism and small business development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multi-campus collaborations to expand access and create efficiencies in delivering high-cost programs</a:t>
            </a:r>
            <a:endParaRPr lang="en-US" sz="24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58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>
          <a:xfrm>
            <a:off x="11353800" y="6294755"/>
            <a:ext cx="508000" cy="365125"/>
          </a:xfrm>
        </p:spPr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3</a:t>
            </a:fld>
            <a:endParaRPr lang="en-US" sz="1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6376440-600C-4F68-A344-48BFEF92B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10896600" cy="5029200"/>
          </a:xfrm>
        </p:spPr>
        <p:txBody>
          <a:bodyPr/>
          <a:lstStyle/>
          <a:p>
            <a:pPr marL="274320" indent="-274320">
              <a:spcBef>
                <a:spcPts val="0"/>
              </a:spcBef>
              <a:spcAft>
                <a:spcPts val="1500"/>
              </a:spcAft>
              <a:buSzPct val="85000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In 2005, the Council contracted with Vanderweil Facilities Advisors (VFA) to conduct a comprehensive review of Kentucky public postsecondary facilities</a:t>
            </a:r>
          </a:p>
          <a:p>
            <a:pPr marL="274320" indent="-274320">
              <a:spcBef>
                <a:spcPts val="0"/>
              </a:spcBef>
              <a:spcAft>
                <a:spcPts val="1500"/>
              </a:spcAft>
              <a:buSzPct val="85000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Evaluators examined over 700 E&amp;G facilities and concluded in early 2007 that the facilities inventory was in poor condition compared to industry standards</a:t>
            </a:r>
          </a:p>
          <a:p>
            <a:pPr marL="274320" indent="-274320">
              <a:spcBef>
                <a:spcPts val="0"/>
              </a:spcBef>
              <a:spcAft>
                <a:spcPts val="1500"/>
              </a:spcAft>
              <a:buSzPct val="85000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Most buildings at the time were over 30 years old and their condition and utility was consistent with their age</a:t>
            </a:r>
          </a:p>
          <a:p>
            <a:pPr marL="274320" indent="-274320">
              <a:spcBef>
                <a:spcPts val="0"/>
              </a:spcBef>
              <a:spcAft>
                <a:spcPts val="1500"/>
              </a:spcAft>
              <a:buSzPct val="85000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HVAC systems, plumbing, and electrical wiring in many buildings had far exceeded their useful life expectancies</a:t>
            </a:r>
          </a:p>
          <a:p>
            <a:pPr marL="274320" indent="-274320">
              <a:spcBef>
                <a:spcPts val="0"/>
              </a:spcBef>
              <a:spcAft>
                <a:spcPts val="1500"/>
              </a:spcAft>
              <a:buSzPct val="85000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Many buildings no longer adequately supported the academic programming for which they were intended</a:t>
            </a: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8F0A8CF6-2C93-45F8-A1CE-E5DF0836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VFA Study Projected Need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88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51645"/>
              </p:ext>
            </p:extLst>
          </p:nvPr>
        </p:nvGraphicFramePr>
        <p:xfrm>
          <a:off x="685800" y="1616101"/>
          <a:ext cx="10820400" cy="119147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795371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2024-25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2025-26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KSU Oversight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$750,000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$750,000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059242"/>
            <a:ext cx="10896600" cy="263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Continuation funding for financial and programmatic oversight of Kentucky State University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Will support staffing and professional services needed to ensure that progress is made towards goals set forth in KSU’s Management Improvement Plan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KSU Oversight</a:t>
            </a:r>
            <a:endParaRPr lang="en-US" sz="30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2697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41737"/>
              </p:ext>
            </p:extLst>
          </p:nvPr>
        </p:nvGraphicFramePr>
        <p:xfrm>
          <a:off x="685800" y="1616101"/>
          <a:ext cx="10820400" cy="1191477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5645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42">
                  <a:extLst>
                    <a:ext uri="{9D8B030D-6E8A-4147-A177-3AD203B41FA5}">
                      <a16:colId xmlns:a16="http://schemas.microsoft.com/office/drawing/2014/main" val="1412850528"/>
                    </a:ext>
                  </a:extLst>
                </a:gridCol>
                <a:gridCol w="2634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4277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Component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2024-25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2025-26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62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SREB Dues &amp; Doctoral</a:t>
                      </a:r>
                      <a:r>
                        <a:rPr lang="en-US" sz="2400" b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Scholars Program </a:t>
                      </a:r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$60,000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</a:t>
                      </a:r>
                      <a:r>
                        <a:rPr lang="en-US" sz="2400" b="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110,000</a:t>
                      </a:r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807578"/>
            <a:ext cx="10896600" cy="3839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 Features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 budget for SREB Doctoral Scholars in $50,000 per year, which funds one URM scholar at UK and one URM scholar at UofL.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UK and UofL match the funding, bringing the total to four URM scholars.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Requested funding will allow another class of scholars in FY25 and FY26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program is intended to create a community of scholars on each campus who have shared experiences over their three years in the program</a:t>
            </a:r>
          </a:p>
          <a:p>
            <a:pPr marL="457200" indent="-27432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$10,000 per year will cover SREB dues cost increase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152403"/>
            <a:ext cx="109728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CPE Agency Budget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SREB Dues and Doctoral Scholars</a:t>
            </a:r>
            <a:endParaRPr lang="en-US" sz="3000" dirty="0">
              <a:solidFill>
                <a:srgbClr val="00B0F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7338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0"/>
            <a:ext cx="1158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2240500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sldNum" sz="quarter" idx="12"/>
          </p:nvPr>
        </p:nvSpPr>
        <p:spPr>
          <a:xfrm>
            <a:off x="11353800" y="6294755"/>
            <a:ext cx="508000" cy="365125"/>
          </a:xfrm>
        </p:spPr>
        <p:txBody>
          <a:bodyPr/>
          <a:lstStyle/>
          <a:p>
            <a:pPr algn="ctr"/>
            <a:fld id="{86CB4B4D-7CA3-9044-876B-883B54F8677D}" type="slidenum">
              <a:rPr lang="en-US" sz="1400"/>
              <a:pPr algn="ctr"/>
              <a:t>4</a:t>
            </a:fld>
            <a:endParaRPr lang="en-US" sz="1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6376440-600C-4F68-A344-48BFEF92B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10668000" cy="51054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spcAft>
                <a:spcPts val="1500"/>
              </a:spcAft>
              <a:buSzPct val="85000"/>
            </a:pP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Overall, evaluators concluded that a total investment of </a:t>
            </a:r>
            <a:r>
              <a:rPr lang="en-US" sz="26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$6.1 billion</a:t>
            </a: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 was needed to bring campus E&amp;G facilities up to industry standards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SzPct val="85000"/>
            </a:pP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During the six years following the study, a combination of factors, resulted in more than a </a:t>
            </a:r>
            <a:r>
              <a:rPr lang="en-US" sz="26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$1.0 billion</a:t>
            </a: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 increase in asset preservation need, including:</a:t>
            </a:r>
          </a:p>
          <a:p>
            <a:pPr marL="640080" indent="-274320">
              <a:spcBef>
                <a:spcPts val="0"/>
              </a:spcBef>
              <a:spcAft>
                <a:spcPts val="600"/>
              </a:spcAft>
              <a:buSzPct val="85000"/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a growing inventory of aging facilities, infrastructure, and systems</a:t>
            </a:r>
          </a:p>
          <a:p>
            <a:pPr marL="640080" indent="-274320">
              <a:spcBef>
                <a:spcPts val="0"/>
              </a:spcBef>
              <a:spcAft>
                <a:spcPts val="600"/>
              </a:spcAft>
              <a:buSzPct val="85000"/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increasing construction costs, and </a:t>
            </a:r>
          </a:p>
          <a:p>
            <a:pPr marL="640080" indent="-274320">
              <a:spcBef>
                <a:spcPts val="0"/>
              </a:spcBef>
              <a:spcAft>
                <a:spcPts val="1500"/>
              </a:spcAft>
              <a:buSzPct val="85000"/>
              <a:buFont typeface="Symbol" panose="05050102010706020507" pitchFamily="18" charset="2"/>
              <a:buChar char="-"/>
            </a:pP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minimal state investment in asset preservation</a:t>
            </a:r>
          </a:p>
          <a:p>
            <a:pPr marL="228600" indent="-228600">
              <a:spcBef>
                <a:spcPts val="0"/>
              </a:spcBef>
              <a:spcAft>
                <a:spcPts val="1200"/>
              </a:spcAft>
              <a:buSzPct val="85000"/>
            </a:pP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In a 2013 update to the original study, researchers found that the collective cost of bringing postsecondary facilities up to industry standards would grow to </a:t>
            </a:r>
            <a:r>
              <a:rPr lang="en-US" sz="2600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$7.3 billion</a:t>
            </a:r>
            <a:r>
              <a:rPr lang="en-US" sz="2600" dirty="0">
                <a:latin typeface="Tahoma" panose="020B0604030504040204" pitchFamily="34" charset="0"/>
                <a:cs typeface="Tahoma" panose="020B0604030504040204" pitchFamily="34" charset="0"/>
              </a:rPr>
              <a:t> by 2021</a:t>
            </a:r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8F0A8CF6-2C93-45F8-A1CE-E5DF0836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VFA Study Projected Need </a:t>
            </a:r>
            <a:r>
              <a:rPr lang="en-US" sz="3000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373358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Program Funding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108966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enacted state budget (22 RS, HB 1), the General Assembly authorized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$683.5 million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General Fund supported bond funds for a Postsecondary Education Asset Preservation Pool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stated purpose of the pool is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funding for </a:t>
            </a:r>
            <a:r>
              <a:rPr kumimoji="0" lang="en-US" sz="2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asset preservation, renovation, and maintenance projects at Kentucky public postsecondary institutions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state budget also appropriated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$16.5 million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a stand-alone asset preservation project at KCTCS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total, the General Assembly authorized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$700.0 million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asset preservation, the amount CPE requested in its budget submission</a:t>
            </a:r>
          </a:p>
        </p:txBody>
      </p:sp>
    </p:spTree>
    <p:extLst>
      <p:ext uri="{BB962C8B-B14F-4D97-AF65-F5344CB8AC3E}">
        <p14:creationId xmlns:p14="http://schemas.microsoft.com/office/powerpoint/2010/main" val="312984163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Allocation of Funds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1D75C3-34AF-4A00-A1E4-F6B188B91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64080"/>
            <a:ext cx="9532615" cy="43891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291652-852D-4B8C-83C1-59CC2D099E50}"/>
              </a:ext>
            </a:extLst>
          </p:cNvPr>
          <p:cNvSpPr txBox="1"/>
          <p:nvPr/>
        </p:nvSpPr>
        <p:spPr>
          <a:xfrm>
            <a:off x="685800" y="1524000"/>
            <a:ext cx="110490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74320" indent="-274320" rtl="0">
              <a:buFont typeface="Arial" panose="020B0604020202020204" pitchFamily="34" charset="0"/>
              <a:buChar char="•"/>
            </a:pPr>
            <a:r>
              <a:rPr lang="en-US" sz="2600" b="0" i="0" u="none" strike="noStrike" kern="1200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600" b="0" i="0" u="none" strike="noStrike" kern="1200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$683.5 million</a:t>
            </a:r>
            <a:r>
              <a:rPr lang="en-US" sz="2600" b="0" i="0" u="none" strike="noStrike" kern="1200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Asset Preservation Pool was allocated based on each institution’s share of system total Category I and II square feet</a:t>
            </a:r>
          </a:p>
        </p:txBody>
      </p:sp>
    </p:spTree>
    <p:extLst>
      <p:ext uri="{BB962C8B-B14F-4D97-AF65-F5344CB8AC3E}">
        <p14:creationId xmlns:p14="http://schemas.microsoft.com/office/powerpoint/2010/main" val="6131785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Matching Requirements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10972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enacted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 (HB 1) specifies the following matching requirements for accessing Asset Preservation Pool funds:</a:t>
            </a: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project for research institutions shall be matched at 30 percent from funds provided by each research institution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(30¢ per state $1.00)</a:t>
            </a:r>
          </a:p>
          <a:p>
            <a:pPr marL="548640" indent="-36576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 project for comprehensive institutions and KCTCS shall be matched at 15 percent from funds provided by each comprehensive institution and the KCTCS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(15¢ per state $1.00)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2400"/>
              </a:spcAft>
              <a:buClrTx/>
              <a:buSzTx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Eligible sources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matching funds include cash, agency bonds, private funds, grants, or other institutional funds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appropriations </a:t>
            </a:r>
            <a:r>
              <a:rPr lang="en-US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 used as a match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3770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Uses of Funds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1104900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tabLst/>
              <a:defRPr/>
            </a:pP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Pool funds will be used for </a:t>
            </a:r>
            <a:r>
              <a:rPr lang="en-US" sz="26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asset preservation, renovation, and maintenance projects at institutions in E&amp;G and state-owned and operated residential housing facilities</a:t>
            </a: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 that preserve, renovate, or renew </a:t>
            </a:r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E&amp;G facilities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eligible to receive funds from the Asset Preservation Pool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 that preserve, renovate, or renew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state-owned and operated residential housing facilities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eligible</a:t>
            </a: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Routine maintenance and repair projects and ongoing M&amp;O costs are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eligible to receive funds from the pool</a:t>
            </a:r>
          </a:p>
        </p:txBody>
      </p:sp>
    </p:spTree>
    <p:extLst>
      <p:ext uri="{BB962C8B-B14F-4D97-AF65-F5344CB8AC3E}">
        <p14:creationId xmlns:p14="http://schemas.microsoft.com/office/powerpoint/2010/main" val="21579099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87C2B-C0D7-465F-A2C1-383D1D493A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10896600" cy="951131"/>
          </a:xfrm>
        </p:spPr>
        <p:txBody>
          <a:bodyPr/>
          <a:lstStyle/>
          <a:p>
            <a:pPr lvl="0"/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Asset Preservation Update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i="1" dirty="0">
                <a:solidFill>
                  <a:srgbClr val="00CC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Expenditure Certification</a:t>
            </a:r>
            <a:endParaRPr lang="en-US" sz="2800" i="1" dirty="0">
              <a:solidFill>
                <a:srgbClr val="00CC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10896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 Preservation Pool funds are distributed to institutions using an expenditure and reimbursement approach</a:t>
            </a: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Institutions will expend their own funds on eligible projects before seeking reimbursement from the state</a:t>
            </a: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expenditures are made, institutions submit reimbursement requests to the Council and OSBD</a:t>
            </a:r>
          </a:p>
          <a:p>
            <a:pPr marL="548640" indent="-36576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requests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identify project expenditures made during the period, state funds requested, and campus matching funds</a:t>
            </a:r>
          </a:p>
          <a:p>
            <a:pPr marL="548640" marR="0" lvl="0" indent="-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CPE staff will review the requests and verify that project expenditures are eligible for reimbursement.  Projects </a:t>
            </a: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reviewed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CPE prior to initiation</a:t>
            </a:r>
          </a:p>
        </p:txBody>
      </p:sp>
    </p:spTree>
    <p:extLst>
      <p:ext uri="{BB962C8B-B14F-4D97-AF65-F5344CB8AC3E}">
        <p14:creationId xmlns:p14="http://schemas.microsoft.com/office/powerpoint/2010/main" val="2982060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PE Presentation">
      <a:dk1>
        <a:srgbClr val="000000"/>
      </a:dk1>
      <a:lt1>
        <a:srgbClr val="FFFFFF"/>
      </a:lt1>
      <a:dk2>
        <a:srgbClr val="005495"/>
      </a:dk2>
      <a:lt2>
        <a:srgbClr val="EEEEEE"/>
      </a:lt2>
      <a:accent1>
        <a:srgbClr val="0088C7"/>
      </a:accent1>
      <a:accent2>
        <a:srgbClr val="F37021"/>
      </a:accent2>
      <a:accent3>
        <a:srgbClr val="85AD64"/>
      </a:accent3>
      <a:accent4>
        <a:srgbClr val="4F57A6"/>
      </a:accent4>
      <a:accent5>
        <a:srgbClr val="E39717"/>
      </a:accent5>
      <a:accent6>
        <a:srgbClr val="00757B"/>
      </a:accent6>
      <a:hlink>
        <a:srgbClr val="0088C7"/>
      </a:hlink>
      <a:folHlink>
        <a:srgbClr val="0054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D7FA721215D41B0CAB6B0A74D4AEA" ma:contentTypeVersion="10" ma:contentTypeDescription="Create a new document." ma:contentTypeScope="" ma:versionID="3a90e36b03808e65f2d4af3a4cdcccca">
  <xsd:schema xmlns:xsd="http://www.w3.org/2001/XMLSchema" xmlns:xs="http://www.w3.org/2001/XMLSchema" xmlns:p="http://schemas.microsoft.com/office/2006/metadata/properties" xmlns:ns2="29a91248-5eb0-4200-a816-ac826698a280" xmlns:ns3="a15875c0-074d-4170-8a2d-122cb0fd60b1" targetNamespace="http://schemas.microsoft.com/office/2006/metadata/properties" ma:root="true" ma:fieldsID="74eab5c8674002f0d1cf299b33ccf8d8" ns2:_="" ns3:_="">
    <xsd:import namespace="29a91248-5eb0-4200-a816-ac826698a280"/>
    <xsd:import namespace="a15875c0-074d-4170-8a2d-122cb0fd60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91248-5eb0-4200-a816-ac826698a2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875c0-074d-4170-8a2d-122cb0fd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F48A7F-C983-4251-A25D-252E2988F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91248-5eb0-4200-a816-ac826698a280"/>
    <ds:schemaRef ds:uri="a15875c0-074d-4170-8a2d-122cb0fd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A21A6E-0BC4-4DC8-992C-B692A84710B0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a15875c0-074d-4170-8a2d-122cb0fd60b1"/>
    <ds:schemaRef ds:uri="29a91248-5eb0-4200-a816-ac826698a280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1B7DD4E-F5D4-4787-97D8-37BA2C21B1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20424</TotalTime>
  <Words>2295</Words>
  <Application>Microsoft Office PowerPoint</Application>
  <PresentationFormat>Widescreen</PresentationFormat>
  <Paragraphs>253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Calibri Light</vt:lpstr>
      <vt:lpstr>Century Gothic</vt:lpstr>
      <vt:lpstr>Symbol</vt:lpstr>
      <vt:lpstr>Tahoma</vt:lpstr>
      <vt:lpstr>Wingdings</vt:lpstr>
      <vt:lpstr>Office Theme</vt:lpstr>
      <vt:lpstr>Custom Design</vt:lpstr>
      <vt:lpstr> Budget Review Subcommittee on Education Asset Preservation Update and CPE Functions and Fund Sources </vt:lpstr>
      <vt:lpstr>Overview</vt:lpstr>
      <vt:lpstr>Asset Preservation Update VFA Study Projected Need</vt:lpstr>
      <vt:lpstr>Asset Preservation Update VFA Study Projected Need (Cont’d)</vt:lpstr>
      <vt:lpstr>Asset Preservation Update Program Funding</vt:lpstr>
      <vt:lpstr>Asset Preservation Update Allocation of Funds</vt:lpstr>
      <vt:lpstr>Asset Preservation Update Matching Requirements</vt:lpstr>
      <vt:lpstr>Asset Preservation Update Uses of Funds</vt:lpstr>
      <vt:lpstr>Asset Preservation Update Expenditure Certification</vt:lpstr>
      <vt:lpstr>Asset Preservation Update Projects and Estimated Totals by Phase (9/30/2023)</vt:lpstr>
      <vt:lpstr>PowerPoint Presentation</vt:lpstr>
      <vt:lpstr>CPE Functions and Funding Sources</vt:lpstr>
      <vt:lpstr>CPE Functions and Funding Sources Strategic Initiatives and Leadership</vt:lpstr>
      <vt:lpstr>CPE Functions and Funding Sources Strategic Initiatives and Leadership (Cont’d)</vt:lpstr>
      <vt:lpstr>CPE Functions and Funding Sources Academic Excellence and Student Success</vt:lpstr>
      <vt:lpstr>CPE Functions and Funding Sources Academic Excellence and Student Success (Cont’d)</vt:lpstr>
      <vt:lpstr>CPE Functions and Funding Sources Finance and Administration</vt:lpstr>
      <vt:lpstr>CPE Functions and Funding Sources Finance and Administration (Cont’d)</vt:lpstr>
      <vt:lpstr>CPE Functions and Funding Sources P-20 Policies and Programs</vt:lpstr>
      <vt:lpstr>CPE Functions and Funding Sources P-20 Policies and Programs (Cont’d)</vt:lpstr>
      <vt:lpstr>CPE Functions and Funding Sources Legal, Human Resources, Compliance, Licensure</vt:lpstr>
      <vt:lpstr>CPE Functions and Funding Sources External Affairs and Communications</vt:lpstr>
      <vt:lpstr>PowerPoint Presentation</vt:lpstr>
      <vt:lpstr>CPE Agency Budget 2023-24 General Fund</vt:lpstr>
      <vt:lpstr>CPE Agency Budget 2024-2026 Additional Budget Requests</vt:lpstr>
      <vt:lpstr>CPE Agency Budget Higher Education Coordination &amp; Management</vt:lpstr>
      <vt:lpstr>CPE Agency Budget Incentive Grants</vt:lpstr>
      <vt:lpstr>CPE Agency Budget Incentive Grants (Cont’d)</vt:lpstr>
      <vt:lpstr>CPE Agency Budget Incentive Grants (Cont’d)</vt:lpstr>
      <vt:lpstr>CPE Agency Budget KSU Oversight</vt:lpstr>
      <vt:lpstr>CPE Agency Budget SREB Dues and Doctoral Scholars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Gayheart, Gabrielle L (CPE)</dc:creator>
  <cp:lastModifiedBy>McKiernan, Shaun P (CPE)</cp:lastModifiedBy>
  <cp:revision>1121</cp:revision>
  <cp:lastPrinted>2023-10-19T17:31:51Z</cp:lastPrinted>
  <dcterms:created xsi:type="dcterms:W3CDTF">2016-09-22T18:57:17Z</dcterms:created>
  <dcterms:modified xsi:type="dcterms:W3CDTF">2023-10-20T20:37:14Z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0x010100BD9D7FA721215D41B0CAB6B0A74D4AEA</vt:lpwstr>
  </property>
</Properties>
</file>