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82" r:id="rId4"/>
    <p:sldId id="258" r:id="rId5"/>
    <p:sldId id="277" r:id="rId6"/>
    <p:sldId id="259" r:id="rId7"/>
    <p:sldId id="260" r:id="rId8"/>
    <p:sldId id="274" r:id="rId9"/>
    <p:sldId id="275" r:id="rId10"/>
    <p:sldId id="262" r:id="rId11"/>
    <p:sldId id="269" r:id="rId12"/>
    <p:sldId id="257" r:id="rId13"/>
    <p:sldId id="261" r:id="rId14"/>
    <p:sldId id="270" r:id="rId15"/>
    <p:sldId id="281" r:id="rId16"/>
    <p:sldId id="278" r:id="rId17"/>
    <p:sldId id="279" r:id="rId18"/>
    <p:sldId id="28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42"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C942-CC4B-48E0-8DC5-30C18F76D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F6CE9-8684-42C3-AC37-0738F5128D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81367-9F05-4E8F-8C98-C5B987595519}"/>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F9E8184B-2CF2-422B-B2DB-F0F036B3B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75621-D291-461F-AE5A-D5CDEA71E18F}"/>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390840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B155-59F4-47BA-ABFE-973C121EAF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4EFAA-D100-44E5-A913-43145002DD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52B66-36DD-473F-BB2D-592C8D299F2D}"/>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D7701169-E156-4A7E-95B8-8FD98E836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042C6-C573-45D0-B750-4A39AD9845BF}"/>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213716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83624-633D-4C7F-A10E-62EAD1BF95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3E0FBD-AB99-4085-8D1A-022DE99D18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2989F-3CAB-4893-97F0-C52C36DC1C14}"/>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98BC4A78-F6A5-4698-A9A0-A79B75FAC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973BA-C6B5-443D-BC8B-7483344FB997}"/>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320088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D275-AD94-44B6-A3D7-41919ADFA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9C473-D720-43F5-8C7B-E68BA58F34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E5C0D-578F-4F18-AC3D-061F7756C88D}"/>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4CDCA36E-3086-4015-A2C6-390BBBBA7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9FAD3-09BA-4FDB-94E0-4294538328D0}"/>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2589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0CC5-3523-473F-BCBD-938C7E454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B0F198-7746-47E6-AC7B-541CA9251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4F7578-577C-4BEA-8DDF-648777460FF8}"/>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B53C6FDE-2364-4D34-AF98-E40A26D8F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BEBC3-2E2E-4BEA-AEFA-7FAB734EE647}"/>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90040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F400-18DD-426D-B1DE-0DD315206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233BA9-361A-4ECD-BC30-EB5CB6AB66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948062-56E5-4F37-BDD0-0204B7129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F40E49-9BA6-48F4-9996-5AF6CF76A1BB}"/>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6" name="Footer Placeholder 5">
            <a:extLst>
              <a:ext uri="{FF2B5EF4-FFF2-40B4-BE49-F238E27FC236}">
                <a16:creationId xmlns:a16="http://schemas.microsoft.com/office/drawing/2014/main" id="{3F948BEC-9BC0-46B4-8452-3F10957D0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9949C-ED18-4694-BD3C-DABC36333963}"/>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34369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0302-0644-4B18-953D-CC0CED002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02175B-5EBC-4989-8078-63A56BC6B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D588BB-E033-4E21-AD1D-BAEAAC3808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BB54D-5CDC-4DC1-BCFF-E35BC89A2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9F0E67-4E29-439A-B4B7-27D6083887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0DB6BF-A9E5-46D6-8F72-E94E2BEF563C}"/>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8" name="Footer Placeholder 7">
            <a:extLst>
              <a:ext uri="{FF2B5EF4-FFF2-40B4-BE49-F238E27FC236}">
                <a16:creationId xmlns:a16="http://schemas.microsoft.com/office/drawing/2014/main" id="{BC38C991-55BD-4679-9F1A-F1943C437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5A1CF-D29B-41D9-AB04-1B1D0789C27B}"/>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418492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55F0-2C58-4D4B-B1AA-24D5E871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D929D-E2FA-4D54-9196-E3BF6D7C4859}"/>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4" name="Footer Placeholder 3">
            <a:extLst>
              <a:ext uri="{FF2B5EF4-FFF2-40B4-BE49-F238E27FC236}">
                <a16:creationId xmlns:a16="http://schemas.microsoft.com/office/drawing/2014/main" id="{4BFF9C59-FC96-4DCE-86EE-64A8CA0789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4DCAE2-0A9E-4276-A793-81F716CF02D9}"/>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101073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47468-B0F4-449E-9C64-A1A8D40FA46D}"/>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3" name="Footer Placeholder 2">
            <a:extLst>
              <a:ext uri="{FF2B5EF4-FFF2-40B4-BE49-F238E27FC236}">
                <a16:creationId xmlns:a16="http://schemas.microsoft.com/office/drawing/2014/main" id="{EF639A5E-3A16-4924-B882-B30D4C9197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A87291-3BCD-424A-B216-C90FCFA547EC}"/>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19955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3D68-4F69-4DB4-9156-D82D2C0CC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BDFC2-59D7-413A-AE8C-9D0F9AC84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E917D-2ADF-46B1-958F-F6BB9108E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3B5984-CDAF-435A-B167-B5F36B5FDA09}"/>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6" name="Footer Placeholder 5">
            <a:extLst>
              <a:ext uri="{FF2B5EF4-FFF2-40B4-BE49-F238E27FC236}">
                <a16:creationId xmlns:a16="http://schemas.microsoft.com/office/drawing/2014/main" id="{F6AB810C-664D-4D7F-A95A-8F5775068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51D4F-97F0-40E1-A1FF-15245879AA6A}"/>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160425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B656-1BDC-444C-AF3F-FDA1DF17B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F440D-2ED0-4AF7-8B0E-B77B95E94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CAB1E4-E859-407D-8641-1D7520A47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B442B7-26C3-4973-9396-E3C43470B4C3}"/>
              </a:ext>
            </a:extLst>
          </p:cNvPr>
          <p:cNvSpPr>
            <a:spLocks noGrp="1"/>
          </p:cNvSpPr>
          <p:nvPr>
            <p:ph type="dt" sz="half" idx="10"/>
          </p:nvPr>
        </p:nvSpPr>
        <p:spPr/>
        <p:txBody>
          <a:bodyPr/>
          <a:lstStyle/>
          <a:p>
            <a:fld id="{B616AA83-B940-4330-95A8-8C210CD423C3}" type="datetimeFigureOut">
              <a:rPr lang="en-US" smtClean="0"/>
              <a:t>10/15/2024</a:t>
            </a:fld>
            <a:endParaRPr lang="en-US"/>
          </a:p>
        </p:txBody>
      </p:sp>
      <p:sp>
        <p:nvSpPr>
          <p:cNvPr id="6" name="Footer Placeholder 5">
            <a:extLst>
              <a:ext uri="{FF2B5EF4-FFF2-40B4-BE49-F238E27FC236}">
                <a16:creationId xmlns:a16="http://schemas.microsoft.com/office/drawing/2014/main" id="{D428120F-7BE3-42C6-84A0-D3D6B5A57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4150F-0D86-4C76-82F3-72FEC2E7EF96}"/>
              </a:ext>
            </a:extLst>
          </p:cNvPr>
          <p:cNvSpPr>
            <a:spLocks noGrp="1"/>
          </p:cNvSpPr>
          <p:nvPr>
            <p:ph type="sldNum" sz="quarter" idx="12"/>
          </p:nvPr>
        </p:nvSpPr>
        <p:spPr/>
        <p:txBody>
          <a:bodyPr/>
          <a:lstStyle/>
          <a:p>
            <a:fld id="{A4DE9AAE-97BD-438E-BCFE-6FA3A6B1198D}" type="slidenum">
              <a:rPr lang="en-US" smtClean="0"/>
              <a:t>‹#›</a:t>
            </a:fld>
            <a:endParaRPr lang="en-US"/>
          </a:p>
        </p:txBody>
      </p:sp>
    </p:spTree>
    <p:extLst>
      <p:ext uri="{BB962C8B-B14F-4D97-AF65-F5344CB8AC3E}">
        <p14:creationId xmlns:p14="http://schemas.microsoft.com/office/powerpoint/2010/main" val="45968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168D-6171-4099-841D-1F573D2E3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356DF-C706-49AA-9C00-996585708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8815A-1B6D-449E-9E0F-10EA5C99E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6AA83-B940-4330-95A8-8C210CD423C3}" type="datetimeFigureOut">
              <a:rPr lang="en-US" smtClean="0"/>
              <a:t>10/15/2024</a:t>
            </a:fld>
            <a:endParaRPr lang="en-US"/>
          </a:p>
        </p:txBody>
      </p:sp>
      <p:sp>
        <p:nvSpPr>
          <p:cNvPr id="5" name="Footer Placeholder 4">
            <a:extLst>
              <a:ext uri="{FF2B5EF4-FFF2-40B4-BE49-F238E27FC236}">
                <a16:creationId xmlns:a16="http://schemas.microsoft.com/office/drawing/2014/main" id="{FAC58C0F-DB52-4142-B811-294637BA8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C0AE8-1D37-496D-A535-DF2BE5763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E9AAE-97BD-438E-BCFE-6FA3A6B1198D}" type="slidenum">
              <a:rPr lang="en-US" smtClean="0"/>
              <a:t>‹#›</a:t>
            </a:fld>
            <a:endParaRPr lang="en-US"/>
          </a:p>
        </p:txBody>
      </p:sp>
    </p:spTree>
    <p:extLst>
      <p:ext uri="{BB962C8B-B14F-4D97-AF65-F5344CB8AC3E}">
        <p14:creationId xmlns:p14="http://schemas.microsoft.com/office/powerpoint/2010/main" val="381565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06410-FA19-6A9A-00D7-2FD80D0ADF7A}"/>
              </a:ext>
            </a:extLst>
          </p:cNvPr>
          <p:cNvSpPr>
            <a:spLocks noGrp="1"/>
          </p:cNvSpPr>
          <p:nvPr>
            <p:ph type="ctrTitle"/>
          </p:nvPr>
        </p:nvSpPr>
        <p:spPr/>
        <p:txBody>
          <a:bodyPr>
            <a:normAutofit fontScale="90000"/>
          </a:bodyPr>
          <a:lstStyle/>
          <a:p>
            <a:br>
              <a:rPr lang="en-US" dirty="0"/>
            </a:br>
            <a:r>
              <a:rPr lang="en-US" sz="7300" b="1" i="1" dirty="0">
                <a:solidFill>
                  <a:srgbClr val="FF0000"/>
                </a:solidFill>
                <a:effectLst>
                  <a:outerShdw blurRad="38100" dist="38100" dir="2700000" algn="tl">
                    <a:srgbClr val="000000">
                      <a:alpha val="43137"/>
                    </a:srgbClr>
                  </a:outerShdw>
                </a:effectLst>
              </a:rPr>
              <a:t>School Safety Update </a:t>
            </a:r>
            <a:br>
              <a:rPr lang="en-US" b="1" dirty="0">
                <a:solidFill>
                  <a:srgbClr val="FF0000"/>
                </a:solidFill>
              </a:rPr>
            </a:br>
            <a:r>
              <a:rPr lang="en-US" sz="3200" b="1" dirty="0"/>
              <a:t>for</a:t>
            </a:r>
            <a:br>
              <a:rPr lang="en-US" dirty="0"/>
            </a:br>
            <a:r>
              <a:rPr lang="en-US" sz="4400" dirty="0"/>
              <a:t>Budget Review Subcommittee on Education </a:t>
            </a:r>
          </a:p>
        </p:txBody>
      </p:sp>
      <p:sp>
        <p:nvSpPr>
          <p:cNvPr id="5" name="Subtitle 4">
            <a:extLst>
              <a:ext uri="{FF2B5EF4-FFF2-40B4-BE49-F238E27FC236}">
                <a16:creationId xmlns:a16="http://schemas.microsoft.com/office/drawing/2014/main" id="{7D1050AF-87BB-5B36-88AD-94853BDE8BED}"/>
              </a:ext>
            </a:extLst>
          </p:cNvPr>
          <p:cNvSpPr>
            <a:spLocks noGrp="1"/>
          </p:cNvSpPr>
          <p:nvPr>
            <p:ph type="subTitle" idx="1"/>
          </p:nvPr>
        </p:nvSpPr>
        <p:spPr/>
        <p:txBody>
          <a:bodyPr/>
          <a:lstStyle/>
          <a:p>
            <a:r>
              <a:rPr lang="en-US" dirty="0"/>
              <a:t>By</a:t>
            </a:r>
          </a:p>
          <a:p>
            <a:r>
              <a:rPr lang="en-US" sz="3600" dirty="0">
                <a:highlight>
                  <a:srgbClr val="FFFF00"/>
                </a:highlight>
              </a:rPr>
              <a:t>The Kentucky Center for School Safety</a:t>
            </a:r>
          </a:p>
          <a:p>
            <a:r>
              <a:rPr lang="en-US" dirty="0"/>
              <a:t>Jon Akers, Executive Director</a:t>
            </a:r>
          </a:p>
        </p:txBody>
      </p:sp>
    </p:spTree>
    <p:extLst>
      <p:ext uri="{BB962C8B-B14F-4D97-AF65-F5344CB8AC3E}">
        <p14:creationId xmlns:p14="http://schemas.microsoft.com/office/powerpoint/2010/main" val="163503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A10D-E104-4949-523D-2FAAB4619176}"/>
              </a:ext>
            </a:extLst>
          </p:cNvPr>
          <p:cNvSpPr>
            <a:spLocks noGrp="1"/>
          </p:cNvSpPr>
          <p:nvPr>
            <p:ph type="title"/>
          </p:nvPr>
        </p:nvSpPr>
        <p:spPr>
          <a:xfrm>
            <a:off x="838200" y="554181"/>
            <a:ext cx="10515600" cy="1136507"/>
          </a:xfrm>
        </p:spPr>
        <p:txBody>
          <a:bodyPr>
            <a:normAutofit fontScale="90000"/>
          </a:bodyPr>
          <a:lstStyle/>
          <a:p>
            <a:pPr algn="ctr"/>
            <a:r>
              <a:rPr lang="en-US" sz="4400" b="1" dirty="0">
                <a:highlight>
                  <a:srgbClr val="FFFF00"/>
                </a:highlight>
              </a:rPr>
              <a:t>FY25 &amp; FY26 </a:t>
            </a:r>
            <a:br>
              <a:rPr lang="en-US" sz="4400" b="1" dirty="0">
                <a:highlight>
                  <a:srgbClr val="FFFF00"/>
                </a:highlight>
              </a:rPr>
            </a:br>
            <a:r>
              <a:rPr lang="en-US" sz="4400" b="1" dirty="0">
                <a:highlight>
                  <a:srgbClr val="FFFF00"/>
                </a:highlight>
              </a:rPr>
              <a:t>Operating Budgets for EKU, KSBA and MSU</a:t>
            </a:r>
            <a:br>
              <a:rPr lang="en-US" sz="4400" b="1" dirty="0"/>
            </a:br>
            <a:endParaRPr lang="en-US" b="1" dirty="0"/>
          </a:p>
        </p:txBody>
      </p:sp>
      <p:pic>
        <p:nvPicPr>
          <p:cNvPr id="6" name="Content Placeholder 5">
            <a:extLst>
              <a:ext uri="{FF2B5EF4-FFF2-40B4-BE49-F238E27FC236}">
                <a16:creationId xmlns:a16="http://schemas.microsoft.com/office/drawing/2014/main" id="{2A68A9BB-271D-D97F-CBD9-C932957FAE4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3402681" y="1690688"/>
            <a:ext cx="5386638" cy="3770647"/>
          </a:xfrm>
          <a:prstGeom prst="rect">
            <a:avLst/>
          </a:prstGeom>
        </p:spPr>
      </p:pic>
    </p:spTree>
    <p:extLst>
      <p:ext uri="{BB962C8B-B14F-4D97-AF65-F5344CB8AC3E}">
        <p14:creationId xmlns:p14="http://schemas.microsoft.com/office/powerpoint/2010/main" val="158265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D90B-7E1A-2813-F91F-2588108B2CA6}"/>
              </a:ext>
            </a:extLst>
          </p:cNvPr>
          <p:cNvSpPr>
            <a:spLocks noGrp="1"/>
          </p:cNvSpPr>
          <p:nvPr>
            <p:ph type="title"/>
          </p:nvPr>
        </p:nvSpPr>
        <p:spPr>
          <a:xfrm>
            <a:off x="838199" y="154918"/>
            <a:ext cx="10515600" cy="1325563"/>
          </a:xfrm>
        </p:spPr>
        <p:txBody>
          <a:bodyPr>
            <a:normAutofit/>
          </a:bodyPr>
          <a:lstStyle/>
          <a:p>
            <a:pPr algn="ctr"/>
            <a:r>
              <a:rPr lang="en-US" sz="3200" b="1" i="1" dirty="0">
                <a:highlight>
                  <a:srgbClr val="FFFF00"/>
                </a:highlight>
              </a:rPr>
              <a:t>How school districts are using Safe School Funds</a:t>
            </a:r>
            <a:br>
              <a:rPr lang="en-US" sz="3200" b="1" dirty="0"/>
            </a:br>
            <a:endParaRPr lang="en-US" sz="3200" dirty="0"/>
          </a:p>
        </p:txBody>
      </p:sp>
      <p:pic>
        <p:nvPicPr>
          <p:cNvPr id="7" name="Content Placeholder 6">
            <a:extLst>
              <a:ext uri="{FF2B5EF4-FFF2-40B4-BE49-F238E27FC236}">
                <a16:creationId xmlns:a16="http://schemas.microsoft.com/office/drawing/2014/main" id="{88F39A86-8D06-AD88-6E18-3B5CEBEDA83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2409092" y="1027176"/>
            <a:ext cx="7373815" cy="4424290"/>
          </a:xfrm>
          <a:prstGeom prst="rect">
            <a:avLst/>
          </a:prstGeom>
        </p:spPr>
      </p:pic>
    </p:spTree>
    <p:extLst>
      <p:ext uri="{BB962C8B-B14F-4D97-AF65-F5344CB8AC3E}">
        <p14:creationId xmlns:p14="http://schemas.microsoft.com/office/powerpoint/2010/main" val="96614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2E9-B4E7-895C-EDA9-A4AA987FB09F}"/>
              </a:ext>
            </a:extLst>
          </p:cNvPr>
          <p:cNvSpPr>
            <a:spLocks noGrp="1"/>
          </p:cNvSpPr>
          <p:nvPr>
            <p:ph type="title"/>
          </p:nvPr>
        </p:nvSpPr>
        <p:spPr>
          <a:xfrm>
            <a:off x="341050" y="727969"/>
            <a:ext cx="10515600" cy="944963"/>
          </a:xfrm>
        </p:spPr>
        <p:txBody>
          <a:bodyPr>
            <a:noAutofit/>
          </a:bodyPr>
          <a:lstStyle/>
          <a:p>
            <a:pPr algn="ctr"/>
            <a:r>
              <a:rPr lang="en-US" sz="3200" b="1" u="sng" dirty="0">
                <a:highlight>
                  <a:srgbClr val="FFFF00"/>
                </a:highlight>
              </a:rPr>
              <a:t>Statutory Authority to Allocate Funds for Mental Health Services </a:t>
            </a:r>
            <a:br>
              <a:rPr lang="en-US" sz="3200" b="1" u="sng" dirty="0">
                <a:highlight>
                  <a:srgbClr val="FFFF00"/>
                </a:highlight>
              </a:rPr>
            </a:br>
            <a:r>
              <a:rPr lang="en-US" sz="3200" b="1" u="sng" dirty="0">
                <a:highlight>
                  <a:srgbClr val="FFFF00"/>
                </a:highlight>
              </a:rPr>
              <a:t>House Bill 6 (passed by the 2024 General Assembly)</a:t>
            </a:r>
            <a:br>
              <a:rPr lang="en-US" sz="3200" b="1" u="sng" dirty="0">
                <a:highlight>
                  <a:srgbClr val="FFFF00"/>
                </a:highlight>
              </a:rPr>
            </a:br>
            <a:endParaRPr lang="en-US" sz="3200" b="1" u="sng" dirty="0">
              <a:highlight>
                <a:srgbClr val="FFFF00"/>
              </a:highlight>
            </a:endParaRPr>
          </a:p>
        </p:txBody>
      </p:sp>
      <p:sp>
        <p:nvSpPr>
          <p:cNvPr id="3" name="Content Placeholder 2">
            <a:extLst>
              <a:ext uri="{FF2B5EF4-FFF2-40B4-BE49-F238E27FC236}">
                <a16:creationId xmlns:a16="http://schemas.microsoft.com/office/drawing/2014/main" id="{5A737D31-5DBF-A4CB-030D-A4FC7D01E755}"/>
              </a:ext>
            </a:extLst>
          </p:cNvPr>
          <p:cNvSpPr>
            <a:spLocks noGrp="1"/>
          </p:cNvSpPr>
          <p:nvPr>
            <p:ph idx="1"/>
          </p:nvPr>
        </p:nvSpPr>
        <p:spPr>
          <a:xfrm>
            <a:off x="838200" y="1672932"/>
            <a:ext cx="10515600" cy="4070894"/>
          </a:xfrm>
        </p:spPr>
        <p:txBody>
          <a:bodyPr>
            <a:normAutofit/>
          </a:bodyPr>
          <a:lstStyle/>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(11) School-Based Mental Health Services Providers: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Included in the above General Fund appropriation is </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$7,412,500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each fiscal year to fund school-based mental health services provider full-time equivalent positions on a reimbursement basis. The Kentucky Center for School Safety, in consultation with the Office of the State School Security Marshal, shall develop criteria to determine which districts shall receive funding to meet the requirements of KRS 158.4416(3)(a). The criteria shall include: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A local district’s use of Medicaid funding to supplement General Fund;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An equitable and balanced statewide distribution; and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 Any other criteria to support a trauma-informed approach in schools. </a:t>
            </a:r>
          </a:p>
          <a:p>
            <a:pPr marL="0" marR="0">
              <a:lnSpc>
                <a:spcPct val="107000"/>
              </a:lnSpc>
              <a:spcBef>
                <a:spcPts val="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Notwithstanding KRS 45.229, any portion of General Fund not expended for this purpose shall lapse to the Budget Reserve Trust Fund Account (KRS 48.705). Mandated reports shall be submitted pursuant to Part III, 24. of this Act.</a:t>
            </a:r>
          </a:p>
          <a:p>
            <a:endParaRPr lang="en-US" sz="2000" dirty="0"/>
          </a:p>
        </p:txBody>
      </p:sp>
    </p:spTree>
    <p:extLst>
      <p:ext uri="{BB962C8B-B14F-4D97-AF65-F5344CB8AC3E}">
        <p14:creationId xmlns:p14="http://schemas.microsoft.com/office/powerpoint/2010/main" val="384852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2E9-B4E7-895C-EDA9-A4AA987FB09F}"/>
              </a:ext>
            </a:extLst>
          </p:cNvPr>
          <p:cNvSpPr>
            <a:spLocks noGrp="1"/>
          </p:cNvSpPr>
          <p:nvPr>
            <p:ph type="title"/>
          </p:nvPr>
        </p:nvSpPr>
        <p:spPr/>
        <p:txBody>
          <a:bodyPr>
            <a:normAutofit fontScale="90000"/>
          </a:bodyPr>
          <a:lstStyle/>
          <a:p>
            <a:pPr algn="ctr"/>
            <a:r>
              <a:rPr lang="en-US" sz="4400" b="1" dirty="0">
                <a:highlight>
                  <a:srgbClr val="FFFF00"/>
                </a:highlight>
              </a:rPr>
              <a:t> Allocation of State Funds for School-based Mental Health Care Providers for FY25 &amp; FY26</a:t>
            </a:r>
            <a:br>
              <a:rPr lang="en-US" b="1" dirty="0"/>
            </a:br>
            <a:endParaRPr lang="en-US" dirty="0"/>
          </a:p>
        </p:txBody>
      </p:sp>
      <p:sp>
        <p:nvSpPr>
          <p:cNvPr id="3" name="Content Placeholder 2">
            <a:extLst>
              <a:ext uri="{FF2B5EF4-FFF2-40B4-BE49-F238E27FC236}">
                <a16:creationId xmlns:a16="http://schemas.microsoft.com/office/drawing/2014/main" id="{5A737D31-5DBF-A4CB-030D-A4FC7D01E755}"/>
              </a:ext>
            </a:extLst>
          </p:cNvPr>
          <p:cNvSpPr>
            <a:spLocks noGrp="1"/>
          </p:cNvSpPr>
          <p:nvPr>
            <p:ph idx="1"/>
          </p:nvPr>
        </p:nvSpPr>
        <p:spPr>
          <a:xfrm>
            <a:off x="838200" y="1536867"/>
            <a:ext cx="10515600" cy="4351338"/>
          </a:xfrm>
        </p:spPr>
        <p:txBody>
          <a:bodyPr>
            <a:normAutofit/>
          </a:bodyPr>
          <a:lstStyle/>
          <a:p>
            <a:r>
              <a:rPr lang="en-US" sz="2800" dirty="0"/>
              <a:t>$7,412,500 divided by 172 school districts= $43,095.93</a:t>
            </a:r>
          </a:p>
          <a:p>
            <a:r>
              <a:rPr lang="en-US" sz="2800" dirty="0"/>
              <a:t>School Counselors, School Psychologists or School Social Workers</a:t>
            </a:r>
          </a:p>
          <a:p>
            <a:r>
              <a:rPr lang="en-US" sz="2800" dirty="0"/>
              <a:t>Local decision…KCSS role is to determine the allocation not specifically which position should be funded.</a:t>
            </a:r>
          </a:p>
          <a:p>
            <a:r>
              <a:rPr lang="en-US" sz="2800" dirty="0"/>
              <a:t>Superintendents and Boards of Education can determine how best to use these funds. </a:t>
            </a:r>
          </a:p>
          <a:p>
            <a:r>
              <a:rPr lang="en-US" sz="2800" dirty="0"/>
              <a:t>Position needs to be an employee of the school district</a:t>
            </a:r>
          </a:p>
          <a:p>
            <a:endParaRPr lang="en-US" dirty="0"/>
          </a:p>
        </p:txBody>
      </p:sp>
    </p:spTree>
    <p:extLst>
      <p:ext uri="{BB962C8B-B14F-4D97-AF65-F5344CB8AC3E}">
        <p14:creationId xmlns:p14="http://schemas.microsoft.com/office/powerpoint/2010/main" val="138458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4EF34-BCDE-469D-8228-26F68B6590AF}"/>
              </a:ext>
            </a:extLst>
          </p:cNvPr>
          <p:cNvSpPr>
            <a:spLocks noGrp="1"/>
          </p:cNvSpPr>
          <p:nvPr>
            <p:ph type="title" idx="4294967295"/>
          </p:nvPr>
        </p:nvSpPr>
        <p:spPr>
          <a:xfrm>
            <a:off x="847493" y="189571"/>
            <a:ext cx="10515600" cy="571500"/>
          </a:xfrm>
        </p:spPr>
        <p:txBody>
          <a:bodyPr>
            <a:noAutofit/>
          </a:bodyPr>
          <a:lstStyle/>
          <a:p>
            <a:pPr algn="ctr"/>
            <a:r>
              <a:rPr lang="en-US" sz="4000" b="1" dirty="0">
                <a:highlight>
                  <a:srgbClr val="FFFF00"/>
                </a:highlight>
              </a:rPr>
              <a:t>School Resource Officers in Kentucky by Fiscal Year </a:t>
            </a:r>
          </a:p>
        </p:txBody>
      </p:sp>
      <p:pic>
        <p:nvPicPr>
          <p:cNvPr id="9" name="Picture 8">
            <a:extLst>
              <a:ext uri="{FF2B5EF4-FFF2-40B4-BE49-F238E27FC236}">
                <a16:creationId xmlns:a16="http://schemas.microsoft.com/office/drawing/2014/main" id="{3F8E6EE0-2D1F-41CE-B133-F545C5C5E991}"/>
              </a:ext>
            </a:extLst>
          </p:cNvPr>
          <p:cNvPicPr>
            <a:picLocks noChangeAspect="1"/>
          </p:cNvPicPr>
          <p:nvPr/>
        </p:nvPicPr>
        <p:blipFill>
          <a:blip r:embed="rId2"/>
          <a:stretch>
            <a:fillRect/>
          </a:stretch>
        </p:blipFill>
        <p:spPr>
          <a:xfrm>
            <a:off x="1139283" y="932749"/>
            <a:ext cx="10223810" cy="4458095"/>
          </a:xfrm>
          <a:prstGeom prst="rect">
            <a:avLst/>
          </a:prstGeom>
        </p:spPr>
      </p:pic>
    </p:spTree>
    <p:extLst>
      <p:ext uri="{BB962C8B-B14F-4D97-AF65-F5344CB8AC3E}">
        <p14:creationId xmlns:p14="http://schemas.microsoft.com/office/powerpoint/2010/main" val="218074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1F329A-56D6-48B5-96AA-CA565CA5572E}"/>
              </a:ext>
            </a:extLst>
          </p:cNvPr>
          <p:cNvSpPr>
            <a:spLocks noGrp="1"/>
          </p:cNvSpPr>
          <p:nvPr>
            <p:ph type="title"/>
          </p:nvPr>
        </p:nvSpPr>
        <p:spPr>
          <a:xfrm>
            <a:off x="838200" y="164403"/>
            <a:ext cx="10515600" cy="783451"/>
          </a:xfrm>
        </p:spPr>
        <p:txBody>
          <a:bodyPr>
            <a:normAutofit/>
          </a:bodyPr>
          <a:lstStyle/>
          <a:p>
            <a:pPr algn="ctr"/>
            <a:r>
              <a:rPr lang="en-US" sz="4000" b="1" dirty="0">
                <a:highlight>
                  <a:srgbClr val="FFFF00"/>
                </a:highlight>
              </a:rPr>
              <a:t>SROs Assigned to Schools in FY25</a:t>
            </a:r>
          </a:p>
        </p:txBody>
      </p:sp>
      <p:pic>
        <p:nvPicPr>
          <p:cNvPr id="4" name="Content Placeholder 3">
            <a:extLst>
              <a:ext uri="{FF2B5EF4-FFF2-40B4-BE49-F238E27FC236}">
                <a16:creationId xmlns:a16="http://schemas.microsoft.com/office/drawing/2014/main" id="{3EC9C6A1-A48B-4501-B348-60A9978053F2}"/>
              </a:ext>
            </a:extLst>
          </p:cNvPr>
          <p:cNvPicPr>
            <a:picLocks noGrp="1" noChangeAspect="1"/>
          </p:cNvPicPr>
          <p:nvPr>
            <p:ph idx="1"/>
          </p:nvPr>
        </p:nvPicPr>
        <p:blipFill>
          <a:blip r:embed="rId2"/>
          <a:stretch>
            <a:fillRect/>
          </a:stretch>
        </p:blipFill>
        <p:spPr>
          <a:xfrm>
            <a:off x="1017411" y="947854"/>
            <a:ext cx="10157178" cy="4351338"/>
          </a:xfrm>
          <a:prstGeom prst="rect">
            <a:avLst/>
          </a:prstGeom>
        </p:spPr>
      </p:pic>
    </p:spTree>
    <p:extLst>
      <p:ext uri="{BB962C8B-B14F-4D97-AF65-F5344CB8AC3E}">
        <p14:creationId xmlns:p14="http://schemas.microsoft.com/office/powerpoint/2010/main" val="272653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8D04-33FC-4E66-A9E1-358388458F40}"/>
              </a:ext>
            </a:extLst>
          </p:cNvPr>
          <p:cNvSpPr>
            <a:spLocks noGrp="1"/>
          </p:cNvSpPr>
          <p:nvPr>
            <p:ph type="ctrTitle"/>
          </p:nvPr>
        </p:nvSpPr>
        <p:spPr>
          <a:xfrm>
            <a:off x="1524000" y="798991"/>
            <a:ext cx="9144000" cy="868968"/>
          </a:xfrm>
        </p:spPr>
        <p:txBody>
          <a:bodyPr>
            <a:normAutofit fontScale="90000"/>
          </a:bodyPr>
          <a:lstStyle/>
          <a:p>
            <a:r>
              <a:rPr lang="en-US" b="1" dirty="0">
                <a:solidFill>
                  <a:srgbClr val="C00000"/>
                </a:solidFill>
                <a:highlight>
                  <a:srgbClr val="FFFF00"/>
                </a:highlight>
              </a:rPr>
              <a:t>The Role of the SRO</a:t>
            </a:r>
          </a:p>
        </p:txBody>
      </p:sp>
      <p:sp>
        <p:nvSpPr>
          <p:cNvPr id="3" name="Subtitle 2">
            <a:extLst>
              <a:ext uri="{FF2B5EF4-FFF2-40B4-BE49-F238E27FC236}">
                <a16:creationId xmlns:a16="http://schemas.microsoft.com/office/drawing/2014/main" id="{8239DBD9-B6C2-42B2-85FD-41D11E978612}"/>
              </a:ext>
            </a:extLst>
          </p:cNvPr>
          <p:cNvSpPr>
            <a:spLocks noGrp="1"/>
          </p:cNvSpPr>
          <p:nvPr>
            <p:ph type="subTitle" idx="1"/>
          </p:nvPr>
        </p:nvSpPr>
        <p:spPr>
          <a:xfrm>
            <a:off x="145677" y="2043953"/>
            <a:ext cx="9144000" cy="4625787"/>
          </a:xfrm>
        </p:spPr>
        <p:txBody>
          <a:bodyPr numCol="2">
            <a:normAutofit fontScale="92500" lnSpcReduction="20000"/>
          </a:bodyPr>
          <a:lstStyle/>
          <a:p>
            <a:pPr marL="342900" indent="-342900" algn="l">
              <a:buFont typeface="Arial" panose="020B0604020202020204" pitchFamily="34" charset="0"/>
              <a:buChar char="•"/>
            </a:pPr>
            <a:r>
              <a:rPr lang="en-US" dirty="0"/>
              <a:t>Foster a positive culture in the school</a:t>
            </a:r>
          </a:p>
          <a:p>
            <a:pPr marL="342900" indent="-342900" algn="l">
              <a:buFont typeface="Arial" panose="020B0604020202020204" pitchFamily="34" charset="0"/>
              <a:buChar char="•"/>
            </a:pPr>
            <a:r>
              <a:rPr lang="en-US" dirty="0"/>
              <a:t>Build long-term, meaningful relationships with students and staff</a:t>
            </a:r>
          </a:p>
          <a:p>
            <a:pPr marL="342900" indent="-342900" algn="l">
              <a:buFont typeface="Arial" panose="020B0604020202020204" pitchFamily="34" charset="0"/>
              <a:buChar char="•"/>
            </a:pPr>
            <a:r>
              <a:rPr lang="en-US" dirty="0"/>
              <a:t>Be a positive role model for all</a:t>
            </a:r>
          </a:p>
          <a:p>
            <a:pPr marL="342900" indent="-342900" algn="l">
              <a:buFont typeface="Arial" panose="020B0604020202020204" pitchFamily="34" charset="0"/>
              <a:buChar char="•"/>
            </a:pPr>
            <a:r>
              <a:rPr lang="en-US" dirty="0"/>
              <a:t>Build trust among students and staff</a:t>
            </a:r>
          </a:p>
          <a:p>
            <a:pPr marL="342900" indent="-342900" algn="l">
              <a:buFont typeface="Arial" panose="020B0604020202020204" pitchFamily="34" charset="0"/>
              <a:buChar char="•"/>
            </a:pPr>
            <a:r>
              <a:rPr lang="en-US" dirty="0"/>
              <a:t>Act as a law enforcement officer for law-related offenses</a:t>
            </a:r>
          </a:p>
          <a:p>
            <a:pPr algn="l"/>
            <a:endParaRPr lang="en-US" dirty="0"/>
          </a:p>
          <a:p>
            <a:pPr algn="l"/>
            <a:endParaRPr lang="en-US" dirty="0"/>
          </a:p>
          <a:p>
            <a:pPr algn="l"/>
            <a:endParaRPr lang="en-US" dirty="0"/>
          </a:p>
          <a:p>
            <a:pPr algn="l"/>
            <a:endParaRPr lang="en-US" dirty="0"/>
          </a:p>
          <a:p>
            <a:pPr algn="l"/>
            <a:endParaRPr lang="en-US" dirty="0"/>
          </a:p>
          <a:p>
            <a:pPr marL="342900" indent="-342900" algn="l">
              <a:buFont typeface="Arial" panose="020B0604020202020204" pitchFamily="34" charset="0"/>
              <a:buChar char="•"/>
            </a:pPr>
            <a:r>
              <a:rPr lang="en-US" dirty="0"/>
              <a:t>Serve as an informal counselor</a:t>
            </a:r>
          </a:p>
          <a:p>
            <a:pPr marL="342900" indent="-342900" algn="l">
              <a:buFont typeface="Arial" panose="020B0604020202020204" pitchFamily="34" charset="0"/>
              <a:buChar char="•"/>
            </a:pPr>
            <a:r>
              <a:rPr lang="en-US" dirty="0"/>
              <a:t>Act as an educator about subject matter relevant to LE</a:t>
            </a:r>
          </a:p>
          <a:p>
            <a:pPr marL="342900" indent="-342900" algn="l">
              <a:buFont typeface="Arial" panose="020B0604020202020204" pitchFamily="34" charset="0"/>
              <a:buChar char="•"/>
            </a:pPr>
            <a:r>
              <a:rPr lang="en-US" dirty="0"/>
              <a:t>Collaborate with administration about school safety models</a:t>
            </a:r>
          </a:p>
          <a:p>
            <a:pPr marL="342900" indent="-342900" algn="l">
              <a:buFont typeface="Arial" panose="020B0604020202020204" pitchFamily="34" charset="0"/>
              <a:buChar char="•"/>
            </a:pPr>
            <a:r>
              <a:rPr lang="en-US" dirty="0"/>
              <a:t>Among other duties to ensure a safe learning environment conducive to high levels of learning for all students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11CEB27-F891-4B6F-8777-D26963BEC605}"/>
              </a:ext>
            </a:extLst>
          </p:cNvPr>
          <p:cNvPicPr>
            <a:picLocks noChangeAspect="1"/>
          </p:cNvPicPr>
          <p:nvPr/>
        </p:nvPicPr>
        <p:blipFill>
          <a:blip r:embed="rId2"/>
          <a:stretch>
            <a:fillRect/>
          </a:stretch>
        </p:blipFill>
        <p:spPr>
          <a:xfrm>
            <a:off x="9334500" y="2030505"/>
            <a:ext cx="2550459" cy="2550459"/>
          </a:xfrm>
          <a:prstGeom prst="rect">
            <a:avLst/>
          </a:prstGeom>
        </p:spPr>
      </p:pic>
    </p:spTree>
    <p:extLst>
      <p:ext uri="{BB962C8B-B14F-4D97-AF65-F5344CB8AC3E}">
        <p14:creationId xmlns:p14="http://schemas.microsoft.com/office/powerpoint/2010/main" val="60361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465F-280F-46BD-B76C-E6D82F913730}"/>
              </a:ext>
            </a:extLst>
          </p:cNvPr>
          <p:cNvSpPr>
            <a:spLocks noGrp="1"/>
          </p:cNvSpPr>
          <p:nvPr>
            <p:ph type="title"/>
          </p:nvPr>
        </p:nvSpPr>
        <p:spPr/>
        <p:txBody>
          <a:bodyPr>
            <a:normAutofit/>
          </a:bodyPr>
          <a:lstStyle/>
          <a:p>
            <a:pPr algn="ctr"/>
            <a:r>
              <a:rPr lang="en-US" sz="3600" b="1" dirty="0">
                <a:highlight>
                  <a:srgbClr val="FFFF00"/>
                </a:highlight>
              </a:rPr>
              <a:t>School Safety Issues Typically Handled by SROs</a:t>
            </a:r>
          </a:p>
        </p:txBody>
      </p:sp>
      <p:sp>
        <p:nvSpPr>
          <p:cNvPr id="3" name="Content Placeholder 2">
            <a:extLst>
              <a:ext uri="{FF2B5EF4-FFF2-40B4-BE49-F238E27FC236}">
                <a16:creationId xmlns:a16="http://schemas.microsoft.com/office/drawing/2014/main" id="{B64704CB-704E-41A5-83CF-0AC94FB94516}"/>
              </a:ext>
            </a:extLst>
          </p:cNvPr>
          <p:cNvSpPr>
            <a:spLocks noGrp="1"/>
          </p:cNvSpPr>
          <p:nvPr>
            <p:ph idx="1"/>
          </p:nvPr>
        </p:nvSpPr>
        <p:spPr/>
        <p:txBody>
          <a:bodyPr/>
          <a:lstStyle/>
          <a:p>
            <a:r>
              <a:rPr lang="en-US" dirty="0"/>
              <a:t>It should be noted that “safety issues” in schools, which are handled by SROs, should be viewed through two separate lenses.</a:t>
            </a:r>
          </a:p>
          <a:p>
            <a:pPr lvl="1"/>
            <a:r>
              <a:rPr lang="en-US" dirty="0"/>
              <a:t>On one hand, the SRO will serve as the lead LE liaison in the building for all things resulting in a LE response (i.e. assaults, thefts, destruction of property, general disorders, active threat mitigation, etc.).</a:t>
            </a:r>
          </a:p>
          <a:p>
            <a:pPr lvl="1"/>
            <a:r>
              <a:rPr lang="en-US" dirty="0"/>
              <a:t>On the other, the SRO will serve as the subject matter expert in collaboration with school administration over all things school safety related (i.e. crisis incident response, drill planning, development of the school safety plan, etc.)</a:t>
            </a:r>
          </a:p>
        </p:txBody>
      </p:sp>
    </p:spTree>
    <p:extLst>
      <p:ext uri="{BB962C8B-B14F-4D97-AF65-F5344CB8AC3E}">
        <p14:creationId xmlns:p14="http://schemas.microsoft.com/office/powerpoint/2010/main" val="117919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177-B47C-AAD8-6745-1337227D9B6F}"/>
              </a:ext>
            </a:extLst>
          </p:cNvPr>
          <p:cNvSpPr>
            <a:spLocks noGrp="1"/>
          </p:cNvSpPr>
          <p:nvPr>
            <p:ph type="title"/>
          </p:nvPr>
        </p:nvSpPr>
        <p:spPr/>
        <p:txBody>
          <a:bodyPr/>
          <a:lstStyle/>
          <a:p>
            <a:pPr algn="ctr"/>
            <a:r>
              <a:rPr lang="en-US" b="1" dirty="0">
                <a:highlight>
                  <a:srgbClr val="FFFF00"/>
                </a:highlight>
              </a:rPr>
              <a:t>Questions, comments and discussion</a:t>
            </a:r>
          </a:p>
        </p:txBody>
      </p:sp>
    </p:spTree>
    <p:extLst>
      <p:ext uri="{BB962C8B-B14F-4D97-AF65-F5344CB8AC3E}">
        <p14:creationId xmlns:p14="http://schemas.microsoft.com/office/powerpoint/2010/main" val="276284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8FE23-1CD0-1347-0CAB-44339167DE5B}"/>
              </a:ext>
            </a:extLst>
          </p:cNvPr>
          <p:cNvSpPr>
            <a:spLocks noGrp="1"/>
          </p:cNvSpPr>
          <p:nvPr>
            <p:ph type="title"/>
          </p:nvPr>
        </p:nvSpPr>
        <p:spPr/>
        <p:txBody>
          <a:bodyPr/>
          <a:lstStyle/>
          <a:p>
            <a:pPr algn="ctr"/>
            <a:r>
              <a:rPr lang="en-US" b="1" dirty="0">
                <a:highlight>
                  <a:srgbClr val="FFFF00"/>
                </a:highlight>
              </a:rPr>
              <a:t>Presentation format as requested</a:t>
            </a:r>
          </a:p>
        </p:txBody>
      </p:sp>
      <p:sp>
        <p:nvSpPr>
          <p:cNvPr id="5" name="Content Placeholder 4">
            <a:extLst>
              <a:ext uri="{FF2B5EF4-FFF2-40B4-BE49-F238E27FC236}">
                <a16:creationId xmlns:a16="http://schemas.microsoft.com/office/drawing/2014/main" id="{1A3E6A19-AAA2-06C6-D277-EBD7733FAE07}"/>
              </a:ext>
            </a:extLst>
          </p:cNvPr>
          <p:cNvSpPr>
            <a:spLocks noGrp="1"/>
          </p:cNvSpPr>
          <p:nvPr>
            <p:ph idx="1"/>
          </p:nvPr>
        </p:nvSpPr>
        <p:spPr/>
        <p:txBody>
          <a:bodyPr/>
          <a:lstStyle/>
          <a:p>
            <a:pPr marL="0" indent="0" algn="ctr">
              <a:buNone/>
            </a:pPr>
            <a:r>
              <a:rPr lang="en-US" sz="3200" dirty="0"/>
              <a:t>Two main areas of interest:</a:t>
            </a:r>
          </a:p>
          <a:p>
            <a:pPr marL="0" indent="0" algn="ctr">
              <a:buNone/>
            </a:pPr>
            <a:r>
              <a:rPr lang="en-US" dirty="0"/>
              <a:t> Safe Schools Funding and School Resource Officers</a:t>
            </a:r>
          </a:p>
          <a:p>
            <a:pPr marL="0" indent="0">
              <a:buNone/>
            </a:pPr>
            <a:r>
              <a:rPr lang="en-US" dirty="0"/>
              <a:t> 1. Per SB91- Safe Schools Allocation, history of how this allocation is being used and how it’s being distributed</a:t>
            </a:r>
          </a:p>
          <a:p>
            <a:pPr marL="0" indent="0">
              <a:buNone/>
            </a:pPr>
            <a:r>
              <a:rPr lang="en-US" dirty="0"/>
              <a:t> 2. Per HB6- School Resource Officers- Historical numbers, assignments, roles and responsibilities </a:t>
            </a:r>
          </a:p>
        </p:txBody>
      </p:sp>
    </p:spTree>
    <p:extLst>
      <p:ext uri="{BB962C8B-B14F-4D97-AF65-F5344CB8AC3E}">
        <p14:creationId xmlns:p14="http://schemas.microsoft.com/office/powerpoint/2010/main" val="2677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43ED-575E-EB6F-083B-A2CA57119DB3}"/>
              </a:ext>
            </a:extLst>
          </p:cNvPr>
          <p:cNvSpPr>
            <a:spLocks noGrp="1"/>
          </p:cNvSpPr>
          <p:nvPr>
            <p:ph type="title"/>
          </p:nvPr>
        </p:nvSpPr>
        <p:spPr/>
        <p:txBody>
          <a:bodyPr>
            <a:normAutofit fontScale="90000"/>
          </a:bodyPr>
          <a:lstStyle/>
          <a:p>
            <a:pPr algn="ctr"/>
            <a:r>
              <a:rPr lang="en-US" b="1" dirty="0">
                <a:highlight>
                  <a:srgbClr val="FFFF00"/>
                </a:highlight>
              </a:rPr>
              <a:t>School Safety Legislation 1998-2024</a:t>
            </a:r>
            <a:br>
              <a:rPr lang="en-US" b="1" dirty="0">
                <a:highlight>
                  <a:srgbClr val="FFFF00"/>
                </a:highlight>
              </a:rPr>
            </a:br>
            <a:r>
              <a:rPr lang="en-US" b="1" dirty="0">
                <a:highlight>
                  <a:srgbClr val="FFFF00"/>
                </a:highlight>
              </a:rPr>
              <a:t>that impacted KCSS</a:t>
            </a:r>
            <a:br>
              <a:rPr lang="en-US" b="1" dirty="0">
                <a:highlight>
                  <a:srgbClr val="FFFF00"/>
                </a:highlight>
              </a:rPr>
            </a:br>
            <a:r>
              <a:rPr lang="en-US" sz="3600" b="1" dirty="0">
                <a:highlight>
                  <a:srgbClr val="FFFF00"/>
                </a:highlight>
              </a:rPr>
              <a:t>(a quick  review)</a:t>
            </a:r>
          </a:p>
        </p:txBody>
      </p:sp>
      <p:sp>
        <p:nvSpPr>
          <p:cNvPr id="3" name="Content Placeholder 2">
            <a:extLst>
              <a:ext uri="{FF2B5EF4-FFF2-40B4-BE49-F238E27FC236}">
                <a16:creationId xmlns:a16="http://schemas.microsoft.com/office/drawing/2014/main" id="{E6C3C4DE-C330-3E5F-E19F-CB430AD4FD0E}"/>
              </a:ext>
            </a:extLst>
          </p:cNvPr>
          <p:cNvSpPr>
            <a:spLocks noGrp="1"/>
          </p:cNvSpPr>
          <p:nvPr>
            <p:ph idx="1"/>
          </p:nvPr>
        </p:nvSpPr>
        <p:spPr/>
        <p:txBody>
          <a:bodyPr/>
          <a:lstStyle/>
          <a:p>
            <a:r>
              <a:rPr lang="en-US" sz="2400" dirty="0"/>
              <a:t>House Bill 330-1998: Established KCSS and Accountability system for schools.</a:t>
            </a:r>
          </a:p>
          <a:p>
            <a:r>
              <a:rPr lang="en-US" sz="2400" dirty="0"/>
              <a:t>Senate Bill 8- 2013: Enhanced EOP and Access Control</a:t>
            </a:r>
          </a:p>
          <a:p>
            <a:r>
              <a:rPr lang="en-US" sz="2400" dirty="0"/>
              <a:t>Senate Bill 1- 2019 “School Safety and Resiliency Act”: comprehensive</a:t>
            </a:r>
          </a:p>
          <a:p>
            <a:r>
              <a:rPr lang="en-US" sz="2400" dirty="0"/>
              <a:t>Senate Bill 8-2020: Further defined SSRA</a:t>
            </a:r>
          </a:p>
          <a:p>
            <a:r>
              <a:rPr lang="en-US" sz="2400" dirty="0"/>
              <a:t>Senate Bill 2- 2024: Guardian, Mapping, Trauma, Suicide, STOP tipline</a:t>
            </a:r>
          </a:p>
          <a:p>
            <a:r>
              <a:rPr lang="en-US" sz="2400" dirty="0"/>
              <a:t>Senate Bill 91- 2024: Increased KCSS Operations budget and added private schools.</a:t>
            </a:r>
          </a:p>
          <a:p>
            <a:r>
              <a:rPr lang="en-US" sz="2400" dirty="0"/>
              <a:t>House Bill 6- SRO $16.5 mil FY25 and $18 mil FY26 and  School-based Mental Health support</a:t>
            </a:r>
          </a:p>
        </p:txBody>
      </p:sp>
    </p:spTree>
    <p:extLst>
      <p:ext uri="{BB962C8B-B14F-4D97-AF65-F5344CB8AC3E}">
        <p14:creationId xmlns:p14="http://schemas.microsoft.com/office/powerpoint/2010/main" val="40877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A10D-E104-4949-523D-2FAAB4619176}"/>
              </a:ext>
            </a:extLst>
          </p:cNvPr>
          <p:cNvSpPr>
            <a:spLocks noGrp="1"/>
          </p:cNvSpPr>
          <p:nvPr>
            <p:ph type="title"/>
          </p:nvPr>
        </p:nvSpPr>
        <p:spPr/>
        <p:txBody>
          <a:bodyPr>
            <a:normAutofit fontScale="90000"/>
          </a:bodyPr>
          <a:lstStyle/>
          <a:p>
            <a:pPr algn="ctr"/>
            <a:r>
              <a:rPr lang="en-US" b="1" dirty="0">
                <a:highlight>
                  <a:srgbClr val="FFFF00"/>
                </a:highlight>
              </a:rPr>
              <a:t>Historical Allocations</a:t>
            </a:r>
            <a:br>
              <a:rPr lang="en-US" b="1" dirty="0">
                <a:highlight>
                  <a:srgbClr val="FFFF00"/>
                </a:highlight>
              </a:rPr>
            </a:br>
            <a:r>
              <a:rPr lang="en-US" b="1" dirty="0">
                <a:highlight>
                  <a:srgbClr val="FFFF00"/>
                </a:highlight>
              </a:rPr>
              <a:t>Safe School Funds</a:t>
            </a:r>
            <a:br>
              <a:rPr lang="en-US" b="1" dirty="0"/>
            </a:br>
            <a:endParaRPr lang="en-US" b="1" dirty="0"/>
          </a:p>
        </p:txBody>
      </p:sp>
      <p:pic>
        <p:nvPicPr>
          <p:cNvPr id="4" name="Content Placeholder 3">
            <a:extLst>
              <a:ext uri="{FF2B5EF4-FFF2-40B4-BE49-F238E27FC236}">
                <a16:creationId xmlns:a16="http://schemas.microsoft.com/office/drawing/2014/main" id="{5650D8B9-1175-18A3-1C26-095BA92DB54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Lst>
          </a:blip>
          <a:stretch>
            <a:fillRect/>
          </a:stretch>
        </p:blipFill>
        <p:spPr>
          <a:xfrm>
            <a:off x="2205712" y="1369941"/>
            <a:ext cx="7780575" cy="4118117"/>
          </a:xfrm>
          <a:prstGeom prst="rect">
            <a:avLst/>
          </a:prstGeom>
        </p:spPr>
      </p:pic>
    </p:spTree>
    <p:extLst>
      <p:ext uri="{BB962C8B-B14F-4D97-AF65-F5344CB8AC3E}">
        <p14:creationId xmlns:p14="http://schemas.microsoft.com/office/powerpoint/2010/main" val="252832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018A-2364-4538-8105-84626E7239AD}"/>
              </a:ext>
            </a:extLst>
          </p:cNvPr>
          <p:cNvSpPr>
            <a:spLocks noGrp="1"/>
          </p:cNvSpPr>
          <p:nvPr>
            <p:ph type="title"/>
          </p:nvPr>
        </p:nvSpPr>
        <p:spPr>
          <a:xfrm>
            <a:off x="1261872" y="0"/>
            <a:ext cx="10515600" cy="1325563"/>
          </a:xfrm>
        </p:spPr>
        <p:txBody>
          <a:bodyPr>
            <a:normAutofit/>
          </a:bodyPr>
          <a:lstStyle/>
          <a:p>
            <a:pPr algn="ctr"/>
            <a:r>
              <a:rPr lang="en-US" sz="3100" b="1" u="sng" dirty="0">
                <a:highlight>
                  <a:srgbClr val="FFFF00"/>
                </a:highlight>
              </a:rPr>
              <a:t>Statutory Authority to Establish School Safety Budget</a:t>
            </a:r>
            <a:br>
              <a:rPr lang="en-US" b="1" u="sng" dirty="0">
                <a:highlight>
                  <a:srgbClr val="FFFF00"/>
                </a:highlight>
              </a:rPr>
            </a:br>
            <a:r>
              <a:rPr lang="en-US" sz="2700" b="1" u="sng" dirty="0">
                <a:highlight>
                  <a:srgbClr val="FFFF00"/>
                </a:highlight>
              </a:rPr>
              <a:t>Senate Bill 91</a:t>
            </a:r>
            <a:br>
              <a:rPr lang="en-US" sz="2700" b="1" u="sng" dirty="0"/>
            </a:br>
            <a:r>
              <a:rPr lang="en-US" sz="2200" b="1" dirty="0"/>
              <a:t>(passed by the 2024 General Assembly)</a:t>
            </a:r>
            <a:endParaRPr lang="en-US" b="1" dirty="0"/>
          </a:p>
        </p:txBody>
      </p:sp>
      <p:sp>
        <p:nvSpPr>
          <p:cNvPr id="3" name="Content Placeholder 2">
            <a:extLst>
              <a:ext uri="{FF2B5EF4-FFF2-40B4-BE49-F238E27FC236}">
                <a16:creationId xmlns:a16="http://schemas.microsoft.com/office/drawing/2014/main" id="{6D96418C-2D58-4697-BBDF-5FEDF12D24CB}"/>
              </a:ext>
            </a:extLst>
          </p:cNvPr>
          <p:cNvSpPr>
            <a:spLocks noGrp="1"/>
          </p:cNvSpPr>
          <p:nvPr>
            <p:ph idx="1"/>
          </p:nvPr>
        </p:nvSpPr>
        <p:spPr>
          <a:xfrm>
            <a:off x="1261872" y="1562471"/>
            <a:ext cx="9609328" cy="4929770"/>
          </a:xfrm>
        </p:spPr>
        <p:txBody>
          <a:bodyPr>
            <a:normAutofit/>
          </a:bodyPr>
          <a:lstStyle/>
          <a:p>
            <a:pPr algn="just"/>
            <a:r>
              <a:rPr lang="en-US" sz="23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Center for School Safety: Included in the above General Fund appropriation is $15,000,000 in each fiscal year for the Center for School Safety. Notwithstanding KRS 158.446, the Center for School Safety shall allot these moneys for the purposes described in KRS 158.440, 158.441, 158.4415, 158.4416, 158.442, 158.445, and 158.446 at </a:t>
            </a:r>
            <a:r>
              <a:rPr lang="en-US" sz="2200" b="1" dirty="0">
                <a:latin typeface="Times New Roman" panose="02020603050405020304" pitchFamily="18" charset="0"/>
                <a:cs typeface="Times New Roman" panose="02020603050405020304" pitchFamily="18" charset="0"/>
              </a:rPr>
              <a:t>both public and private school </a:t>
            </a:r>
            <a:r>
              <a:rPr lang="en-US" sz="2200" dirty="0">
                <a:latin typeface="Times New Roman" panose="02020603050405020304" pitchFamily="18" charset="0"/>
                <a:cs typeface="Times New Roman" panose="02020603050405020304" pitchFamily="18" charset="0"/>
              </a:rPr>
              <a:t>buildings, campuses, grounds, recreational areas, or athletic fields, except that no more than </a:t>
            </a:r>
            <a:r>
              <a:rPr lang="en-US" sz="2200" dirty="0">
                <a:highlight>
                  <a:srgbClr val="FFFF00"/>
                </a:highlight>
                <a:latin typeface="Times New Roman" panose="02020603050405020304" pitchFamily="18" charset="0"/>
                <a:cs typeface="Times New Roman" panose="02020603050405020304" pitchFamily="18" charset="0"/>
              </a:rPr>
              <a:t>$2,000,000</a:t>
            </a:r>
            <a:r>
              <a:rPr lang="en-US" sz="2200" strike="sngStrike" dirty="0">
                <a:latin typeface="Times New Roman" panose="02020603050405020304" pitchFamily="18" charset="0"/>
                <a:cs typeface="Times New Roman" panose="02020603050405020304" pitchFamily="18" charset="0"/>
              </a:rPr>
              <a:t>[$1,500,000]</a:t>
            </a:r>
            <a:r>
              <a:rPr lang="en-US" sz="2200" dirty="0">
                <a:latin typeface="Times New Roman" panose="02020603050405020304" pitchFamily="18" charset="0"/>
                <a:cs typeface="Times New Roman" panose="02020603050405020304" pitchFamily="18" charset="0"/>
              </a:rPr>
              <a:t> in each fiscal year may be retained for operating and administrative purposes. The Center for School Safety shall research and evaluate commercial software solutions available to improve school safety. Notwithstanding KRS 45.229, any portion of General Fund not expended for this purpose shall lapse to the Budget Reserve Trust Fund Account (KRS 48.705). Mandated reports shall be submitted pursuant to Part III, 24. of this Act.</a:t>
            </a:r>
          </a:p>
        </p:txBody>
      </p:sp>
    </p:spTree>
    <p:extLst>
      <p:ext uri="{BB962C8B-B14F-4D97-AF65-F5344CB8AC3E}">
        <p14:creationId xmlns:p14="http://schemas.microsoft.com/office/powerpoint/2010/main" val="289206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2E9-B4E7-895C-EDA9-A4AA987FB09F}"/>
              </a:ext>
            </a:extLst>
          </p:cNvPr>
          <p:cNvSpPr>
            <a:spLocks noGrp="1"/>
          </p:cNvSpPr>
          <p:nvPr>
            <p:ph type="title"/>
          </p:nvPr>
        </p:nvSpPr>
        <p:spPr>
          <a:xfrm>
            <a:off x="838200" y="408373"/>
            <a:ext cx="10515600" cy="966461"/>
          </a:xfrm>
        </p:spPr>
        <p:txBody>
          <a:bodyPr>
            <a:normAutofit fontScale="90000"/>
          </a:bodyPr>
          <a:lstStyle/>
          <a:p>
            <a:pPr algn="ctr"/>
            <a:br>
              <a:rPr lang="en-US" b="1" dirty="0">
                <a:highlight>
                  <a:srgbClr val="FFFF00"/>
                </a:highlight>
              </a:rPr>
            </a:br>
            <a:br>
              <a:rPr lang="en-US" b="1" dirty="0">
                <a:highlight>
                  <a:srgbClr val="FFFF00"/>
                </a:highlight>
              </a:rPr>
            </a:br>
            <a:r>
              <a:rPr lang="en-US" sz="4000" b="1" dirty="0">
                <a:highlight>
                  <a:srgbClr val="FFFF00"/>
                </a:highlight>
              </a:rPr>
              <a:t>As Approved by KCSS Board of Directors</a:t>
            </a:r>
            <a:br>
              <a:rPr lang="en-US" sz="4000" b="1" dirty="0">
                <a:highlight>
                  <a:srgbClr val="FFFF00"/>
                </a:highlight>
              </a:rPr>
            </a:br>
            <a:r>
              <a:rPr lang="en-US" sz="4000" b="1" dirty="0">
                <a:highlight>
                  <a:srgbClr val="FFFF00"/>
                </a:highlight>
              </a:rPr>
              <a:t>Allocation Calculations</a:t>
            </a:r>
            <a:br>
              <a:rPr lang="en-US" sz="4000" b="1" dirty="0">
                <a:highlight>
                  <a:srgbClr val="FFFF00"/>
                </a:highlight>
              </a:rPr>
            </a:br>
            <a:r>
              <a:rPr lang="en-US" sz="4000" b="1" dirty="0">
                <a:highlight>
                  <a:srgbClr val="FFFF00"/>
                </a:highlight>
              </a:rPr>
              <a:t>FY25 &amp; FY26</a:t>
            </a:r>
            <a:br>
              <a:rPr lang="en-US" sz="4000" b="1" dirty="0">
                <a:highlight>
                  <a:srgbClr val="FFFF00"/>
                </a:highlight>
              </a:rPr>
            </a:br>
            <a:br>
              <a:rPr lang="en-US" b="1" dirty="0">
                <a:highlight>
                  <a:srgbClr val="FFFF00"/>
                </a:highlight>
              </a:rPr>
            </a:br>
            <a:endParaRPr lang="en-US" dirty="0">
              <a:highlight>
                <a:srgbClr val="FFFF00"/>
              </a:highlight>
            </a:endParaRPr>
          </a:p>
        </p:txBody>
      </p:sp>
      <p:pic>
        <p:nvPicPr>
          <p:cNvPr id="4" name="Content Placeholder 3">
            <a:extLst>
              <a:ext uri="{FF2B5EF4-FFF2-40B4-BE49-F238E27FC236}">
                <a16:creationId xmlns:a16="http://schemas.microsoft.com/office/drawing/2014/main" id="{E9263A61-056D-E0F1-C485-93FD7B7115C8}"/>
              </a:ext>
            </a:extLst>
          </p:cNvPr>
          <p:cNvPicPr>
            <a:picLocks noGrp="1" noChangeAspect="1"/>
          </p:cNvPicPr>
          <p:nvPr>
            <p:ph idx="1"/>
          </p:nvPr>
        </p:nvPicPr>
        <p:blipFill>
          <a:blip r:embed="rId2">
            <a:alphaModFix amt="85000"/>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3049059" y="1570143"/>
            <a:ext cx="6093881" cy="3913023"/>
          </a:xfrm>
          <a:prstGeom prst="rect">
            <a:avLst/>
          </a:prstGeom>
        </p:spPr>
      </p:pic>
    </p:spTree>
    <p:extLst>
      <p:ext uri="{BB962C8B-B14F-4D97-AF65-F5344CB8AC3E}">
        <p14:creationId xmlns:p14="http://schemas.microsoft.com/office/powerpoint/2010/main" val="346150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2E9-B4E7-895C-EDA9-A4AA987FB09F}"/>
              </a:ext>
            </a:extLst>
          </p:cNvPr>
          <p:cNvSpPr>
            <a:spLocks noGrp="1"/>
          </p:cNvSpPr>
          <p:nvPr>
            <p:ph type="title"/>
          </p:nvPr>
        </p:nvSpPr>
        <p:spPr/>
        <p:txBody>
          <a:bodyPr>
            <a:normAutofit fontScale="90000"/>
          </a:bodyPr>
          <a:lstStyle/>
          <a:p>
            <a:pPr algn="ctr"/>
            <a:r>
              <a:rPr lang="en-US" b="1" dirty="0">
                <a:highlight>
                  <a:srgbClr val="FFFF00"/>
                </a:highlight>
              </a:rPr>
              <a:t>Allocation Calculations</a:t>
            </a:r>
            <a:br>
              <a:rPr lang="en-US" b="1" dirty="0">
                <a:highlight>
                  <a:srgbClr val="FFFF00"/>
                </a:highlight>
              </a:rPr>
            </a:br>
            <a:r>
              <a:rPr lang="en-US" b="1" dirty="0">
                <a:highlight>
                  <a:srgbClr val="FFFF00"/>
                </a:highlight>
              </a:rPr>
              <a:t>FY25 &amp; FY26</a:t>
            </a:r>
            <a:br>
              <a:rPr lang="en-US" b="1" dirty="0">
                <a:highlight>
                  <a:srgbClr val="FFFF00"/>
                </a:highlight>
              </a:rPr>
            </a:br>
            <a:r>
              <a:rPr lang="en-US" sz="3100" b="1" dirty="0">
                <a:highlight>
                  <a:srgbClr val="FFFF00"/>
                </a:highlight>
              </a:rPr>
              <a:t>recap</a:t>
            </a:r>
            <a:endParaRPr lang="en-US" sz="3100" dirty="0">
              <a:highlight>
                <a:srgbClr val="FFFF00"/>
              </a:highlight>
            </a:endParaRPr>
          </a:p>
        </p:txBody>
      </p:sp>
      <p:sp>
        <p:nvSpPr>
          <p:cNvPr id="3" name="Content Placeholder 2">
            <a:extLst>
              <a:ext uri="{FF2B5EF4-FFF2-40B4-BE49-F238E27FC236}">
                <a16:creationId xmlns:a16="http://schemas.microsoft.com/office/drawing/2014/main" id="{5A737D31-5DBF-A4CB-030D-A4FC7D01E755}"/>
              </a:ext>
            </a:extLst>
          </p:cNvPr>
          <p:cNvSpPr>
            <a:spLocks noGrp="1"/>
          </p:cNvSpPr>
          <p:nvPr>
            <p:ph idx="1"/>
          </p:nvPr>
        </p:nvSpPr>
        <p:spPr/>
        <p:txBody>
          <a:bodyPr/>
          <a:lstStyle/>
          <a:p>
            <a:r>
              <a:rPr lang="en-US" sz="2800" b="1" dirty="0"/>
              <a:t>KCSS Partners (EKU, MSU, KSBA) proposed budgets as presented: $2,000,000</a:t>
            </a:r>
          </a:p>
          <a:p>
            <a:r>
              <a:rPr lang="en-US" sz="2800" b="1" dirty="0"/>
              <a:t>KDE personnel allocation: $221,000</a:t>
            </a:r>
          </a:p>
          <a:p>
            <a:r>
              <a:rPr lang="en-US" sz="2800" b="1" dirty="0"/>
              <a:t>Statewide Safe Schools allocation formula ($20,000* + $15.71 x ADA) as presented: $12,779,000</a:t>
            </a:r>
          </a:p>
          <a:p>
            <a:pPr marL="0" indent="0">
              <a:buNone/>
            </a:pPr>
            <a:r>
              <a:rPr lang="en-US" b="1" dirty="0"/>
              <a:t>*171 school districts, KSB, KSD, and Model Laboratory</a:t>
            </a:r>
          </a:p>
          <a:p>
            <a:endParaRPr lang="en-US" dirty="0"/>
          </a:p>
        </p:txBody>
      </p:sp>
    </p:spTree>
    <p:extLst>
      <p:ext uri="{BB962C8B-B14F-4D97-AF65-F5344CB8AC3E}">
        <p14:creationId xmlns:p14="http://schemas.microsoft.com/office/powerpoint/2010/main" val="233412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C299-9B35-A58C-4205-07227B5D01F4}"/>
              </a:ext>
            </a:extLst>
          </p:cNvPr>
          <p:cNvSpPr>
            <a:spLocks noGrp="1"/>
          </p:cNvSpPr>
          <p:nvPr>
            <p:ph type="title"/>
          </p:nvPr>
        </p:nvSpPr>
        <p:spPr/>
        <p:txBody>
          <a:bodyPr>
            <a:normAutofit/>
          </a:bodyPr>
          <a:lstStyle/>
          <a:p>
            <a:pPr algn="ctr"/>
            <a:r>
              <a:rPr lang="en-US" sz="6000" b="1" i="1" dirty="0">
                <a:effectLst>
                  <a:outerShdw blurRad="38100" dist="38100" dir="2700000" algn="tl">
                    <a:srgbClr val="000000">
                      <a:alpha val="43137"/>
                    </a:srgbClr>
                  </a:outerShdw>
                </a:effectLst>
                <a:highlight>
                  <a:srgbClr val="FFFF00"/>
                </a:highlight>
              </a:rPr>
              <a:t>Thank you!!</a:t>
            </a:r>
          </a:p>
        </p:txBody>
      </p:sp>
      <p:sp>
        <p:nvSpPr>
          <p:cNvPr id="3" name="Content Placeholder 2">
            <a:extLst>
              <a:ext uri="{FF2B5EF4-FFF2-40B4-BE49-F238E27FC236}">
                <a16:creationId xmlns:a16="http://schemas.microsoft.com/office/drawing/2014/main" id="{0E312B90-05E8-8962-FB50-9110795CC60C}"/>
              </a:ext>
            </a:extLst>
          </p:cNvPr>
          <p:cNvSpPr>
            <a:spLocks noGrp="1"/>
          </p:cNvSpPr>
          <p:nvPr>
            <p:ph idx="1"/>
          </p:nvPr>
        </p:nvSpPr>
        <p:spPr/>
        <p:txBody>
          <a:bodyPr>
            <a:normAutofit/>
          </a:bodyPr>
          <a:lstStyle/>
          <a:p>
            <a:r>
              <a:rPr lang="en-US" dirty="0"/>
              <a:t>We’ve been able to expand our services to both public and private schools.</a:t>
            </a:r>
          </a:p>
          <a:p>
            <a:r>
              <a:rPr lang="en-US" dirty="0"/>
              <a:t>Double our Safe School Assessment Program</a:t>
            </a:r>
          </a:p>
          <a:p>
            <a:r>
              <a:rPr lang="en-US" dirty="0"/>
              <a:t>Double our Threat Assessment Team Trainings</a:t>
            </a:r>
          </a:p>
          <a:p>
            <a:r>
              <a:rPr lang="en-US" dirty="0"/>
              <a:t>Provide Principal Mentors for New Principals</a:t>
            </a:r>
          </a:p>
          <a:p>
            <a:r>
              <a:rPr lang="en-US" dirty="0"/>
              <a:t>In addition to our standard menu of trainings (district, regional and state), annual conference, and in- person technical assistance.</a:t>
            </a:r>
          </a:p>
        </p:txBody>
      </p:sp>
    </p:spTree>
    <p:extLst>
      <p:ext uri="{BB962C8B-B14F-4D97-AF65-F5344CB8AC3E}">
        <p14:creationId xmlns:p14="http://schemas.microsoft.com/office/powerpoint/2010/main" val="10505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FFD1-4DA5-EB52-0FBC-350E290E499D}"/>
              </a:ext>
            </a:extLst>
          </p:cNvPr>
          <p:cNvSpPr>
            <a:spLocks noGrp="1"/>
          </p:cNvSpPr>
          <p:nvPr>
            <p:ph type="title"/>
          </p:nvPr>
        </p:nvSpPr>
        <p:spPr/>
        <p:txBody>
          <a:bodyPr/>
          <a:lstStyle/>
          <a:p>
            <a:pPr algn="ctr"/>
            <a:r>
              <a:rPr lang="en-US" b="1" u="sng" dirty="0">
                <a:effectLst>
                  <a:outerShdw blurRad="38100" dist="38100" dir="2700000" algn="tl">
                    <a:srgbClr val="000000">
                      <a:alpha val="43137"/>
                    </a:srgbClr>
                  </a:outerShdw>
                </a:effectLst>
                <a:highlight>
                  <a:srgbClr val="FFFF00"/>
                </a:highlight>
              </a:rPr>
              <a:t>Kentucky Center for School Safety </a:t>
            </a:r>
            <a:br>
              <a:rPr lang="en-US" b="1" u="sng" dirty="0">
                <a:effectLst>
                  <a:outerShdw blurRad="38100" dist="38100" dir="2700000" algn="tl">
                    <a:srgbClr val="000000">
                      <a:alpha val="43137"/>
                    </a:srgbClr>
                  </a:outerShdw>
                </a:effectLst>
                <a:highlight>
                  <a:srgbClr val="FFFF00"/>
                </a:highlight>
              </a:rPr>
            </a:br>
            <a:r>
              <a:rPr lang="en-US" b="1" u="sng" dirty="0">
                <a:effectLst>
                  <a:outerShdw blurRad="38100" dist="38100" dir="2700000" algn="tl">
                    <a:srgbClr val="000000">
                      <a:alpha val="43137"/>
                    </a:srgbClr>
                  </a:outerShdw>
                </a:effectLst>
                <a:highlight>
                  <a:srgbClr val="FFFF00"/>
                </a:highlight>
              </a:rPr>
              <a:t>Partnership</a:t>
            </a:r>
          </a:p>
        </p:txBody>
      </p:sp>
      <p:sp>
        <p:nvSpPr>
          <p:cNvPr id="3" name="Content Placeholder 2">
            <a:extLst>
              <a:ext uri="{FF2B5EF4-FFF2-40B4-BE49-F238E27FC236}">
                <a16:creationId xmlns:a16="http://schemas.microsoft.com/office/drawing/2014/main" id="{13713AB3-BE2B-06A0-CBCB-EF58C8D4A88F}"/>
              </a:ext>
            </a:extLst>
          </p:cNvPr>
          <p:cNvSpPr>
            <a:spLocks noGrp="1"/>
          </p:cNvSpPr>
          <p:nvPr>
            <p:ph idx="1"/>
          </p:nvPr>
        </p:nvSpPr>
        <p:spPr/>
        <p:txBody>
          <a:bodyPr/>
          <a:lstStyle/>
          <a:p>
            <a:r>
              <a:rPr lang="en-US" b="1" u="sng" dirty="0">
                <a:solidFill>
                  <a:srgbClr val="C00000"/>
                </a:solidFill>
              </a:rPr>
              <a:t>Eastern Kentucky University/KCSS- </a:t>
            </a:r>
            <a:r>
              <a:rPr lang="en-US" dirty="0"/>
              <a:t>administers, directs and oversees all aspects of the services that are provided to schools in our state relating to current practices in school safety.</a:t>
            </a:r>
          </a:p>
          <a:p>
            <a:r>
              <a:rPr lang="en-US" b="1" u="sng" dirty="0">
                <a:solidFill>
                  <a:srgbClr val="7030A0"/>
                </a:solidFill>
              </a:rPr>
              <a:t>Kentucky School Boards Association- </a:t>
            </a:r>
            <a:r>
              <a:rPr lang="en-US" dirty="0"/>
              <a:t>as directed by KCSS, provides training and technical assistance to school districts.  In person services.</a:t>
            </a:r>
          </a:p>
          <a:p>
            <a:r>
              <a:rPr lang="en-US" b="1" u="sng" dirty="0">
                <a:solidFill>
                  <a:srgbClr val="0000CC"/>
                </a:solidFill>
              </a:rPr>
              <a:t>Murray State University- </a:t>
            </a:r>
            <a:r>
              <a:rPr lang="en-US" dirty="0"/>
              <a:t>as directed by KCSS, houses our vast Resource Center as well as our website </a:t>
            </a:r>
            <a:r>
              <a:rPr lang="en-US" u="sng" dirty="0"/>
              <a:t>kycss.org </a:t>
            </a:r>
          </a:p>
        </p:txBody>
      </p:sp>
    </p:spTree>
    <p:extLst>
      <p:ext uri="{BB962C8B-B14F-4D97-AF65-F5344CB8AC3E}">
        <p14:creationId xmlns:p14="http://schemas.microsoft.com/office/powerpoint/2010/main" val="240802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1104</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School Safety Update  for Budget Review Subcommittee on Education </vt:lpstr>
      <vt:lpstr>Presentation format as requested</vt:lpstr>
      <vt:lpstr>School Safety Legislation 1998-2024 that impacted KCSS (a quick  review)</vt:lpstr>
      <vt:lpstr>Historical Allocations Safe School Funds </vt:lpstr>
      <vt:lpstr>Statutory Authority to Establish School Safety Budget Senate Bill 91 (passed by the 2024 General Assembly)</vt:lpstr>
      <vt:lpstr>  As Approved by KCSS Board of Directors Allocation Calculations FY25 &amp; FY26  </vt:lpstr>
      <vt:lpstr>Allocation Calculations FY25 &amp; FY26 recap</vt:lpstr>
      <vt:lpstr>Thank you!!</vt:lpstr>
      <vt:lpstr>Kentucky Center for School Safety  Partnership</vt:lpstr>
      <vt:lpstr>FY25 &amp; FY26  Operating Budgets for EKU, KSBA and MSU </vt:lpstr>
      <vt:lpstr>How school districts are using Safe School Funds </vt:lpstr>
      <vt:lpstr>Statutory Authority to Allocate Funds for Mental Health Services  House Bill 6 (passed by the 2024 General Assembly) </vt:lpstr>
      <vt:lpstr> Allocation of State Funds for School-based Mental Health Care Providers for FY25 &amp; FY26 </vt:lpstr>
      <vt:lpstr>School Resource Officers in Kentucky by Fiscal Year </vt:lpstr>
      <vt:lpstr>SROs Assigned to Schools in FY25</vt:lpstr>
      <vt:lpstr>The Role of the SRO</vt:lpstr>
      <vt:lpstr>School Safety Issues Typically Handled by SROs</vt:lpstr>
      <vt:lpstr>Questions, comments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School Coordinator Training- Emergency Management</dc:title>
  <dc:creator>Patricia Greer</dc:creator>
  <cp:lastModifiedBy>Elam, Amie (LRC)</cp:lastModifiedBy>
  <cp:revision>27</cp:revision>
  <cp:lastPrinted>2024-10-15T15:41:26Z</cp:lastPrinted>
  <dcterms:created xsi:type="dcterms:W3CDTF">2024-05-22T17:59:33Z</dcterms:created>
  <dcterms:modified xsi:type="dcterms:W3CDTF">2024-10-15T15:44:19Z</dcterms:modified>
</cp:coreProperties>
</file>