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26" r:id="rId6"/>
    <p:sldId id="300" r:id="rId7"/>
    <p:sldId id="308" r:id="rId8"/>
    <p:sldId id="324" r:id="rId9"/>
    <p:sldId id="323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0"/>
    <a:srgbClr val="1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 snapToObjects="1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-195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5AEE-E4BF-48D7-85E6-40E0995CD89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077F-1AF5-442A-BBD6-2F04044EC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414" y="1122363"/>
            <a:ext cx="7888586" cy="1655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780"/>
                </a:solidFill>
              </a:rPr>
              <a:t>Tier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846" y="3067883"/>
            <a:ext cx="7728154" cy="1655762"/>
          </a:xfrm>
        </p:spPr>
        <p:txBody>
          <a:bodyPr>
            <a:normAutofit/>
          </a:bodyPr>
          <a:lstStyle/>
          <a:p>
            <a:r>
              <a:rPr lang="en-US" dirty="0"/>
              <a:t>House Budget Review Subcommittee</a:t>
            </a:r>
          </a:p>
          <a:p>
            <a:r>
              <a:rPr lang="en-US" dirty="0"/>
              <a:t>July 17, 2024</a:t>
            </a:r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9AF8-9CCC-3853-0F2B-4D00CC74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Tier I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17506-AF23-C86C-77F9-A8A6D952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58" y="140916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One of several appropriations provided to school districts in the biennial budget</a:t>
            </a:r>
          </a:p>
          <a:p>
            <a:r>
              <a:rPr lang="en-US" dirty="0"/>
              <a:t>School districts can qualify for Tier I funding by:</a:t>
            </a:r>
          </a:p>
          <a:p>
            <a:pPr lvl="1"/>
            <a:r>
              <a:rPr lang="en-US" dirty="0"/>
              <a:t>Levying a tax rate which that increases their revenue above the minimum local effort (.30 cents), up to 15% of the revenue generated through the adjusted SEEK (Support Education Excellence in Kentucky) base funding</a:t>
            </a:r>
          </a:p>
          <a:p>
            <a:pPr lvl="1"/>
            <a:r>
              <a:rPr lang="en-US" dirty="0"/>
              <a:t>Having a per pupil assessment less than the statewide average per pupil assessment which is currently set at $1,211,000. </a:t>
            </a:r>
          </a:p>
          <a:p>
            <a:pPr lvl="1"/>
            <a:r>
              <a:rPr lang="en-US" dirty="0"/>
              <a:t>If a district’s tax rate does not generate enough revenue at the level required, they may still receive partial Tier I funding. </a:t>
            </a:r>
          </a:p>
          <a:p>
            <a:pPr lvl="1"/>
            <a:r>
              <a:rPr lang="en-US" dirty="0"/>
              <a:t>A district that has a per pupil property assessment higher than the statewide average per pupil property assessment, will not receive Tier I funding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3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6EF7-76AC-492C-8A70-5614B131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5"/>
          </a:xfrm>
        </p:spPr>
        <p:txBody>
          <a:bodyPr/>
          <a:lstStyle/>
          <a:p>
            <a:pPr algn="ctr"/>
            <a:r>
              <a:rPr lang="en-US" dirty="0"/>
              <a:t>Local District Tax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47960F-5852-405B-BED5-2460A129B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668884"/>
              </p:ext>
            </p:extLst>
          </p:nvPr>
        </p:nvGraphicFramePr>
        <p:xfrm>
          <a:off x="841972" y="1500326"/>
          <a:ext cx="10511828" cy="414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024">
                  <a:extLst>
                    <a:ext uri="{9D8B030D-6E8A-4147-A177-3AD203B41FA5}">
                      <a16:colId xmlns:a16="http://schemas.microsoft.com/office/drawing/2014/main" val="3047895520"/>
                    </a:ext>
                  </a:extLst>
                </a:gridCol>
                <a:gridCol w="5547804">
                  <a:extLst>
                    <a:ext uri="{9D8B030D-6E8A-4147-A177-3AD203B41FA5}">
                      <a16:colId xmlns:a16="http://schemas.microsoft.com/office/drawing/2014/main" val="594193794"/>
                    </a:ext>
                  </a:extLst>
                </a:gridCol>
              </a:tblGrid>
              <a:tr h="713397">
                <a:tc>
                  <a:txBody>
                    <a:bodyPr/>
                    <a:lstStyle/>
                    <a:p>
                      <a:r>
                        <a:rPr lang="en-US" dirty="0"/>
                        <a:t>Local Tax Levels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92609"/>
                  </a:ext>
                </a:extLst>
              </a:tr>
              <a:tr h="7490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30 cents per $100 of assessed property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Tax required to participate in SEEK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KRS 160.470(9) (MANDATORY)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41210"/>
                  </a:ext>
                </a:extLst>
              </a:tr>
              <a:tr h="7490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 cents per $100 of assessed property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Tax required to participate in FSPK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KRS 157.440(1)(b) (MANDATORY)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95826"/>
                  </a:ext>
                </a:extLst>
              </a:tr>
              <a:tr h="10700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Tier I:  17.5% of SEEK base plus add-ons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Tier I is authorized but not required.  It is equalized by the General Assembly at 150% of statewide average per pupil assessment. KRS 157.440(1) (NOT MANDATORY)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4260"/>
                  </a:ext>
                </a:extLst>
              </a:tr>
              <a:tr h="7490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Tier II:  30% of SEEK base plus add-ons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Tier II is authorized but not required.  It is not equalized.  KRS 157.440(2) (NOT MANDATORY)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5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8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3AF1-FD32-404C-A7D7-C13EC885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385"/>
          </a:xfrm>
        </p:spPr>
        <p:txBody>
          <a:bodyPr/>
          <a:lstStyle/>
          <a:p>
            <a:pPr algn="ctr"/>
            <a:r>
              <a:rPr lang="en-US" dirty="0"/>
              <a:t>What did HB 6 (2024 RS) change in Tier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46A5D-D342-440A-A91A-59E2B6D2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KRS 157.440 (1)(a) provides school districts an opportunity to increase local revenue above the minimum required local effort. A district </a:t>
            </a:r>
            <a:r>
              <a:rPr lang="en-US" i="1" u="sng" dirty="0">
                <a:solidFill>
                  <a:schemeClr val="tx1"/>
                </a:solidFill>
              </a:rPr>
              <a:t>may</a:t>
            </a:r>
            <a:r>
              <a:rPr lang="en-US" dirty="0">
                <a:solidFill>
                  <a:schemeClr val="tx1"/>
                </a:solidFill>
              </a:rPr>
              <a:t> levy additional taxes up to </a:t>
            </a:r>
            <a:r>
              <a:rPr lang="en-US" u="sng" dirty="0">
                <a:solidFill>
                  <a:schemeClr val="tx1"/>
                </a:solidFill>
              </a:rPr>
              <a:t>15%</a:t>
            </a:r>
            <a:r>
              <a:rPr lang="en-US" dirty="0">
                <a:solidFill>
                  <a:schemeClr val="tx1"/>
                </a:solidFill>
              </a:rPr>
              <a:t> of the revenue generated through “adjusted SEEK base funding”. This, in turn, would be equalized in the biennial budget at 150% of the statewide average per pupil assessment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HB 6 (2024 RS) changed the 15% to 17.5%. Because of this change, the equalization is based on the 17.5% instead of the 15%. </a:t>
            </a:r>
            <a:r>
              <a:rPr lang="en-US" dirty="0">
                <a:solidFill>
                  <a:schemeClr val="tx1"/>
                </a:solidFill>
              </a:rPr>
              <a:t>For comparison purposes, this injected an additional $33 million into qualifying districts’ general fund revenue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4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0F2D-63C9-F40A-1E09-486E777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Higher per pupil property assessment districts that do not currently qualify for Tier I funding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15316-FB25-C4DC-312A-90518791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618"/>
            <a:ext cx="10515600" cy="3325122"/>
          </a:xfrm>
        </p:spPr>
        <p:txBody>
          <a:bodyPr/>
          <a:lstStyle/>
          <a:p>
            <a:r>
              <a:rPr lang="en-US" dirty="0"/>
              <a:t>Anchorage Independent </a:t>
            </a:r>
          </a:p>
          <a:p>
            <a:r>
              <a:rPr lang="en-US" dirty="0"/>
              <a:t>Campbell County</a:t>
            </a:r>
          </a:p>
          <a:p>
            <a:r>
              <a:rPr lang="en-US" dirty="0"/>
              <a:t>Jefferson County</a:t>
            </a:r>
          </a:p>
          <a:p>
            <a:r>
              <a:rPr lang="en-US" dirty="0"/>
              <a:t>Livingston County</a:t>
            </a:r>
          </a:p>
          <a:p>
            <a:r>
              <a:rPr lang="en-US" dirty="0"/>
              <a:t>Lyon County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5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A379-49E4-B2E4-5581-09270A87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0" y="81481"/>
            <a:ext cx="10239251" cy="732344"/>
          </a:xfrm>
        </p:spPr>
        <p:txBody>
          <a:bodyPr/>
          <a:lstStyle/>
          <a:p>
            <a:pPr algn="ctr"/>
            <a:r>
              <a:rPr lang="en-US" dirty="0"/>
              <a:t>Tier I Budget Appropriations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87DA0B-3D31-CEB5-DED5-BF105A832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479966"/>
              </p:ext>
            </p:extLst>
          </p:nvPr>
        </p:nvGraphicFramePr>
        <p:xfrm>
          <a:off x="2342025" y="953730"/>
          <a:ext cx="6154994" cy="4675751"/>
        </p:xfrm>
        <a:graphic>
          <a:graphicData uri="http://schemas.openxmlformats.org/drawingml/2006/table">
            <a:tbl>
              <a:tblPr/>
              <a:tblGrid>
                <a:gridCol w="2171368">
                  <a:extLst>
                    <a:ext uri="{9D8B030D-6E8A-4147-A177-3AD203B41FA5}">
                      <a16:colId xmlns:a16="http://schemas.microsoft.com/office/drawing/2014/main" val="3370306492"/>
                    </a:ext>
                  </a:extLst>
                </a:gridCol>
                <a:gridCol w="3983626">
                  <a:extLst>
                    <a:ext uri="{9D8B030D-6E8A-4147-A177-3AD203B41FA5}">
                      <a16:colId xmlns:a16="http://schemas.microsoft.com/office/drawing/2014/main" val="2942621785"/>
                    </a:ext>
                  </a:extLst>
                </a:gridCol>
              </a:tblGrid>
              <a:tr h="61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effectLst/>
                          <a:latin typeface="+mn-lt"/>
                        </a:rPr>
                        <a:t>Fiscal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effectLst/>
                          <a:latin typeface="+mn-lt"/>
                        </a:rPr>
                        <a:t>Tier I Appropriation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156341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2016-2017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$174,548,800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147676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$170,111,400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44841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2018-2019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$179,961,700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638777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$176,702,400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646699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$174,746,300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617564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$168,881,500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898075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2022-2023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$200,458,100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048083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2023-2024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$194,519,400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27118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$234,983,400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169999"/>
                  </a:ext>
                </a:extLst>
              </a:tr>
              <a:tr h="395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effectLst/>
                          <a:latin typeface="+mn-lt"/>
                        </a:rPr>
                        <a:t>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$223,856,800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64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75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1C61-58E7-61F6-9072-A52F3C73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8331A-B913-A3B2-73BA-12F3ABCB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Chay Ritter, Division Director</a:t>
            </a:r>
          </a:p>
          <a:p>
            <a:pPr marL="0" indent="0">
              <a:buNone/>
            </a:pPr>
            <a:r>
              <a:rPr lang="en-US" dirty="0"/>
              <a:t>Kentucky Department of Education</a:t>
            </a:r>
          </a:p>
          <a:p>
            <a:pPr marL="0" indent="0">
              <a:buNone/>
            </a:pPr>
            <a:r>
              <a:rPr lang="en-US" dirty="0"/>
              <a:t>Office of Finance and Operations</a:t>
            </a:r>
          </a:p>
          <a:p>
            <a:pPr marL="0" indent="0">
              <a:buNone/>
            </a:pPr>
            <a:r>
              <a:rPr lang="en-US" dirty="0"/>
              <a:t>Division of District Support</a:t>
            </a:r>
          </a:p>
          <a:p>
            <a:pPr marL="0" indent="0">
              <a:buNone/>
            </a:pPr>
            <a:r>
              <a:rPr lang="en-US" dirty="0"/>
              <a:t>(502) 564-3846, ext. 4453</a:t>
            </a:r>
          </a:p>
        </p:txBody>
      </p:sp>
    </p:spTree>
    <p:extLst>
      <p:ext uri="{BB962C8B-B14F-4D97-AF65-F5344CB8AC3E}">
        <p14:creationId xmlns:p14="http://schemas.microsoft.com/office/powerpoint/2010/main" val="214015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" id="{F76599F0-613E-C840-99F1-ED09AB5FDFB0}" vid="{CF243692-12E2-084D-9E1C-7583DB7C83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5BE32ECBACE4C84E1498872F8651A" ma:contentTypeVersion="12" ma:contentTypeDescription="Create a new document." ma:contentTypeScope="" ma:versionID="67c20d1fe05739c0201f9fdc5c6ab76e">
  <xsd:schema xmlns:xsd="http://www.w3.org/2001/XMLSchema" xmlns:xs="http://www.w3.org/2001/XMLSchema" xmlns:p="http://schemas.microsoft.com/office/2006/metadata/properties" xmlns:ns3="0dde0084-6ddc-415c-9bf5-4e3847408a28" xmlns:ns4="3cae44d0-7d41-4a4c-bfb3-6df74c8af30c" targetNamespace="http://schemas.microsoft.com/office/2006/metadata/properties" ma:root="true" ma:fieldsID="3df31b1b5a6945042715660cc684cfda" ns3:_="" ns4:_="">
    <xsd:import namespace="0dde0084-6ddc-415c-9bf5-4e3847408a28"/>
    <xsd:import namespace="3cae44d0-7d41-4a4c-bfb3-6df74c8af3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0084-6ddc-415c-9bf5-4e3847408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e44d0-7d41-4a4c-bfb3-6df74c8af30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989ECF-5EAB-49E3-BE7C-F4F22FEAC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e0084-6ddc-415c-9bf5-4e3847408a28"/>
    <ds:schemaRef ds:uri="3cae44d0-7d41-4a4c-bfb3-6df74c8af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DC2A4A-D15A-4FCF-B8ED-16E32D084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3462E-756B-41D6-B1F9-6F638FA4CEB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0dde0084-6ddc-415c-9bf5-4e3847408a2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cae44d0-7d41-4a4c-bfb3-6df74c8af30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14648</TotalTime>
  <Words>490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Office Theme</vt:lpstr>
      <vt:lpstr>Tier I</vt:lpstr>
      <vt:lpstr>Tier I Funding</vt:lpstr>
      <vt:lpstr>Local District Tax Levels</vt:lpstr>
      <vt:lpstr>What did HB 6 (2024 RS) change in Tier I?</vt:lpstr>
      <vt:lpstr>Higher per pupil property assessment districts that do not currently qualify for Tier I funding  </vt:lpstr>
      <vt:lpstr>Tier I Budget Appropriations</vt:lpstr>
      <vt:lpstr>Questions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 Support Education Excellence in Kentucky</dc:title>
  <dc:creator>Tandy, Sarah - Division of District Support</dc:creator>
  <cp:lastModifiedBy>Ritter, Chay - KDE Division Director</cp:lastModifiedBy>
  <cp:revision>22</cp:revision>
  <dcterms:created xsi:type="dcterms:W3CDTF">2022-07-05T13:25:48Z</dcterms:created>
  <dcterms:modified xsi:type="dcterms:W3CDTF">2024-07-05T19:13:34Z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544694-0027-44fa-bee4-2648c0363f9d_Enabled">
    <vt:lpwstr>true</vt:lpwstr>
  </property>
  <property fmtid="{D5CDD505-2E9C-101B-9397-08002B2CF9AE}" pid="3" name="MSIP_Label_eb544694-0027-44fa-bee4-2648c0363f9d_SetDate">
    <vt:lpwstr>2024-06-12T18:34:37Z</vt:lpwstr>
  </property>
  <property fmtid="{D5CDD505-2E9C-101B-9397-08002B2CF9AE}" pid="4" name="MSIP_Label_eb544694-0027-44fa-bee4-2648c0363f9d_Method">
    <vt:lpwstr>Standard</vt:lpwstr>
  </property>
  <property fmtid="{D5CDD505-2E9C-101B-9397-08002B2CF9AE}" pid="5" name="MSIP_Label_eb544694-0027-44fa-bee4-2648c0363f9d_Name">
    <vt:lpwstr>defa4170-0d19-0005-0004-bc88714345d2</vt:lpwstr>
  </property>
  <property fmtid="{D5CDD505-2E9C-101B-9397-08002B2CF9AE}" pid="6" name="MSIP_Label_eb544694-0027-44fa-bee4-2648c0363f9d_SiteId">
    <vt:lpwstr>9360c11f-90e6-4706-ad00-25fcdc9e2ed1</vt:lpwstr>
  </property>
  <property fmtid="{D5CDD505-2E9C-101B-9397-08002B2CF9AE}" pid="7" name="MSIP_Label_eb544694-0027-44fa-bee4-2648c0363f9d_ActionId">
    <vt:lpwstr>cf763d63-1283-4983-8657-ffe5a2aaa334</vt:lpwstr>
  </property>
  <property fmtid="{D5CDD505-2E9C-101B-9397-08002B2CF9AE}" pid="8" name="MSIP_Label_eb544694-0027-44fa-bee4-2648c0363f9d_ContentBits">
    <vt:lpwstr>0</vt:lpwstr>
  </property>
</Properties>
</file>