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6" r:id="rId4"/>
    <p:sldId id="284" r:id="rId5"/>
    <p:sldId id="285" r:id="rId6"/>
    <p:sldId id="286" r:id="rId7"/>
    <p:sldId id="280" r:id="rId8"/>
    <p:sldId id="265" r:id="rId9"/>
    <p:sldId id="266" r:id="rId10"/>
    <p:sldId id="270" r:id="rId11"/>
    <p:sldId id="271" r:id="rId12"/>
    <p:sldId id="281" r:id="rId13"/>
    <p:sldId id="260" r:id="rId14"/>
    <p:sldId id="258" r:id="rId15"/>
    <p:sldId id="287" r:id="rId16"/>
    <p:sldId id="275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9D"/>
    <a:srgbClr val="002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 snapToObjects="1">
      <p:cViewPr varScale="1">
        <p:scale>
          <a:sx n="87" d="100"/>
          <a:sy n="87" d="100"/>
        </p:scale>
        <p:origin x="66" y="3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C057C-C7F6-445B-AEAE-65F08E0FE226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91A09-25EB-4776-9E50-DB49FE8DD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7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91A09-25EB-4776-9E50-DB49FE8DDD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67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91A09-25EB-4776-9E50-DB49FE8DDD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2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white background&#10;&#10;Description automatically generated">
            <a:extLst>
              <a:ext uri="{FF2B5EF4-FFF2-40B4-BE49-F238E27FC236}">
                <a16:creationId xmlns:a16="http://schemas.microsoft.com/office/drawing/2014/main" id="{623DE86D-F35C-2AAB-ABEA-5C59E3D61E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952" y="1896350"/>
            <a:ext cx="6000929" cy="3065299"/>
          </a:xfrm>
        </p:spPr>
        <p:txBody>
          <a:bodyPr anchor="b">
            <a:noAutofit/>
          </a:bodyPr>
          <a:lstStyle>
            <a:lvl1pPr algn="ctr">
              <a:defRPr sz="7200" b="1">
                <a:solidFill>
                  <a:schemeClr val="bg1"/>
                </a:solidFill>
                <a:latin typeface="Proxima Nova" panose="02000506030000020004" pitchFamily="2" charset="0"/>
                <a:ea typeface="Proxima Nova" panose="02000506030000020004" pitchFamily="2" charset="0"/>
                <a:cs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7600" y="2870994"/>
            <a:ext cx="4408448" cy="111601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00329D"/>
                </a:solidFill>
                <a:latin typeface="Proxima Nova" panose="02000506030000020004" pitchFamily="2" charset="0"/>
                <a:ea typeface="Proxima Nova" panose="02000506030000020004" pitchFamily="2" charset="0"/>
                <a:cs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line on a white background&#10;&#10;Description automatically generated">
            <a:extLst>
              <a:ext uri="{FF2B5EF4-FFF2-40B4-BE49-F238E27FC236}">
                <a16:creationId xmlns:a16="http://schemas.microsoft.com/office/drawing/2014/main" id="{D2B89CDE-292C-6E79-24B3-5333D4B0FF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323" y="0"/>
            <a:ext cx="10493937" cy="1497535"/>
          </a:xfrm>
        </p:spPr>
        <p:txBody>
          <a:bodyPr/>
          <a:lstStyle>
            <a:lvl1pPr>
              <a:defRPr>
                <a:solidFill>
                  <a:srgbClr val="00329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323" y="1918009"/>
            <a:ext cx="10414667" cy="3612995"/>
          </a:xfrm>
        </p:spPr>
        <p:txBody>
          <a:bodyPr/>
          <a:lstStyle>
            <a:lvl1pPr>
              <a:defRPr>
                <a:solidFill>
                  <a:srgbClr val="00204A"/>
                </a:solidFill>
              </a:defRPr>
            </a:lvl1pPr>
            <a:lvl2pPr>
              <a:defRPr>
                <a:solidFill>
                  <a:srgbClr val="00204A"/>
                </a:solidFill>
              </a:defRPr>
            </a:lvl2pPr>
            <a:lvl3pPr>
              <a:defRPr>
                <a:solidFill>
                  <a:srgbClr val="00204A"/>
                </a:solidFill>
              </a:defRPr>
            </a:lvl3pPr>
            <a:lvl4pPr>
              <a:defRPr>
                <a:solidFill>
                  <a:srgbClr val="00204A"/>
                </a:solidFill>
              </a:defRPr>
            </a:lvl4pPr>
            <a:lvl5pPr>
              <a:defRPr>
                <a:solidFill>
                  <a:srgbClr val="00204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rectangle frame&#10;&#10;Description automatically generated">
            <a:extLst>
              <a:ext uri="{FF2B5EF4-FFF2-40B4-BE49-F238E27FC236}">
                <a16:creationId xmlns:a16="http://schemas.microsoft.com/office/drawing/2014/main" id="{35136FF6-6A6A-84F7-26D0-7D4085759A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97" y="1015160"/>
            <a:ext cx="11641873" cy="88531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630" y="2398130"/>
            <a:ext cx="5752171" cy="35046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068" y="2413028"/>
            <a:ext cx="5737302" cy="35046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1590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gradient&#10;&#10;Description automatically generated">
            <a:extLst>
              <a:ext uri="{FF2B5EF4-FFF2-40B4-BE49-F238E27FC236}">
                <a16:creationId xmlns:a16="http://schemas.microsoft.com/office/drawing/2014/main" id="{8B2879DE-9F91-029C-BCAB-FE62C0A36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838200" y="1939925"/>
            <a:ext cx="10515600" cy="34464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34" y="138519"/>
            <a:ext cx="11485756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235" y="1918009"/>
            <a:ext cx="11485756" cy="3612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60A5CC-2BB9-49D0-8ABC-B1F1EB68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BFCCA-C5EC-4837-A039-E58B0F634755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7F0C9D-7DCC-43E1-9FDD-85CA393D8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B57EF5-2478-444E-AC1F-BFB148EF3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DF12-8AC1-4E52-8ABE-E470C07F2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20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0BE28-CFA5-EC42-AD3C-E934AFE8255A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AED79-795A-B242-B2AD-29B41AB07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60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29D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00204A"/>
          </a:solidFill>
          <a:latin typeface="Proxima Nova" panose="0200050603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00204A"/>
          </a:solidFill>
          <a:latin typeface="Proxima Nova" panose="0200050603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00204A"/>
          </a:solidFill>
          <a:latin typeface="Proxima Nova" panose="0200050603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0204A"/>
          </a:solidFill>
          <a:latin typeface="Proxima Nova" panose="0200050603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0204A"/>
          </a:solidFill>
          <a:latin typeface="Proxima Nova" panose="0200050603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tableau.com/app/profile/sarah.ehresman/viz/OpportunityYouthDashboard_16801390417010/O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952" y="1219200"/>
            <a:ext cx="6000929" cy="4114801"/>
          </a:xfrm>
        </p:spPr>
        <p:txBody>
          <a:bodyPr/>
          <a:lstStyle/>
          <a:p>
            <a:r>
              <a:rPr lang="en-US" dirty="0"/>
              <a:t>Putting Young Kentuckians to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50370" y="2157046"/>
            <a:ext cx="4326386" cy="25439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/>
              <a:t>Michael </a:t>
            </a:r>
            <a:r>
              <a:rPr lang="en-US" sz="4000" dirty="0" err="1"/>
              <a:t>Gritton</a:t>
            </a:r>
            <a:endParaRPr lang="en-US" sz="4000" dirty="0"/>
          </a:p>
          <a:p>
            <a:pPr>
              <a:lnSpc>
                <a:spcPct val="110000"/>
              </a:lnSpc>
            </a:pPr>
            <a:r>
              <a:rPr lang="en-US" i="1" dirty="0" err="1"/>
              <a:t>KentuckianaWorks</a:t>
            </a:r>
            <a:endParaRPr lang="en-US" i="1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r>
              <a:rPr lang="en-US" sz="4000" dirty="0"/>
              <a:t>Myra Wilson</a:t>
            </a:r>
          </a:p>
          <a:p>
            <a:pPr>
              <a:lnSpc>
                <a:spcPct val="110000"/>
              </a:lnSpc>
            </a:pPr>
            <a:r>
              <a:rPr lang="en-US" i="1" dirty="0" err="1"/>
              <a:t>Cumberlands</a:t>
            </a:r>
            <a:r>
              <a:rPr lang="en-US" i="1" dirty="0"/>
              <a:t> Workforce Development Board</a:t>
            </a:r>
          </a:p>
        </p:txBody>
      </p:sp>
    </p:spTree>
    <p:extLst>
      <p:ext uri="{BB962C8B-B14F-4D97-AF65-F5344CB8AC3E}">
        <p14:creationId xmlns:p14="http://schemas.microsoft.com/office/powerpoint/2010/main" val="1447142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97" y="1127607"/>
            <a:ext cx="11641873" cy="772864"/>
          </a:xfrm>
        </p:spPr>
        <p:txBody>
          <a:bodyPr>
            <a:normAutofit/>
          </a:bodyPr>
          <a:lstStyle/>
          <a:p>
            <a:r>
              <a:rPr lang="en-US" dirty="0"/>
              <a:t>The economic costs of youth disconnection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628" y="2207662"/>
            <a:ext cx="3645152" cy="3504658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>
                <a:solidFill>
                  <a:srgbClr val="00329D"/>
                </a:solidFill>
              </a:rPr>
              <a:t>INDIVIDUAL</a:t>
            </a:r>
          </a:p>
          <a:p>
            <a:r>
              <a:rPr lang="en-US" dirty="0"/>
              <a:t>Lost income</a:t>
            </a:r>
          </a:p>
          <a:p>
            <a:r>
              <a:rPr lang="en-US" dirty="0"/>
              <a:t>Poorer health outcomes</a:t>
            </a:r>
          </a:p>
          <a:p>
            <a:r>
              <a:rPr lang="en-US" dirty="0"/>
              <a:t>More involvement with the criminal justice system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8723" y="2207662"/>
            <a:ext cx="3896833" cy="3504658"/>
          </a:xfrm>
        </p:spPr>
        <p:txBody>
          <a:bodyPr/>
          <a:lstStyle/>
          <a:p>
            <a:pPr marL="0" indent="0" algn="ctr">
              <a:buNone/>
            </a:pPr>
            <a:r>
              <a:rPr lang="en-US" u="sng" dirty="0">
                <a:solidFill>
                  <a:srgbClr val="00329D"/>
                </a:solidFill>
              </a:rPr>
              <a:t>TAXPAYER</a:t>
            </a:r>
          </a:p>
          <a:p>
            <a:r>
              <a:rPr lang="en-US" dirty="0"/>
              <a:t>Lower tax revenue</a:t>
            </a:r>
          </a:p>
          <a:p>
            <a:r>
              <a:rPr lang="en-US" dirty="0"/>
              <a:t>Higher government expenditures</a:t>
            </a:r>
          </a:p>
          <a:p>
            <a:pPr lvl="1"/>
            <a:r>
              <a:rPr lang="en-US" dirty="0"/>
              <a:t>Police, corrections</a:t>
            </a:r>
          </a:p>
          <a:p>
            <a:pPr lvl="1"/>
            <a:r>
              <a:rPr lang="en-US" dirty="0"/>
              <a:t>Public assistance programs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8261499" y="2207662"/>
            <a:ext cx="3540642" cy="3504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u="sng" dirty="0">
                <a:solidFill>
                  <a:srgbClr val="00329D"/>
                </a:solidFill>
                <a:latin typeface="Proxima Nova" panose="02000506030000020004" pitchFamily="2" charset="0"/>
              </a:rPr>
              <a:t>NATION</a:t>
            </a:r>
          </a:p>
          <a:p>
            <a:r>
              <a:rPr lang="en-US" dirty="0">
                <a:latin typeface="Proxima Nova" panose="02000506030000020004" pitchFamily="2" charset="0"/>
              </a:rPr>
              <a:t>Lower economic output</a:t>
            </a:r>
          </a:p>
          <a:p>
            <a:r>
              <a:rPr lang="en-US" dirty="0">
                <a:latin typeface="Proxima Nova" panose="02000506030000020004" pitchFamily="2" charset="0"/>
              </a:rPr>
              <a:t>Higher poverty</a:t>
            </a:r>
          </a:p>
          <a:p>
            <a:r>
              <a:rPr lang="en-US" dirty="0">
                <a:latin typeface="Proxima Nova" panose="02000506030000020004" pitchFamily="2" charset="0"/>
              </a:rPr>
              <a:t>Higher crime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53597" y="5512265"/>
            <a:ext cx="264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roxima Nova" panose="02000506030000020004" pitchFamily="2" charset="0"/>
              </a:rPr>
              <a:t>Source: Belfield &amp; Levin, </a:t>
            </a:r>
            <a:r>
              <a:rPr lang="en-US" sz="1000" i="1" dirty="0">
                <a:latin typeface="Proxima Nova" panose="02000506030000020004" pitchFamily="2" charset="0"/>
              </a:rPr>
              <a:t>The Economics of Investing in Opportunity Youth, </a:t>
            </a:r>
            <a:r>
              <a:rPr lang="en-US" sz="1000" dirty="0">
                <a:latin typeface="Proxima Nova" panose="02000506030000020004" pitchFamily="2" charset="0"/>
              </a:rPr>
              <a:t>(2012)</a:t>
            </a:r>
          </a:p>
        </p:txBody>
      </p:sp>
    </p:spTree>
    <p:extLst>
      <p:ext uri="{BB962C8B-B14F-4D97-AF65-F5344CB8AC3E}">
        <p14:creationId xmlns:p14="http://schemas.microsoft.com/office/powerpoint/2010/main" val="3608809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economic costs of youth disconnection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75826" y="5504004"/>
            <a:ext cx="2648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roxima Nova" panose="02000506030000020004" pitchFamily="2" charset="0"/>
              </a:rPr>
              <a:t>Source: Belfield &amp; Levin, </a:t>
            </a:r>
            <a:r>
              <a:rPr lang="en-US" sz="1000" i="1" dirty="0">
                <a:latin typeface="Proxima Nova" panose="02000506030000020004" pitchFamily="2" charset="0"/>
              </a:rPr>
              <a:t>The Economics of Investing in Opportunity Youth, </a:t>
            </a:r>
            <a:r>
              <a:rPr lang="en-US" sz="1000" dirty="0">
                <a:latin typeface="Proxima Nova" panose="02000506030000020004" pitchFamily="2" charset="0"/>
              </a:rPr>
              <a:t>(2012)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041178" y="2170268"/>
            <a:ext cx="4336330" cy="306393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Proxima Nova" panose="02000506030000020004" pitchFamily="2" charset="0"/>
              </a:rPr>
              <a:t>$14K</a:t>
            </a:r>
          </a:p>
          <a:p>
            <a:pPr algn="ctr">
              <a:spcAft>
                <a:spcPts val="1200"/>
              </a:spcAft>
            </a:pPr>
            <a:r>
              <a:rPr lang="en-US" sz="2600" dirty="0">
                <a:latin typeface="Proxima Nova" panose="02000506030000020004" pitchFamily="2" charset="0"/>
              </a:rPr>
              <a:t>TAXPAYER BURDEN</a:t>
            </a:r>
          </a:p>
          <a:p>
            <a:pPr algn="ctr"/>
            <a:r>
              <a:rPr lang="en-US" sz="2000" dirty="0">
                <a:latin typeface="Proxima Nova" panose="02000506030000020004" pitchFamily="2" charset="0"/>
              </a:rPr>
              <a:t>per youth for every year they experience disconnection in their young adult years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84088" y="2170269"/>
            <a:ext cx="4466734" cy="306393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Proxima Nova" panose="02000506030000020004" pitchFamily="2" charset="0"/>
              </a:rPr>
              <a:t>$235K</a:t>
            </a:r>
          </a:p>
          <a:p>
            <a:pPr algn="ctr">
              <a:spcAft>
                <a:spcPts val="1200"/>
              </a:spcAft>
            </a:pPr>
            <a:r>
              <a:rPr lang="en-US" sz="2600" dirty="0">
                <a:latin typeface="Proxima Nova" panose="02000506030000020004" pitchFamily="2" charset="0"/>
              </a:rPr>
              <a:t>TAXPAYER BURDEN</a:t>
            </a:r>
          </a:p>
          <a:p>
            <a:pPr algn="ctr"/>
            <a:r>
              <a:rPr lang="en-US" sz="2000" dirty="0">
                <a:latin typeface="Proxima Nova" panose="02000506030000020004" pitchFamily="2" charset="0"/>
              </a:rPr>
              <a:t>per youth over the course of their lifetime after experiencing persistent youth disconnection</a:t>
            </a:r>
          </a:p>
        </p:txBody>
      </p:sp>
    </p:spTree>
    <p:extLst>
      <p:ext uri="{BB962C8B-B14F-4D97-AF65-F5344CB8AC3E}">
        <p14:creationId xmlns:p14="http://schemas.microsoft.com/office/powerpoint/2010/main" val="3123262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KentuckianaWorks</a:t>
            </a:r>
            <a:endParaRPr lang="en-US" dirty="0"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rgbClr val="00329D"/>
                </a:solidFill>
              </a:rPr>
              <a:t>Our Vision</a:t>
            </a:r>
          </a:p>
          <a:p>
            <a:pPr lvl="0"/>
            <a:r>
              <a:rPr lang="en-US" dirty="0"/>
              <a:t>A fully prepared and engaged workforce that is aligned with the needs of employers.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b="1" dirty="0">
                <a:solidFill>
                  <a:srgbClr val="00329D"/>
                </a:solidFill>
              </a:rPr>
              <a:t>Our Mission</a:t>
            </a:r>
          </a:p>
          <a:p>
            <a:pPr lvl="0"/>
            <a:r>
              <a:rPr lang="en-US" dirty="0"/>
              <a:t>Engaging employers, educators, and job seekers with resources to build a stronger community through the dignity of work that satisfies needs, creates value, and inspires hope.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9877" y="0"/>
            <a:ext cx="10517383" cy="1313214"/>
          </a:xfrm>
        </p:spPr>
        <p:txBody>
          <a:bodyPr>
            <a:normAutofit/>
          </a:bodyPr>
          <a:lstStyle/>
          <a:p>
            <a:r>
              <a:rPr lang="en-US" sz="3200" dirty="0" err="1"/>
              <a:t>KentuckianaWorks</a:t>
            </a:r>
            <a:r>
              <a:rPr lang="en-US" sz="3200" dirty="0"/>
              <a:t> is the workforce development board for the Louisville region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359877" y="1313214"/>
            <a:ext cx="10517383" cy="254121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Operate a r</a:t>
            </a:r>
            <a:r>
              <a:rPr lang="en-US" sz="2000" b="0" dirty="0"/>
              <a:t>egional network of career services that includes planning and workshops to help job seekers with their career goals, resume, interview skills, and job search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Provide career training programs and connections to education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Connect employers with skilled, qualified workers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Convene employer groups by sector to build relationships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Use labor market intelligence to understand the local economy</a:t>
            </a:r>
            <a:endParaRPr lang="en-US" sz="18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430" y="4149475"/>
            <a:ext cx="2514354" cy="120529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365" y="5735712"/>
            <a:ext cx="3048731" cy="7686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204" y="4000423"/>
            <a:ext cx="2514354" cy="132866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169" y="4149475"/>
            <a:ext cx="1962910" cy="1078965"/>
          </a:xfrm>
          <a:prstGeom prst="rect">
            <a:avLst/>
          </a:prstGeom>
        </p:spPr>
      </p:pic>
      <p:pic>
        <p:nvPicPr>
          <p:cNvPr id="10" name="Google Shape;95;p15">
            <a:extLst>
              <a:ext uri="{FF2B5EF4-FFF2-40B4-BE49-F238E27FC236}">
                <a16:creationId xmlns:a16="http://schemas.microsoft.com/office/drawing/2014/main" id="{FA640121-1DE8-4EE4-8DA0-5BBC286E8B9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55815" y="5652784"/>
            <a:ext cx="2204866" cy="934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67;p12">
            <a:extLst>
              <a:ext uri="{FF2B5EF4-FFF2-40B4-BE49-F238E27FC236}">
                <a16:creationId xmlns:a16="http://schemas.microsoft.com/office/drawing/2014/main" id="{CCE69D9E-B683-4FCE-8F0E-F7EC4D05CA4C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67650" y="5384257"/>
            <a:ext cx="2289949" cy="1267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7757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170E3A-72C3-492E-9AB5-FBD3BBC65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594" y="0"/>
            <a:ext cx="992681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D340B9-195B-4B45-96BD-B6FCA93A11DC}"/>
              </a:ext>
            </a:extLst>
          </p:cNvPr>
          <p:cNvSpPr txBox="1"/>
          <p:nvPr/>
        </p:nvSpPr>
        <p:spPr>
          <a:xfrm>
            <a:off x="10651066" y="2328334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58%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5B667-2C25-4733-9C63-FBF397B48EF6}"/>
              </a:ext>
            </a:extLst>
          </p:cNvPr>
          <p:cNvSpPr txBox="1"/>
          <p:nvPr/>
        </p:nvSpPr>
        <p:spPr>
          <a:xfrm>
            <a:off x="10651066" y="5198534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42%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9FE7B-6958-4A49-9DBF-E88AADB5397E}"/>
              </a:ext>
            </a:extLst>
          </p:cNvPr>
          <p:cNvSpPr txBox="1"/>
          <p:nvPr/>
        </p:nvSpPr>
        <p:spPr>
          <a:xfrm>
            <a:off x="880534" y="1549401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67FD7-7056-4EA9-9CD1-3840ABB0CA80}"/>
              </a:ext>
            </a:extLst>
          </p:cNvPr>
          <p:cNvSpPr txBox="1"/>
          <p:nvPr/>
        </p:nvSpPr>
        <p:spPr>
          <a:xfrm>
            <a:off x="880534" y="3059668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4BB883-12B8-4DDD-9408-00E65A88EF43}"/>
              </a:ext>
            </a:extLst>
          </p:cNvPr>
          <p:cNvSpPr txBox="1"/>
          <p:nvPr/>
        </p:nvSpPr>
        <p:spPr>
          <a:xfrm>
            <a:off x="880533" y="4459301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17%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084DE2-65F8-479B-844B-C6B21778548D}"/>
              </a:ext>
            </a:extLst>
          </p:cNvPr>
          <p:cNvSpPr txBox="1"/>
          <p:nvPr/>
        </p:nvSpPr>
        <p:spPr>
          <a:xfrm>
            <a:off x="880533" y="5308599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945BB6-5D77-4788-BDCA-EF791675F484}"/>
              </a:ext>
            </a:extLst>
          </p:cNvPr>
          <p:cNvSpPr txBox="1"/>
          <p:nvPr/>
        </p:nvSpPr>
        <p:spPr>
          <a:xfrm>
            <a:off x="880533" y="5969568"/>
            <a:ext cx="66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11%</a:t>
            </a:r>
          </a:p>
        </p:txBody>
      </p:sp>
    </p:spTree>
    <p:extLst>
      <p:ext uri="{BB962C8B-B14F-4D97-AF65-F5344CB8AC3E}">
        <p14:creationId xmlns:p14="http://schemas.microsoft.com/office/powerpoint/2010/main" val="2904796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67354" y="1212700"/>
            <a:ext cx="9357016" cy="885311"/>
          </a:xfrm>
        </p:spPr>
        <p:txBody>
          <a:bodyPr>
            <a:noAutofit/>
          </a:bodyPr>
          <a:lstStyle/>
          <a:p>
            <a:r>
              <a:rPr lang="en-US" sz="3800" dirty="0"/>
              <a:t>The Spot: Young Adult Opportunity Center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7631" y="2689826"/>
            <a:ext cx="5394616" cy="303103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Provides free career resources for young adults ages 16-24 across the Louisville region</a:t>
            </a:r>
          </a:p>
          <a:p>
            <a:pPr>
              <a:lnSpc>
                <a:spcPct val="100000"/>
              </a:lnSpc>
            </a:pPr>
            <a:r>
              <a:rPr lang="en-US" dirty="0"/>
              <a:t>Partnership between </a:t>
            </a:r>
            <a:r>
              <a:rPr lang="en-US" dirty="0" err="1"/>
              <a:t>KentuckianaWorks</a:t>
            </a:r>
            <a:r>
              <a:rPr lang="en-US" dirty="0"/>
              <a:t> and Goodwill Industries of Kentucky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0" y="2173573"/>
            <a:ext cx="5653240" cy="374411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July 1, 2023 – June 30, 2024</a:t>
            </a:r>
          </a:p>
          <a:p>
            <a:pPr>
              <a:lnSpc>
                <a:spcPct val="100000"/>
              </a:lnSpc>
            </a:pPr>
            <a:r>
              <a:rPr lang="en-US" dirty="0"/>
              <a:t>Served 1,006 young adults across 7 counties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581 new enrollments</a:t>
            </a:r>
          </a:p>
          <a:p>
            <a:pPr>
              <a:lnSpc>
                <a:spcPct val="100000"/>
              </a:lnSpc>
            </a:pPr>
            <a:r>
              <a:rPr lang="en-US" dirty="0"/>
              <a:t>187 job placements</a:t>
            </a:r>
          </a:p>
          <a:p>
            <a:pPr>
              <a:lnSpc>
                <a:spcPct val="100000"/>
              </a:lnSpc>
            </a:pPr>
            <a:r>
              <a:rPr lang="en-US" dirty="0"/>
              <a:t>37 completed internships</a:t>
            </a:r>
          </a:p>
          <a:p>
            <a:pPr>
              <a:lnSpc>
                <a:spcPct val="100000"/>
              </a:lnSpc>
            </a:pPr>
            <a:r>
              <a:rPr lang="en-US" dirty="0"/>
              <a:t>159 occupational skills credentials</a:t>
            </a:r>
          </a:p>
        </p:txBody>
      </p:sp>
      <p:pic>
        <p:nvPicPr>
          <p:cNvPr id="8" name="Google Shape;67;p12">
            <a:extLst>
              <a:ext uri="{FF2B5EF4-FFF2-40B4-BE49-F238E27FC236}">
                <a16:creationId xmlns:a16="http://schemas.microsoft.com/office/drawing/2014/main" id="{2E6BB599-C433-452E-B06A-56C5DA2D12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1753" y="1137138"/>
            <a:ext cx="2135601" cy="1217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489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6B0F6F2-46A1-4BF1-95B1-420019D68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952" y="157007"/>
            <a:ext cx="6000929" cy="1284932"/>
          </a:xfrm>
        </p:spPr>
        <p:txBody>
          <a:bodyPr/>
          <a:lstStyle/>
          <a:p>
            <a:r>
              <a:rPr lang="en-US" dirty="0"/>
              <a:t>Meet </a:t>
            </a:r>
            <a:r>
              <a:rPr lang="en-US" dirty="0" err="1"/>
              <a:t>Alvey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19E62FF-0CE9-42AE-ACAC-7CB743F6E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252" y="1922585"/>
            <a:ext cx="5814327" cy="4431322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3400" dirty="0">
                <a:solidFill>
                  <a:schemeClr val="bg1"/>
                </a:solidFill>
              </a:rPr>
              <a:t>Alyssa (</a:t>
            </a:r>
            <a:r>
              <a:rPr lang="en-US" sz="3400" dirty="0" err="1">
                <a:solidFill>
                  <a:schemeClr val="bg1"/>
                </a:solidFill>
              </a:rPr>
              <a:t>Alvey</a:t>
            </a:r>
            <a:r>
              <a:rPr lang="en-US" sz="3400" dirty="0">
                <a:solidFill>
                  <a:schemeClr val="bg1"/>
                </a:solidFill>
              </a:rPr>
              <a:t>) Madero 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Enrolled at The Spot: Young Adult Opportunity Center in Bullitt County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Completed multiple training courses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Completed her GED!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Proud mom of 3 kids and recently got married</a:t>
            </a:r>
          </a:p>
          <a:p>
            <a:pPr marL="457200" indent="-4572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Currently works full time for UPS in the Brokerage Department and plans to begin pursuing her college degree soon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0B9298-8E9C-47C6-AF9D-70331144D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350" y="-199293"/>
            <a:ext cx="5402650" cy="1168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198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98AD6-1BE8-480D-A876-3EA8F6CEF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29" y="1219200"/>
            <a:ext cx="11641873" cy="83371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Cumberlands</a:t>
            </a:r>
            <a:r>
              <a:rPr lang="en-US" dirty="0"/>
              <a:t> Workforce Development Board - WIOA Youth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CE8B3-8057-4066-A10A-C4C0C20A1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7629" y="2543908"/>
            <a:ext cx="8356418" cy="30948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Spring 2020 - Summer 2022</a:t>
            </a:r>
          </a:p>
          <a:p>
            <a:pPr>
              <a:lnSpc>
                <a:spcPct val="100000"/>
              </a:lnSpc>
            </a:pPr>
            <a:r>
              <a:rPr lang="en-US" dirty="0"/>
              <a:t>$2.1 million on paid work experience hours</a:t>
            </a:r>
          </a:p>
          <a:p>
            <a:pPr>
              <a:lnSpc>
                <a:spcPct val="100000"/>
              </a:lnSpc>
            </a:pPr>
            <a:r>
              <a:rPr lang="en-US" dirty="0"/>
              <a:t>579 youth</a:t>
            </a:r>
          </a:p>
          <a:p>
            <a:pPr>
              <a:lnSpc>
                <a:spcPct val="100000"/>
              </a:lnSpc>
            </a:pPr>
            <a:r>
              <a:rPr lang="en-US" dirty="0"/>
              <a:t>195 different worksite employers</a:t>
            </a:r>
          </a:p>
          <a:p>
            <a:pPr>
              <a:lnSpc>
                <a:spcPct val="100000"/>
              </a:lnSpc>
            </a:pPr>
            <a:r>
              <a:rPr lang="en-US" dirty="0"/>
              <a:t>Combined total of 206,871 working hours</a:t>
            </a:r>
          </a:p>
        </p:txBody>
      </p:sp>
    </p:spTree>
    <p:extLst>
      <p:ext uri="{BB962C8B-B14F-4D97-AF65-F5344CB8AC3E}">
        <p14:creationId xmlns:p14="http://schemas.microsoft.com/office/powerpoint/2010/main" val="2304502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534C5D5-030E-43D5-B343-812DACA50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3073"/>
            <a:ext cx="10515600" cy="1533992"/>
          </a:xfrm>
        </p:spPr>
        <p:txBody>
          <a:bodyPr>
            <a:normAutofit/>
          </a:bodyPr>
          <a:lstStyle/>
          <a:p>
            <a:r>
              <a:rPr lang="en-US" sz="7200" b="1" dirty="0"/>
              <a:t>Thank You!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978F50-6B0C-46BA-AD87-0FFFA18124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3341" y="2356339"/>
            <a:ext cx="4473388" cy="326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Michael </a:t>
            </a:r>
            <a:r>
              <a:rPr lang="en-US" dirty="0" err="1"/>
              <a:t>Gritton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Executive Director, </a:t>
            </a:r>
            <a:r>
              <a:rPr lang="en-US" dirty="0" err="1"/>
              <a:t>KentuckianaWorks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502.208.2349</a:t>
            </a:r>
          </a:p>
          <a:p>
            <a:pPr marL="0" indent="0">
              <a:buNone/>
            </a:pPr>
            <a:r>
              <a:rPr lang="en-US" dirty="0" err="1"/>
              <a:t>michael.gritton</a:t>
            </a:r>
            <a:r>
              <a:rPr lang="en-US" dirty="0"/>
              <a:t>@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kentuckianaworks.org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C42900-7B6E-4170-BCE1-93D55CBE84A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221506" y="2356338"/>
            <a:ext cx="5755342" cy="332353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Myra Wilson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Director, </a:t>
            </a:r>
            <a:r>
              <a:rPr lang="en-US" dirty="0" err="1">
                <a:solidFill>
                  <a:schemeClr val="bg1"/>
                </a:solidFill>
              </a:rPr>
              <a:t>Cumberlands</a:t>
            </a:r>
            <a:r>
              <a:rPr lang="en-US" dirty="0">
                <a:solidFill>
                  <a:schemeClr val="bg1"/>
                </a:solidFill>
              </a:rPr>
              <a:t> Workforce Development Board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270.866.7425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myra@lcadd.org</a:t>
            </a:r>
          </a:p>
        </p:txBody>
      </p:sp>
    </p:spTree>
    <p:extLst>
      <p:ext uri="{BB962C8B-B14F-4D97-AF65-F5344CB8AC3E}">
        <p14:creationId xmlns:p14="http://schemas.microsoft.com/office/powerpoint/2010/main" val="187733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Kentucky has 10 Workforce Boards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6"/>
          <a:stretch/>
        </p:blipFill>
        <p:spPr>
          <a:xfrm>
            <a:off x="1950723" y="2093546"/>
            <a:ext cx="9926537" cy="4397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83323" y="1497535"/>
            <a:ext cx="55450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4A"/>
                </a:solidFill>
                <a:latin typeface="Proxima Nova" panose="02000506030000020004" pitchFamily="2" charset="0"/>
              </a:rPr>
              <a:t>Common acronyms for workforce boards: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4A"/>
                </a:solidFill>
                <a:latin typeface="Proxima Nova" panose="02000506030000020004" pitchFamily="2" charset="0"/>
              </a:rPr>
              <a:t>WIB – Workforce Investment Board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4A"/>
                </a:solidFill>
                <a:latin typeface="Proxima Nova" panose="02000506030000020004" pitchFamily="2" charset="0"/>
              </a:rPr>
              <a:t>WDB – Workforce Development Board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4A"/>
                </a:solidFill>
                <a:latin typeface="Proxima Nova" panose="02000506030000020004" pitchFamily="2" charset="0"/>
              </a:rPr>
              <a:t>LWA – Local Workforce Area</a:t>
            </a:r>
          </a:p>
          <a:p>
            <a:endParaRPr lang="en-US" dirty="0">
              <a:solidFill>
                <a:srgbClr val="00204A"/>
              </a:solidFill>
              <a:latin typeface="Proxima Nova" panose="0200050603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4A"/>
                </a:solidFill>
                <a:latin typeface="Proxima Nova" panose="02000506030000020004" pitchFamily="2" charset="0"/>
              </a:rPr>
              <a:t>7 of the 10 WIBs are managed by Area Development Districts (ADDs)</a:t>
            </a:r>
          </a:p>
        </p:txBody>
      </p:sp>
    </p:spTree>
    <p:extLst>
      <p:ext uri="{BB962C8B-B14F-4D97-AF65-F5344CB8AC3E}">
        <p14:creationId xmlns:p14="http://schemas.microsoft.com/office/powerpoint/2010/main" val="626135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WIOA Formula Funding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303625" y="1973014"/>
            <a:ext cx="2794475" cy="957129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4A"/>
                </a:solidFill>
                <a:latin typeface="Proxima Nova" panose="02000506030000020004" pitchFamily="2" charset="0"/>
              </a:rPr>
              <a:t>US Department of Labor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098100" y="3187707"/>
            <a:ext cx="2257862" cy="957129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4A"/>
                </a:solidFill>
                <a:latin typeface="Proxima Nova" panose="02000506030000020004" pitchFamily="2" charset="0"/>
              </a:rPr>
              <a:t>Kentucky</a:t>
            </a:r>
            <a:endParaRPr lang="en-US" dirty="0">
              <a:solidFill>
                <a:srgbClr val="00204A"/>
              </a:solidFill>
              <a:latin typeface="Proxima Nova" panose="02000506030000020004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55962" y="4402400"/>
            <a:ext cx="2257862" cy="957129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4A"/>
                </a:solidFill>
                <a:latin typeface="Proxima Nova" panose="02000506030000020004" pitchFamily="2" charset="0"/>
              </a:rPr>
              <a:t>10 local WIBs</a:t>
            </a:r>
            <a:endParaRPr lang="en-US" dirty="0">
              <a:solidFill>
                <a:srgbClr val="00204A"/>
              </a:solidFill>
              <a:latin typeface="Proxima Nova" panose="0200050603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7882" y="3701085"/>
            <a:ext cx="235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4A"/>
                </a:solidFill>
                <a:latin typeface="Proxima Nova" panose="02000506030000020004" pitchFamily="2" charset="0"/>
              </a:rPr>
              <a:t>By formula to each state based on measures of unemployment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2700862" y="3667207"/>
            <a:ext cx="1252048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83233" y="5043468"/>
            <a:ext cx="2764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4A"/>
                </a:solidFill>
                <a:latin typeface="Proxima Nova" panose="02000506030000020004" pitchFamily="2" charset="0"/>
              </a:rPr>
              <a:t>By formula to each local area based on measures of unemployment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794157A-102E-4A21-9E48-CC85217ADD01}"/>
              </a:ext>
            </a:extLst>
          </p:cNvPr>
          <p:cNvSpPr/>
          <p:nvPr/>
        </p:nvSpPr>
        <p:spPr>
          <a:xfrm>
            <a:off x="9028691" y="1427153"/>
            <a:ext cx="2848569" cy="2873125"/>
          </a:xfrm>
          <a:prstGeom prst="roundRect">
            <a:avLst/>
          </a:prstGeom>
          <a:solidFill>
            <a:srgbClr val="00329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WIBs are overseen by: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Board of Directors made up of employers and community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Local Elected Officials (LEOs)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989A88-FC60-4DA4-A255-5B031AB4B33E}"/>
              </a:ext>
            </a:extLst>
          </p:cNvPr>
          <p:cNvCxnSpPr>
            <a:stCxn id="4" idx="2"/>
          </p:cNvCxnSpPr>
          <p:nvPr/>
        </p:nvCxnSpPr>
        <p:spPr>
          <a:xfrm flipH="1">
            <a:off x="2700862" y="2930143"/>
            <a:ext cx="1" cy="73519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AA8BBFF-5ED7-4E7F-8FC5-5E145C7E4966}"/>
              </a:ext>
            </a:extLst>
          </p:cNvPr>
          <p:cNvCxnSpPr>
            <a:cxnSpLocks/>
          </p:cNvCxnSpPr>
          <p:nvPr/>
        </p:nvCxnSpPr>
        <p:spPr>
          <a:xfrm>
            <a:off x="5219020" y="4901414"/>
            <a:ext cx="1005840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6BDC9B-883A-4020-9A73-787DB35B2D04}"/>
              </a:ext>
            </a:extLst>
          </p:cNvPr>
          <p:cNvCxnSpPr/>
          <p:nvPr/>
        </p:nvCxnSpPr>
        <p:spPr>
          <a:xfrm flipH="1">
            <a:off x="5226970" y="4145773"/>
            <a:ext cx="1" cy="73519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99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8F4753-001B-4033-9D9F-F13384317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937" y="1843838"/>
            <a:ext cx="10668323" cy="40426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3323" y="0"/>
            <a:ext cx="9941169" cy="1203894"/>
          </a:xfrm>
        </p:spPr>
        <p:txBody>
          <a:bodyPr>
            <a:normAutofit/>
          </a:bodyPr>
          <a:lstStyle/>
          <a:p>
            <a:r>
              <a:rPr lang="en-US" sz="3200" dirty="0"/>
              <a:t>Federal investment in workforce development has been shrinking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86385" y="5994087"/>
            <a:ext cx="1653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Proxima Nova" panose="02000506030000020004" pitchFamily="2" charset="0"/>
              </a:rPr>
              <a:t>Source: US Department of Labor</a:t>
            </a:r>
          </a:p>
          <a:p>
            <a:r>
              <a:rPr lang="en-US" sz="800" dirty="0">
                <a:latin typeface="Proxima Nova" panose="02000506030000020004" pitchFamily="2" charset="0"/>
              </a:rPr>
              <a:t>Note: ARRA not included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9209475" y="1727854"/>
            <a:ext cx="2667785" cy="79566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50% real decline over the last 2 decades</a:t>
            </a:r>
          </a:p>
        </p:txBody>
      </p:sp>
    </p:spTree>
    <p:extLst>
      <p:ext uri="{BB962C8B-B14F-4D97-AF65-F5344CB8AC3E}">
        <p14:creationId xmlns:p14="http://schemas.microsoft.com/office/powerpoint/2010/main" val="149487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E7515-385D-4758-A041-FEB3DE099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532" y="1843837"/>
            <a:ext cx="10567033" cy="40890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63690" y="5895120"/>
            <a:ext cx="16530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Proxima Nova" panose="02000506030000020004" pitchFamily="2" charset="0"/>
              </a:rPr>
              <a:t>Source: US Department of Labor</a:t>
            </a:r>
          </a:p>
          <a:p>
            <a:r>
              <a:rPr lang="en-US" sz="800" dirty="0">
                <a:latin typeface="Proxima Nova" panose="02000506030000020004" pitchFamily="2" charset="0"/>
              </a:rPr>
              <a:t>Note: ARRA not included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209475" y="1691437"/>
            <a:ext cx="2667785" cy="795667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Proxima Nova" panose="02000506030000020004" pitchFamily="2" charset="0"/>
              </a:rPr>
              <a:t>44% real decline over the last 2 decades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7CA6C61-A78D-43CC-854C-83DABC360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23" y="0"/>
            <a:ext cx="10493937" cy="1243216"/>
          </a:xfrm>
        </p:spPr>
        <p:txBody>
          <a:bodyPr>
            <a:noAutofit/>
          </a:bodyPr>
          <a:lstStyle/>
          <a:p>
            <a:r>
              <a:rPr lang="en-US" sz="3200" dirty="0"/>
              <a:t>As a result, federal investment in workforce development in Kentucky has been shrinking</a:t>
            </a:r>
          </a:p>
        </p:txBody>
      </p:sp>
    </p:spTree>
    <p:extLst>
      <p:ext uri="{BB962C8B-B14F-4D97-AF65-F5344CB8AC3E}">
        <p14:creationId xmlns:p14="http://schemas.microsoft.com/office/powerpoint/2010/main" val="242456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FA551-840D-4AAB-9D68-39DA3808A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323" y="0"/>
            <a:ext cx="10808677" cy="1497535"/>
          </a:xfrm>
        </p:spPr>
        <p:txBody>
          <a:bodyPr>
            <a:normAutofit/>
          </a:bodyPr>
          <a:lstStyle/>
          <a:p>
            <a:r>
              <a:rPr lang="en-US" sz="3700" dirty="0"/>
              <a:t>High school seniors need help finding quality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4A1CD-467F-43EA-BFCD-852F99219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Today, no person or organization is responsible for helping high school seniors who are not enrolling in postsecondary find that first good job. 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High schools don’t do it – they’re measured on graduation, not job placement after graduation.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Workforce Boards don’t do it – our only “Youth” funding stream is really focused on </a:t>
            </a:r>
            <a:r>
              <a:rPr lang="en-US" i="1" dirty="0"/>
              <a:t>disconnected youth </a:t>
            </a:r>
            <a:r>
              <a:rPr lang="en-US" dirty="0"/>
              <a:t>-- young adults who are not working and not in school. </a:t>
            </a:r>
          </a:p>
        </p:txBody>
      </p:sp>
    </p:spTree>
    <p:extLst>
      <p:ext uri="{BB962C8B-B14F-4D97-AF65-F5344CB8AC3E}">
        <p14:creationId xmlns:p14="http://schemas.microsoft.com/office/powerpoint/2010/main" val="3389711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0FC82E-E0E0-4134-B772-EF5644346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788" y="1876070"/>
            <a:ext cx="6642847" cy="37347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8FA551-840D-4AAB-9D68-39DA3808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High school seniors need help finding quality 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35B655-5828-4134-A3BE-35778B551EE3}"/>
              </a:ext>
            </a:extLst>
          </p:cNvPr>
          <p:cNvSpPr txBox="1"/>
          <p:nvPr/>
        </p:nvSpPr>
        <p:spPr>
          <a:xfrm>
            <a:off x="282497" y="5582163"/>
            <a:ext cx="2207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latin typeface="Proxima Nova" panose="02000506030000020004" pitchFamily="2" charset="0"/>
              </a:rPr>
              <a:t>Source: Kentucky Center for Statistics,</a:t>
            </a:r>
          </a:p>
          <a:p>
            <a:r>
              <a:rPr lang="en-US" sz="800" i="1" dirty="0">
                <a:latin typeface="Proxima Nova" panose="02000506030000020004" pitchFamily="2" charset="0"/>
              </a:rPr>
              <a:t>High School Feedback Report Card 2024-07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2381B57-B838-470B-A2C5-2F6840DAD5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365" y="2398130"/>
            <a:ext cx="5423648" cy="350465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the high school class of 2021</a:t>
            </a:r>
          </a:p>
          <a:p>
            <a:pPr lvl="1"/>
            <a:r>
              <a:rPr lang="en-US" dirty="0"/>
              <a:t>74% of graduates worked in Kentucky the federal fiscal year following graduation</a:t>
            </a:r>
          </a:p>
          <a:p>
            <a:pPr lvl="1"/>
            <a:r>
              <a:rPr lang="en-US" dirty="0"/>
              <a:t>Median ANNUAL earnings were only </a:t>
            </a:r>
            <a:r>
              <a:rPr lang="en-US" dirty="0">
                <a:solidFill>
                  <a:srgbClr val="00329D"/>
                </a:solidFill>
              </a:rPr>
              <a:t>$10,500</a:t>
            </a:r>
          </a:p>
          <a:p>
            <a:pPr lvl="2"/>
            <a:r>
              <a:rPr lang="en-US" dirty="0"/>
              <a:t>Less than a full-time, year-round minimum wage job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22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383323" y="457200"/>
            <a:ext cx="10808677" cy="701644"/>
          </a:xfrm>
        </p:spPr>
        <p:txBody>
          <a:bodyPr>
            <a:noAutofit/>
          </a:bodyPr>
          <a:lstStyle/>
          <a:p>
            <a:r>
              <a:rPr lang="en-US" sz="3600" dirty="0"/>
              <a:t>Workforce pipeline impacted by youth disconnection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323" y="1594339"/>
            <a:ext cx="10414667" cy="3936666"/>
          </a:xfrm>
        </p:spPr>
        <p:txBody>
          <a:bodyPr>
            <a:normAutofit/>
          </a:bodyPr>
          <a:lstStyle/>
          <a:p>
            <a:r>
              <a:rPr lang="en-US" dirty="0"/>
              <a:t>Across the Commonwealth, </a:t>
            </a:r>
            <a:r>
              <a:rPr lang="en-US" b="1" dirty="0">
                <a:solidFill>
                  <a:srgbClr val="00329D"/>
                </a:solidFill>
              </a:rPr>
              <a:t>1-in-7</a:t>
            </a:r>
            <a:r>
              <a:rPr lang="en-US" dirty="0"/>
              <a:t> young people ages 16 to 24 were not working or enrolled in school in 2022 – nearly 75,000 young adults!</a:t>
            </a:r>
          </a:p>
          <a:p>
            <a:r>
              <a:rPr lang="en-US" dirty="0"/>
              <a:t>Kentucky’s youth disconnection rate is among the top 10 highest across states</a:t>
            </a:r>
          </a:p>
          <a:p>
            <a:r>
              <a:rPr lang="en-US" dirty="0"/>
              <a:t>Adverse outcomes from the pandemic and natural disasters may increase disconnection rate</a:t>
            </a:r>
          </a:p>
          <a:p>
            <a:pPr lvl="1"/>
            <a:r>
              <a:rPr lang="en-US" dirty="0"/>
              <a:t>Chronic absenteeism, lower college enrollment, poor mental health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83323" y="5531004"/>
            <a:ext cx="2417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latin typeface="Proxima Nova" panose="02000506030000020004" pitchFamily="2" charset="0"/>
              </a:rPr>
              <a:t>Source: US Census Bureau, 2022 American Community Survey Public Use Microdata Sample</a:t>
            </a:r>
          </a:p>
        </p:txBody>
      </p:sp>
    </p:spTree>
    <p:extLst>
      <p:ext uri="{BB962C8B-B14F-4D97-AF65-F5344CB8AC3E}">
        <p14:creationId xmlns:p14="http://schemas.microsoft.com/office/powerpoint/2010/main" val="2536447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97" y="914400"/>
            <a:ext cx="11641873" cy="986071"/>
          </a:xfrm>
        </p:spPr>
        <p:txBody>
          <a:bodyPr/>
          <a:lstStyle/>
          <a:p>
            <a:r>
              <a:rPr lang="en-US" dirty="0"/>
              <a:t>Youth Disconnection Rate in KY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95218" y="2502499"/>
            <a:ext cx="35816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4A"/>
                </a:solidFill>
                <a:latin typeface="Proxima Nova" panose="02000506030000020004" pitchFamily="2" charset="0"/>
              </a:rPr>
              <a:t>In some rural parts of the state, </a:t>
            </a:r>
            <a:r>
              <a:rPr lang="en-US" sz="2800" b="1" dirty="0">
                <a:solidFill>
                  <a:srgbClr val="00329D"/>
                </a:solidFill>
                <a:latin typeface="Proxima Nova" panose="02000506030000020004" pitchFamily="2" charset="0"/>
              </a:rPr>
              <a:t>1-in-4</a:t>
            </a:r>
            <a:r>
              <a:rPr lang="en-US" sz="2800" dirty="0">
                <a:solidFill>
                  <a:srgbClr val="00204A"/>
                </a:solidFill>
                <a:latin typeface="Proxima Nova" panose="02000506030000020004" pitchFamily="2" charset="0"/>
              </a:rPr>
              <a:t> youth and young adults are disconnected from work and school.</a:t>
            </a: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44"/>
          <a:stretch/>
        </p:blipFill>
        <p:spPr>
          <a:xfrm>
            <a:off x="365810" y="5351297"/>
            <a:ext cx="3764828" cy="491543"/>
          </a:xfrm>
        </p:spPr>
      </p:pic>
      <p:pic>
        <p:nvPicPr>
          <p:cNvPr id="9" name="Content Placeholder 3">
            <a:hlinkClick r:id="rId3"/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" t="27472" r="3272" b="29573"/>
          <a:stretch/>
        </p:blipFill>
        <p:spPr>
          <a:xfrm>
            <a:off x="365810" y="2105423"/>
            <a:ext cx="6890775" cy="316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84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5E2B8F"/>
      </a:accent1>
      <a:accent2>
        <a:srgbClr val="CCB9D7"/>
      </a:accent2>
      <a:accent3>
        <a:srgbClr val="75D5FF"/>
      </a:accent3>
      <a:accent4>
        <a:srgbClr val="797979"/>
      </a:accent4>
      <a:accent5>
        <a:srgbClr val="00FA92"/>
      </a:accent5>
      <a:accent6>
        <a:srgbClr val="FF9300"/>
      </a:accent6>
      <a:hlink>
        <a:srgbClr val="5E2B8F"/>
      </a:hlink>
      <a:folHlink>
        <a:srgbClr val="666699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3306</TotalTime>
  <Words>841</Words>
  <Application>Microsoft Office PowerPoint</Application>
  <PresentationFormat>Widescreen</PresentationFormat>
  <Paragraphs>125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Proxima Nova</vt:lpstr>
      <vt:lpstr>Office Theme</vt:lpstr>
      <vt:lpstr>Putting Young Kentuckians to Work</vt:lpstr>
      <vt:lpstr>Kentucky has 10 Workforce Boards</vt:lpstr>
      <vt:lpstr>WIOA Formula Funding</vt:lpstr>
      <vt:lpstr>Federal investment in workforce development has been shrinking</vt:lpstr>
      <vt:lpstr>As a result, federal investment in workforce development in Kentucky has been shrinking</vt:lpstr>
      <vt:lpstr>High school seniors need help finding quality work</vt:lpstr>
      <vt:lpstr>High school seniors need help finding quality work</vt:lpstr>
      <vt:lpstr>Workforce pipeline impacted by youth disconnection</vt:lpstr>
      <vt:lpstr>Youth Disconnection Rate in KY</vt:lpstr>
      <vt:lpstr>The economic costs of youth disconnection</vt:lpstr>
      <vt:lpstr>The economic costs of youth disconnection</vt:lpstr>
      <vt:lpstr>KentuckianaWorks</vt:lpstr>
      <vt:lpstr>KentuckianaWorks is the workforce development board for the Louisville region</vt:lpstr>
      <vt:lpstr>PowerPoint Presentation</vt:lpstr>
      <vt:lpstr>The Spot: Young Adult Opportunity Center</vt:lpstr>
      <vt:lpstr>Meet Alvey</vt:lpstr>
      <vt:lpstr>Cumberlands Workforce Development Board - WIOA Youth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Gritton, Michael</cp:lastModifiedBy>
  <cp:revision>73</cp:revision>
  <dcterms:created xsi:type="dcterms:W3CDTF">2020-05-19T15:29:24Z</dcterms:created>
  <dcterms:modified xsi:type="dcterms:W3CDTF">2024-07-09T21:11:33Z</dcterms:modified>
</cp:coreProperties>
</file>