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70" r:id="rId7"/>
    <p:sldId id="265" r:id="rId8"/>
    <p:sldId id="264" r:id="rId9"/>
    <p:sldId id="266" r:id="rId10"/>
    <p:sldId id="263" r:id="rId11"/>
    <p:sldId id="26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40A29-3CDB-4A3D-8562-D871F973A8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0209-8348-4B06-BFB1-69B93D5F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407 applications – Kentucky is drawing national interest. Young college graduates are applying to move here specifically.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75 invitations to RW – we are selective with our invitations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407 applications – Kentucky is drawing national interest. Young college graduates are applying to move here specifically.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75 invitations to RW – we are selective with our invitations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407 applications – Kentucky is drawing national interest. Young college graduates are applying to move here specifically.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75 invitations to RW – we are selective with our invitations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all of this is done without any financial support from the Commonwealth.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year, we work to identify patterns, issues, and pain points at every step of our process, and then make plans to get better.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JCPS pay tied to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all of this is done without any financial support from the Commonwealth.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$14,000 in education awards / teacher - &gt; new federal dollars coming into the state. For our 2024 Cohort, that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0209-8348-4B06-BFB1-69B93D5F0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0818-DF18-DF2C-402B-72AEE82CA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8C505-79FA-73EC-EC03-279BE473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59661-DF63-0DC0-626E-6AFA90FD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8637-AA2C-BCED-15E3-36FB16F3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DF7AA-5A4D-3908-F084-601BA803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C953-B867-CB94-000B-F0A504D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1BE29-D060-995D-B074-04C9413E8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E367-8A83-746C-1634-73619B8E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5A7-7176-998C-861D-7AF61C76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9836-87CB-553C-1CB3-ECF5A0EF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FA068-9B9F-A295-3C6D-E4706AFAF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9793B-E121-D642-FC7C-B525033FB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0AFB-3215-0FFC-41A5-EAA643DE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872AD-82BA-964D-525B-93B59A4D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F39D4-6A46-C8E1-29FE-FE15BCC9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E9F-EEFF-8A06-0EB9-D8023EA0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1CF7-9242-54C3-4589-5BA0F134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BA54-48C0-195A-050E-4E4B79F5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864A-735D-1100-41EB-5F4E1BF7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C97FB-4468-5369-7C17-31B4ABD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0FCF-1E3C-3C03-FC79-E15B585A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0191-FCFD-F346-F1CC-31E9BBC2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9D64-FEB7-E29F-B106-827739F4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E9E3-2E8A-0EAA-B24E-B5F420A7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3F8C6-A698-9D99-D3CD-A76F712F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1C17-A413-9638-C9CF-8DD3F9FF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6C29-3979-9CC8-3B5A-BA9FAEACB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07DB4-801E-9EC4-006D-5BF6BD4EF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AB331-3CBC-BD19-CDFB-32698C2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B3BE-C9BC-B5E2-85D0-AD91740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633C2-A450-A898-B1FF-45CDCB69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E7B6-2E09-E3D7-4B53-6F6AB30A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BBE3F-551C-0C66-C63E-75CC9325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B6AFD-20A0-3E4F-8ADA-4BD0AF8C0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D60E2-EE43-4CF9-ED96-68F2407D0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11B57-9DCA-66D4-4AEE-A70239B24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F4382-E5A8-85DB-1A16-637FEAD4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DDE6E-BC9C-8758-AA9C-26F8EA11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FAC52-DA37-FBE1-36CB-1A7C8805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B3C7-915D-9658-3B5B-D63055DE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DB4A2-311D-58F8-831B-C4CDB427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0C22B-E2FE-5B0D-C0D1-5BAD488F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2FD26-6192-148F-EC9D-AB3C8032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85CA-F875-A6F8-DB61-BCC3DCD4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A6515-DCFE-18CB-AB4D-107C784E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3556F-C0F7-7ABE-3849-328CF646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B274-D118-1E81-3F65-0C6C25D5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EB09-E3BE-A7D3-4E95-072E7449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F4F50-20AE-CE2D-409D-C1594C8A1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0501B-6A3C-7122-E13A-3C407A0B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63533-C8CB-E4FA-BFBD-1B1B48F6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DB73-7674-C129-4B97-052FDBD6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E936-5F0A-18D8-4E45-EEF1696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E0EF6-E350-2DBB-3FF7-A5191543E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21AB9-C95D-E20D-1DC0-0D0F681F9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AC4A0-A3DD-55B0-4C54-AEBB213C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4325E-1EB7-04A7-026B-B9BE7FEB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15B0D-2E98-7C3C-ADE9-B88A80E9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F03DE-57C3-11E9-93DD-69CCABE7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E50B3-5F6B-8ED7-262C-8B2CA5D2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FE96-186C-E5CB-ACF4-AC4886FD5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A6751-B3BF-4080-9588-077CBDC9B24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5E66-3357-4F94-1966-8F26BF7CF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A6FE-95DD-73DA-C525-32FDC475B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FDC5F-F0A8-4FEF-8400-12D57983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4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x@teachkentucky.com" TargetMode="External"/><Relationship Id="rId7" Type="http://schemas.openxmlformats.org/officeDocument/2006/relationships/image" Target="../media/image4.jpg"/><Relationship Id="rId2" Type="http://schemas.openxmlformats.org/officeDocument/2006/relationships/hyperlink" Target="mailto:rowan@teachkentuck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bonnie@teachkentucky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05E0-ED75-7D24-E065-2A1AAD930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0C8B5-67E7-4403-DB70-6C61B7366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A9F15EDC-8A75-91AC-A260-0FD2DDC9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2" y="111814"/>
            <a:ext cx="11327164" cy="67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1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Investment in Our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085"/>
            <a:ext cx="10515600" cy="497379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Teach Kentucky is requesting an annual allocation of </a:t>
            </a:r>
            <a:r>
              <a:rPr lang="en-US" b="1" dirty="0">
                <a:solidFill>
                  <a:srgbClr val="FFFF00"/>
                </a:solidFill>
              </a:rPr>
              <a:t>$1,000,000 </a:t>
            </a:r>
            <a:r>
              <a:rPr lang="en-US" b="1" dirty="0">
                <a:solidFill>
                  <a:schemeClr val="bg1"/>
                </a:solidFill>
              </a:rPr>
              <a:t>in the 2026-2028 budget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Through this investment, Teach Kentucky stands ready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 </a:t>
            </a:r>
            <a:r>
              <a:rPr lang="en-US" b="1" dirty="0">
                <a:solidFill>
                  <a:srgbClr val="FFFF00"/>
                </a:solidFill>
              </a:rPr>
              <a:t>recruitment to 150% </a:t>
            </a:r>
            <a:r>
              <a:rPr lang="en-US" dirty="0">
                <a:solidFill>
                  <a:schemeClr val="bg1"/>
                </a:solidFill>
              </a:rPr>
              <a:t>of average level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From 40-45/year to 60-65/year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Meaningfully </a:t>
            </a:r>
            <a:r>
              <a:rPr lang="en-US" b="1" dirty="0">
                <a:solidFill>
                  <a:srgbClr val="FFFF00"/>
                </a:solidFill>
              </a:rPr>
              <a:t>increase year-over-year retention </a:t>
            </a:r>
            <a:r>
              <a:rPr lang="en-US" dirty="0">
                <a:solidFill>
                  <a:schemeClr val="bg1"/>
                </a:solidFill>
              </a:rPr>
              <a:t>through year five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Enhance our </a:t>
            </a:r>
            <a:r>
              <a:rPr lang="en-US" b="1" dirty="0">
                <a:solidFill>
                  <a:srgbClr val="FFFF00"/>
                </a:solidFill>
              </a:rPr>
              <a:t>Summer Institute </a:t>
            </a:r>
            <a:r>
              <a:rPr lang="en-US" dirty="0">
                <a:solidFill>
                  <a:schemeClr val="bg1"/>
                </a:solidFill>
              </a:rPr>
              <a:t>professional development toward standard-setting cohorts of first-year teachers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Elevate </a:t>
            </a:r>
            <a:r>
              <a:rPr lang="en-US" b="1" dirty="0">
                <a:solidFill>
                  <a:srgbClr val="FFFF00"/>
                </a:solidFill>
              </a:rPr>
              <a:t>Kentucky as a destination </a:t>
            </a:r>
            <a:r>
              <a:rPr lang="en-US" dirty="0">
                <a:solidFill>
                  <a:schemeClr val="bg1"/>
                </a:solidFill>
              </a:rPr>
              <a:t>for young, talented future educators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Sunset philanthropic sustaining dollars, allowing that money to be reallocated into other parts of the community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E499-956C-D7AE-38A8-079938A9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Rowan Claypool                 Max Morley                 Bonnie </a:t>
            </a:r>
            <a:r>
              <a:rPr lang="en-US" b="1" dirty="0" err="1">
                <a:solidFill>
                  <a:srgbClr val="FFFF00"/>
                </a:solidFill>
                <a:latin typeface="Avenir Next LT Pro" panose="020B0504020202020204" pitchFamily="34" charset="0"/>
              </a:rPr>
              <a:t>Baragary</a:t>
            </a:r>
            <a:endParaRPr lang="en-US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rowan@teachkentucky.com</a:t>
            </a:r>
            <a:r>
              <a:rPr lang="en-US" sz="1800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         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max@teachkentucky.com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      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bonnie@teachkentucky.com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                                              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24E6D-89A1-1AD2-F102-E6165C3EC638}"/>
              </a:ext>
            </a:extLst>
          </p:cNvPr>
          <p:cNvSpPr txBox="1"/>
          <p:nvPr/>
        </p:nvSpPr>
        <p:spPr>
          <a:xfrm>
            <a:off x="253237" y="482560"/>
            <a:ext cx="3527871" cy="3527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glasses and a striped shirt&#10;&#10;Description automatically generated">
            <a:extLst>
              <a:ext uri="{FF2B5EF4-FFF2-40B4-BE49-F238E27FC236}">
                <a16:creationId xmlns:a16="http://schemas.microsoft.com/office/drawing/2014/main" id="{E88900B0-98CC-19B1-2973-5308587AA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3" y="593784"/>
            <a:ext cx="3527871" cy="3527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18C16-0164-C49E-D9A1-7357605D8386}"/>
              </a:ext>
            </a:extLst>
          </p:cNvPr>
          <p:cNvSpPr txBox="1"/>
          <p:nvPr/>
        </p:nvSpPr>
        <p:spPr>
          <a:xfrm>
            <a:off x="4256176" y="482562"/>
            <a:ext cx="3580258" cy="3527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person in a suit&#10;&#10;Description automatically generated">
            <a:extLst>
              <a:ext uri="{FF2B5EF4-FFF2-40B4-BE49-F238E27FC236}">
                <a16:creationId xmlns:a16="http://schemas.microsoft.com/office/drawing/2014/main" id="{21D8592F-6F31-2E5C-77E6-6EE614903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2" y="593785"/>
            <a:ext cx="3527870" cy="3527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59F10D-6461-40CC-0819-42265A821E50}"/>
              </a:ext>
            </a:extLst>
          </p:cNvPr>
          <p:cNvSpPr txBox="1"/>
          <p:nvPr/>
        </p:nvSpPr>
        <p:spPr>
          <a:xfrm>
            <a:off x="8248610" y="482562"/>
            <a:ext cx="3580258" cy="3527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person smiling at camera&#10;&#10;Description automatically generated">
            <a:extLst>
              <a:ext uri="{FF2B5EF4-FFF2-40B4-BE49-F238E27FC236}">
                <a16:creationId xmlns:a16="http://schemas.microsoft.com/office/drawing/2014/main" id="{DD1CC9F4-2EB4-3059-DF65-C7FC15F6A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47" y="593786"/>
            <a:ext cx="3527869" cy="35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3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9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E499-956C-D7AE-38A8-079938A9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Rowan Claypool                 Max Morley                 Bonnie </a:t>
            </a:r>
            <a:r>
              <a:rPr lang="en-US" b="1" dirty="0" err="1">
                <a:solidFill>
                  <a:srgbClr val="FFFF00"/>
                </a:solidFill>
                <a:latin typeface="Avenir Next LT Pro" panose="020B0504020202020204" pitchFamily="34" charset="0"/>
              </a:rPr>
              <a:t>Baragary</a:t>
            </a:r>
            <a:endParaRPr lang="en-US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        </a:t>
            </a:r>
            <a:r>
              <a:rPr lang="en-US" sz="1800" dirty="0">
                <a:solidFill>
                  <a:schemeClr val="bg1"/>
                </a:solidFill>
                <a:latin typeface="Avenir Next LT Pro" panose="020B0504020202020204" pitchFamily="34" charset="0"/>
              </a:rPr>
              <a:t>Founder/CEO                               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Recruitment Coordinator              Teacher Support Coordinator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                                                       </a:t>
            </a:r>
            <a:r>
              <a:rPr lang="en-US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AmeriCorps Program Manager       Former Teach Kentucky Teacher</a:t>
            </a:r>
          </a:p>
          <a:p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24E6D-89A1-1AD2-F102-E6165C3EC638}"/>
              </a:ext>
            </a:extLst>
          </p:cNvPr>
          <p:cNvSpPr txBox="1"/>
          <p:nvPr/>
        </p:nvSpPr>
        <p:spPr>
          <a:xfrm>
            <a:off x="253237" y="482560"/>
            <a:ext cx="3527871" cy="3527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glasses and a striped shirt&#10;&#10;Description automatically generated">
            <a:extLst>
              <a:ext uri="{FF2B5EF4-FFF2-40B4-BE49-F238E27FC236}">
                <a16:creationId xmlns:a16="http://schemas.microsoft.com/office/drawing/2014/main" id="{E88900B0-98CC-19B1-2973-5308587AA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3" y="593784"/>
            <a:ext cx="3527871" cy="3527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18C16-0164-C49E-D9A1-7357605D8386}"/>
              </a:ext>
            </a:extLst>
          </p:cNvPr>
          <p:cNvSpPr txBox="1"/>
          <p:nvPr/>
        </p:nvSpPr>
        <p:spPr>
          <a:xfrm>
            <a:off x="4256176" y="482562"/>
            <a:ext cx="3580258" cy="3527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person in a suit&#10;&#10;Description automatically generated">
            <a:extLst>
              <a:ext uri="{FF2B5EF4-FFF2-40B4-BE49-F238E27FC236}">
                <a16:creationId xmlns:a16="http://schemas.microsoft.com/office/drawing/2014/main" id="{21D8592F-6F31-2E5C-77E6-6EE614903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2" y="593785"/>
            <a:ext cx="3527870" cy="3527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59F10D-6461-40CC-0819-42265A821E50}"/>
              </a:ext>
            </a:extLst>
          </p:cNvPr>
          <p:cNvSpPr txBox="1"/>
          <p:nvPr/>
        </p:nvSpPr>
        <p:spPr>
          <a:xfrm>
            <a:off x="8248610" y="482562"/>
            <a:ext cx="3580258" cy="3527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A person smiling at camera&#10;&#10;Description automatically generated">
            <a:extLst>
              <a:ext uri="{FF2B5EF4-FFF2-40B4-BE49-F238E27FC236}">
                <a16:creationId xmlns:a16="http://schemas.microsoft.com/office/drawing/2014/main" id="{2C7B7037-A841-EAEC-14AC-89030F87D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47" y="593786"/>
            <a:ext cx="3527869" cy="35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 Kentucky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Founded in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2002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Mission – recruit young, talented degree-holders to move to Kentucky and begin a career in education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teachers in first Cohort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Hallmarks of Growth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2002 – partnership with the University of Louisville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2017 – Admission into Serve Kentucky/AmeriCorps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2018 – partnership with Asbury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Other significant foundation and institutional partnerships secured across the year</a:t>
            </a:r>
          </a:p>
          <a:p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 Kentucky -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Four full-time staff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CEO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Recruitment Coordinator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Teacher Support Coordinator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Development Coordinator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Support staff (accounting, HR, etc.) external to the organization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93A8DA-3EEB-2AC8-40CB-1D3B484383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2024 Cohort By the Numbers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407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Applications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153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Invitations to Recruitment Weekend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59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 Invitations to Proceed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Total of 42 teachers in our 2024 Cohort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3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Teacher Support and Retention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93A8DA-3EEB-2AC8-40CB-1D3B4843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Summer Institute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Navigating the System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Application -&gt; Hiring Process -&gt; Onboarding 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Professional Support and Development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Full-time Teacher Support Coordinator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Retired Teacher Advocates (RTA)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 Kentucky Network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Fostering a Sense of Belonging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Teacher Growth and Leadership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93A8DA-3EEB-2AC8-40CB-1D3B4843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Kate </a:t>
            </a:r>
            <a:r>
              <a:rPr lang="en-US" b="1" dirty="0" err="1">
                <a:solidFill>
                  <a:srgbClr val="FFFF00"/>
                </a:solidFill>
                <a:latin typeface="Avenir Next LT Pro" panose="020B0504020202020204" pitchFamily="34" charset="0"/>
              </a:rPr>
              <a:t>Grindon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(2003)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Principal, Noe Middle School</a:t>
            </a:r>
          </a:p>
          <a:p>
            <a:pPr marL="457200" lvl="1" indent="0">
              <a:buNone/>
            </a:pPr>
            <a:endParaRPr lang="en-US" sz="105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Tyler Shearon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(2007)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Executive Administrator, Operations Services, JCPS</a:t>
            </a:r>
          </a:p>
          <a:p>
            <a:pPr marL="457200" lvl="1" indent="0">
              <a:buNone/>
            </a:pPr>
            <a:endParaRPr lang="en-US" sz="105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Raja Kaur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(2011)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Director of Professional Development and Learning, JCPS</a:t>
            </a:r>
          </a:p>
          <a:p>
            <a:pPr marL="457200" lvl="1" indent="0">
              <a:buNone/>
            </a:pPr>
            <a:endParaRPr lang="en-US" sz="105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b="1" dirty="0" err="1">
                <a:solidFill>
                  <a:srgbClr val="FFFF00"/>
                </a:solidFill>
                <a:latin typeface="Avenir Next LT Pro" panose="020B0504020202020204" pitchFamily="34" charset="0"/>
              </a:rPr>
              <a:t>Deloreon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 Burton 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(2011)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Educational Recovery Liaison, Kentucky Dept. of Education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 Kentucky Benefits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BB13B4-92DB-DBDE-40FC-64B1108AF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Summer Institute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$2,500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Institute / Relocation Grant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$14,000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education award through AmeriCorps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Up to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$4,000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in relocation benefits through JCPS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Full teacher certification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Earn a Master of Arts in Teaching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Ongoing Professional Development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Community integration, including Serve Kentucky projects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84BA23-7694-940B-3263-C02C0B1033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Begin careers immediately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valuable classroom experience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full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salary, benefits, retirement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plan</a:t>
            </a:r>
          </a:p>
          <a:p>
            <a:pPr lvl="1"/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Partnership with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ClassAct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Credit Union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Banking partner for out-of-state members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$5,000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line of credit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$3,000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loan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$25,000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pre-approval toward a vehicle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Financial Literacy Support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Current Funding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A7F2-D81F-264B-A779-5B171FEC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Foundation Grants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James Graham Brown,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Gheens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, CE&amp;S, Cralle </a:t>
            </a:r>
          </a:p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JCPS Partnership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$3,000 / teacher in year one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$2,000 / teacher in year two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$1,000 / teacher in year three</a:t>
            </a:r>
          </a:p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Spalding University Partnership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Revenue share of tuition paid by Teach Kentucky members</a:t>
            </a:r>
          </a:p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Asbury College Partnership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Revenue share of tuition paid by Teach Kentucky members</a:t>
            </a:r>
          </a:p>
          <a:p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E04D-79AA-14C6-F46F-116DB5CC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 Kentucky’s Impact on KY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BB13B4-92DB-DBDE-40FC-64B1108AF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500+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total teachers in Kentucky classrooms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337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teachers in high-need content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STEM, Special Education, ESL, etc.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65%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224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current teachers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40-45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new teachers each year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90%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retention year-over-year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84BA23-7694-940B-3263-C02C0B1033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For every 4 TKY members, we gain one “bonus” Kentuckian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spouse, friend, etc. </a:t>
            </a:r>
          </a:p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Over </a:t>
            </a:r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$3 million</a:t>
            </a:r>
            <a:r>
              <a:rPr lang="en-US" dirty="0">
                <a:solidFill>
                  <a:srgbClr val="FFFF00"/>
                </a:solidFill>
                <a:latin typeface="Avenir Next LT Pro" panose="020B05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in new federal dollars through AmeriCorps education awards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2237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 “years” of teaching by Teach Kentucky members</a:t>
            </a:r>
          </a:p>
          <a:p>
            <a:r>
              <a:rPr lang="en-US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450+ 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Master’s Degrees earned in Kentucky colleges</a:t>
            </a:r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C548E-10BF-1C4F-7FE1-0A4353BB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147482"/>
            <a:ext cx="228600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3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12832</TotalTime>
  <Words>774</Words>
  <Application>Microsoft Office PowerPoint</Application>
  <PresentationFormat>Widescreen</PresentationFormat>
  <Paragraphs>133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Avenir Next LT Pro</vt:lpstr>
      <vt:lpstr>Office Theme</vt:lpstr>
      <vt:lpstr>PowerPoint Presentation</vt:lpstr>
      <vt:lpstr>PowerPoint Presentation</vt:lpstr>
      <vt:lpstr>Teach Kentucky History</vt:lpstr>
      <vt:lpstr>Teach Kentucky - Today</vt:lpstr>
      <vt:lpstr>Teacher Support and Retention</vt:lpstr>
      <vt:lpstr>Teacher Growth and Leadership</vt:lpstr>
      <vt:lpstr>Teach Kentucky Benefits</vt:lpstr>
      <vt:lpstr>Current Funding Streams</vt:lpstr>
      <vt:lpstr>Teach Kentucky’s Impact on KY</vt:lpstr>
      <vt:lpstr>Investment in Our Impact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Maxwell Morley</dc:creator>
  <cp:lastModifiedBy>Maxwell Morley</cp:lastModifiedBy>
  <cp:revision>2</cp:revision>
  <dcterms:created xsi:type="dcterms:W3CDTF">2024-06-26T14:18:33Z</dcterms:created>
  <dcterms:modified xsi:type="dcterms:W3CDTF">2024-07-05T13:43:52Z</dcterms:modified>
</cp:coreProperties>
</file>