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76" r:id="rId5"/>
  </p:sldMasterIdLst>
  <p:notesMasterIdLst>
    <p:notesMasterId r:id="rId39"/>
  </p:notesMasterIdLst>
  <p:handoutMasterIdLst>
    <p:handoutMasterId r:id="rId40"/>
  </p:handoutMasterIdLst>
  <p:sldIdLst>
    <p:sldId id="263" r:id="rId6"/>
    <p:sldId id="400" r:id="rId7"/>
    <p:sldId id="756" r:id="rId8"/>
    <p:sldId id="773" r:id="rId9"/>
    <p:sldId id="262" r:id="rId10"/>
    <p:sldId id="290" r:id="rId11"/>
    <p:sldId id="591" r:id="rId12"/>
    <p:sldId id="613" r:id="rId13"/>
    <p:sldId id="775" r:id="rId14"/>
    <p:sldId id="776" r:id="rId15"/>
    <p:sldId id="586" r:id="rId16"/>
    <p:sldId id="600" r:id="rId17"/>
    <p:sldId id="770" r:id="rId18"/>
    <p:sldId id="771" r:id="rId19"/>
    <p:sldId id="292" r:id="rId20"/>
    <p:sldId id="769" r:id="rId21"/>
    <p:sldId id="772" r:id="rId22"/>
    <p:sldId id="261" r:id="rId23"/>
    <p:sldId id="778" r:id="rId24"/>
    <p:sldId id="779" r:id="rId25"/>
    <p:sldId id="747" r:id="rId26"/>
    <p:sldId id="490" r:id="rId27"/>
    <p:sldId id="766" r:id="rId28"/>
    <p:sldId id="767" r:id="rId29"/>
    <p:sldId id="777" r:id="rId30"/>
    <p:sldId id="571" r:id="rId31"/>
    <p:sldId id="590" r:id="rId32"/>
    <p:sldId id="768" r:id="rId33"/>
    <p:sldId id="595" r:id="rId34"/>
    <p:sldId id="589" r:id="rId35"/>
    <p:sldId id="599" r:id="rId36"/>
    <p:sldId id="596" r:id="rId37"/>
    <p:sldId id="258" r:id="rId3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8000"/>
    <a:srgbClr val="003366"/>
    <a:srgbClr val="00D1DC"/>
    <a:srgbClr val="3366CC"/>
    <a:srgbClr val="336699"/>
    <a:srgbClr val="003399"/>
    <a:srgbClr val="006699"/>
    <a:srgbClr val="0066CC"/>
    <a:srgbClr val="336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3098" autoAdjust="0"/>
  </p:normalViewPr>
  <p:slideViewPr>
    <p:cSldViewPr>
      <p:cViewPr varScale="1">
        <p:scale>
          <a:sx n="85" d="100"/>
          <a:sy n="85" d="100"/>
        </p:scale>
        <p:origin x="120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14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14"/>
            <a:ext cx="3170238" cy="481013"/>
          </a:xfrm>
          <a:prstGeom prst="rect">
            <a:avLst/>
          </a:prstGeom>
        </p:spPr>
        <p:txBody>
          <a:bodyPr vert="horz" lIns="91266" tIns="45634" rIns="91266" bIns="456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14"/>
            <a:ext cx="3170238" cy="481013"/>
          </a:xfrm>
          <a:prstGeom prst="rect">
            <a:avLst/>
          </a:prstGeom>
        </p:spPr>
        <p:txBody>
          <a:bodyPr vert="horz" lIns="91266" tIns="45634" rIns="91266" bIns="45634" rtlCol="0"/>
          <a:lstStyle>
            <a:lvl1pPr algn="r">
              <a:defRPr sz="1200"/>
            </a:lvl1pPr>
          </a:lstStyle>
          <a:p>
            <a:fld id="{3A67F5DF-345B-4092-8DDD-64850094F38A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9120188"/>
            <a:ext cx="3170238" cy="481012"/>
          </a:xfrm>
          <a:prstGeom prst="rect">
            <a:avLst/>
          </a:prstGeom>
        </p:spPr>
        <p:txBody>
          <a:bodyPr vert="horz" lIns="91266" tIns="45634" rIns="91266" bIns="456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88"/>
            <a:ext cx="3170238" cy="481012"/>
          </a:xfrm>
          <a:prstGeom prst="rect">
            <a:avLst/>
          </a:prstGeom>
        </p:spPr>
        <p:txBody>
          <a:bodyPr vert="horz" lIns="91266" tIns="45634" rIns="91266" bIns="45634" rtlCol="0" anchor="b"/>
          <a:lstStyle>
            <a:lvl1pPr algn="r">
              <a:defRPr sz="1200"/>
            </a:lvl1pPr>
          </a:lstStyle>
          <a:p>
            <a:fld id="{FF0B84EC-A68D-47D9-8F59-D79A43BC4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46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4"/>
            <a:ext cx="3169920" cy="480060"/>
          </a:xfrm>
          <a:prstGeom prst="rect">
            <a:avLst/>
          </a:prstGeom>
        </p:spPr>
        <p:txBody>
          <a:bodyPr vert="horz" lIns="96478" tIns="48241" rIns="96478" bIns="4824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4"/>
            <a:ext cx="3169920" cy="480060"/>
          </a:xfrm>
          <a:prstGeom prst="rect">
            <a:avLst/>
          </a:prstGeom>
        </p:spPr>
        <p:txBody>
          <a:bodyPr vert="horz" lIns="96478" tIns="48241" rIns="96478" bIns="48241" rtlCol="0"/>
          <a:lstStyle>
            <a:lvl1pPr algn="r">
              <a:defRPr sz="1300"/>
            </a:lvl1pPr>
          </a:lstStyle>
          <a:p>
            <a:fld id="{A625B4C9-1643-4445-9CFD-68C1EBD8B800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23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41" rIns="96478" bIns="4824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478" tIns="48241" rIns="96478" bIns="4824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81"/>
            <a:ext cx="3169920" cy="480060"/>
          </a:xfrm>
          <a:prstGeom prst="rect">
            <a:avLst/>
          </a:prstGeom>
        </p:spPr>
        <p:txBody>
          <a:bodyPr vert="horz" lIns="96478" tIns="48241" rIns="96478" bIns="4824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81"/>
            <a:ext cx="3169920" cy="480060"/>
          </a:xfrm>
          <a:prstGeom prst="rect">
            <a:avLst/>
          </a:prstGeom>
        </p:spPr>
        <p:txBody>
          <a:bodyPr vert="horz" lIns="96478" tIns="48241" rIns="96478" bIns="48241" rtlCol="0" anchor="b"/>
          <a:lstStyle>
            <a:lvl1pPr algn="r">
              <a:defRPr sz="1300"/>
            </a:lvl1pPr>
          </a:lstStyle>
          <a:p>
            <a:fld id="{4FCF766C-C5DE-4036-99C8-C6E8D8C1E1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6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19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9576" y="8572669"/>
            <a:ext cx="2921565" cy="451679"/>
          </a:xfrm>
          <a:prstGeom prst="rect">
            <a:avLst/>
          </a:prstGeom>
        </p:spPr>
        <p:txBody>
          <a:bodyPr lIns="88380" tIns="44190" rIns="88380" bIns="44190"/>
          <a:lstStyle/>
          <a:p>
            <a:fld id="{AAD52DC0-41FB-45D6-A9C5-A08A456D52C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66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9576" y="8572669"/>
            <a:ext cx="2921565" cy="451679"/>
          </a:xfrm>
          <a:prstGeom prst="rect">
            <a:avLst/>
          </a:prstGeom>
        </p:spPr>
        <p:txBody>
          <a:bodyPr lIns="88380" tIns="44190" rIns="88380" bIns="44190"/>
          <a:lstStyle/>
          <a:p>
            <a:fld id="{AAD52DC0-41FB-45D6-A9C5-A08A456D52C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299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9576" y="8572669"/>
            <a:ext cx="2921565" cy="451679"/>
          </a:xfrm>
          <a:prstGeom prst="rect">
            <a:avLst/>
          </a:prstGeom>
        </p:spPr>
        <p:txBody>
          <a:bodyPr lIns="88380" tIns="44190" rIns="88380" bIns="44190"/>
          <a:lstStyle/>
          <a:p>
            <a:fld id="{AAD52DC0-41FB-45D6-A9C5-A08A456D52C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26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9576" y="8572669"/>
            <a:ext cx="2921565" cy="451679"/>
          </a:xfrm>
          <a:prstGeom prst="rect">
            <a:avLst/>
          </a:prstGeom>
        </p:spPr>
        <p:txBody>
          <a:bodyPr lIns="88380" tIns="44190" rIns="88380" bIns="44190"/>
          <a:lstStyle/>
          <a:p>
            <a:fld id="{AAD52DC0-41FB-45D6-A9C5-A08A456D52C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70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20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9576" y="8572669"/>
            <a:ext cx="2921565" cy="451679"/>
          </a:xfrm>
          <a:prstGeom prst="rect">
            <a:avLst/>
          </a:prstGeom>
        </p:spPr>
        <p:txBody>
          <a:bodyPr lIns="88380" tIns="44190" rIns="88380" bIns="44190"/>
          <a:lstStyle/>
          <a:p>
            <a:fld id="{AAD52DC0-41FB-45D6-A9C5-A08A456D52C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2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9576" y="8572669"/>
            <a:ext cx="2921565" cy="451679"/>
          </a:xfrm>
          <a:prstGeom prst="rect">
            <a:avLst/>
          </a:prstGeom>
        </p:spPr>
        <p:txBody>
          <a:bodyPr lIns="88380" tIns="44190" rIns="88380" bIns="44190"/>
          <a:lstStyle/>
          <a:p>
            <a:fld id="{AAD52DC0-41FB-45D6-A9C5-A08A456D52C4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168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imple Title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057400"/>
            <a:ext cx="10363200" cy="1905000"/>
          </a:xfrm>
        </p:spPr>
        <p:txBody>
          <a:bodyPr anchor="ctr" anchorCtr="0"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4186101"/>
            <a:ext cx="5892800" cy="1752600"/>
          </a:xfrm>
        </p:spPr>
        <p:txBody>
          <a:bodyPr anchor="ctr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Date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0" r="5489"/>
          <a:stretch/>
        </p:blipFill>
        <p:spPr>
          <a:xfrm>
            <a:off x="0" y="304800"/>
            <a:ext cx="12161520" cy="1483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735" y="6135508"/>
            <a:ext cx="114932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8853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6348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for Data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7082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Right Side Phot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16886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Left Side Phot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1318" y="273050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73053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71318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86843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g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4800600"/>
            <a:ext cx="11785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3"/>
            <a:ext cx="11785600" cy="4575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5440363"/>
            <a:ext cx="11785600" cy="655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885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Slide Photo with Bottom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05400"/>
            <a:ext cx="12192000" cy="1114428"/>
          </a:xfrm>
          <a:solidFill>
            <a:schemeClr val="bg1">
              <a:alpha val="82000"/>
            </a:schemeClr>
          </a:solidFill>
        </p:spPr>
        <p:txBody>
          <a:bodyPr anchor="t" anchorCtr="0"/>
          <a:lstStyle>
            <a:lvl1pPr algn="l"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6800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Slide Photo with Top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</p:spPr>
        <p:txBody>
          <a:bodyPr anchor="b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509"/>
            <a:ext cx="12192000" cy="1114428"/>
          </a:xfrm>
          <a:solidFill>
            <a:schemeClr val="bg1">
              <a:alpha val="82000"/>
            </a:schemeClr>
          </a:solidFill>
        </p:spPr>
        <p:txBody>
          <a:bodyPr anchor="t" anchorCtr="0"/>
          <a:lstStyle>
            <a:lvl1pPr algn="l"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9594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lain Divider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1"/>
            <a:ext cx="10972800" cy="2170331"/>
          </a:xfr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2422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Divider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03200" y="152403"/>
            <a:ext cx="11785600" cy="6569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169213"/>
            <a:ext cx="11785600" cy="2170331"/>
          </a:xfrm>
          <a:solidFill>
            <a:schemeClr val="bg1">
              <a:alpha val="82000"/>
            </a:schemeClr>
          </a:solidFill>
        </p:spPr>
        <p:txBody>
          <a:bodyPr anchor="ctr" anchorCtr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5061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3200400"/>
            <a:ext cx="5892800" cy="1752600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  <a:br>
              <a:rPr lang="en-US" dirty="0"/>
            </a:br>
            <a:r>
              <a:rPr lang="en-US" dirty="0"/>
              <a:t>Email</a:t>
            </a:r>
            <a:br>
              <a:rPr lang="en-US" dirty="0"/>
            </a:br>
            <a:r>
              <a:rPr lang="en-US" dirty="0"/>
              <a:t>Phone Number</a:t>
            </a: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894082" y="5040873"/>
            <a:ext cx="3779519" cy="548640"/>
            <a:chOff x="670561" y="5040872"/>
            <a:chExt cx="2834639" cy="548640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1123488" y="5124675"/>
              <a:ext cx="238171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Twitter: CPENews</a:t>
              </a:r>
              <a:r>
                <a:rPr lang="en-US" sz="1400" baseline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CPEPres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4" name="Picture 13"/>
            <p:cNvPicPr>
              <a:picLocks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1" y="5040872"/>
              <a:ext cx="411480" cy="548640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4970000" y="5049048"/>
            <a:ext cx="3146080" cy="548640"/>
            <a:chOff x="3894525" y="5056752"/>
            <a:chExt cx="2359560" cy="548640"/>
          </a:xfrm>
        </p:grpSpPr>
        <p:sp>
          <p:nvSpPr>
            <p:cNvPr id="17" name="TextBox 16"/>
            <p:cNvSpPr txBox="1"/>
            <p:nvPr userDrawn="1"/>
          </p:nvSpPr>
          <p:spPr>
            <a:xfrm>
              <a:off x="4339127" y="5140556"/>
              <a:ext cx="191495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Website: http://cpe.ky.gov</a:t>
              </a:r>
            </a:p>
          </p:txBody>
        </p:sp>
        <p:pic>
          <p:nvPicPr>
            <p:cNvPr id="19" name="Picture 18"/>
            <p:cNvPicPr>
              <a:picLocks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4525" y="5056752"/>
              <a:ext cx="411480" cy="548640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 userDrawn="1"/>
        </p:nvGrpSpPr>
        <p:grpSpPr>
          <a:xfrm>
            <a:off x="8412480" y="5044960"/>
            <a:ext cx="2712725" cy="548640"/>
            <a:chOff x="6309360" y="5047487"/>
            <a:chExt cx="2034544" cy="548640"/>
          </a:xfrm>
        </p:grpSpPr>
        <p:sp>
          <p:nvSpPr>
            <p:cNvPr id="22" name="TextBox 21"/>
            <p:cNvSpPr txBox="1"/>
            <p:nvPr userDrawn="1"/>
          </p:nvSpPr>
          <p:spPr>
            <a:xfrm>
              <a:off x="6760615" y="5135663"/>
              <a:ext cx="15832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Facebook: KYCPE</a:t>
              </a:r>
            </a:p>
          </p:txBody>
        </p:sp>
        <p:pic>
          <p:nvPicPr>
            <p:cNvPr id="24" name="Picture 23"/>
            <p:cNvPicPr>
              <a:picLocks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9360" y="5047487"/>
              <a:ext cx="411480" cy="548640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735" y="6172200"/>
            <a:ext cx="114932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341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M Title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267200" y="1963240"/>
            <a:ext cx="7315200" cy="2738301"/>
          </a:xfrm>
        </p:spPr>
        <p:txBody>
          <a:bodyPr anchor="ctr" anchorCtr="0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7200" y="4804410"/>
            <a:ext cx="7315200" cy="129159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Date</a:t>
            </a:r>
          </a:p>
        </p:txBody>
      </p:sp>
      <p:pic>
        <p:nvPicPr>
          <p:cNvPr id="2" name="Picture 1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200"/>
            <a:ext cx="3370760" cy="33707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0" r="5489"/>
          <a:stretch/>
        </p:blipFill>
        <p:spPr>
          <a:xfrm>
            <a:off x="0" y="304800"/>
            <a:ext cx="12161520" cy="1483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6198869"/>
            <a:ext cx="114932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1343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0239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0771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0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19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845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95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586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04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699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5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56210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041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185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1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4311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auto">
          <a:xfrm>
            <a:off x="0" y="0"/>
            <a:ext cx="12192000" cy="1371600"/>
          </a:xfrm>
          <a:prstGeom prst="rect">
            <a:avLst/>
          </a:prstGeom>
          <a:gradFill>
            <a:gsLst>
              <a:gs pos="0">
                <a:srgbClr val="005495"/>
              </a:gs>
              <a:gs pos="100000">
                <a:srgbClr val="0075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524002"/>
            <a:ext cx="10871200" cy="44957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033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/HEM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auto">
          <a:xfrm>
            <a:off x="0" y="0"/>
            <a:ext cx="12192000" cy="1371600"/>
          </a:xfrm>
          <a:prstGeom prst="rect">
            <a:avLst/>
          </a:prstGeom>
          <a:gradFill>
            <a:gsLst>
              <a:gs pos="0">
                <a:srgbClr val="005495"/>
              </a:gs>
              <a:gs pos="100000">
                <a:srgbClr val="0075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9448800" cy="1219198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524002"/>
            <a:ext cx="10871200" cy="44957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940" y="129540"/>
            <a:ext cx="1112520" cy="11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46118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867400"/>
            <a:ext cx="10972800" cy="304800"/>
          </a:xfrm>
        </p:spPr>
        <p:txBody>
          <a:bodyPr/>
          <a:lstStyle>
            <a:lvl1pPr marL="0" indent="0">
              <a:buFontTx/>
              <a:buNone/>
              <a:defRPr sz="1000" i="1"/>
            </a:lvl1pPr>
          </a:lstStyle>
          <a:p>
            <a:pPr lvl="0"/>
            <a:r>
              <a:rPr lang="en-US" dirty="0"/>
              <a:t>Source: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09600" y="1447800"/>
            <a:ext cx="10972800" cy="4419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1317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3"/>
            <a:ext cx="5384800" cy="4602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3"/>
            <a:ext cx="5384800" cy="4602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4181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93838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33603"/>
            <a:ext cx="5386917" cy="39925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493838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33603"/>
            <a:ext cx="5389033" cy="39925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3555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972800" cy="95113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447800"/>
            <a:ext cx="108712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101600" y="1143000"/>
            <a:ext cx="512205" cy="228600"/>
          </a:xfrm>
          <a:prstGeom prst="rect">
            <a:avLst/>
          </a:prstGeom>
          <a:solidFill>
            <a:srgbClr val="F37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11200" y="1143000"/>
            <a:ext cx="11379200" cy="228600"/>
          </a:xfrm>
          <a:prstGeom prst="rect">
            <a:avLst/>
          </a:prstGeom>
          <a:solidFill>
            <a:srgbClr val="0054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6356353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8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68" r:id="rId4"/>
    <p:sldLayoutId id="2147483663" r:id="rId5"/>
    <p:sldLayoutId id="2147483665" r:id="rId6"/>
    <p:sldLayoutId id="2147483660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67" r:id="rId13"/>
    <p:sldLayoutId id="2147483657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5" r:id="rId20"/>
    <p:sldLayoutId id="2147483688" r:id="rId2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92959-5146-4CE3-87AD-7939DF636B29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5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3529264"/>
            <a:ext cx="7848600" cy="990600"/>
          </a:xfrm>
        </p:spPr>
        <p:txBody>
          <a:bodyPr anchor="b" anchorCtr="0">
            <a:no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br>
              <a:rPr lang="en-US" sz="2800" dirty="0"/>
            </a:br>
            <a:r>
              <a:rPr lang="en-US" sz="2800" dirty="0"/>
              <a:t>Budget Review Subcommittee on Education</a:t>
            </a:r>
            <a:br>
              <a:rPr lang="en-US" sz="2800" dirty="0"/>
            </a:br>
            <a:r>
              <a:rPr lang="en-US" sz="2800" dirty="0"/>
              <a:t>Overview of Performance Funding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C59C552-3FF3-42C5-B8C8-A562B1629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400" y="5410200"/>
            <a:ext cx="7543800" cy="1143000"/>
          </a:xfrm>
        </p:spPr>
        <p:txBody>
          <a:bodyPr/>
          <a:lstStyle/>
          <a:p>
            <a:r>
              <a:rPr lang="en-US" dirty="0"/>
              <a:t>Bill Payne, Vice President for Finance and Administration</a:t>
            </a:r>
          </a:p>
          <a:p>
            <a:r>
              <a:rPr lang="en-US" dirty="0"/>
              <a:t>Travis Powell, Vice President and General Counsel</a:t>
            </a:r>
          </a:p>
          <a:p>
            <a:r>
              <a:rPr lang="en-US" dirty="0"/>
              <a:t>June 5, 2024</a:t>
            </a:r>
          </a:p>
        </p:txBody>
      </p:sp>
    </p:spTree>
    <p:extLst>
      <p:ext uri="{BB962C8B-B14F-4D97-AF65-F5344CB8AC3E}">
        <p14:creationId xmlns:p14="http://schemas.microsoft.com/office/powerpoint/2010/main" val="127244676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356353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/>
              <a:t>10</a:t>
            </a:fld>
            <a:endParaRPr lang="en-US" sz="1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412838"/>
            <a:ext cx="11353800" cy="5140362"/>
          </a:xfrm>
        </p:spPr>
        <p:txBody>
          <a:bodyPr>
            <a:noAutofit/>
          </a:bodyPr>
          <a:lstStyle/>
          <a:p>
            <a:pPr marL="274320" indent="-274320"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Model metrics     degree types, premiums, student progression, 				   operational support</a:t>
            </a:r>
          </a:p>
          <a:p>
            <a:pPr marL="274320" indent="-274320"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Degree types           bachelor’s only,      all degrees</a:t>
            </a:r>
          </a:p>
          <a:p>
            <a:pPr marL="274320" indent="-274320"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Metric weights     graduated to emphasize completion      yes,      no</a:t>
            </a: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Measures          numbers of degrees,      graduation rate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                hours earned (progression),      retention rate</a:t>
            </a:r>
          </a:p>
          <a:p>
            <a:pPr marL="274320" indent="-274320"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Earned credit hours          undergraduate,      graduate,      HS</a:t>
            </a:r>
          </a:p>
          <a:p>
            <a:pPr marL="274320" indent="-274320">
              <a:spcBef>
                <a:spcPts val="0"/>
              </a:spcBef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Nonresident hour weight          0%,      35%,      50%,      100%</a:t>
            </a:r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Performance Funding Overview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Major Decision Points</a:t>
            </a:r>
            <a:r>
              <a:rPr lang="en-US" sz="3000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(Cont’d)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300664" y="1640445"/>
            <a:ext cx="304800" cy="1524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3379329" y="3461266"/>
            <a:ext cx="304800" cy="1524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2602832" y="4170766"/>
            <a:ext cx="304800" cy="1524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4186033" y="5315218"/>
            <a:ext cx="304800" cy="1524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E41A16-1FA8-4528-A0B3-F17A25D21044}"/>
              </a:ext>
            </a:extLst>
          </p:cNvPr>
          <p:cNvSpPr txBox="1"/>
          <p:nvPr/>
        </p:nvSpPr>
        <p:spPr>
          <a:xfrm>
            <a:off x="5410200" y="5914638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71AC150-4F0F-4F32-9F41-62E19C1258C0}"/>
              </a:ext>
            </a:extLst>
          </p:cNvPr>
          <p:cNvSpPr txBox="1"/>
          <p:nvPr/>
        </p:nvSpPr>
        <p:spPr>
          <a:xfrm>
            <a:off x="6764721" y="5914638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5A1BC4-2B3B-489F-BB69-6B22EB0B49A8}"/>
              </a:ext>
            </a:extLst>
          </p:cNvPr>
          <p:cNvSpPr txBox="1"/>
          <p:nvPr/>
        </p:nvSpPr>
        <p:spPr>
          <a:xfrm>
            <a:off x="8278210" y="5914638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A889A4-C18D-45AF-BA4F-C83B7C985B51}"/>
              </a:ext>
            </a:extLst>
          </p:cNvPr>
          <p:cNvSpPr txBox="1"/>
          <p:nvPr/>
        </p:nvSpPr>
        <p:spPr>
          <a:xfrm>
            <a:off x="8120118" y="5790145"/>
            <a:ext cx="764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273830-559A-4AA5-A137-EEC0018A73F7}"/>
              </a:ext>
            </a:extLst>
          </p:cNvPr>
          <p:cNvSpPr txBox="1"/>
          <p:nvPr/>
        </p:nvSpPr>
        <p:spPr>
          <a:xfrm>
            <a:off x="9525000" y="3352800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D677373-6B7B-4155-9214-A4371337E097}"/>
              </a:ext>
            </a:extLst>
          </p:cNvPr>
          <p:cNvSpPr txBox="1"/>
          <p:nvPr/>
        </p:nvSpPr>
        <p:spPr>
          <a:xfrm>
            <a:off x="10820400" y="3352800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46057B-B8F8-4134-83BA-1643F1A99EE9}"/>
              </a:ext>
            </a:extLst>
          </p:cNvPr>
          <p:cNvSpPr txBox="1"/>
          <p:nvPr/>
        </p:nvSpPr>
        <p:spPr>
          <a:xfrm>
            <a:off x="9341232" y="3183523"/>
            <a:ext cx="764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19" name="Right Arrow 10">
            <a:extLst>
              <a:ext uri="{FF2B5EF4-FFF2-40B4-BE49-F238E27FC236}">
                <a16:creationId xmlns:a16="http://schemas.microsoft.com/office/drawing/2014/main" id="{BA14EA7A-CB79-421E-B915-6C3A7CCF053A}"/>
              </a:ext>
            </a:extLst>
          </p:cNvPr>
          <p:cNvSpPr/>
          <p:nvPr/>
        </p:nvSpPr>
        <p:spPr>
          <a:xfrm>
            <a:off x="3230455" y="2699968"/>
            <a:ext cx="304800" cy="1524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61671C7-0F30-4E7F-80E4-51C50F5B7EE3}"/>
              </a:ext>
            </a:extLst>
          </p:cNvPr>
          <p:cNvSpPr txBox="1"/>
          <p:nvPr/>
        </p:nvSpPr>
        <p:spPr>
          <a:xfrm>
            <a:off x="6858000" y="2563047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65D9F65-05DF-4B81-BB4F-701C26C377C6}"/>
              </a:ext>
            </a:extLst>
          </p:cNvPr>
          <p:cNvSpPr txBox="1"/>
          <p:nvPr/>
        </p:nvSpPr>
        <p:spPr>
          <a:xfrm>
            <a:off x="3733800" y="2563047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E33BA61-46F3-4F2E-B4BA-D1FA5472FD37}"/>
              </a:ext>
            </a:extLst>
          </p:cNvPr>
          <p:cNvSpPr txBox="1"/>
          <p:nvPr/>
        </p:nvSpPr>
        <p:spPr>
          <a:xfrm>
            <a:off x="3568262" y="2417728"/>
            <a:ext cx="764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0" name="Right Arrow 12">
            <a:extLst>
              <a:ext uri="{FF2B5EF4-FFF2-40B4-BE49-F238E27FC236}">
                <a16:creationId xmlns:a16="http://schemas.microsoft.com/office/drawing/2014/main" id="{627F47F7-BCFE-45BB-B198-53054B285B22}"/>
              </a:ext>
            </a:extLst>
          </p:cNvPr>
          <p:cNvSpPr/>
          <p:nvPr/>
        </p:nvSpPr>
        <p:spPr>
          <a:xfrm>
            <a:off x="4965032" y="6027253"/>
            <a:ext cx="304800" cy="1524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2C88D16-741B-4A5E-B538-B15902A203F5}"/>
              </a:ext>
            </a:extLst>
          </p:cNvPr>
          <p:cNvSpPr txBox="1"/>
          <p:nvPr/>
        </p:nvSpPr>
        <p:spPr>
          <a:xfrm>
            <a:off x="4648200" y="5193268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1459D32-811C-49EC-B876-392544408629}"/>
              </a:ext>
            </a:extLst>
          </p:cNvPr>
          <p:cNvSpPr txBox="1"/>
          <p:nvPr/>
        </p:nvSpPr>
        <p:spPr>
          <a:xfrm>
            <a:off x="7696200" y="5193268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321506-7B00-4737-891C-062013F6AC19}"/>
              </a:ext>
            </a:extLst>
          </p:cNvPr>
          <p:cNvSpPr txBox="1"/>
          <p:nvPr/>
        </p:nvSpPr>
        <p:spPr>
          <a:xfrm>
            <a:off x="9906000" y="5193268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1709B64-7D82-46BD-B146-C70E8910BB69}"/>
              </a:ext>
            </a:extLst>
          </p:cNvPr>
          <p:cNvSpPr txBox="1"/>
          <p:nvPr/>
        </p:nvSpPr>
        <p:spPr>
          <a:xfrm>
            <a:off x="7529551" y="5058548"/>
            <a:ext cx="764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BDA442E-4822-459B-8791-D9E81D678354}"/>
              </a:ext>
            </a:extLst>
          </p:cNvPr>
          <p:cNvSpPr txBox="1"/>
          <p:nvPr/>
        </p:nvSpPr>
        <p:spPr>
          <a:xfrm>
            <a:off x="4493335" y="5023991"/>
            <a:ext cx="764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80A20E-655F-472B-8ACE-44A8EE592F8F}"/>
              </a:ext>
            </a:extLst>
          </p:cNvPr>
          <p:cNvSpPr txBox="1"/>
          <p:nvPr/>
        </p:nvSpPr>
        <p:spPr>
          <a:xfrm>
            <a:off x="9791699" y="5914638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F2D59D6-3EAC-467C-973F-4BEFBCADAB6A}"/>
              </a:ext>
            </a:extLst>
          </p:cNvPr>
          <p:cNvSpPr txBox="1"/>
          <p:nvPr/>
        </p:nvSpPr>
        <p:spPr>
          <a:xfrm>
            <a:off x="3048000" y="4050268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25C1B6F-2BA4-4A3B-B0E9-5908AD0F858A}"/>
              </a:ext>
            </a:extLst>
          </p:cNvPr>
          <p:cNvSpPr txBox="1"/>
          <p:nvPr/>
        </p:nvSpPr>
        <p:spPr>
          <a:xfrm>
            <a:off x="6972300" y="4052929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4987267-35F7-4A5D-BCED-5B6A3C51D788}"/>
              </a:ext>
            </a:extLst>
          </p:cNvPr>
          <p:cNvSpPr txBox="1"/>
          <p:nvPr/>
        </p:nvSpPr>
        <p:spPr>
          <a:xfrm>
            <a:off x="3048000" y="4495800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C0AA29B-B831-4AA2-BFC2-CA0425850B92}"/>
              </a:ext>
            </a:extLst>
          </p:cNvPr>
          <p:cNvSpPr txBox="1"/>
          <p:nvPr/>
        </p:nvSpPr>
        <p:spPr>
          <a:xfrm>
            <a:off x="8153400" y="4507468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60E4CF2-30D8-4609-A371-0E7971CCC81A}"/>
              </a:ext>
            </a:extLst>
          </p:cNvPr>
          <p:cNvSpPr txBox="1"/>
          <p:nvPr/>
        </p:nvSpPr>
        <p:spPr>
          <a:xfrm>
            <a:off x="2885008" y="3925670"/>
            <a:ext cx="764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0597CD3-B9E9-47CE-A1E3-BB1D87115A4D}"/>
              </a:ext>
            </a:extLst>
          </p:cNvPr>
          <p:cNvSpPr txBox="1"/>
          <p:nvPr/>
        </p:nvSpPr>
        <p:spPr>
          <a:xfrm>
            <a:off x="2895600" y="4374964"/>
            <a:ext cx="764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54927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356353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/>
              <a:t>11</a:t>
            </a:fld>
            <a:endParaRPr lang="en-US" sz="1400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AB65C0C-40CC-4842-A63E-B5825E150C7B}"/>
              </a:ext>
            </a:extLst>
          </p:cNvPr>
          <p:cNvSpPr txBox="1">
            <a:spLocks/>
          </p:cNvSpPr>
          <p:nvPr/>
        </p:nvSpPr>
        <p:spPr>
          <a:xfrm>
            <a:off x="673100" y="3075057"/>
            <a:ext cx="10845800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000" dirty="0">
                <a:latin typeface="Tahoma" panose="020B0604030504040204" pitchFamily="34" charset="0"/>
                <a:cs typeface="Tahoma" panose="020B0604030504040204" pitchFamily="34" charset="0"/>
              </a:rPr>
              <a:t>Model Components and Metrics</a:t>
            </a:r>
          </a:p>
        </p:txBody>
      </p:sp>
    </p:spTree>
    <p:extLst>
      <p:ext uri="{BB962C8B-B14F-4D97-AF65-F5344CB8AC3E}">
        <p14:creationId xmlns:p14="http://schemas.microsoft.com/office/powerpoint/2010/main" val="97038496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356353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/>
              <a:t>12</a:t>
            </a:fld>
            <a:endParaRPr lang="en-US" sz="1400" dirty="0"/>
          </a:p>
        </p:txBody>
      </p:sp>
      <p:sp>
        <p:nvSpPr>
          <p:cNvPr id="3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Model Components and Metrics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52355A-8BBA-44E1-A4B3-11C33A30AEF8}"/>
              </a:ext>
            </a:extLst>
          </p:cNvPr>
          <p:cNvSpPr txBox="1"/>
          <p:nvPr/>
        </p:nvSpPr>
        <p:spPr>
          <a:xfrm>
            <a:off x="685800" y="1583712"/>
            <a:ext cx="10896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main components of the model?  What allocation percentage is assigned to each component?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were the components and allocation percentages determined?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metrics are used in the model?  What allocation percentage is assigned to each metric?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were the metrics and allocation percentages determined?</a:t>
            </a:r>
          </a:p>
        </p:txBody>
      </p:sp>
    </p:spTree>
    <p:extLst>
      <p:ext uri="{BB962C8B-B14F-4D97-AF65-F5344CB8AC3E}">
        <p14:creationId xmlns:p14="http://schemas.microsoft.com/office/powerpoint/2010/main" val="193334121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Model Components and Metrics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Components and Allocation Percentages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6F3E59-BB5B-4126-92CB-DEDEB36AE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493520"/>
            <a:ext cx="7174270" cy="52120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11AEE30-421E-47B7-91ED-59B7CDDB1928}"/>
              </a:ext>
            </a:extLst>
          </p:cNvPr>
          <p:cNvSpPr txBox="1"/>
          <p:nvPr/>
        </p:nvSpPr>
        <p:spPr>
          <a:xfrm>
            <a:off x="283210" y="1600200"/>
            <a:ext cx="4669790" cy="4539704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Kentucky’s university model contains five main components:</a:t>
            </a:r>
          </a:p>
          <a:p>
            <a:pPr marL="320040" indent="-32004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Outcomes</a:t>
            </a:r>
          </a:p>
          <a:p>
            <a:pPr marL="640080" indent="-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Success</a:t>
            </a:r>
          </a:p>
          <a:p>
            <a:pPr marL="640080" indent="-27432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Completion</a:t>
            </a:r>
          </a:p>
          <a:p>
            <a:pPr marL="320040" indent="-32004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Operational Support</a:t>
            </a:r>
          </a:p>
          <a:p>
            <a:pPr marL="640080" indent="-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M&amp;O</a:t>
            </a:r>
          </a:p>
          <a:p>
            <a:pPr marL="640080" indent="-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Institutional Support</a:t>
            </a:r>
          </a:p>
          <a:p>
            <a:pPr marL="640080" indent="-27432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Academic Support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5D772928-3C66-4A78-8C4E-3A3087AFDD37}"/>
              </a:ext>
            </a:extLst>
          </p:cNvPr>
          <p:cNvSpPr txBox="1">
            <a:spLocks/>
          </p:cNvSpPr>
          <p:nvPr/>
        </p:nvSpPr>
        <p:spPr>
          <a:xfrm>
            <a:off x="11455400" y="6340475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87C2B-C0D7-465F-A2C1-383D1D493A00}" type="slidenum">
              <a:rPr lang="en-US" sz="1400" smtClean="0"/>
              <a:pPr/>
              <a:t>13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6044220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356353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/>
              <a:t>14</a:t>
            </a:fld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6775525" y="1465570"/>
            <a:ext cx="480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KCTCS Model Metrics</a:t>
            </a:r>
          </a:p>
          <a:p>
            <a:pPr>
              <a:spcAft>
                <a:spcPts val="300"/>
              </a:spcAft>
            </a:pPr>
            <a:r>
              <a:rPr lang="en-US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Outcomes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Progression (@ 15 hours)	  2.0%	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Progression (@ 30 hours)	  4.0%	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Progression (@ 45 hours)	  6.0%	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Credentials		10.0%	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URM Credentials		  2.0% 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 Income Credentials	  2.0% 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Underprepared Credentials	  2.0% 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STEM+H Credentials		  2.0% 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Wage High Demand	  1.0% 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Targeted Industry Sectors	  2.0% 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Transfers			  2.0%	</a:t>
            </a:r>
          </a:p>
          <a:p>
            <a:pPr marL="36576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Completion		35.0%	</a:t>
            </a:r>
          </a:p>
          <a:p>
            <a:r>
              <a:rPr lang="en-US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Operational Support </a:t>
            </a:r>
            <a:r>
              <a:rPr lang="en-US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(Same as Universities)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1460602"/>
            <a:ext cx="4800600" cy="5039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 Model Metrics</a:t>
            </a:r>
          </a:p>
          <a:p>
            <a:pPr>
              <a:spcAft>
                <a:spcPts val="300"/>
              </a:spcAft>
            </a:pPr>
            <a:r>
              <a:rPr lang="en-US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Outcomes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Progression (@ 30 hours)	  3.0%	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Progression (@ 60 hours)	  5.0%	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Progression (@ 90 hours)	  7.0%	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Bachelor’s Degrees	  9.0%	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STEM+H Bachelor’s		  5.0% 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URM Bachelor’s Degrees	  3.0% 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 Income Bachelor’s		  3.0% </a:t>
            </a:r>
          </a:p>
          <a:p>
            <a:pPr marL="36576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Completion		35.0%	</a:t>
            </a:r>
          </a:p>
          <a:p>
            <a:pPr>
              <a:spcAft>
                <a:spcPts val="300"/>
              </a:spcAft>
            </a:pPr>
            <a:r>
              <a:rPr lang="en-US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Operational Support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Maintenance &amp; Operations	10.0%	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Institutional Support		10.0%	</a:t>
            </a:r>
          </a:p>
          <a:p>
            <a:pPr marL="365760" indent="-2286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Academic Support		10.0%</a:t>
            </a:r>
          </a:p>
          <a:p>
            <a:pPr marL="137160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096000" y="1479837"/>
            <a:ext cx="0" cy="503984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5800" y="194169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Weight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343445" y="194169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Weight</a:t>
            </a:r>
          </a:p>
        </p:txBody>
      </p:sp>
      <p:sp>
        <p:nvSpPr>
          <p:cNvPr id="3" name="Right Brace 2"/>
          <p:cNvSpPr/>
          <p:nvPr/>
        </p:nvSpPr>
        <p:spPr>
          <a:xfrm>
            <a:off x="5410200" y="2362200"/>
            <a:ext cx="228600" cy="1143000"/>
          </a:xfrm>
          <a:prstGeom prst="rightBrace">
            <a:avLst/>
          </a:prstGeom>
          <a:ln w="1714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2743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8124" y="6172200"/>
            <a:ext cx="5035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*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Graduated scale to emphasize completion.</a:t>
            </a:r>
          </a:p>
        </p:txBody>
      </p:sp>
      <p:sp>
        <p:nvSpPr>
          <p:cNvPr id="14" name="Title 9">
            <a:extLst>
              <a:ext uri="{FF2B5EF4-FFF2-40B4-BE49-F238E27FC236}">
                <a16:creationId xmlns:a16="http://schemas.microsoft.com/office/drawing/2014/main" id="{55E383D6-C5F0-46A3-A2E2-71D8A4EED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Model Components and Metrics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Metrics and Allocation Percentages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5D78FC-0C2D-4EBD-BD12-519F639F106E}"/>
              </a:ext>
            </a:extLst>
          </p:cNvPr>
          <p:cNvSpPr txBox="1"/>
          <p:nvPr/>
        </p:nvSpPr>
        <p:spPr>
          <a:xfrm>
            <a:off x="4264063" y="1467590"/>
            <a:ext cx="16033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>
                <a:solidFill>
                  <a:srgbClr val="C00000"/>
                </a:solidFill>
              </a:rPr>
              <a:t>(Pre-2024)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E2A780-6015-4ED1-9A00-EF7F27DE3936}"/>
              </a:ext>
            </a:extLst>
          </p:cNvPr>
          <p:cNvSpPr txBox="1"/>
          <p:nvPr/>
        </p:nvSpPr>
        <p:spPr>
          <a:xfrm>
            <a:off x="9685552" y="1459577"/>
            <a:ext cx="16033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>
                <a:solidFill>
                  <a:srgbClr val="C00000"/>
                </a:solidFill>
              </a:rPr>
              <a:t>(Pre-2024)</a:t>
            </a:r>
          </a:p>
        </p:txBody>
      </p:sp>
    </p:spTree>
    <p:extLst>
      <p:ext uri="{BB962C8B-B14F-4D97-AF65-F5344CB8AC3E}">
        <p14:creationId xmlns:p14="http://schemas.microsoft.com/office/powerpoint/2010/main" val="204349983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356353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/>
              <a:t>15</a:t>
            </a:fld>
            <a:endParaRPr lang="en-US" sz="1400" dirty="0"/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0F1EF846-FD5C-4D7C-A3B5-092E43BCC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10896600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3000" dirty="0">
                <a:latin typeface="Tahoma" panose="020B0604030504040204" pitchFamily="34" charset="0"/>
                <a:cs typeface="Tahoma" panose="020B0604030504040204" pitchFamily="34" charset="0"/>
              </a:rPr>
              <a:t>The main objectives of the working group </a:t>
            </a: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(2016)</a:t>
            </a:r>
            <a:r>
              <a:rPr lang="en-US" sz="3000" dirty="0">
                <a:latin typeface="Tahoma" panose="020B0604030504040204" pitchFamily="34" charset="0"/>
                <a:cs typeface="Tahoma" panose="020B0604030504040204" pitchFamily="34" charset="0"/>
              </a:rPr>
              <a:t> were to select metrics and allocation percentages that:</a:t>
            </a:r>
          </a:p>
          <a:p>
            <a:pPr marL="457200" indent="-365760">
              <a:spcBef>
                <a:spcPts val="0"/>
              </a:spcBef>
              <a:spcAft>
                <a:spcPts val="1500"/>
              </a:spcAft>
            </a:pPr>
            <a:r>
              <a:rPr lang="en-US" sz="3000" dirty="0">
                <a:latin typeface="Tahoma" panose="020B0604030504040204" pitchFamily="34" charset="0"/>
                <a:cs typeface="Tahoma" panose="020B0604030504040204" pitchFamily="34" charset="0"/>
              </a:rPr>
              <a:t>were aligned with desired state goals for higher education and commonly used in other states</a:t>
            </a:r>
          </a:p>
          <a:p>
            <a:pPr marL="457200" indent="-365760">
              <a:spcBef>
                <a:spcPts val="0"/>
              </a:spcBef>
              <a:spcAft>
                <a:spcPts val="1500"/>
              </a:spcAft>
            </a:pPr>
            <a:r>
              <a:rPr lang="en-US" sz="3000" dirty="0">
                <a:latin typeface="Tahoma" panose="020B0604030504040204" pitchFamily="34" charset="0"/>
                <a:cs typeface="Tahoma" panose="020B0604030504040204" pitchFamily="34" charset="0"/>
              </a:rPr>
              <a:t>would provide incentives for institutions to accelerate progress toward identified goals</a:t>
            </a:r>
          </a:p>
          <a:p>
            <a:pPr marL="457200" indent="-365760">
              <a:spcBef>
                <a:spcPts val="0"/>
              </a:spcBef>
              <a:spcAft>
                <a:spcPts val="1500"/>
              </a:spcAft>
            </a:pPr>
            <a:r>
              <a:rPr lang="en-US" sz="3000" dirty="0">
                <a:latin typeface="Tahoma" panose="020B0604030504040204" pitchFamily="34" charset="0"/>
                <a:cs typeface="Tahoma" panose="020B0604030504040204" pitchFamily="34" charset="0"/>
              </a:rPr>
              <a:t>assign progressively greater weight the further a student progressed toward completion </a:t>
            </a: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(i.e., use a graduated scale)</a:t>
            </a:r>
          </a:p>
          <a:p>
            <a:pPr marL="457200" indent="-365760">
              <a:spcBef>
                <a:spcPts val="0"/>
              </a:spcBef>
              <a:spcAft>
                <a:spcPts val="1800"/>
              </a:spcAft>
            </a:pPr>
            <a:r>
              <a:rPr lang="en-US" sz="3000" dirty="0">
                <a:latin typeface="Tahoma" panose="020B0604030504040204" pitchFamily="34" charset="0"/>
                <a:cs typeface="Tahoma" panose="020B0604030504040204" pitchFamily="34" charset="0"/>
              </a:rPr>
              <a:t>provide premiums for high priority populations</a:t>
            </a:r>
          </a:p>
        </p:txBody>
      </p:sp>
      <p:sp>
        <p:nvSpPr>
          <p:cNvPr id="7" name="Title 9">
            <a:extLst>
              <a:ext uri="{FF2B5EF4-FFF2-40B4-BE49-F238E27FC236}">
                <a16:creationId xmlns:a16="http://schemas.microsoft.com/office/drawing/2014/main" id="{2D177AD4-AFA7-4ECE-9C91-453FD6848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Model Components and Metrics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Metrics and Allocation Percentages </a:t>
            </a:r>
            <a:r>
              <a:rPr lang="en-US" sz="3000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222392118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9906000" y="6400800"/>
            <a:ext cx="762000" cy="30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7700" y="3124199"/>
            <a:ext cx="10896600" cy="609601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600" dirty="0"/>
              <a:t>Funding Model Reviews</a:t>
            </a:r>
          </a:p>
        </p:txBody>
      </p:sp>
      <p:sp>
        <p:nvSpPr>
          <p:cNvPr id="6" name="Shape 287"/>
          <p:cNvSpPr>
            <a:spLocks noGrp="1"/>
          </p:cNvSpPr>
          <p:nvPr>
            <p:ph type="sldNum" sz="quarter" idx="12"/>
          </p:nvPr>
        </p:nvSpPr>
        <p:spPr>
          <a:xfrm>
            <a:off x="11074400" y="6356353"/>
            <a:ext cx="508000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03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356353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/>
              <a:t>17</a:t>
            </a:fld>
            <a:endParaRPr lang="en-US" sz="1400" dirty="0"/>
          </a:p>
        </p:txBody>
      </p:sp>
      <p:sp>
        <p:nvSpPr>
          <p:cNvPr id="3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Funding Model Reviews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52355A-8BBA-44E1-A4B3-11C33A30AEF8}"/>
              </a:ext>
            </a:extLst>
          </p:cNvPr>
          <p:cNvSpPr txBox="1"/>
          <p:nvPr/>
        </p:nvSpPr>
        <p:spPr>
          <a:xfrm>
            <a:off x="685800" y="1558011"/>
            <a:ext cx="10769600" cy="4085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7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did the working group convene in 2020 and again in 2023 to conduct reviews of the funding models?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7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was the work group charged to do?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7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many times did the working group meet?  What was the process by which they conducted their reviews?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were their recommendations?</a:t>
            </a:r>
          </a:p>
        </p:txBody>
      </p:sp>
    </p:spTree>
    <p:extLst>
      <p:ext uri="{BB962C8B-B14F-4D97-AF65-F5344CB8AC3E}">
        <p14:creationId xmlns:p14="http://schemas.microsoft.com/office/powerpoint/2010/main" val="1124752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356353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/>
              <a:t>18</a:t>
            </a:fld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10896600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>
              <a:spcAft>
                <a:spcPts val="1500"/>
              </a:spcAft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KRS 164.092, 11(b)(c)</a:t>
            </a:r>
          </a:p>
          <a:p>
            <a:pPr marL="91440">
              <a:spcAft>
                <a:spcPts val="1500"/>
              </a:spcAft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Beginning in fiscal year 2020-21 and every three fiscal years thereafter, the postsecondary education working group shall convene to:</a:t>
            </a:r>
          </a:p>
          <a:p>
            <a:pPr marL="640080" indent="-27432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determine if the comprehensive funding model is functioning as expected</a:t>
            </a:r>
          </a:p>
          <a:p>
            <a:pPr marL="640080" indent="-27432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any unintended consequences of the model</a:t>
            </a:r>
          </a:p>
          <a:p>
            <a:pPr marL="640080" indent="-27432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recommend any adjustments to the model</a:t>
            </a:r>
          </a:p>
          <a:p>
            <a:pPr marL="91440">
              <a:spcAft>
                <a:spcPts val="1500"/>
              </a:spcAft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results of the review and recommendations of the working group shall be reported to the Governor, the Interim Joint Committee on A&amp;R, and the Interim Joint Committee on Education (by December 1)</a:t>
            </a:r>
          </a:p>
        </p:txBody>
      </p:sp>
      <p:sp>
        <p:nvSpPr>
          <p:cNvPr id="2" name="Right Arrow 1"/>
          <p:cNvSpPr/>
          <p:nvPr/>
        </p:nvSpPr>
        <p:spPr>
          <a:xfrm>
            <a:off x="914400" y="1676400"/>
            <a:ext cx="381000" cy="2286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5B9894F9-E448-4EE9-83A6-5F11E543B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Funding Model Reviews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Working Group’s Charge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0759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Title 9">
            <a:extLst>
              <a:ext uri="{FF2B5EF4-FFF2-40B4-BE49-F238E27FC236}">
                <a16:creationId xmlns:a16="http://schemas.microsoft.com/office/drawing/2014/main" id="{FF4DAA7F-BBC7-40F4-AC88-E2A805964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Funding Model Reviews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Process and Timeline </a:t>
            </a:r>
            <a:r>
              <a:rPr lang="en-US" sz="3000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(2020 Work Group)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D0B386-4C39-416F-BC7C-DAE3432CBC9D}"/>
              </a:ext>
            </a:extLst>
          </p:cNvPr>
          <p:cNvSpPr txBox="1"/>
          <p:nvPr/>
        </p:nvSpPr>
        <p:spPr>
          <a:xfrm>
            <a:off x="685800" y="1484970"/>
            <a:ext cx="10896600" cy="4547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0040" marR="0" lvl="0" indent="-320040">
              <a:spcAft>
                <a:spcPts val="15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working group met six times in calendar year 2020, between July 30 and December 2</a:t>
            </a:r>
          </a:p>
          <a:p>
            <a:pPr marL="320040" marR="0" lvl="0" indent="-320040">
              <a:spcAft>
                <a:spcPts val="15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reviewed trends in student success outcomes data, financial impact information, and campus responses to funding model surveys before arriving at their recommendations</a:t>
            </a:r>
          </a:p>
          <a:p>
            <a:pPr marL="320040" marR="0" lvl="0" indent="-320040">
              <a:spcAft>
                <a:spcPts val="15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Ultimately, they decided </a:t>
            </a:r>
            <a:r>
              <a:rPr lang="en-US" sz="2800" u="sng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recommend </a:t>
            </a:r>
            <a:r>
              <a:rPr lang="en-US" sz="2800" u="sng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changes to the funding models as proscribed in existing statute</a:t>
            </a:r>
          </a:p>
          <a:p>
            <a:pPr marL="320040" marR="0" lvl="0" indent="-320040">
              <a:spcAft>
                <a:spcPts val="15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they did propose changes in how the models would be </a:t>
            </a:r>
            <a:r>
              <a:rPr lang="en-US" sz="2800" u="sng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applied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going forward (i.e., beginning in 2021-22)</a:t>
            </a:r>
          </a:p>
        </p:txBody>
      </p:sp>
    </p:spTree>
    <p:extLst>
      <p:ext uri="{BB962C8B-B14F-4D97-AF65-F5344CB8AC3E}">
        <p14:creationId xmlns:p14="http://schemas.microsoft.com/office/powerpoint/2010/main" val="298805164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9906000" y="6400800"/>
            <a:ext cx="762000" cy="30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9120" y="136522"/>
            <a:ext cx="11003280" cy="960758"/>
          </a:xfrm>
        </p:spPr>
        <p:txBody>
          <a:bodyPr/>
          <a:lstStyle/>
          <a:p>
            <a:pPr lvl="0"/>
            <a:r>
              <a:rPr lang="en-US" dirty="0"/>
              <a:t>Overview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0896600" cy="3352800"/>
          </a:xfrm>
        </p:spPr>
        <p:txBody>
          <a:bodyPr/>
          <a:lstStyle/>
          <a:p>
            <a:pPr marL="0" indent="-548640">
              <a:spcBef>
                <a:spcPts val="0"/>
              </a:spcBef>
              <a:spcAft>
                <a:spcPts val="27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Performance Funding Overview</a:t>
            </a:r>
          </a:p>
          <a:p>
            <a:pPr marL="0" indent="-548640">
              <a:spcBef>
                <a:spcPts val="0"/>
              </a:spcBef>
              <a:spcAft>
                <a:spcPts val="27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Model Components and Metrics</a:t>
            </a:r>
          </a:p>
          <a:p>
            <a:pPr marL="0" indent="-548640">
              <a:spcBef>
                <a:spcPts val="0"/>
              </a:spcBef>
              <a:spcAft>
                <a:spcPts val="27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Funding Model Reviews</a:t>
            </a:r>
            <a:endParaRPr lang="en-US" sz="3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-54864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Assessment of Effectiveness</a:t>
            </a:r>
          </a:p>
        </p:txBody>
      </p:sp>
      <p:sp>
        <p:nvSpPr>
          <p:cNvPr id="6" name="Shape 287"/>
          <p:cNvSpPr>
            <a:spLocks noGrp="1"/>
          </p:cNvSpPr>
          <p:nvPr>
            <p:ph type="sldNum" sz="quarter" idx="12"/>
          </p:nvPr>
        </p:nvSpPr>
        <p:spPr>
          <a:xfrm>
            <a:off x="11074400" y="6356353"/>
            <a:ext cx="508000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17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9906000" y="6400800"/>
            <a:ext cx="762000" cy="30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hape 287"/>
          <p:cNvSpPr>
            <a:spLocks noGrp="1"/>
          </p:cNvSpPr>
          <p:nvPr>
            <p:ph type="sldNum" sz="quarter" idx="12"/>
          </p:nvPr>
        </p:nvSpPr>
        <p:spPr>
          <a:xfrm>
            <a:off x="11074400" y="6356353"/>
            <a:ext cx="508000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ACDBA6B3-ADE9-4F13-9B55-63F99C3CF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Funding Model Reviews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Recommendations </a:t>
            </a:r>
            <a:r>
              <a:rPr lang="en-US" sz="3000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(2020 Work Group)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9DFE34-525B-4CFE-92BC-E0D4B6084523}"/>
              </a:ext>
            </a:extLst>
          </p:cNvPr>
          <p:cNvSpPr txBox="1"/>
          <p:nvPr/>
        </p:nvSpPr>
        <p:spPr>
          <a:xfrm>
            <a:off x="685800" y="1484970"/>
            <a:ext cx="108966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0040" marR="0" lvl="0" indent="-32004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Establish a General Fund floor, or base level of state support, for each postsecondary institution </a:t>
            </a:r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(a.k.a., the Funding Floor 2020-21)</a:t>
            </a:r>
          </a:p>
          <a:p>
            <a:pPr marL="320040" marR="0" lvl="0" indent="-32004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Discontinue 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stop-loss carve outs made by the institutions to the performance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 each year</a:t>
            </a:r>
          </a:p>
          <a:p>
            <a:pPr marL="320040" marR="0" lvl="0" indent="-32004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meant that going forward any funds appropriated to the performance fund would be provided by the General Assembly</a:t>
            </a:r>
          </a:p>
          <a:p>
            <a:pPr marL="320040" marR="0" lvl="0" indent="-32004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Distributions from the fund would be determined using existing models and be non-recurring to the institutions</a:t>
            </a:r>
          </a:p>
          <a:p>
            <a:pPr marL="320040" marR="0" lvl="0" indent="-320040">
              <a:spcAft>
                <a:spcPts val="15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Thus, appropriations for performance would be recurring to the performance fund, not the institutions</a:t>
            </a:r>
          </a:p>
        </p:txBody>
      </p:sp>
    </p:spTree>
    <p:extLst>
      <p:ext uri="{BB962C8B-B14F-4D97-AF65-F5344CB8AC3E}">
        <p14:creationId xmlns:p14="http://schemas.microsoft.com/office/powerpoint/2010/main" val="20072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F6907-172E-45A9-BEA6-4A3484EE999C}"/>
              </a:ext>
            </a:extLst>
          </p:cNvPr>
          <p:cNvSpPr txBox="1"/>
          <p:nvPr/>
        </p:nvSpPr>
        <p:spPr>
          <a:xfrm>
            <a:off x="685800" y="1447800"/>
            <a:ext cx="108966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0040" marR="0" lvl="0" indent="-320040">
              <a:spcAft>
                <a:spcPts val="15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working group met five times, between Jan 25 and Sept 6</a:t>
            </a:r>
          </a:p>
          <a:p>
            <a:pPr marL="320040" marR="0" lvl="0" indent="-320040">
              <a:spcAft>
                <a:spcPts val="15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reviewed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discussed model 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 and metrics, trends in student outcomes, financial impact information, and campus and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CPE staff responses to performance 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surveys</a:t>
            </a:r>
          </a:p>
          <a:p>
            <a:pPr marL="320040" marR="0" lvl="0" indent="-320040">
              <a:spcAft>
                <a:spcPts val="15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also reviewed proposed changes to the models and options for the biennial budget operating funds request</a:t>
            </a:r>
          </a:p>
          <a:p>
            <a:pPr marL="320040" indent="-320040">
              <a:spcAft>
                <a:spcPts val="15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September 6, the working group reached consensus on a set of recommended changes to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models</a:t>
            </a:r>
          </a:p>
          <a:p>
            <a:pPr marL="320040" indent="-320040">
              <a:spcAft>
                <a:spcPts val="9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CPE staff reported results to the General Assembly and assisted bill drafters to effect changes in statute (KRS 164.092)</a:t>
            </a:r>
            <a:endParaRPr lang="en-US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76251CAF-E15F-4F85-9CE1-89D31D30B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Funding Model Reviews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Process and Timeline </a:t>
            </a:r>
            <a:r>
              <a:rPr lang="en-US" sz="3000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(2023 Work Group)</a:t>
            </a:r>
          </a:p>
        </p:txBody>
      </p:sp>
    </p:spTree>
    <p:extLst>
      <p:ext uri="{BB962C8B-B14F-4D97-AF65-F5344CB8AC3E}">
        <p14:creationId xmlns:p14="http://schemas.microsoft.com/office/powerpoint/2010/main" val="1904302573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233537-939D-498B-B7D5-F9715AC8944D}"/>
              </a:ext>
            </a:extLst>
          </p:cNvPr>
          <p:cNvSpPr txBox="1"/>
          <p:nvPr/>
        </p:nvSpPr>
        <p:spPr>
          <a:xfrm>
            <a:off x="437902" y="1447800"/>
            <a:ext cx="1123909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320" indent="-27432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63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addition to work group meetings, CPE staff met with campus CBOs and presidents to discuss potential changes to the model</a:t>
            </a:r>
          </a:p>
          <a:p>
            <a:pPr marL="274320" indent="-27432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63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reached consensus on biennial </a:t>
            </a:r>
            <a:r>
              <a:rPr lang="en-US" sz="3000" b="0" i="0" dirty="0">
                <a:solidFill>
                  <a:srgbClr val="363E4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operating funds request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C2A038C9-CD45-4126-B735-3A0ED8B4B9A9}"/>
              </a:ext>
            </a:extLst>
          </p:cNvPr>
          <p:cNvSpPr/>
          <p:nvPr/>
        </p:nvSpPr>
        <p:spPr>
          <a:xfrm>
            <a:off x="437901" y="2743200"/>
            <a:ext cx="11239092" cy="2322786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3D7A80B4-771F-439B-B21C-A02C1E50A495}"/>
              </a:ext>
            </a:extLst>
          </p:cNvPr>
          <p:cNvSpPr/>
          <p:nvPr/>
        </p:nvSpPr>
        <p:spPr>
          <a:xfrm>
            <a:off x="681519" y="3350174"/>
            <a:ext cx="1208689" cy="114562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Jan 25</a:t>
            </a: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BE971FC1-034A-4F88-A375-C8299B9FD3F1}"/>
              </a:ext>
            </a:extLst>
          </p:cNvPr>
          <p:cNvSpPr/>
          <p:nvPr/>
        </p:nvSpPr>
        <p:spPr>
          <a:xfrm>
            <a:off x="9245111" y="3339662"/>
            <a:ext cx="1208689" cy="114562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Sep 6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F9099486-6605-4108-A367-AC307B370A4D}"/>
              </a:ext>
            </a:extLst>
          </p:cNvPr>
          <p:cNvSpPr/>
          <p:nvPr/>
        </p:nvSpPr>
        <p:spPr>
          <a:xfrm>
            <a:off x="7119978" y="3350174"/>
            <a:ext cx="1208689" cy="114562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Jul</a:t>
            </a:r>
          </a:p>
          <a:p>
            <a:pPr algn="ctr"/>
            <a:r>
              <a:rPr lang="en-US" sz="2400" dirty="0"/>
              <a:t>26</a:t>
            </a: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0812C518-BC8C-453F-8042-A494C4377646}"/>
              </a:ext>
            </a:extLst>
          </p:cNvPr>
          <p:cNvSpPr/>
          <p:nvPr/>
        </p:nvSpPr>
        <p:spPr>
          <a:xfrm>
            <a:off x="4973825" y="3339662"/>
            <a:ext cx="1208689" cy="114562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Apr 19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1D7EA0AD-57F9-4D71-BF99-6E7415E08EEB}"/>
              </a:ext>
            </a:extLst>
          </p:cNvPr>
          <p:cNvSpPr/>
          <p:nvPr/>
        </p:nvSpPr>
        <p:spPr>
          <a:xfrm>
            <a:off x="2827672" y="3339662"/>
            <a:ext cx="1208689" cy="114562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Mar</a:t>
            </a:r>
          </a:p>
          <a:p>
            <a:pPr algn="ctr"/>
            <a:r>
              <a:rPr lang="en-US" sz="2400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BBF005-8E87-4378-8B4F-EF0049DE56BE}"/>
              </a:ext>
            </a:extLst>
          </p:cNvPr>
          <p:cNvSpPr txBox="1"/>
          <p:nvPr/>
        </p:nvSpPr>
        <p:spPr>
          <a:xfrm>
            <a:off x="159080" y="4791203"/>
            <a:ext cx="2253566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/>
              <a:t>Reviewed goals and guiding principles</a:t>
            </a:r>
          </a:p>
          <a:p>
            <a:pPr marL="182880" indent="-18288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/>
              <a:t>Reviewed model components and metrics, financial impact information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98C8EE-F764-4D55-8E7E-E1C856696242}"/>
              </a:ext>
            </a:extLst>
          </p:cNvPr>
          <p:cNvSpPr txBox="1"/>
          <p:nvPr/>
        </p:nvSpPr>
        <p:spPr>
          <a:xfrm>
            <a:off x="2305233" y="4802776"/>
            <a:ext cx="2253566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/>
              <a:t>CPE staff presented trends in student outcomes data</a:t>
            </a:r>
          </a:p>
          <a:p>
            <a:pPr marL="18288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Reviewed responses to campus funding model surveys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390D4B-F11C-49A8-8655-E382E39CEE88}"/>
              </a:ext>
            </a:extLst>
          </p:cNvPr>
          <p:cNvSpPr txBox="1"/>
          <p:nvPr/>
        </p:nvSpPr>
        <p:spPr>
          <a:xfrm>
            <a:off x="4419600" y="4804420"/>
            <a:ext cx="2296748" cy="1856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Reviewed responses to CPE staff funding model survey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dirty="0"/>
              <a:t>Discussed proposed adjustments and scenario impacts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3DAB27-115F-4DA3-82FA-A09530EC8F30}"/>
              </a:ext>
            </a:extLst>
          </p:cNvPr>
          <p:cNvSpPr txBox="1"/>
          <p:nvPr/>
        </p:nvSpPr>
        <p:spPr>
          <a:xfrm>
            <a:off x="6634323" y="4801678"/>
            <a:ext cx="2179997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CPE staff presented 2023-24 funding model distribution</a:t>
            </a:r>
          </a:p>
          <a:p>
            <a:pPr marL="18288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Discussed biennial budget options and model scenarios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8A915D-29C7-4DE7-9F42-5FDB66322CE7}"/>
              </a:ext>
            </a:extLst>
          </p:cNvPr>
          <p:cNvSpPr txBox="1"/>
          <p:nvPr/>
        </p:nvSpPr>
        <p:spPr>
          <a:xfrm>
            <a:off x="8814320" y="4797385"/>
            <a:ext cx="237744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Reviewed operating funds request</a:t>
            </a:r>
          </a:p>
          <a:p>
            <a:pPr marL="182880" indent="-18288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Discussed proposed model adjustments</a:t>
            </a:r>
          </a:p>
          <a:p>
            <a:pPr marL="18288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Reached consensus on recommendations</a:t>
            </a:r>
          </a:p>
        </p:txBody>
      </p:sp>
      <p:sp>
        <p:nvSpPr>
          <p:cNvPr id="19" name="Title 9">
            <a:extLst>
              <a:ext uri="{FF2B5EF4-FFF2-40B4-BE49-F238E27FC236}">
                <a16:creationId xmlns:a16="http://schemas.microsoft.com/office/drawing/2014/main" id="{4D59AFE4-860B-4D0D-BCC1-669E86AC7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Funding Model Reviews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Process and Timeline </a:t>
            </a:r>
            <a:r>
              <a:rPr lang="en-US" sz="3000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(2023 Work Group)</a:t>
            </a:r>
          </a:p>
        </p:txBody>
      </p:sp>
    </p:spTree>
    <p:extLst>
      <p:ext uri="{BB962C8B-B14F-4D97-AF65-F5344CB8AC3E}">
        <p14:creationId xmlns:p14="http://schemas.microsoft.com/office/powerpoint/2010/main" val="3461464690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9906000" y="6400800"/>
            <a:ext cx="762000" cy="30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hape 287"/>
          <p:cNvSpPr>
            <a:spLocks noGrp="1"/>
          </p:cNvSpPr>
          <p:nvPr>
            <p:ph type="sldNum" sz="quarter" idx="12"/>
          </p:nvPr>
        </p:nvSpPr>
        <p:spPr>
          <a:xfrm>
            <a:off x="11074400" y="6356353"/>
            <a:ext cx="508000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FF53A6-A198-4B01-AB77-0F1B716A5840}"/>
              </a:ext>
            </a:extLst>
          </p:cNvPr>
          <p:cNvSpPr txBox="1"/>
          <p:nvPr/>
        </p:nvSpPr>
        <p:spPr>
          <a:xfrm>
            <a:off x="685800" y="1447800"/>
            <a:ext cx="10896600" cy="4562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0040" marR="0" lvl="0" indent="-32004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3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group members voted unanimously to recommend five changes to the </a:t>
            </a:r>
            <a:r>
              <a:rPr lang="en-US" sz="3000" u="sng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</a:t>
            </a:r>
            <a:r>
              <a:rPr lang="en-US" sz="3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funding model:</a:t>
            </a:r>
          </a:p>
          <a:p>
            <a:pPr marL="822960" marR="0" lvl="0" indent="-502920">
              <a:spcBef>
                <a:spcPts val="0"/>
              </a:spcBef>
              <a:spcAft>
                <a:spcPts val="1500"/>
              </a:spcAft>
              <a:buFont typeface="+mj-lt"/>
              <a:buAutoNum type="arabicParenR"/>
              <a:tabLst>
                <a:tab pos="723900" algn="l"/>
              </a:tabLst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ncrease premium provided for bachelor’s degrees awarded to low-income students </a:t>
            </a:r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(increase pool allocation from 3% to 8%)</a:t>
            </a:r>
          </a:p>
          <a:p>
            <a:pPr marL="822960" marR="0" lvl="0" indent="-502920">
              <a:spcBef>
                <a:spcPts val="0"/>
              </a:spcBef>
              <a:spcAft>
                <a:spcPts val="1500"/>
              </a:spcAft>
              <a:buFont typeface="+mj-lt"/>
              <a:buAutoNum type="arabicParenR"/>
              <a:tabLst>
                <a:tab pos="723900" algn="l"/>
              </a:tabLst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 a new adult learner metric to the model</a:t>
            </a:r>
          </a:p>
          <a:p>
            <a:pPr marL="822960" marR="0" lvl="0" indent="-502920">
              <a:spcBef>
                <a:spcPts val="0"/>
              </a:spcBef>
              <a:spcAft>
                <a:spcPts val="1500"/>
              </a:spcAft>
              <a:buFont typeface="+mj-lt"/>
              <a:buAutoNum type="arabicParenR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eliminate degree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fficiency weighting </a:t>
            </a:r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</a:t>
            </a:r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bachelor’s metric)</a:t>
            </a:r>
          </a:p>
          <a:p>
            <a:pPr marL="822960" marR="0" lvl="0" indent="-502920">
              <a:spcBef>
                <a:spcPts val="0"/>
              </a:spcBef>
              <a:spcAft>
                <a:spcPts val="1500"/>
              </a:spcAft>
              <a:buFont typeface="+mj-lt"/>
              <a:buAutoNum type="arabicParenR"/>
              <a:tabLst>
                <a:tab pos="723900" algn="l"/>
              </a:tabLst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 s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mall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chool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djustments for KSU and MoSU</a:t>
            </a:r>
          </a:p>
          <a:p>
            <a:pPr marL="822960" marR="0" lvl="0" indent="-502920">
              <a:spcBef>
                <a:spcPts val="0"/>
              </a:spcBef>
              <a:buFont typeface="+mj-lt"/>
              <a:buAutoNum type="arabicParenR"/>
              <a:tabLst>
                <a:tab pos="723900" algn="l"/>
              </a:tabLst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 nonresident credit hour weighting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from 0.50 to 0.75)</a:t>
            </a:r>
            <a:endParaRPr lang="en-US" sz="26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ACDBA6B3-ADE9-4F13-9B55-63F99C3CF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Funding Model Reviews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Recommendations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76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9906000" y="6400800"/>
            <a:ext cx="762000" cy="30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hape 287"/>
          <p:cNvSpPr>
            <a:spLocks noGrp="1"/>
          </p:cNvSpPr>
          <p:nvPr>
            <p:ph type="sldNum" sz="quarter" idx="12"/>
          </p:nvPr>
        </p:nvSpPr>
        <p:spPr>
          <a:xfrm>
            <a:off x="11074400" y="6356353"/>
            <a:ext cx="508000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E48BD1-3A62-4183-B14F-1C1A9695A89A}"/>
              </a:ext>
            </a:extLst>
          </p:cNvPr>
          <p:cNvSpPr txBox="1"/>
          <p:nvPr/>
        </p:nvSpPr>
        <p:spPr>
          <a:xfrm>
            <a:off x="685800" y="1447800"/>
            <a:ext cx="10845800" cy="51167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0040" marR="0" lvl="0" indent="-32004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3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group members voted unanimously to recommend six changes to the </a:t>
            </a:r>
            <a:r>
              <a:rPr lang="en-US" sz="3000" u="sng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KCTCS</a:t>
            </a:r>
            <a:r>
              <a:rPr lang="en-US" sz="3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funding model:</a:t>
            </a:r>
          </a:p>
          <a:p>
            <a:pPr marL="822960" marR="0" lvl="0" indent="-502920">
              <a:spcBef>
                <a:spcPts val="0"/>
              </a:spcBef>
              <a:spcAft>
                <a:spcPts val="900"/>
              </a:spcAft>
              <a:buFont typeface="+mj-lt"/>
              <a:buAutoNum type="arabicParenR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a new adult learner metric to the model</a:t>
            </a:r>
          </a:p>
          <a:p>
            <a:pPr marL="822960" marR="0" lvl="0" indent="-502920">
              <a:spcBef>
                <a:spcPts val="0"/>
              </a:spcBef>
              <a:spcAft>
                <a:spcPts val="900"/>
              </a:spcAft>
              <a:buFont typeface="+mj-lt"/>
              <a:buAutoNum type="arabicParenR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allocate equity adjustment using a Community Needs Index</a:t>
            </a:r>
          </a:p>
          <a:p>
            <a:pPr marL="822960" marR="0" lvl="0" indent="-502920">
              <a:spcBef>
                <a:spcPts val="0"/>
              </a:spcBef>
              <a:spcAft>
                <a:spcPts val="900"/>
              </a:spcAft>
              <a:buFont typeface="+mj-lt"/>
              <a:buAutoNum type="arabicParenR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reduce weighting of progression metrics </a:t>
            </a:r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(from 12% to 7%)</a:t>
            </a:r>
          </a:p>
          <a:p>
            <a:pPr marL="822960" marR="0" lvl="0" indent="-502920">
              <a:spcBef>
                <a:spcPts val="0"/>
              </a:spcBef>
              <a:spcAft>
                <a:spcPts val="900"/>
              </a:spcAft>
              <a:buFont typeface="+mj-lt"/>
              <a:buAutoNum type="arabicParenR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merge overlapping metrics into one credential metric tied to the economy </a:t>
            </a:r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(merge STEM+H, high-wage-demand, targeted)</a:t>
            </a:r>
          </a:p>
          <a:p>
            <a:pPr marL="822960" marR="0" lvl="0" indent="-502920">
              <a:spcBef>
                <a:spcPts val="0"/>
              </a:spcBef>
              <a:spcAft>
                <a:spcPts val="900"/>
              </a:spcAft>
              <a:buFont typeface="+mj-lt"/>
              <a:buAutoNum type="arabicParenR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reduce credential metric weighting </a:t>
            </a:r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(from 15% to 8%)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increase weighting for URM, underprepared, low income, and transfer</a:t>
            </a:r>
          </a:p>
          <a:p>
            <a:pPr marL="822960" marR="0" lvl="0" indent="-502920">
              <a:spcBef>
                <a:spcPts val="0"/>
              </a:spcBef>
              <a:buFont typeface="+mj-lt"/>
              <a:buAutoNum type="arabicParenR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three-year average data for all metrics except square feet</a:t>
            </a:r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id="{E6719A2E-487F-4F44-963F-AC1635747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Funding Model Reviews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Recommendations </a:t>
            </a:r>
            <a:r>
              <a:rPr lang="en-US" sz="3000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216368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356353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/>
              <a:t>25</a:t>
            </a:fld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6775525" y="1465570"/>
            <a:ext cx="4800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KCTCS Model Metrics</a:t>
            </a:r>
          </a:p>
          <a:p>
            <a:pPr>
              <a:spcAft>
                <a:spcPts val="100"/>
              </a:spcAft>
            </a:pPr>
            <a:r>
              <a:rPr lang="en-US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Outcomes</a:t>
            </a:r>
          </a:p>
          <a:p>
            <a:pPr marL="365760" indent="-2286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Progression (@ 15 hours)	  1.0%	</a:t>
            </a:r>
          </a:p>
          <a:p>
            <a:pPr marL="365760" indent="-2286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Progression (@ 30 hours)	  2.0%	</a:t>
            </a:r>
          </a:p>
          <a:p>
            <a:pPr marL="365760" indent="-2286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Progression (@ 45 hours)	  4.0%	</a:t>
            </a:r>
          </a:p>
          <a:p>
            <a:pPr marL="365760" indent="-2286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Economy Credentials		  8.0%</a:t>
            </a:r>
          </a:p>
          <a:p>
            <a:pPr marL="365760" indent="-2286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baseline="30000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Gen Student Degrees	  1.0%	</a:t>
            </a:r>
          </a:p>
          <a:p>
            <a:pPr marL="365760" indent="-2286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Adult (25+) Credentials		  6.0% </a:t>
            </a:r>
          </a:p>
          <a:p>
            <a:pPr marL="365760" indent="-2286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 Income Credentials	  5.0% </a:t>
            </a:r>
          </a:p>
          <a:p>
            <a:pPr marL="365760" indent="-2286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Underprepared Credentials	  4.0% </a:t>
            </a:r>
          </a:p>
          <a:p>
            <a:pPr marL="365760" indent="-2286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Transfers			  4.0%	</a:t>
            </a:r>
          </a:p>
          <a:p>
            <a:pPr marL="36576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Completion		35.0%	</a:t>
            </a:r>
          </a:p>
          <a:p>
            <a:pPr>
              <a:spcAft>
                <a:spcPts val="100"/>
              </a:spcAft>
            </a:pPr>
            <a:r>
              <a:rPr lang="en-US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Operational Support</a:t>
            </a:r>
            <a:endParaRPr lang="en-US" sz="16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760" indent="-2286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Maintenance &amp; Operations	10.0%	</a:t>
            </a:r>
          </a:p>
          <a:p>
            <a:pPr marL="365760" indent="-2286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Institutional Support		10.0%	</a:t>
            </a:r>
          </a:p>
          <a:p>
            <a:pPr marL="365760" indent="-2286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Academic Support		10.0%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1460602"/>
            <a:ext cx="48006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 Model Metrics</a:t>
            </a:r>
          </a:p>
          <a:p>
            <a:pPr>
              <a:spcAft>
                <a:spcPts val="100"/>
              </a:spcAft>
            </a:pPr>
            <a:r>
              <a:rPr lang="en-US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Outcomes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Progression (@ 30 hours)	  3.0%	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Progression (@ 60 hours)	  5.0%	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Progression (@ 90 hours)	  7.0%	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Bachelor’s Degrees	  9.0%	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STEM+H Bachelor’s		  5.0% 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baseline="30000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Gen Student Bachelor’s	  1.5% 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 Income Bachelor’s		  9.5% </a:t>
            </a:r>
          </a:p>
          <a:p>
            <a:pPr marL="36576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Completion		30.0%	</a:t>
            </a:r>
          </a:p>
          <a:p>
            <a:pPr>
              <a:spcAft>
                <a:spcPts val="100"/>
              </a:spcAft>
            </a:pPr>
            <a:r>
              <a:rPr lang="en-US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Operational Support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Maintenance &amp; Operations	10.0%	</a:t>
            </a:r>
          </a:p>
          <a:p>
            <a:pPr marL="36576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Institutional Support		10.0%	</a:t>
            </a:r>
          </a:p>
          <a:p>
            <a:pPr marL="365760" indent="-2286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Academic Support		10.0%</a:t>
            </a:r>
          </a:p>
          <a:p>
            <a:pPr marL="137160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096000" y="1479837"/>
            <a:ext cx="0" cy="503984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07089" y="191911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Weight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332156" y="191911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Weight</a:t>
            </a:r>
          </a:p>
        </p:txBody>
      </p:sp>
      <p:sp>
        <p:nvSpPr>
          <p:cNvPr id="3" name="Right Brace 2"/>
          <p:cNvSpPr/>
          <p:nvPr/>
        </p:nvSpPr>
        <p:spPr>
          <a:xfrm>
            <a:off x="5410200" y="2362200"/>
            <a:ext cx="228600" cy="1143000"/>
          </a:xfrm>
          <a:prstGeom prst="rightBrace">
            <a:avLst/>
          </a:prstGeom>
          <a:ln w="1714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0089" y="2765778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8124" y="6172200"/>
            <a:ext cx="5035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*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Graduated scale to emphasize completion.</a:t>
            </a:r>
          </a:p>
        </p:txBody>
      </p:sp>
      <p:sp>
        <p:nvSpPr>
          <p:cNvPr id="14" name="Title 9">
            <a:extLst>
              <a:ext uri="{FF2B5EF4-FFF2-40B4-BE49-F238E27FC236}">
                <a16:creationId xmlns:a16="http://schemas.microsoft.com/office/drawing/2014/main" id="{55E383D6-C5F0-46A3-A2E2-71D8A4EED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Funding Model Reviews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Metrics and Allocation Percentages</a:t>
            </a:r>
            <a:endParaRPr lang="en-US" sz="30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5D78FC-0C2D-4EBD-BD12-519F639F106E}"/>
              </a:ext>
            </a:extLst>
          </p:cNvPr>
          <p:cNvSpPr txBox="1"/>
          <p:nvPr/>
        </p:nvSpPr>
        <p:spPr>
          <a:xfrm>
            <a:off x="4264063" y="1467590"/>
            <a:ext cx="16033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>
                <a:solidFill>
                  <a:srgbClr val="00B050"/>
                </a:solidFill>
              </a:rPr>
              <a:t>(2024-25)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E2A780-6015-4ED1-9A00-EF7F27DE3936}"/>
              </a:ext>
            </a:extLst>
          </p:cNvPr>
          <p:cNvSpPr txBox="1"/>
          <p:nvPr/>
        </p:nvSpPr>
        <p:spPr>
          <a:xfrm>
            <a:off x="9685552" y="1459577"/>
            <a:ext cx="16033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>
                <a:solidFill>
                  <a:srgbClr val="00B050"/>
                </a:solidFill>
              </a:rPr>
              <a:t>(2024-25)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6F9EFD46-DF12-4B2A-AFA4-DAEC8A28BF40}"/>
              </a:ext>
            </a:extLst>
          </p:cNvPr>
          <p:cNvSpPr/>
          <p:nvPr/>
        </p:nvSpPr>
        <p:spPr>
          <a:xfrm>
            <a:off x="11246556" y="2339622"/>
            <a:ext cx="228600" cy="1143000"/>
          </a:xfrm>
          <a:prstGeom prst="rightBrace">
            <a:avLst/>
          </a:prstGeom>
          <a:ln w="1714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AC142A-611F-4061-80AE-09CC387AD8B2}"/>
              </a:ext>
            </a:extLst>
          </p:cNvPr>
          <p:cNvSpPr txBox="1"/>
          <p:nvPr/>
        </p:nvSpPr>
        <p:spPr>
          <a:xfrm>
            <a:off x="11506200" y="2743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09951471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416675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>
                <a:solidFill>
                  <a:schemeClr val="tx1"/>
                </a:solidFill>
              </a:rPr>
              <a:t>26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685800" y="3013501"/>
            <a:ext cx="1082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800" b="1" dirty="0">
                <a:latin typeface="+mn-lt"/>
                <a:cs typeface="Tahoma" panose="020B0604030504040204" pitchFamily="34" charset="0"/>
              </a:rPr>
              <a:t>Assessment of Effectiveness</a:t>
            </a:r>
            <a:endParaRPr lang="en-US" sz="4800" dirty="0">
              <a:latin typeface="+mn-lt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32727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416675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>
                <a:solidFill>
                  <a:schemeClr val="tx1"/>
                </a:solidFill>
              </a:rPr>
              <a:t>27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Assessment of Effectiveness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9DA819-E6B3-4405-9ACC-7BA9391474E3}"/>
              </a:ext>
            </a:extLst>
          </p:cNvPr>
          <p:cNvSpPr txBox="1"/>
          <p:nvPr/>
        </p:nvSpPr>
        <p:spPr>
          <a:xfrm>
            <a:off x="685800" y="1600200"/>
            <a:ext cx="1076960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>
              <a:spcAft>
                <a:spcPts val="2100"/>
              </a:spcAft>
              <a:buFont typeface="Wingdings" panose="05000000000000000000" pitchFamily="2" charset="2"/>
              <a:buChar char="Ø"/>
              <a:tabLst>
                <a:tab pos="723900" algn="l"/>
              </a:tabLst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</a:t>
            </a:r>
            <a:r>
              <a:rPr lang="en-US" sz="3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 did policymakers expect to achieve by adopting a new funding model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457200" marR="0" lvl="0" indent="-457200">
              <a:spcAft>
                <a:spcPts val="1700"/>
              </a:spcAft>
              <a:buFont typeface="Wingdings" panose="05000000000000000000" pitchFamily="2" charset="2"/>
              <a:buChar char="Ø"/>
              <a:tabLst>
                <a:tab pos="723900" algn="l"/>
              </a:tabLst>
            </a:pPr>
            <a:r>
              <a:rPr lang="en-US" sz="3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 the past six years, has the model delivered on those expectations?</a:t>
            </a:r>
          </a:p>
        </p:txBody>
      </p:sp>
    </p:spTree>
    <p:extLst>
      <p:ext uri="{BB962C8B-B14F-4D97-AF65-F5344CB8AC3E}">
        <p14:creationId xmlns:p14="http://schemas.microsoft.com/office/powerpoint/2010/main" val="3891692204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416675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>
                <a:solidFill>
                  <a:schemeClr val="tx1"/>
                </a:solidFill>
              </a:rPr>
              <a:t>28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9DA819-E6B3-4405-9ACC-7BA9391474E3}"/>
              </a:ext>
            </a:extLst>
          </p:cNvPr>
          <p:cNvSpPr txBox="1"/>
          <p:nvPr/>
        </p:nvSpPr>
        <p:spPr>
          <a:xfrm>
            <a:off x="685800" y="1524000"/>
            <a:ext cx="10769600" cy="4003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>
              <a:spcAft>
                <a:spcPts val="1700"/>
              </a:spcAft>
              <a:buFont typeface="Wingdings" panose="05000000000000000000" pitchFamily="2" charset="2"/>
              <a:buChar char="Ø"/>
              <a:tabLst>
                <a:tab pos="723900" algn="l"/>
              </a:tabLst>
            </a:pPr>
            <a:r>
              <a:rPr lang="en-US" sz="3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were several outcomes the funding model was expected to achieve:</a:t>
            </a:r>
          </a:p>
          <a:p>
            <a:pPr marL="822960" marR="0" lvl="0" indent="-320040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 shortcomings of the previous funding method</a:t>
            </a:r>
          </a:p>
          <a:p>
            <a:pPr marL="822960" marR="0" lvl="0" indent="-320040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Rectify funding disparities that had developed over time</a:t>
            </a:r>
          </a:p>
          <a:p>
            <a:pPr marL="822960" indent="-32004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Accelerate progress toward attainment of state goals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80160" indent="-411480">
              <a:spcAft>
                <a:spcPts val="600"/>
              </a:spcAft>
              <a:buFont typeface="Symbol" panose="05050102010706020507" pitchFamily="18" charset="2"/>
              <a:buChar char="-"/>
              <a:tabLst>
                <a:tab pos="723900" algn="l"/>
              </a:tabLst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odel specific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oals</a:t>
            </a:r>
          </a:p>
          <a:p>
            <a:pPr marL="1280160" indent="-411480">
              <a:buFont typeface="Symbol" panose="05050102010706020507" pitchFamily="18" charset="2"/>
              <a:buChar char="-"/>
              <a:tabLst>
                <a:tab pos="723900" algn="l"/>
              </a:tabLst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Kentucky’s 60X30 goal</a:t>
            </a:r>
            <a:endParaRPr lang="en-US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798B10E9-EE6B-4362-9797-433CE110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Assessment of Effectiveness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Outcomes Expected</a:t>
            </a:r>
            <a:endParaRPr lang="en-US" sz="30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335462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416675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>
                <a:solidFill>
                  <a:schemeClr val="tx1"/>
                </a:solidFill>
              </a:rPr>
              <a:t>29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57B21811-573B-47EA-BF5E-F08D124EE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10896600" cy="5105400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The model has addressed limitations of the previous method</a:t>
            </a:r>
          </a:p>
          <a:p>
            <a:pPr marL="868680" lvl="1" indent="-32004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State funding is no longer distributed based on historical share, but on outcomes produced</a:t>
            </a:r>
          </a:p>
          <a:p>
            <a:pPr marL="868680" lvl="1" indent="-32004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The approach reflects changes in enrollment, program mix, and degrees awarded</a:t>
            </a:r>
          </a:p>
          <a:p>
            <a:pPr marL="868680" lvl="1" indent="-32004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The model provides incentives for student progression and completion, and premiums for STEM+H, URM, and LI degrees</a:t>
            </a:r>
          </a:p>
          <a:p>
            <a:pPr marL="868680" lvl="1" indent="-32004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Institutions have reacted to the model strategically</a:t>
            </a:r>
          </a:p>
          <a:p>
            <a:pPr marL="1280160" indent="-36576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Many adopted budget models to reward performance</a:t>
            </a:r>
          </a:p>
          <a:p>
            <a:pPr marL="1280160" indent="-36576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Increased alignment between campus and state goals</a:t>
            </a:r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E0BAAA18-C57D-41E6-A77D-3EBFFD876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Assessment of Effectiveness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Outcomes Achieved </a:t>
            </a:r>
            <a:r>
              <a:rPr lang="en-US" sz="3000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(Address Shortcomings)</a:t>
            </a:r>
          </a:p>
        </p:txBody>
      </p:sp>
    </p:spTree>
    <p:extLst>
      <p:ext uri="{BB962C8B-B14F-4D97-AF65-F5344CB8AC3E}">
        <p14:creationId xmlns:p14="http://schemas.microsoft.com/office/powerpoint/2010/main" val="269565205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9906000" y="6400800"/>
            <a:ext cx="762000" cy="30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7700" y="3124199"/>
            <a:ext cx="10896600" cy="609601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600" dirty="0">
                <a:latin typeface="Tahoma" panose="020B0604030504040204" pitchFamily="34" charset="0"/>
                <a:cs typeface="Tahoma" panose="020B0604030504040204" pitchFamily="34" charset="0"/>
              </a:rPr>
              <a:t>Performance Funding Overview</a:t>
            </a:r>
          </a:p>
        </p:txBody>
      </p:sp>
      <p:sp>
        <p:nvSpPr>
          <p:cNvPr id="6" name="Shape 287"/>
          <p:cNvSpPr>
            <a:spLocks noGrp="1"/>
          </p:cNvSpPr>
          <p:nvPr>
            <p:ph type="sldNum" sz="quarter" idx="12"/>
          </p:nvPr>
        </p:nvSpPr>
        <p:spPr>
          <a:xfrm>
            <a:off x="11074400" y="6356353"/>
            <a:ext cx="508000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7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416675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>
                <a:solidFill>
                  <a:schemeClr val="tx1"/>
                </a:solidFill>
              </a:rPr>
              <a:t>30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Content Placeholder 18">
            <a:extLst>
              <a:ext uri="{FF2B5EF4-FFF2-40B4-BE49-F238E27FC236}">
                <a16:creationId xmlns:a16="http://schemas.microsoft.com/office/drawing/2014/main" id="{63E45AEA-BED9-4592-9DC6-1B18CA7EF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1526512"/>
            <a:ext cx="4800599" cy="4890163"/>
          </a:xfrm>
        </p:spPr>
        <p:txBody>
          <a:bodyPr/>
          <a:lstStyle/>
          <a:p>
            <a:pPr marL="320040" indent="-320040"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Tahoma" panose="020B0604030504040204" pitchFamily="34" charset="0"/>
                <a:cs typeface="Tahoma" panose="020B0604030504040204" pitchFamily="34" charset="0"/>
                <a:sym typeface="Calibri"/>
              </a:rPr>
              <a:t>As expected, most funding disparities that developed over time have been rectified</a:t>
            </a:r>
          </a:p>
          <a:p>
            <a:pPr marL="320040" indent="-320040"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Tahoma" panose="020B0604030504040204" pitchFamily="34" charset="0"/>
                <a:cs typeface="Tahoma" panose="020B0604030504040204" pitchFamily="34" charset="0"/>
                <a:sym typeface="Calibri"/>
              </a:rPr>
              <a:t>Between 2017 and 2024, the gap in per student funding between MoSU and NKU narrowed from $1,353 per student to $62 per student</a:t>
            </a:r>
          </a:p>
          <a:p>
            <a:pPr marL="320040" indent="-320040"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Tahoma" panose="020B0604030504040204" pitchFamily="34" charset="0"/>
                <a:cs typeface="Tahoma" panose="020B0604030504040204" pitchFamily="34" charset="0"/>
                <a:sym typeface="Calibri"/>
              </a:rPr>
              <a:t>For 2024-25, funding parity was achieved at 7 out of 8 public universities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E40F2AB-BCC4-4BD1-B985-893916F4D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Assessment of Effectiveness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Outcomes Achieved </a:t>
            </a:r>
            <a:r>
              <a:rPr lang="en-US" sz="3000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(Rectify Disparities)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BF7613-03B7-412B-AD38-41DCFF7D4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6581" y="1539240"/>
            <a:ext cx="6800619" cy="4937760"/>
          </a:xfrm>
          <a:prstGeom prst="rect">
            <a:avLst/>
          </a:prstGeom>
          <a:ln w="19050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799055258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31600" y="6416675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>
                <a:solidFill>
                  <a:schemeClr val="tx1"/>
                </a:solidFill>
              </a:rPr>
              <a:t>31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059679-BE30-4DF2-A4C1-557CA446F0EB}"/>
              </a:ext>
            </a:extLst>
          </p:cNvPr>
          <p:cNvSpPr txBox="1"/>
          <p:nvPr/>
        </p:nvSpPr>
        <p:spPr>
          <a:xfrm>
            <a:off x="685800" y="1447800"/>
            <a:ext cx="1112520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expected, Kentucky is making great strides in degree production</a:t>
            </a:r>
          </a:p>
          <a:p>
            <a:pPr marL="274320" indent="-27432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2014, bachelor’s degrees awarded have grown by 3% overall, 26% in STEM+H fields, and 45% among URM students</a:t>
            </a:r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id="{676F9805-B617-4856-BFB8-275BDD0FF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Assessment of Effectiveness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Outcomes Achieved </a:t>
            </a:r>
            <a:r>
              <a:rPr lang="en-US" sz="3000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(Accelerate Progress)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781061F-73EF-4FE7-BAB8-96D776BE9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13506"/>
            <a:ext cx="10869720" cy="3611880"/>
          </a:xfrm>
          <a:prstGeom prst="rect">
            <a:avLst/>
          </a:prstGeom>
          <a:ln w="19050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815836094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8">
            <a:extLst>
              <a:ext uri="{FF2B5EF4-FFF2-40B4-BE49-F238E27FC236}">
                <a16:creationId xmlns:a16="http://schemas.microsoft.com/office/drawing/2014/main" id="{9B85C22F-A65E-4676-AF2D-6EEEEBF2A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344" y="1494505"/>
            <a:ext cx="4495800" cy="5211096"/>
          </a:xfrm>
        </p:spPr>
        <p:txBody>
          <a:bodyPr/>
          <a:lstStyle/>
          <a:p>
            <a:pPr marL="274320" indent="-274320">
              <a:spcBef>
                <a:spcPts val="0"/>
              </a:spcBef>
              <a:spcAft>
                <a:spcPts val="900"/>
              </a:spcAft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Calibri"/>
              </a:rPr>
              <a:t>Kentucky is also making good progress toward its 60X30 attainment goal</a:t>
            </a:r>
          </a:p>
          <a:p>
            <a:pPr marL="274320" indent="-274320">
              <a:spcBef>
                <a:spcPts val="0"/>
              </a:spcBef>
              <a:spcAft>
                <a:spcPts val="900"/>
              </a:spcAft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Calibri"/>
              </a:rPr>
              <a:t>Between 2017 and 2022, college attainment grew by 4.8 percentage points</a:t>
            </a:r>
          </a:p>
          <a:p>
            <a:pPr marL="274320" indent="-274320">
              <a:spcBef>
                <a:spcPts val="0"/>
              </a:spcBef>
              <a:spcAft>
                <a:spcPts val="900"/>
              </a:spcAft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Calibri"/>
              </a:rPr>
              <a:t>Mainly due to growth in bachelor’s and graduate &amp; professional degrees</a:t>
            </a:r>
          </a:p>
          <a:p>
            <a:pPr marL="274320" indent="-274320">
              <a:spcBef>
                <a:spcPts val="0"/>
              </a:spcBef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Calibri"/>
              </a:rPr>
              <a:t>The state is on track to reach its attainment goal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A3384E4E-3729-4C73-8E8E-1D3F9860B4AF}"/>
              </a:ext>
            </a:extLst>
          </p:cNvPr>
          <p:cNvSpPr txBox="1">
            <a:spLocks/>
          </p:cNvSpPr>
          <p:nvPr/>
        </p:nvSpPr>
        <p:spPr>
          <a:xfrm>
            <a:off x="11455400" y="6416675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87C2B-C0D7-465F-A2C1-383D1D493A00}" type="slidenum">
              <a:rPr lang="en-US" sz="1400" smtClean="0">
                <a:solidFill>
                  <a:schemeClr val="tx1"/>
                </a:solidFill>
              </a:rPr>
              <a:pPr/>
              <a:t>32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itle 9">
            <a:extLst>
              <a:ext uri="{FF2B5EF4-FFF2-40B4-BE49-F238E27FC236}">
                <a16:creationId xmlns:a16="http://schemas.microsoft.com/office/drawing/2014/main" id="{2FC7ECB9-BBE4-4A22-875D-ACA4C4F4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Assessment of Effectiveness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Outcomes Achieved </a:t>
            </a:r>
            <a:r>
              <a:rPr lang="en-US" sz="3000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(Accelerate Progress)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92AF68-CCC5-43F9-91DB-85E6416F9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276" y="1509712"/>
            <a:ext cx="6924436" cy="50292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848410316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0"/>
            <a:ext cx="1158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2240500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356353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/>
              <a:t>4</a:t>
            </a:fld>
            <a:endParaRPr lang="en-US" sz="1400" dirty="0"/>
          </a:p>
        </p:txBody>
      </p:sp>
      <p:sp>
        <p:nvSpPr>
          <p:cNvPr id="3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Performance Funding Overview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52355A-8BBA-44E1-A4B3-11C33A30AEF8}"/>
              </a:ext>
            </a:extLst>
          </p:cNvPr>
          <p:cNvSpPr txBox="1"/>
          <p:nvPr/>
        </p:nvSpPr>
        <p:spPr>
          <a:xfrm>
            <a:off x="685800" y="1600200"/>
            <a:ext cx="10896600" cy="4085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hangingPunct="1">
              <a:spcAft>
                <a:spcPts val="270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was the motivation for developing the model?</a:t>
            </a:r>
          </a:p>
          <a:p>
            <a:pPr marL="457200" lvl="0" indent="-457200" hangingPunct="1">
              <a:spcAft>
                <a:spcPts val="270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was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2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 objective of the working group?</a:t>
            </a:r>
          </a:p>
          <a:p>
            <a:pPr marL="457200" lvl="0" indent="-457200" hangingPunct="1">
              <a:spcAft>
                <a:spcPts val="270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state goals for higher education were the models designed to achieve?</a:t>
            </a:r>
            <a:endParaRPr lang="en-US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major decisions were made to achieve consensus and construct the model?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3861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356353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/>
              <a:t>5</a:t>
            </a:fld>
            <a:endParaRPr lang="en-US" sz="1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5410200" cy="3765552"/>
          </a:xfrm>
        </p:spPr>
        <p:txBody>
          <a:bodyPr>
            <a:noAutofit/>
          </a:bodyPr>
          <a:lstStyle/>
          <a:p>
            <a:pPr marL="274320" indent="-274320"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Accelerate progress toward attainment of state goals for postsecondary education</a:t>
            </a:r>
          </a:p>
          <a:p>
            <a:pPr marL="274320" indent="-274320"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Address shortcomings of the previous method</a:t>
            </a: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(base +, base -)</a:t>
            </a:r>
          </a:p>
          <a:p>
            <a:pPr marL="274320" indent="-274320"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Rectify funding disparities that had developed over time</a:t>
            </a:r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Performance Funding Overview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Impetus for the Model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133600"/>
            <a:ext cx="5656839" cy="4114800"/>
          </a:xfrm>
          <a:prstGeom prst="rect">
            <a:avLst/>
          </a:prstGeom>
          <a:ln w="19050">
            <a:solidFill>
              <a:schemeClr val="tx2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685800" y="1447800"/>
            <a:ext cx="1089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Respond to legislative mandate to convene working group and develop model (HB 303, 2016)</a:t>
            </a:r>
          </a:p>
        </p:txBody>
      </p:sp>
    </p:spTree>
    <p:extLst>
      <p:ext uri="{BB962C8B-B14F-4D97-AF65-F5344CB8AC3E}">
        <p14:creationId xmlns:p14="http://schemas.microsoft.com/office/powerpoint/2010/main" val="59736278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356353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/>
              <a:t>6</a:t>
            </a:fld>
            <a:endParaRPr lang="en-US" sz="1400" dirty="0"/>
          </a:p>
        </p:txBody>
      </p:sp>
      <p:sp>
        <p:nvSpPr>
          <p:cNvPr id="7" name="Shape 314">
            <a:extLst>
              <a:ext uri="{FF2B5EF4-FFF2-40B4-BE49-F238E27FC236}">
                <a16:creationId xmlns:a16="http://schemas.microsoft.com/office/drawing/2014/main" id="{77711478-A94E-43C9-9C27-E56506357F39}"/>
              </a:ext>
            </a:extLst>
          </p:cNvPr>
          <p:cNvSpPr/>
          <p:nvPr/>
        </p:nvSpPr>
        <p:spPr>
          <a:xfrm>
            <a:off x="685800" y="1447800"/>
            <a:ext cx="10896600" cy="2162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spcAft>
                <a:spcPts val="1500"/>
              </a:spcAft>
              <a:buSzPct val="100000"/>
              <a:defRPr sz="2400"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main objective of the working group (2016) was to:</a:t>
            </a:r>
          </a:p>
          <a:p>
            <a:pPr marL="457200" indent="-274320">
              <a:spcAft>
                <a:spcPts val="1500"/>
              </a:spcAft>
              <a:buSzPct val="100000"/>
              <a:buFont typeface="Arial"/>
              <a:buChar char="•"/>
              <a:defRPr sz="2400"/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 a funding model that aligns state funding for higher education operations with desired state policy goals and appropriately reflects differences in mission among campuses</a:t>
            </a:r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0774C91C-8AD0-4C92-ACA7-2207C8E80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Performance Funding Overview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Work Group Objective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74452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356353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/>
              <a:t>7</a:t>
            </a:fld>
            <a:endParaRPr lang="en-US" sz="1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10896600" cy="4908553"/>
          </a:xfrm>
        </p:spPr>
        <p:txBody>
          <a:bodyPr>
            <a:noAutofit/>
          </a:bodyPr>
          <a:lstStyle/>
          <a:p>
            <a:pPr marL="274320" indent="-274320">
              <a:spcBef>
                <a:spcPts val="0"/>
              </a:spcBef>
              <a:spcAft>
                <a:spcPts val="1800"/>
              </a:spcAft>
            </a:pPr>
            <a:r>
              <a:rPr lang="en-US" sz="3000" dirty="0">
                <a:latin typeface="Tahoma" panose="020B0604030504040204" pitchFamily="34" charset="0"/>
                <a:cs typeface="Tahoma" panose="020B0604030504040204" pitchFamily="34" charset="0"/>
              </a:rPr>
              <a:t>Increase retention and progression of students toward timely completion</a:t>
            </a:r>
          </a:p>
          <a:p>
            <a:pPr marL="274320" indent="-274320">
              <a:spcBef>
                <a:spcPts val="0"/>
              </a:spcBef>
              <a:spcAft>
                <a:spcPts val="1800"/>
              </a:spcAft>
            </a:pPr>
            <a:r>
              <a:rPr lang="en-US" sz="3000" dirty="0">
                <a:latin typeface="Tahoma" panose="020B0604030504040204" pitchFamily="34" charset="0"/>
                <a:cs typeface="Tahoma" panose="020B0604030504040204" pitchFamily="34" charset="0"/>
              </a:rPr>
              <a:t>Increase numbers of degrees and credentials earned by all students</a:t>
            </a:r>
          </a:p>
          <a:p>
            <a:pPr marL="274320" indent="-274320">
              <a:spcBef>
                <a:spcPts val="0"/>
              </a:spcBef>
              <a:spcAft>
                <a:spcPts val="1800"/>
              </a:spcAft>
            </a:pPr>
            <a:r>
              <a:rPr lang="en-US" sz="3000" dirty="0">
                <a:latin typeface="Tahoma" panose="020B0604030504040204" pitchFamily="34" charset="0"/>
                <a:cs typeface="Tahoma" panose="020B0604030504040204" pitchFamily="34" charset="0"/>
              </a:rPr>
              <a:t>Produce more degrees and credentials in fields that garner higher wages upon completion </a:t>
            </a: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(STEM+H, high-demand, and targeted industries)</a:t>
            </a:r>
          </a:p>
          <a:p>
            <a:pPr marL="274320" indent="-274320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latin typeface="Tahoma" panose="020B0604030504040204" pitchFamily="34" charset="0"/>
                <a:cs typeface="Tahoma" panose="020B0604030504040204" pitchFamily="34" charset="0"/>
              </a:rPr>
              <a:t>Close achievement gaps by growing degrees and credentials earned by minority, low income, and underprepared students</a:t>
            </a:r>
          </a:p>
        </p:txBody>
      </p:sp>
      <p:sp>
        <p:nvSpPr>
          <p:cNvPr id="7" name="Title 9">
            <a:extLst>
              <a:ext uri="{FF2B5EF4-FFF2-40B4-BE49-F238E27FC236}">
                <a16:creationId xmlns:a16="http://schemas.microsoft.com/office/drawing/2014/main" id="{6892495E-2DAE-480F-85CD-10DFFBB65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Performance Funding Overview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Desired State Goals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5564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416675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>
                <a:solidFill>
                  <a:schemeClr val="tx1"/>
                </a:solidFill>
              </a:rPr>
              <a:t>8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2C56912-8D19-4B17-9888-3D2649C5222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5801" y="1524000"/>
            <a:ext cx="10896600" cy="3459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000" i="1" dirty="0">
                <a:latin typeface="Tahoma" panose="020B0604030504040204" pitchFamily="34" charset="0"/>
                <a:cs typeface="Tahoma" panose="020B0604030504040204" pitchFamily="34" charset="0"/>
              </a:rPr>
              <a:t>Kentucky’s 60X30 </a:t>
            </a:r>
            <a:r>
              <a:rPr lang="en-US" sz="3000" i="1" dirty="0"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Goal</a:t>
            </a:r>
          </a:p>
          <a:p>
            <a:pPr marL="868680" marR="0" lvl="0" indent="-365760">
              <a:spcBef>
                <a:spcPts val="0"/>
              </a:spcBef>
              <a:spcAft>
                <a:spcPts val="1500"/>
              </a:spcAft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Raise the percentage of working-age adults (ages 25 to 64) with a high-quality postsecondary degree or certificate to 60 percent by the year 2030</a:t>
            </a:r>
          </a:p>
          <a:p>
            <a:pPr marL="868680" marR="0" lvl="0" indent="-365760">
              <a:spcBef>
                <a:spcPts val="0"/>
              </a:spcBef>
              <a:tabLst>
                <a:tab pos="723900" algn="l"/>
              </a:tabLst>
            </a:pPr>
            <a:r>
              <a:rPr lang="en-US" sz="2800" dirty="0"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Achieving this goal is critical to accelerate job creation, grow the economy, and expand the state's tax base through the contributions of a more skilled, productive workforce</a:t>
            </a:r>
          </a:p>
        </p:txBody>
      </p:sp>
      <p:sp>
        <p:nvSpPr>
          <p:cNvPr id="7" name="Title 9">
            <a:extLst>
              <a:ext uri="{FF2B5EF4-FFF2-40B4-BE49-F238E27FC236}">
                <a16:creationId xmlns:a16="http://schemas.microsoft.com/office/drawing/2014/main" id="{BF360603-1C78-4651-AB0C-3858A24AD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Performance Funding Overview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Kentucky’s College Attainment Goal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53754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5400" y="6356353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z="1400" smtClean="0"/>
              <a:t>9</a:t>
            </a:fld>
            <a:endParaRPr lang="en-US" sz="1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2647166"/>
            <a:ext cx="11658600" cy="3891749"/>
          </a:xfrm>
        </p:spPr>
        <p:txBody>
          <a:bodyPr>
            <a:noAutofit/>
          </a:bodyPr>
          <a:lstStyle/>
          <a:p>
            <a:pPr marL="274320" indent="-274320"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Type of model          targets and goals, or      outcomes based</a:t>
            </a: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Number of sectors     research and comprehensives      together, or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										separate</a:t>
            </a:r>
          </a:p>
          <a:p>
            <a:pPr marL="274320" indent="-274320"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Main components     student success, course completion, M&amp;O, 					 institutional support, academic support</a:t>
            </a:r>
          </a:p>
          <a:p>
            <a:pPr marL="274320" indent="-274320"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Component weights     35% student success, 35% course completion, 				   10% for each operational support component</a:t>
            </a:r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Performance Funding Overview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Major Decision Points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236496" y="2855496"/>
            <a:ext cx="304800" cy="1524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910264" y="3593432"/>
            <a:ext cx="304800" cy="1524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781928" y="4748464"/>
            <a:ext cx="304800" cy="1524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150896" y="5827296"/>
            <a:ext cx="304800" cy="1524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17906A6-3EDB-4F46-A9DC-A1D0A722A6E8}"/>
              </a:ext>
            </a:extLst>
          </p:cNvPr>
          <p:cNvSpPr txBox="1">
            <a:spLocks/>
          </p:cNvSpPr>
          <p:nvPr/>
        </p:nvSpPr>
        <p:spPr>
          <a:xfrm>
            <a:off x="533400" y="1447800"/>
            <a:ext cx="11163300" cy="1051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first working group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(2016)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had to make many critical decisions to reach consensus and construct the model: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426929-A96A-4F18-9CF1-DADA80F26315}"/>
              </a:ext>
            </a:extLst>
          </p:cNvPr>
          <p:cNvSpPr txBox="1"/>
          <p:nvPr/>
        </p:nvSpPr>
        <p:spPr>
          <a:xfrm>
            <a:off x="3657600" y="2743200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8E9983-CD9B-4327-9911-323105620DBD}"/>
              </a:ext>
            </a:extLst>
          </p:cNvPr>
          <p:cNvSpPr txBox="1"/>
          <p:nvPr/>
        </p:nvSpPr>
        <p:spPr>
          <a:xfrm>
            <a:off x="7620000" y="2743200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D6C488-12F1-4835-A024-83B87DAFFA34}"/>
              </a:ext>
            </a:extLst>
          </p:cNvPr>
          <p:cNvSpPr txBox="1"/>
          <p:nvPr/>
        </p:nvSpPr>
        <p:spPr>
          <a:xfrm>
            <a:off x="7467600" y="2568714"/>
            <a:ext cx="764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87F4D4-9F1A-436E-AEA0-C9CB32987AC1}"/>
              </a:ext>
            </a:extLst>
          </p:cNvPr>
          <p:cNvSpPr txBox="1"/>
          <p:nvPr/>
        </p:nvSpPr>
        <p:spPr>
          <a:xfrm>
            <a:off x="9144000" y="4050268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E169CB-856F-42E2-B4B1-D6ED13CE7647}"/>
              </a:ext>
            </a:extLst>
          </p:cNvPr>
          <p:cNvSpPr txBox="1"/>
          <p:nvPr/>
        </p:nvSpPr>
        <p:spPr>
          <a:xfrm>
            <a:off x="9144000" y="3516868"/>
            <a:ext cx="3810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C5B0AE-4E60-409D-8076-08B177086DE1}"/>
              </a:ext>
            </a:extLst>
          </p:cNvPr>
          <p:cNvSpPr txBox="1"/>
          <p:nvPr/>
        </p:nvSpPr>
        <p:spPr>
          <a:xfrm>
            <a:off x="8991600" y="3330714"/>
            <a:ext cx="764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52160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CPE Presentation">
      <a:dk1>
        <a:srgbClr val="000000"/>
      </a:dk1>
      <a:lt1>
        <a:srgbClr val="FFFFFF"/>
      </a:lt1>
      <a:dk2>
        <a:srgbClr val="005495"/>
      </a:dk2>
      <a:lt2>
        <a:srgbClr val="EEEEEE"/>
      </a:lt2>
      <a:accent1>
        <a:srgbClr val="0088C7"/>
      </a:accent1>
      <a:accent2>
        <a:srgbClr val="F37021"/>
      </a:accent2>
      <a:accent3>
        <a:srgbClr val="85AD64"/>
      </a:accent3>
      <a:accent4>
        <a:srgbClr val="4F57A6"/>
      </a:accent4>
      <a:accent5>
        <a:srgbClr val="E39717"/>
      </a:accent5>
      <a:accent6>
        <a:srgbClr val="00757B"/>
      </a:accent6>
      <a:hlink>
        <a:srgbClr val="0088C7"/>
      </a:hlink>
      <a:folHlink>
        <a:srgbClr val="0054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9D7FA721215D41B0CAB6B0A74D4AEA" ma:contentTypeVersion="17" ma:contentTypeDescription="Create a new document." ma:contentTypeScope="" ma:versionID="71799c7dfd19c31927202e0edbaf4fbb">
  <xsd:schema xmlns:xsd="http://www.w3.org/2001/XMLSchema" xmlns:xs="http://www.w3.org/2001/XMLSchema" xmlns:p="http://schemas.microsoft.com/office/2006/metadata/properties" xmlns:ns2="29a91248-5eb0-4200-a816-ac826698a280" xmlns:ns3="a15875c0-074d-4170-8a2d-122cb0fd60b1" targetNamespace="http://schemas.microsoft.com/office/2006/metadata/properties" ma:root="true" ma:fieldsID="4ba676913d32ce5275991933f46620f1" ns2:_="" ns3:_="">
    <xsd:import namespace="29a91248-5eb0-4200-a816-ac826698a280"/>
    <xsd:import namespace="a15875c0-074d-4170-8a2d-122cb0fd60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Connection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91248-5eb0-4200-a816-ac826698a2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2dc76aa-dc8f-4179-8eb3-f38e88ab1c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nnectionlink" ma:index="21" nillable="true" ma:displayName="Connection link" ma:format="Hyperlink" ma:internalName="Connection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5875c0-074d-4170-8a2d-122cb0fd60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d909615b-7752-4454-ab95-ca841e31901c}" ma:internalName="TaxCatchAll" ma:showField="CatchAllData" ma:web="a15875c0-074d-4170-8a2d-122cb0fd60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15875c0-074d-4170-8a2d-122cb0fd60b1" xsi:nil="true"/>
    <lcf76f155ced4ddcb4097134ff3c332f xmlns="29a91248-5eb0-4200-a816-ac826698a280">
      <Terms xmlns="http://schemas.microsoft.com/office/infopath/2007/PartnerControls"/>
    </lcf76f155ced4ddcb4097134ff3c332f>
    <Connectionlink xmlns="29a91248-5eb0-4200-a816-ac826698a280">
      <Url xsi:nil="true"/>
      <Description xsi:nil="true"/>
    </Connectionlink>
  </documentManagement>
</p:properties>
</file>

<file path=customXml/itemProps1.xml><?xml version="1.0" encoding="utf-8"?>
<ds:datastoreItem xmlns:ds="http://schemas.openxmlformats.org/officeDocument/2006/customXml" ds:itemID="{E25F9377-5847-43C6-BC30-50D92B41D5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a91248-5eb0-4200-a816-ac826698a280"/>
    <ds:schemaRef ds:uri="a15875c0-074d-4170-8a2d-122cb0fd60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B7DD4E-F5D4-4787-97D8-37BA2C21B1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A21A6E-0BC4-4DC8-992C-B692A84710B0}">
  <ds:schemaRefs>
    <ds:schemaRef ds:uri="http://purl.org/dc/terms/"/>
    <ds:schemaRef ds:uri="http://purl.org/dc/dcmitype/"/>
    <ds:schemaRef ds:uri="29a91248-5eb0-4200-a816-ac826698a280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a15875c0-074d-4170-8a2d-122cb0fd60b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22484</TotalTime>
  <Words>2329</Words>
  <Application>Microsoft Office PowerPoint</Application>
  <PresentationFormat>Widescreen</PresentationFormat>
  <Paragraphs>307</Paragraphs>
  <Slides>33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Calibri Light</vt:lpstr>
      <vt:lpstr>Century Gothic</vt:lpstr>
      <vt:lpstr>Symbol</vt:lpstr>
      <vt:lpstr>Tahoma</vt:lpstr>
      <vt:lpstr>Wingdings</vt:lpstr>
      <vt:lpstr>Office Theme</vt:lpstr>
      <vt:lpstr>Custom Design</vt:lpstr>
      <vt:lpstr> Budget Review Subcommittee on Education Overview of Performance Funding</vt:lpstr>
      <vt:lpstr>Overview</vt:lpstr>
      <vt:lpstr>PowerPoint Presentation</vt:lpstr>
      <vt:lpstr>Performance Funding Overview</vt:lpstr>
      <vt:lpstr>Performance Funding Overview Impetus for the Model</vt:lpstr>
      <vt:lpstr>Performance Funding Overview Work Group Objective</vt:lpstr>
      <vt:lpstr>Performance Funding Overview Desired State Goals</vt:lpstr>
      <vt:lpstr>Performance Funding Overview Kentucky’s College Attainment Goal</vt:lpstr>
      <vt:lpstr>Performance Funding Overview Major Decision Points</vt:lpstr>
      <vt:lpstr>Performance Funding Overview Major Decision Points (Cont’d)</vt:lpstr>
      <vt:lpstr>PowerPoint Presentation</vt:lpstr>
      <vt:lpstr>Model Components and Metrics</vt:lpstr>
      <vt:lpstr>Model Components and Metrics Components and Allocation Percentages</vt:lpstr>
      <vt:lpstr>Model Components and Metrics Metrics and Allocation Percentages</vt:lpstr>
      <vt:lpstr>Model Components and Metrics Metrics and Allocation Percentages (Cont’d)</vt:lpstr>
      <vt:lpstr>PowerPoint Presentation</vt:lpstr>
      <vt:lpstr>Funding Model Reviews</vt:lpstr>
      <vt:lpstr>Funding Model Reviews Working Group’s Charge</vt:lpstr>
      <vt:lpstr>Funding Model Reviews Process and Timeline (2020 Work Group)</vt:lpstr>
      <vt:lpstr>Funding Model Reviews Recommendations (2020 Work Group)</vt:lpstr>
      <vt:lpstr>Funding Model Reviews Process and Timeline (2023 Work Group)</vt:lpstr>
      <vt:lpstr>Funding Model Reviews Process and Timeline (2023 Work Group)</vt:lpstr>
      <vt:lpstr>Funding Model Reviews Recommendations</vt:lpstr>
      <vt:lpstr>Funding Model Reviews Recommendations (Cont’d)</vt:lpstr>
      <vt:lpstr>Funding Model Reviews Metrics and Allocation Percentages</vt:lpstr>
      <vt:lpstr>PowerPoint Presentation</vt:lpstr>
      <vt:lpstr>Assessment of Effectiveness</vt:lpstr>
      <vt:lpstr>Assessment of Effectiveness Outcomes Expected</vt:lpstr>
      <vt:lpstr>Assessment of Effectiveness Outcomes Achieved (Address Shortcomings)</vt:lpstr>
      <vt:lpstr>Assessment of Effectiveness Outcomes Achieved (Rectify Disparities)</vt:lpstr>
      <vt:lpstr>Assessment of Effectiveness Outcomes Achieved (Accelerate Progress)</vt:lpstr>
      <vt:lpstr>Assessment of Effectiveness Outcomes Achieved (Accelerate Progress)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Gayheart, Gabrielle L (CPE)</dc:creator>
  <cp:lastModifiedBy>Payne, Bill   (CPE)</cp:lastModifiedBy>
  <cp:revision>1455</cp:revision>
  <cp:lastPrinted>2024-05-29T18:21:40Z</cp:lastPrinted>
  <dcterms:created xsi:type="dcterms:W3CDTF">2016-09-22T18:57:17Z</dcterms:created>
  <dcterms:modified xsi:type="dcterms:W3CDTF">2024-05-29T18:21:43Z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0x010100BD9D7FA721215D41B0CAB6B0A74D4AEA</vt:lpwstr>
  </property>
</Properties>
</file>