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39" r:id="rId5"/>
    <p:sldId id="598" r:id="rId6"/>
    <p:sldId id="599" r:id="rId7"/>
    <p:sldId id="597" r:id="rId8"/>
    <p:sldId id="621" r:id="rId9"/>
    <p:sldId id="614" r:id="rId10"/>
    <p:sldId id="617" r:id="rId11"/>
    <p:sldId id="627" r:id="rId12"/>
    <p:sldId id="616" r:id="rId13"/>
    <p:sldId id="626" r:id="rId14"/>
    <p:sldId id="613" r:id="rId15"/>
    <p:sldId id="312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336D0C-73A0-93E2-ACDF-497E75703CC3}" name="Guest User" initials="GU" userId="S::urn:spo:anon#28c56df157f0310dfe55c69adbaa944e7f67c123e39d3fc5e42a7a73c0788111::" providerId="AD"/>
  <p188:author id="{9623A83D-E475-210E-B40B-85B309A176AA}" name="Hargis, Beth - KDE Associate Commissioner" initials="HC" userId="S::beth.hargis2@education.ky.gov::80f26e15-9625-4723-b5c8-3153a917ed69" providerId="AD"/>
  <p188:author id="{DA1D8562-945C-5BE9-A027-B2C69832AD9F}" name="Satterwhite, Regan - Office of Career and Technical Education" initials="SROoCaTE" userId="S::regan.satterwhite@education.ky.gov::f293c650-a887-4416-9737-4a478a9e6d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007780"/>
    <a:srgbClr val="344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907AA-65C5-46EB-AAF1-B240B5931742}" v="1316" dt="2024-08-13T15:42:36.122"/>
    <p1510:client id="{DF5C74A9-2DDF-4FC5-B757-696582A0B7F3}" v="5086" dt="2024-08-14T13:04:57.306"/>
    <p1510:client id="{EAE6B65A-FF29-D753-F68D-86FAD7F59D58}" v="55" dt="2024-08-13T14:19:28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108" autoAdjust="0"/>
  </p:normalViewPr>
  <p:slideViewPr>
    <p:cSldViewPr snapToGrid="0">
      <p:cViewPr varScale="1">
        <p:scale>
          <a:sx n="39" d="100"/>
          <a:sy n="39" d="100"/>
        </p:scale>
        <p:origin x="16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gis, Beth - KDE Associate Commissioner" userId="80f26e15-9625-4723-b5c8-3153a917ed69" providerId="ADAL" clId="{DD68FA9D-14CB-4135-865A-43C11A6A58F1}"/>
    <pc:docChg chg="modSld sldOrd">
      <pc:chgData name="Hargis, Beth - KDE Associate Commissioner" userId="80f26e15-9625-4723-b5c8-3153a917ed69" providerId="ADAL" clId="{DD68FA9D-14CB-4135-865A-43C11A6A58F1}" dt="2024-08-14T13:50:34.908" v="11"/>
      <pc:docMkLst>
        <pc:docMk/>
      </pc:docMkLst>
      <pc:sldChg chg="ord modNotesTx">
        <pc:chgData name="Hargis, Beth - KDE Associate Commissioner" userId="80f26e15-9625-4723-b5c8-3153a917ed69" providerId="ADAL" clId="{DD68FA9D-14CB-4135-865A-43C11A6A58F1}" dt="2024-08-14T13:50:34.908" v="11"/>
        <pc:sldMkLst>
          <pc:docMk/>
          <pc:sldMk cId="3087535330" sldId="597"/>
        </pc:sldMkLst>
      </pc:sldChg>
      <pc:sldChg chg="modNotesTx">
        <pc:chgData name="Hargis, Beth - KDE Associate Commissioner" userId="80f26e15-9625-4723-b5c8-3153a917ed69" providerId="ADAL" clId="{DD68FA9D-14CB-4135-865A-43C11A6A58F1}" dt="2024-08-14T13:07:18.332" v="0" actId="20577"/>
        <pc:sldMkLst>
          <pc:docMk/>
          <pc:sldMk cId="3203072286" sldId="598"/>
        </pc:sldMkLst>
      </pc:sldChg>
      <pc:sldChg chg="modNotesTx">
        <pc:chgData name="Hargis, Beth - KDE Associate Commissioner" userId="80f26e15-9625-4723-b5c8-3153a917ed69" providerId="ADAL" clId="{DD68FA9D-14CB-4135-865A-43C11A6A58F1}" dt="2024-08-14T13:07:39.689" v="3" actId="20577"/>
        <pc:sldMkLst>
          <pc:docMk/>
          <pc:sldMk cId="2663119890" sldId="599"/>
        </pc:sldMkLst>
      </pc:sldChg>
      <pc:sldChg chg="modNotesTx">
        <pc:chgData name="Hargis, Beth - KDE Associate Commissioner" userId="80f26e15-9625-4723-b5c8-3153a917ed69" providerId="ADAL" clId="{DD68FA9D-14CB-4135-865A-43C11A6A58F1}" dt="2024-08-14T13:08:11.993" v="9" actId="20577"/>
        <pc:sldMkLst>
          <pc:docMk/>
          <pc:sldMk cId="3459412653" sldId="613"/>
        </pc:sldMkLst>
      </pc:sldChg>
      <pc:sldChg chg="modNotesTx">
        <pc:chgData name="Hargis, Beth - KDE Associate Commissioner" userId="80f26e15-9625-4723-b5c8-3153a917ed69" providerId="ADAL" clId="{DD68FA9D-14CB-4135-865A-43C11A6A58F1}" dt="2024-08-14T13:07:45.426" v="4" actId="20577"/>
        <pc:sldMkLst>
          <pc:docMk/>
          <pc:sldMk cId="1400946977" sldId="614"/>
        </pc:sldMkLst>
      </pc:sldChg>
      <pc:sldChg chg="modNotesTx">
        <pc:chgData name="Hargis, Beth - KDE Associate Commissioner" userId="80f26e15-9625-4723-b5c8-3153a917ed69" providerId="ADAL" clId="{DD68FA9D-14CB-4135-865A-43C11A6A58F1}" dt="2024-08-14T13:08:05.929" v="8" actId="20577"/>
        <pc:sldMkLst>
          <pc:docMk/>
          <pc:sldMk cId="1104117631" sldId="616"/>
        </pc:sldMkLst>
      </pc:sldChg>
      <pc:sldChg chg="modNotesTx">
        <pc:chgData name="Hargis, Beth - KDE Associate Commissioner" userId="80f26e15-9625-4723-b5c8-3153a917ed69" providerId="ADAL" clId="{DD68FA9D-14CB-4135-865A-43C11A6A58F1}" dt="2024-08-14T13:07:56.488" v="6" actId="20577"/>
        <pc:sldMkLst>
          <pc:docMk/>
          <pc:sldMk cId="3084055663" sldId="617"/>
        </pc:sldMkLst>
      </pc:sldChg>
      <pc:sldChg chg="modNotesTx">
        <pc:chgData name="Hargis, Beth - KDE Associate Commissioner" userId="80f26e15-9625-4723-b5c8-3153a917ed69" providerId="ADAL" clId="{DD68FA9D-14CB-4135-865A-43C11A6A58F1}" dt="2024-08-14T13:07:34.224" v="2" actId="20577"/>
        <pc:sldMkLst>
          <pc:docMk/>
          <pc:sldMk cId="1317124631" sldId="621"/>
        </pc:sldMkLst>
      </pc:sldChg>
      <pc:sldChg chg="modNotesTx">
        <pc:chgData name="Hargis, Beth - KDE Associate Commissioner" userId="80f26e15-9625-4723-b5c8-3153a917ed69" providerId="ADAL" clId="{DD68FA9D-14CB-4135-865A-43C11A6A58F1}" dt="2024-08-14T13:08:01.414" v="7" actId="20577"/>
        <pc:sldMkLst>
          <pc:docMk/>
          <pc:sldMk cId="3254355958" sldId="6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D451BF3-1CCA-41DF-A35C-278C4BEDFE5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83E625-C675-4A30-B99E-E1BBD686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4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0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8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1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0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62" y="365125"/>
            <a:ext cx="81487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554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365125"/>
            <a:ext cx="8109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489" y="-293913"/>
            <a:ext cx="10573512" cy="5684620"/>
          </a:xfrm>
        </p:spPr>
        <p:txBody>
          <a:bodyPr/>
          <a:lstStyle/>
          <a:p>
            <a:r>
              <a:rPr lang="en-US" sz="3600" b="1"/>
              <a:t>State Supplemental Funding for </a:t>
            </a:r>
            <a:br>
              <a:rPr lang="en-US" sz="3600" b="1"/>
            </a:br>
            <a:r>
              <a:rPr lang="en-US" sz="3600" b="1"/>
              <a:t>Career &amp; Technical Education (CTE)</a:t>
            </a:r>
            <a:br>
              <a:rPr lang="en-US" sz="3600" b="1"/>
            </a:br>
            <a:br>
              <a:rPr lang="en-US" sz="4400" b="1">
                <a:solidFill>
                  <a:srgbClr val="FF0000"/>
                </a:solidFill>
              </a:rPr>
            </a:br>
            <a:br>
              <a:rPr lang="en-US" sz="2000" b="1" i="1"/>
            </a:br>
            <a:br>
              <a:rPr lang="en-US" sz="2400" b="1" i="1"/>
            </a:br>
            <a:br>
              <a:rPr lang="en-US" sz="2400" i="1"/>
            </a:br>
            <a:r>
              <a:rPr lang="en-US" sz="2400" b="1" i="1"/>
              <a:t> </a:t>
            </a:r>
            <a:r>
              <a:rPr lang="en-US" sz="1800" i="1"/>
              <a:t>Kentucky Department of Education</a:t>
            </a:r>
            <a:br>
              <a:rPr lang="en-US" sz="1800" i="1"/>
            </a:br>
            <a:r>
              <a:rPr lang="en-US" sz="1800" i="1"/>
              <a:t>Office of Career &amp; Technical Education</a:t>
            </a:r>
            <a:br>
              <a:rPr lang="en-US" sz="2400" i="1"/>
            </a:b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20655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489" y="-293912"/>
            <a:ext cx="10573512" cy="4121634"/>
          </a:xfrm>
        </p:spPr>
        <p:txBody>
          <a:bodyPr/>
          <a:lstStyle/>
          <a:p>
            <a:r>
              <a:rPr lang="en-US" sz="6600"/>
              <a:t>Michael Ford</a:t>
            </a:r>
            <a:br>
              <a:rPr lang="en-US" sz="4400" b="1">
                <a:solidFill>
                  <a:srgbClr val="FF0000"/>
                </a:solidFill>
              </a:rPr>
            </a:br>
            <a:r>
              <a:rPr lang="en-US" sz="2400" b="1" i="1"/>
              <a:t> </a:t>
            </a:r>
            <a:r>
              <a:rPr lang="en-US" sz="3200" i="1"/>
              <a:t>Superintendent</a:t>
            </a:r>
            <a:br>
              <a:rPr lang="en-US" sz="3200" i="1"/>
            </a:br>
            <a:r>
              <a:rPr lang="en-US" sz="3200" i="1"/>
              <a:t>Russell County Schools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45212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A6F8-2E73-E6B4-66D0-4A14D97B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D501-30C0-3316-0C18-ECA429CDB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Funding equity</a:t>
            </a:r>
          </a:p>
          <a:p>
            <a:pPr lvl="1"/>
            <a:r>
              <a:rPr lang="en-US"/>
              <a:t>Inclusion of state-operated centers into the funding formula</a:t>
            </a:r>
          </a:p>
          <a:p>
            <a:pPr lvl="1"/>
            <a:r>
              <a:rPr lang="en-US"/>
              <a:t>Consider increasing supplemental funding to mitigate the inclusion of additional ATC FTEs as well as incentives to local districts</a:t>
            </a:r>
          </a:p>
        </p:txBody>
      </p:sp>
    </p:spTree>
    <p:extLst>
      <p:ext uri="{BB962C8B-B14F-4D97-AF65-F5344CB8AC3E}">
        <p14:creationId xmlns:p14="http://schemas.microsoft.com/office/powerpoint/2010/main" val="345941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0A07AB0-6DA0-423C-7150-43BE6C5A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18" y="174661"/>
            <a:ext cx="5383658" cy="53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0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9F75-E1A5-8552-07D1-3FC780E29C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4848" y="344343"/>
            <a:ext cx="8108950" cy="1325563"/>
          </a:xfrm>
        </p:spPr>
        <p:txBody>
          <a:bodyPr/>
          <a:lstStyle/>
          <a:p>
            <a:r>
              <a:rPr lang="en-US"/>
              <a:t>Kentucky CTE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5C9C1-87B3-D2AA-270D-C159F370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6512">
            <a:off x="579141" y="1854118"/>
            <a:ext cx="3815864" cy="4232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BD7EB-A87F-01EF-755C-882C8AD3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0000">
            <a:off x="4245020" y="2441441"/>
            <a:ext cx="3878874" cy="4120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2C2DB3-A027-B22A-A8DB-901FEE61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358218"/>
            <a:ext cx="8586399" cy="857839"/>
          </a:xfrm>
        </p:spPr>
        <p:txBody>
          <a:bodyPr>
            <a:normAutofit/>
          </a:bodyPr>
          <a:lstStyle/>
          <a:p>
            <a:pPr algn="r"/>
            <a:r>
              <a:rPr lang="en-US"/>
              <a:t>Funding Report Recommendations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A51733-D069-CCB0-2FA8-539078C88A07}"/>
              </a:ext>
            </a:extLst>
          </p:cNvPr>
          <p:cNvSpPr txBox="1"/>
          <p:nvPr/>
        </p:nvSpPr>
        <p:spPr>
          <a:xfrm>
            <a:off x="273377" y="1385740"/>
            <a:ext cx="1155726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u="sng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/>
              <a:t>Base funding for CTE on state goals and business and industry needs;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/>
              <a:t>Convene a committee to explore ways of funding CTCs and ATCs equally;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/>
              <a:t>Provide </a:t>
            </a:r>
            <a:r>
              <a:rPr lang="en-US" sz="1800" b="1" i="1" u="sng"/>
              <a:t>adequate funding</a:t>
            </a:r>
            <a:r>
              <a:rPr lang="en-US" sz="1800" b="1" i="1"/>
              <a:t> </a:t>
            </a:r>
            <a:r>
              <a:rPr lang="en-US" sz="1800"/>
              <a:t>for CTE programs to accomplish state priorities;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/>
              <a:t>Create a proactive, intentional process of funding large equipment purchases and maintaining and/or upgrading current equipment;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/>
              <a:t>Allow locally-operated centers and schools to set a budget for the entire school year;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/>
              <a:t>Consider an additional </a:t>
            </a:r>
            <a:r>
              <a:rPr lang="en-US" sz="1800" b="1" i="1" u="sng"/>
              <a:t>per-pupil funding formula weight tied to state-prioritized occupational and program areas based on state and regional industry needs; and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b="1" i="1" u="sng"/>
              <a:t>Explore CTE performance funding.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57AE-9935-8391-F245-86EA7A50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BDD8B-4000-C429-2680-4FEBD8D30AD0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FC23D6-9919-58F8-6792-C405B00BD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19506"/>
              </p:ext>
            </p:extLst>
          </p:nvPr>
        </p:nvGraphicFramePr>
        <p:xfrm>
          <a:off x="1" y="-1"/>
          <a:ext cx="12192001" cy="704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179">
                  <a:extLst>
                    <a:ext uri="{9D8B030D-6E8A-4147-A177-3AD203B41FA5}">
                      <a16:colId xmlns:a16="http://schemas.microsoft.com/office/drawing/2014/main" val="3841170783"/>
                    </a:ext>
                  </a:extLst>
                </a:gridCol>
                <a:gridCol w="2093115">
                  <a:extLst>
                    <a:ext uri="{9D8B030D-6E8A-4147-A177-3AD203B41FA5}">
                      <a16:colId xmlns:a16="http://schemas.microsoft.com/office/drawing/2014/main" val="2000737157"/>
                    </a:ext>
                  </a:extLst>
                </a:gridCol>
                <a:gridCol w="2093115">
                  <a:extLst>
                    <a:ext uri="{9D8B030D-6E8A-4147-A177-3AD203B41FA5}">
                      <a16:colId xmlns:a16="http://schemas.microsoft.com/office/drawing/2014/main" val="817970473"/>
                    </a:ext>
                  </a:extLst>
                </a:gridCol>
                <a:gridCol w="1914077">
                  <a:extLst>
                    <a:ext uri="{9D8B030D-6E8A-4147-A177-3AD203B41FA5}">
                      <a16:colId xmlns:a16="http://schemas.microsoft.com/office/drawing/2014/main" val="3405127195"/>
                    </a:ext>
                  </a:extLst>
                </a:gridCol>
                <a:gridCol w="1623405">
                  <a:extLst>
                    <a:ext uri="{9D8B030D-6E8A-4147-A177-3AD203B41FA5}">
                      <a16:colId xmlns:a16="http://schemas.microsoft.com/office/drawing/2014/main" val="1561496558"/>
                    </a:ext>
                  </a:extLst>
                </a:gridCol>
                <a:gridCol w="1577184">
                  <a:extLst>
                    <a:ext uri="{9D8B030D-6E8A-4147-A177-3AD203B41FA5}">
                      <a16:colId xmlns:a16="http://schemas.microsoft.com/office/drawing/2014/main" val="2937224817"/>
                    </a:ext>
                  </a:extLst>
                </a:gridCol>
                <a:gridCol w="1617926">
                  <a:extLst>
                    <a:ext uri="{9D8B030D-6E8A-4147-A177-3AD203B41FA5}">
                      <a16:colId xmlns:a16="http://schemas.microsoft.com/office/drawing/2014/main" val="3096225420"/>
                    </a:ext>
                  </a:extLst>
                </a:gridCol>
              </a:tblGrid>
              <a:tr h="1068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 Operated ATCs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Former State ATCs </a:t>
                      </a:r>
                      <a:r>
                        <a:rPr lang="en-US" sz="1400"/>
                        <a:t>(</a:t>
                      </a:r>
                      <a:r>
                        <a:rPr lang="en-US" sz="1400">
                          <a:sym typeface="Wingdings" panose="05000000000000000000" pitchFamily="2" charset="2"/>
                        </a:rPr>
                        <a:t>transitioned to local control)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Local CTE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KDE Central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KCTCS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50101"/>
                  </a:ext>
                </a:extLst>
              </a:tr>
              <a:tr h="1653563">
                <a:tc>
                  <a:txBody>
                    <a:bodyPr/>
                    <a:lstStyle/>
                    <a:p>
                      <a:r>
                        <a:rPr lang="en-US"/>
                        <a:t>Former SEEK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$3,521,260</a:t>
                      </a:r>
                    </a:p>
                    <a:p>
                      <a:r>
                        <a:rPr lang="en-US" sz="1400" i="1"/>
                        <a:t>(20% to districts that own building)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/>
                        <a:t>$14,879,518</a:t>
                      </a:r>
                    </a:p>
                    <a:p>
                      <a:r>
                        <a:rPr lang="en-US" sz="1400" i="1"/>
                        <a:t>(Personnel</a:t>
                      </a:r>
                      <a:r>
                        <a:rPr lang="en-US" sz="1400" i="1" baseline="0"/>
                        <a:t> &amp; Operating)</a:t>
                      </a:r>
                      <a:endParaRPr lang="en-US" sz="14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$2,495,685</a:t>
                      </a:r>
                    </a:p>
                    <a:p>
                      <a:endParaRPr lang="en-US" sz="1400" i="1"/>
                    </a:p>
                    <a:p>
                      <a:r>
                        <a:rPr lang="en-US" sz="1400" i="1"/>
                        <a:t>(Green, Nelson, Knox, Madison)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$831,894</a:t>
                      </a:r>
                    </a:p>
                    <a:p>
                      <a:r>
                        <a:rPr lang="en-US" sz="1400"/>
                        <a:t>(25% Innovation Funds)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$1,153,543</a:t>
                      </a:r>
                    </a:p>
                    <a:p>
                      <a:r>
                        <a:rPr lang="en-US" sz="1400" i="1"/>
                        <a:t>(for</a:t>
                      </a:r>
                      <a:r>
                        <a:rPr lang="en-US" sz="1400" i="1" baseline="0"/>
                        <a:t> serving secondary students where no ATC/CTC exists)</a:t>
                      </a:r>
                    </a:p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$22,881,900</a:t>
                      </a:r>
                    </a:p>
                    <a:p>
                      <a:endParaRPr lang="en-US" sz="140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TOTAL SEEK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398667"/>
                  </a:ext>
                </a:extLst>
              </a:tr>
              <a:tr h="2905592">
                <a:tc>
                  <a:txBody>
                    <a:bodyPr/>
                    <a:lstStyle/>
                    <a:p>
                      <a:r>
                        <a:rPr lang="en-US"/>
                        <a:t>General Fund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$23,107,400</a:t>
                      </a:r>
                    </a:p>
                    <a:p>
                      <a:r>
                        <a:rPr lang="en-US" sz="1400" i="1"/>
                        <a:t>(Personnel)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/>
                        <a:t>$1,978,176</a:t>
                      </a:r>
                    </a:p>
                    <a:p>
                      <a:r>
                        <a:rPr lang="en-US" sz="1400" i="1"/>
                        <a:t>(Operating)</a:t>
                      </a:r>
                    </a:p>
                    <a:p>
                      <a:endParaRPr lang="en-US" sz="1400" i="1"/>
                    </a:p>
                    <a:p>
                      <a:r>
                        <a:rPr lang="en-US" sz="1400" i="1"/>
                        <a:t>$3,029,224</a:t>
                      </a:r>
                    </a:p>
                    <a:p>
                      <a:r>
                        <a:rPr lang="en-US" sz="1400" i="1"/>
                        <a:t>(Utilities, Etc.)</a:t>
                      </a:r>
                    </a:p>
                    <a:p>
                      <a:endParaRPr lang="en-US" sz="1400" i="1"/>
                    </a:p>
                    <a:p>
                      <a:r>
                        <a:rPr lang="en-US" sz="1400" i="1"/>
                        <a:t>$25,000</a:t>
                      </a:r>
                    </a:p>
                    <a:p>
                      <a:r>
                        <a:rPr lang="en-US" sz="1400" i="1"/>
                        <a:t>(Industry Certifications)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$70,063,400</a:t>
                      </a:r>
                    </a:p>
                    <a:p>
                      <a:r>
                        <a:rPr lang="en-US" sz="1400" i="1"/>
                        <a:t>(Grants)</a:t>
                      </a:r>
                    </a:p>
                    <a:p>
                      <a:endParaRPr lang="en-US" sz="1400" i="1"/>
                    </a:p>
                    <a:p>
                      <a:r>
                        <a:rPr lang="en-US" sz="1400" i="1"/>
                        <a:t>$50,000</a:t>
                      </a:r>
                    </a:p>
                    <a:p>
                      <a:r>
                        <a:rPr lang="en-US" sz="1400" i="1"/>
                        <a:t>(Industry Certifications)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$5,166,900</a:t>
                      </a:r>
                    </a:p>
                    <a:p>
                      <a:r>
                        <a:rPr lang="en-US" sz="1400" i="1"/>
                        <a:t>(Central</a:t>
                      </a:r>
                      <a:r>
                        <a:rPr lang="en-US" sz="1400" i="1" baseline="0"/>
                        <a:t> Office Personnel)</a:t>
                      </a:r>
                    </a:p>
                    <a:p>
                      <a:endParaRPr lang="en-US" sz="1400" i="1" baseline="0"/>
                    </a:p>
                    <a:p>
                      <a:r>
                        <a:rPr lang="en-US" sz="1400" i="1" baseline="0"/>
                        <a:t>$533,900</a:t>
                      </a:r>
                    </a:p>
                    <a:p>
                      <a:r>
                        <a:rPr lang="en-US" sz="1400" i="1" baseline="0"/>
                        <a:t>(JROTC Pilot Program Personnel)</a:t>
                      </a:r>
                      <a:endParaRPr lang="en-US" sz="1400" i="1"/>
                    </a:p>
                    <a:p>
                      <a:endParaRPr lang="en-US" sz="1400"/>
                    </a:p>
                    <a:p>
                      <a:r>
                        <a:rPr lang="en-US" sz="1400"/>
                        <a:t>$140,000</a:t>
                      </a:r>
                    </a:p>
                    <a:p>
                      <a:r>
                        <a:rPr lang="en-US" sz="1400" i="1"/>
                        <a:t>(Central</a:t>
                      </a:r>
                      <a:r>
                        <a:rPr lang="en-US" sz="1400" i="1" baseline="0"/>
                        <a:t> Office / ATC Support)</a:t>
                      </a:r>
                    </a:p>
                    <a:p>
                      <a:endParaRPr lang="en-US" sz="1400" i="1" baseline="0"/>
                    </a:p>
                    <a:p>
                      <a:r>
                        <a:rPr lang="en-US" sz="1400" i="1" baseline="0"/>
                        <a:t>$90,000</a:t>
                      </a:r>
                    </a:p>
                    <a:p>
                      <a:r>
                        <a:rPr lang="en-US" sz="1400" i="1" baseline="0"/>
                        <a:t>(JROTC Support)</a:t>
                      </a:r>
                    </a:p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$104,184,000</a:t>
                      </a:r>
                    </a:p>
                    <a:p>
                      <a:endParaRPr lang="en-US" sz="140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TOTAL GENERAL FUND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3802"/>
                  </a:ext>
                </a:extLst>
              </a:tr>
              <a:tr h="821565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TOTALS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$46,540,578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$2,495,685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$70,113,400</a:t>
                      </a:r>
                    </a:p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$6,762,694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$1,153,543</a:t>
                      </a:r>
                    </a:p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$127,065,900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943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79B7F2-CA4E-B9AC-A278-B6AD971C5860}"/>
              </a:ext>
            </a:extLst>
          </p:cNvPr>
          <p:cNvSpPr txBox="1"/>
          <p:nvPr/>
        </p:nvSpPr>
        <p:spPr>
          <a:xfrm>
            <a:off x="0" y="6565612"/>
            <a:ext cx="12297398" cy="461665"/>
          </a:xfrm>
          <a:prstGeom prst="rect">
            <a:avLst/>
          </a:prstGeom>
          <a:solidFill>
            <a:srgbClr val="1026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FY25 Biennium State Budget for CTE </a:t>
            </a:r>
          </a:p>
        </p:txBody>
      </p:sp>
    </p:spTree>
    <p:extLst>
      <p:ext uri="{BB962C8B-B14F-4D97-AF65-F5344CB8AC3E}">
        <p14:creationId xmlns:p14="http://schemas.microsoft.com/office/powerpoint/2010/main" val="308753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31E8-1C89-1D67-B1E5-9B59C99E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2024 House Bill 499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0F8C-AE2E-91E2-3B91-7BBE2152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Equitable funding for all CTE students</a:t>
            </a:r>
          </a:p>
          <a:p>
            <a:r>
              <a:rPr lang="en-US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Incentivizes indicators of high-quality CTE that are important to workforce development </a:t>
            </a:r>
          </a:p>
          <a:p>
            <a:r>
              <a:rPr lang="en-US">
                <a:solidFill>
                  <a:schemeClr val="tx1"/>
                </a:solidFill>
              </a:rPr>
              <a:t>Elimination of the mid-year adjustment  </a:t>
            </a:r>
          </a:p>
          <a:p>
            <a:r>
              <a:rPr lang="en-US">
                <a:solidFill>
                  <a:schemeClr val="tx1"/>
                </a:solidFill>
              </a:rPr>
              <a:t>Middle school career exploration </a:t>
            </a:r>
          </a:p>
          <a:p>
            <a:r>
              <a:rPr lang="en-US">
                <a:solidFill>
                  <a:schemeClr val="tx1"/>
                </a:solidFill>
              </a:rPr>
              <a:t>Innovation and support fund</a:t>
            </a:r>
          </a:p>
          <a:p>
            <a:r>
              <a:rPr lang="en-US">
                <a:solidFill>
                  <a:schemeClr val="tx1"/>
                </a:solidFill>
              </a:rPr>
              <a:t>Leverages federal funding</a:t>
            </a:r>
          </a:p>
          <a:p>
            <a:r>
              <a:rPr lang="en-US">
                <a:solidFill>
                  <a:schemeClr val="tx1"/>
                </a:solidFill>
              </a:rPr>
              <a:t>Simplifies types of CTE and terminology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A6F8-2E73-E6B4-66D0-4A14D97B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2024 House Bill 499</a:t>
            </a:r>
          </a:p>
        </p:txBody>
      </p:sp>
      <p:pic>
        <p:nvPicPr>
          <p:cNvPr id="4" name="Content Placeholder 3" descr="A diagram of a financial statement&#10;&#10;Description automatically generated with medium confidence">
            <a:extLst>
              <a:ext uri="{FF2B5EF4-FFF2-40B4-BE49-F238E27FC236}">
                <a16:creationId xmlns:a16="http://schemas.microsoft.com/office/drawing/2014/main" id="{204B0613-7A31-428B-9AFF-55BCFB6024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-19567" y="87086"/>
            <a:ext cx="11993854" cy="6770914"/>
          </a:xfrm>
        </p:spPr>
      </p:pic>
    </p:spTree>
    <p:extLst>
      <p:ext uri="{BB962C8B-B14F-4D97-AF65-F5344CB8AC3E}">
        <p14:creationId xmlns:p14="http://schemas.microsoft.com/office/powerpoint/2010/main" val="140094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0BFB-AC3C-5495-9447-BD5E814F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/>
              <a:t>Allocation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909A-CD1A-7A81-99C9-4B95F0F3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4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FTE changes</a:t>
            </a:r>
          </a:p>
          <a:p>
            <a:r>
              <a:rPr lang="en-US"/>
              <a:t>Programming changes</a:t>
            </a:r>
          </a:p>
          <a:p>
            <a:r>
              <a:rPr lang="en-US"/>
              <a:t>Incentives</a:t>
            </a:r>
          </a:p>
          <a:p>
            <a:r>
              <a:rPr lang="en-US"/>
              <a:t>Updated pathway weights</a:t>
            </a:r>
          </a:p>
          <a:p>
            <a:r>
              <a:rPr lang="en-US"/>
              <a:t>Converted local center 25% allocation removed from funding</a:t>
            </a:r>
          </a:p>
          <a:p>
            <a:r>
              <a:rPr lang="en-US"/>
              <a:t>Addition of converted centers FTEs to FTE and incentive totals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7CF630-A3F9-DCAB-1E92-43C590013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63578"/>
              </p:ext>
            </p:extLst>
          </p:nvPr>
        </p:nvGraphicFramePr>
        <p:xfrm>
          <a:off x="320040" y="121920"/>
          <a:ext cx="11475720" cy="509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val="28357726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6428964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12784492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83361465"/>
                    </a:ext>
                  </a:extLst>
                </a:gridCol>
                <a:gridCol w="2301240">
                  <a:extLst>
                    <a:ext uri="{9D8B030D-6E8A-4147-A177-3AD203B41FA5}">
                      <a16:colId xmlns:a16="http://schemas.microsoft.com/office/drawing/2014/main" val="1205545181"/>
                    </a:ext>
                  </a:extLst>
                </a:gridCol>
              </a:tblGrid>
              <a:tr h="7086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FY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FY25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40279"/>
                  </a:ext>
                </a:extLst>
              </a:tr>
              <a:tr h="723937">
                <a:tc>
                  <a:txBody>
                    <a:bodyPr/>
                    <a:lstStyle/>
                    <a:p>
                      <a:r>
                        <a:rPr lang="en-US" sz="2400" b="1"/>
                        <a:t>Small District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$62,360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$151,816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$168,029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$143,706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1456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sz="2400" b="1"/>
                        <a:t>Small District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$164,988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$141,756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$162,994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32726"/>
                  </a:ext>
                </a:extLst>
              </a:tr>
              <a:tr h="708623">
                <a:tc>
                  <a:txBody>
                    <a:bodyPr/>
                    <a:lstStyle/>
                    <a:p>
                      <a:r>
                        <a:rPr lang="en-US" sz="2400" b="1"/>
                        <a:t>Medium District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$203,232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$374,772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$401,813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$400,937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942485"/>
                  </a:ext>
                </a:extLst>
              </a:tr>
              <a:tr h="708623">
                <a:tc>
                  <a:txBody>
                    <a:bodyPr/>
                    <a:lstStyle/>
                    <a:p>
                      <a:r>
                        <a:rPr lang="en-US" sz="2400" b="1"/>
                        <a:t>Medium District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$500,014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$545,012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$521,507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9778"/>
                  </a:ext>
                </a:extLst>
              </a:tr>
              <a:tr h="708623">
                <a:tc>
                  <a:txBody>
                    <a:bodyPr/>
                    <a:lstStyle/>
                    <a:p>
                      <a:r>
                        <a:rPr lang="en-US" sz="2400" b="1"/>
                        <a:t>Large District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$768,079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$1,252,504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$1,213,230</a:t>
                      </a:r>
                    </a:p>
                    <a:p>
                      <a:pPr algn="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$1,159,578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41098"/>
                  </a:ext>
                </a:extLst>
              </a:tr>
              <a:tr h="708623">
                <a:tc>
                  <a:txBody>
                    <a:bodyPr/>
                    <a:lstStyle/>
                    <a:p>
                      <a:r>
                        <a:rPr lang="en-US" sz="2400" b="1"/>
                        <a:t>Large District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$2,033,609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$2,099,356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$2,184,626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6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35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1B8E1E-6D6A-897F-363F-D570FA707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71869"/>
              </p:ext>
            </p:extLst>
          </p:nvPr>
        </p:nvGraphicFramePr>
        <p:xfrm>
          <a:off x="2178866" y="3123492"/>
          <a:ext cx="809286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204">
                  <a:extLst>
                    <a:ext uri="{9D8B030D-6E8A-4147-A177-3AD203B41FA5}">
                      <a16:colId xmlns:a16="http://schemas.microsoft.com/office/drawing/2014/main" val="2392235480"/>
                    </a:ext>
                  </a:extLst>
                </a:gridCol>
                <a:gridCol w="3319662">
                  <a:extLst>
                    <a:ext uri="{9D8B030D-6E8A-4147-A177-3AD203B41FA5}">
                      <a16:colId xmlns:a16="http://schemas.microsoft.com/office/drawing/2014/main" val="24554578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/>
                        <a:t>FY25 Total Student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3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 Weighted FTEs (Local Districts)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30,072.18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2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60% Local District Weighted FTE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$1,397.90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62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40% Local District Incentive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$504.62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3069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>
                        <a:highlight>
                          <a:srgbClr val="C0C0C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9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 Weighted FTEs (ATCs)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6,434.88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90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ATC Weighted FTE Value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307.41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52214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BD467CA-C611-999C-A2FD-632CE78CC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4026"/>
              </p:ext>
            </p:extLst>
          </p:nvPr>
        </p:nvGraphicFramePr>
        <p:xfrm>
          <a:off x="378863" y="756514"/>
          <a:ext cx="11434274" cy="14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742">
                  <a:extLst>
                    <a:ext uri="{9D8B030D-6E8A-4147-A177-3AD203B41FA5}">
                      <a16:colId xmlns:a16="http://schemas.microsoft.com/office/drawing/2014/main" val="3253334739"/>
                    </a:ext>
                  </a:extLst>
                </a:gridCol>
                <a:gridCol w="2112308">
                  <a:extLst>
                    <a:ext uri="{9D8B030D-6E8A-4147-A177-3AD203B41FA5}">
                      <a16:colId xmlns:a16="http://schemas.microsoft.com/office/drawing/2014/main" val="3910537326"/>
                    </a:ext>
                  </a:extLst>
                </a:gridCol>
                <a:gridCol w="2678546">
                  <a:extLst>
                    <a:ext uri="{9D8B030D-6E8A-4147-A177-3AD203B41FA5}">
                      <a16:colId xmlns:a16="http://schemas.microsoft.com/office/drawing/2014/main" val="2565840450"/>
                    </a:ext>
                  </a:extLst>
                </a:gridCol>
                <a:gridCol w="2948359">
                  <a:extLst>
                    <a:ext uri="{9D8B030D-6E8A-4147-A177-3AD203B41FA5}">
                      <a16:colId xmlns:a16="http://schemas.microsoft.com/office/drawing/2014/main" val="3510111006"/>
                    </a:ext>
                  </a:extLst>
                </a:gridCol>
                <a:gridCol w="2538319">
                  <a:extLst>
                    <a:ext uri="{9D8B030D-6E8A-4147-A177-3AD203B41FA5}">
                      <a16:colId xmlns:a16="http://schemas.microsoft.com/office/drawing/2014/main" val="1966940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Number of ATCs Funded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ATC Program Operational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Number of Local </a:t>
                      </a:r>
                    </a:p>
                    <a:p>
                      <a:pPr algn="ctr"/>
                      <a:r>
                        <a:rPr lang="en-US" sz="2000"/>
                        <a:t>Districts Funded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Local District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FY22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$1,437,893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$12,043,500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81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FY25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$1,978,176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$70,063,400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6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1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CCBFC23AA9B4C98576863CBD6725E" ma:contentTypeVersion="14" ma:contentTypeDescription="Create a new document." ma:contentTypeScope="" ma:versionID="6b289c997189f94bac561acfec100198">
  <xsd:schema xmlns:xsd="http://www.w3.org/2001/XMLSchema" xmlns:xs="http://www.w3.org/2001/XMLSchema" xmlns:p="http://schemas.microsoft.com/office/2006/metadata/properties" xmlns:ns3="02f6d1f1-943a-4fd0-be66-f43824001190" xmlns:ns4="124ff421-d828-485b-8338-6892649be64b" targetNamespace="http://schemas.microsoft.com/office/2006/metadata/properties" ma:root="true" ma:fieldsID="f832743b715a1e75a801a28ae44336aa" ns3:_="" ns4:_="">
    <xsd:import namespace="02f6d1f1-943a-4fd0-be66-f43824001190"/>
    <xsd:import namespace="124ff421-d828-485b-8338-6892649be6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6d1f1-943a-4fd0-be66-f43824001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ff421-d828-485b-8338-6892649be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0BBE0-C4D7-4806-B223-4873B70523E3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124ff421-d828-485b-8338-6892649be64b"/>
    <ds:schemaRef ds:uri="02f6d1f1-943a-4fd0-be66-f4382400119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DE9C57-2F28-4B2A-9CE6-E37AC9448CC1}">
  <ds:schemaRefs>
    <ds:schemaRef ds:uri="02f6d1f1-943a-4fd0-be66-f43824001190"/>
    <ds:schemaRef ds:uri="124ff421-d828-485b-8338-6892649be6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8CBE78-789C-4AA0-8E14-325DE511A2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574</Words>
  <Application>Microsoft Office PowerPoint</Application>
  <PresentationFormat>Widescreen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Office Theme</vt:lpstr>
      <vt:lpstr>State Supplemental Funding for  Career &amp; Technical Education (CTE)      Kentucky Department of Education Office of Career &amp; Technical Education </vt:lpstr>
      <vt:lpstr>Kentucky CTE Reports</vt:lpstr>
      <vt:lpstr>Funding Report Recommendations </vt:lpstr>
      <vt:lpstr>  </vt:lpstr>
      <vt:lpstr>2024 House Bill 499</vt:lpstr>
      <vt:lpstr>2024 House Bill 499</vt:lpstr>
      <vt:lpstr>Allocation Variables</vt:lpstr>
      <vt:lpstr>PowerPoint Presentation</vt:lpstr>
      <vt:lpstr>PowerPoint Presentation</vt:lpstr>
      <vt:lpstr>Michael Ford  Superintendent Russell County Schools</vt:lpstr>
      <vt:lpstr>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Danielle - Division of Communications</dc:creator>
  <cp:lastModifiedBy>Hargis, Beth - KDE Associate Commissioner</cp:lastModifiedBy>
  <cp:revision>2</cp:revision>
  <cp:lastPrinted>2024-08-12T11:43:57Z</cp:lastPrinted>
  <dcterms:created xsi:type="dcterms:W3CDTF">2021-11-08T14:53:11Z</dcterms:created>
  <dcterms:modified xsi:type="dcterms:W3CDTF">2024-08-14T13:50:35Z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0x0101005E7CCBFC23AA9B4C98576863CBD6725E</vt:lpwstr>
  </property>
  <property fmtid="{D5CDD505-2E9C-101B-9397-08002B2CF9AE}" pid="3" name="MSIP_Label_eb544694-0027-44fa-bee4-2648c0363f9d_Enabled">
    <vt:lpwstr>true</vt:lpwstr>
  </property>
  <property fmtid="{D5CDD505-2E9C-101B-9397-08002B2CF9AE}" pid="4" name="MSIP_Label_eb544694-0027-44fa-bee4-2648c0363f9d_SetDate">
    <vt:lpwstr>2024-08-06T14:01:43Z</vt:lpwstr>
  </property>
  <property fmtid="{D5CDD505-2E9C-101B-9397-08002B2CF9AE}" pid="5" name="MSIP_Label_eb544694-0027-44fa-bee4-2648c0363f9d_Method">
    <vt:lpwstr>Standard</vt:lpwstr>
  </property>
  <property fmtid="{D5CDD505-2E9C-101B-9397-08002B2CF9AE}" pid="6" name="MSIP_Label_eb544694-0027-44fa-bee4-2648c0363f9d_Name">
    <vt:lpwstr>defa4170-0d19-0005-0004-bc88714345d2</vt:lpwstr>
  </property>
  <property fmtid="{D5CDD505-2E9C-101B-9397-08002B2CF9AE}" pid="7" name="MSIP_Label_eb544694-0027-44fa-bee4-2648c0363f9d_SiteId">
    <vt:lpwstr>9360c11f-90e6-4706-ad00-25fcdc9e2ed1</vt:lpwstr>
  </property>
  <property fmtid="{D5CDD505-2E9C-101B-9397-08002B2CF9AE}" pid="8" name="MSIP_Label_eb544694-0027-44fa-bee4-2648c0363f9d_ActionId">
    <vt:lpwstr>10e7797b-1cf8-46bb-b4f7-a5ba084f7dcd</vt:lpwstr>
  </property>
  <property fmtid="{D5CDD505-2E9C-101B-9397-08002B2CF9AE}" pid="9" name="MSIP_Label_eb544694-0027-44fa-bee4-2648c0363f9d_ContentBits">
    <vt:lpwstr>0</vt:lpwstr>
  </property>
</Properties>
</file>