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sldIdLst>
    <p:sldId id="257" r:id="rId2"/>
    <p:sldId id="262" r:id="rId3"/>
    <p:sldId id="259" r:id="rId4"/>
    <p:sldId id="263" r:id="rId5"/>
    <p:sldId id="264" r:id="rId6"/>
    <p:sldId id="265" r:id="rId7"/>
    <p:sldId id="266" r:id="rId8"/>
    <p:sldId id="267" r:id="rId9"/>
    <p:sldId id="268" r:id="rId10"/>
    <p:sldId id="269" r:id="rId11"/>
    <p:sldId id="270" r:id="rId12"/>
    <p:sldId id="27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7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24" autoAdjust="0"/>
    <p:restoredTop sz="94660"/>
  </p:normalViewPr>
  <p:slideViewPr>
    <p:cSldViewPr snapToGrid="0">
      <p:cViewPr>
        <p:scale>
          <a:sx n="160" d="100"/>
          <a:sy n="160" d="100"/>
        </p:scale>
        <p:origin x="3008" y="1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6AA9-8014-DF47-8533-599022CF2ACB}" type="datetimeFigureOut">
              <a:rPr lang="en-US" smtClean="0"/>
              <a:t>7/8/25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549DB-9D4F-FC44-BD83-EE6C1691D633}" type="slidenum">
              <a:rPr lang="en-US" smtClean="0"/>
              <a:t>‹#›</a:t>
            </a:fld>
            <a:endParaRPr lang="en-US"/>
          </a:p>
        </p:txBody>
      </p:sp>
    </p:spTree>
    <p:extLst>
      <p:ext uri="{BB962C8B-B14F-4D97-AF65-F5344CB8AC3E}">
        <p14:creationId xmlns:p14="http://schemas.microsoft.com/office/powerpoint/2010/main" val="89952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05ED-1B99-4002-B11C-FEEE1F7F72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CEB22-5729-4017-AD1B-13A920E506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46C62-B130-460D-A194-780BE31D1600}"/>
              </a:ext>
            </a:extLst>
          </p:cNvPr>
          <p:cNvSpPr>
            <a:spLocks noGrp="1"/>
          </p:cNvSpPr>
          <p:nvPr>
            <p:ph type="dt" sz="half" idx="10"/>
          </p:nvPr>
        </p:nvSpPr>
        <p:spPr/>
        <p:txBody>
          <a:bodyPr/>
          <a:lstStyle/>
          <a:p>
            <a:fld id="{C6D54795-4B0B-8A4E-A01C-8E706000E984}" type="datetime1">
              <a:rPr lang="en-US" smtClean="0"/>
              <a:t>7/8/25</a:t>
            </a:fld>
            <a:endParaRPr lang="en-US"/>
          </a:p>
        </p:txBody>
      </p:sp>
      <p:sp>
        <p:nvSpPr>
          <p:cNvPr id="5" name="Footer Placeholder 4">
            <a:extLst>
              <a:ext uri="{FF2B5EF4-FFF2-40B4-BE49-F238E27FC236}">
                <a16:creationId xmlns:a16="http://schemas.microsoft.com/office/drawing/2014/main" id="{1F4FED8D-9705-4C30-A118-184540757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85AD6-08C5-4794-B36E-E6F63DFFDE63}"/>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322844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9C16-DAD9-410D-9F65-12AF1EE88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8B800-9FD8-4AC4-858E-50960E980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84A47-1D77-48A3-B103-AB99F296ACC6}"/>
              </a:ext>
            </a:extLst>
          </p:cNvPr>
          <p:cNvSpPr>
            <a:spLocks noGrp="1"/>
          </p:cNvSpPr>
          <p:nvPr>
            <p:ph type="dt" sz="half" idx="10"/>
          </p:nvPr>
        </p:nvSpPr>
        <p:spPr/>
        <p:txBody>
          <a:bodyPr/>
          <a:lstStyle/>
          <a:p>
            <a:fld id="{47FD6368-11E6-2448-A6A4-5BD45E0E7F48}" type="datetime1">
              <a:rPr lang="en-US" smtClean="0"/>
              <a:t>7/8/25</a:t>
            </a:fld>
            <a:endParaRPr lang="en-US"/>
          </a:p>
        </p:txBody>
      </p:sp>
      <p:sp>
        <p:nvSpPr>
          <p:cNvPr id="5" name="Footer Placeholder 4">
            <a:extLst>
              <a:ext uri="{FF2B5EF4-FFF2-40B4-BE49-F238E27FC236}">
                <a16:creationId xmlns:a16="http://schemas.microsoft.com/office/drawing/2014/main" id="{3F71F252-390A-46DE-AD06-EAF65F129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63988-B775-4458-81E5-DB916BD92F2B}"/>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345165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071532-DA48-4BFB-B735-50A9853EFD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0A288-01D7-4DC7-AF2D-873FD5CD0F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2B5C8-C819-4665-BE00-1184DBAA91D6}"/>
              </a:ext>
            </a:extLst>
          </p:cNvPr>
          <p:cNvSpPr>
            <a:spLocks noGrp="1"/>
          </p:cNvSpPr>
          <p:nvPr>
            <p:ph type="dt" sz="half" idx="10"/>
          </p:nvPr>
        </p:nvSpPr>
        <p:spPr/>
        <p:txBody>
          <a:bodyPr/>
          <a:lstStyle/>
          <a:p>
            <a:fld id="{8E980FFA-F96A-5B4D-966C-C4B6CE2A68F1}" type="datetime1">
              <a:rPr lang="en-US" smtClean="0"/>
              <a:t>7/8/25</a:t>
            </a:fld>
            <a:endParaRPr lang="en-US"/>
          </a:p>
        </p:txBody>
      </p:sp>
      <p:sp>
        <p:nvSpPr>
          <p:cNvPr id="5" name="Footer Placeholder 4">
            <a:extLst>
              <a:ext uri="{FF2B5EF4-FFF2-40B4-BE49-F238E27FC236}">
                <a16:creationId xmlns:a16="http://schemas.microsoft.com/office/drawing/2014/main" id="{99B27298-C9FA-48A8-8D3D-D738C10E0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45D1B-B1CC-4580-AADD-A447362398FF}"/>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310792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05E9-C9DC-4D08-A395-D3F657E67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48F38-58E0-45F2-9D46-702AFCD662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1971C-6DB2-4094-93D6-1877C7479FE2}"/>
              </a:ext>
            </a:extLst>
          </p:cNvPr>
          <p:cNvSpPr>
            <a:spLocks noGrp="1"/>
          </p:cNvSpPr>
          <p:nvPr>
            <p:ph type="dt" sz="half" idx="10"/>
          </p:nvPr>
        </p:nvSpPr>
        <p:spPr>
          <a:xfrm>
            <a:off x="6962839" y="5270116"/>
            <a:ext cx="2743200" cy="365125"/>
          </a:xfrm>
        </p:spPr>
        <p:txBody>
          <a:bodyPr/>
          <a:lstStyle/>
          <a:p>
            <a:fld id="{B0DF452C-7FF9-034B-B92E-31192FB2047A}" type="datetime1">
              <a:rPr lang="en-US" smtClean="0"/>
              <a:t>7/8/25</a:t>
            </a:fld>
            <a:endParaRPr lang="en-US"/>
          </a:p>
        </p:txBody>
      </p:sp>
      <p:sp>
        <p:nvSpPr>
          <p:cNvPr id="5" name="Footer Placeholder 4">
            <a:extLst>
              <a:ext uri="{FF2B5EF4-FFF2-40B4-BE49-F238E27FC236}">
                <a16:creationId xmlns:a16="http://schemas.microsoft.com/office/drawing/2014/main" id="{C538F2B9-BAB4-43B7-9005-66B2D21CB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97532-8DF3-4745-B422-7AFDF29BCC07}"/>
              </a:ext>
            </a:extLst>
          </p:cNvPr>
          <p:cNvSpPr>
            <a:spLocks noGrp="1"/>
          </p:cNvSpPr>
          <p:nvPr>
            <p:ph type="sldNum" sz="quarter" idx="12"/>
          </p:nvPr>
        </p:nvSpPr>
        <p:spPr>
          <a:xfrm>
            <a:off x="101771" y="6356350"/>
            <a:ext cx="2743200" cy="365125"/>
          </a:xfrm>
        </p:spPr>
        <p:txBody>
          <a:bodyPr/>
          <a:lstStyle>
            <a:lvl1pPr algn="l">
              <a:defRPr/>
            </a:lvl1pPr>
          </a:lstStyle>
          <a:p>
            <a:fld id="{CDFD982E-F047-41F9-ABCD-F20081BD7113}" type="slidenum">
              <a:rPr lang="en-US" smtClean="0"/>
              <a:pPr/>
              <a:t>‹#›</a:t>
            </a:fld>
            <a:endParaRPr lang="en-US" dirty="0"/>
          </a:p>
        </p:txBody>
      </p:sp>
    </p:spTree>
    <p:extLst>
      <p:ext uri="{BB962C8B-B14F-4D97-AF65-F5344CB8AC3E}">
        <p14:creationId xmlns:p14="http://schemas.microsoft.com/office/powerpoint/2010/main" val="216719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3B5F4-5814-4745-A64B-EF155256A1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DE405-B87E-4467-B732-723CC667F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09C50-4515-453F-82B8-2218B488BF4F}"/>
              </a:ext>
            </a:extLst>
          </p:cNvPr>
          <p:cNvSpPr>
            <a:spLocks noGrp="1"/>
          </p:cNvSpPr>
          <p:nvPr>
            <p:ph type="dt" sz="half" idx="10"/>
          </p:nvPr>
        </p:nvSpPr>
        <p:spPr/>
        <p:txBody>
          <a:bodyPr/>
          <a:lstStyle/>
          <a:p>
            <a:fld id="{FCA8C99D-169C-9847-BFDE-7B9A9E147832}" type="datetime1">
              <a:rPr lang="en-US" smtClean="0"/>
              <a:t>7/8/25</a:t>
            </a:fld>
            <a:endParaRPr lang="en-US"/>
          </a:p>
        </p:txBody>
      </p:sp>
      <p:sp>
        <p:nvSpPr>
          <p:cNvPr id="5" name="Footer Placeholder 4">
            <a:extLst>
              <a:ext uri="{FF2B5EF4-FFF2-40B4-BE49-F238E27FC236}">
                <a16:creationId xmlns:a16="http://schemas.microsoft.com/office/drawing/2014/main" id="{56067DC8-9A7C-4E78-9A6D-5CB944212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40433-6170-4384-8C1B-F27A7DCAECE5}"/>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216440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B438-9514-40B8-84AE-05783D29D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D4876-482C-424E-BDE7-943FAC580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296378-C14A-4119-9375-42234729EE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789C7-9C37-4CE9-BD28-11EA83E025C8}"/>
              </a:ext>
            </a:extLst>
          </p:cNvPr>
          <p:cNvSpPr>
            <a:spLocks noGrp="1"/>
          </p:cNvSpPr>
          <p:nvPr>
            <p:ph type="dt" sz="half" idx="10"/>
          </p:nvPr>
        </p:nvSpPr>
        <p:spPr/>
        <p:txBody>
          <a:bodyPr/>
          <a:lstStyle/>
          <a:p>
            <a:fld id="{554A8F65-AACC-8142-B3E2-D3DCF753243C}" type="datetime1">
              <a:rPr lang="en-US" smtClean="0"/>
              <a:t>7/8/25</a:t>
            </a:fld>
            <a:endParaRPr lang="en-US"/>
          </a:p>
        </p:txBody>
      </p:sp>
      <p:sp>
        <p:nvSpPr>
          <p:cNvPr id="6" name="Footer Placeholder 5">
            <a:extLst>
              <a:ext uri="{FF2B5EF4-FFF2-40B4-BE49-F238E27FC236}">
                <a16:creationId xmlns:a16="http://schemas.microsoft.com/office/drawing/2014/main" id="{F0426DC1-92E6-487F-8534-742053DB8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47EE6-BD89-461C-9AFE-435D4961D07E}"/>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242747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0F83-46AD-4DF4-8585-5352C31E48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5E416-4100-4990-943E-5F5951EA8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49322-8D69-4B79-86A2-6959E7BF6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FFE2AA-1720-401B-B5B7-BBC836546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E29AA-C577-4945-9DDF-906D4EC91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AE8C1A-FE7F-430F-98DE-23D6EA02C070}"/>
              </a:ext>
            </a:extLst>
          </p:cNvPr>
          <p:cNvSpPr>
            <a:spLocks noGrp="1"/>
          </p:cNvSpPr>
          <p:nvPr>
            <p:ph type="dt" sz="half" idx="10"/>
          </p:nvPr>
        </p:nvSpPr>
        <p:spPr/>
        <p:txBody>
          <a:bodyPr/>
          <a:lstStyle/>
          <a:p>
            <a:fld id="{DFDF7F4F-6FD6-D24E-AD96-112BE3A50226}" type="datetime1">
              <a:rPr lang="en-US" smtClean="0"/>
              <a:t>7/8/25</a:t>
            </a:fld>
            <a:endParaRPr lang="en-US"/>
          </a:p>
        </p:txBody>
      </p:sp>
      <p:sp>
        <p:nvSpPr>
          <p:cNvPr id="8" name="Footer Placeholder 7">
            <a:extLst>
              <a:ext uri="{FF2B5EF4-FFF2-40B4-BE49-F238E27FC236}">
                <a16:creationId xmlns:a16="http://schemas.microsoft.com/office/drawing/2014/main" id="{2D46F85C-9E29-4F74-8036-711A8BAC5C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FC5E9-E01B-4901-B16D-2B0DD400E464}"/>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218992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DBA6-3DBE-48E0-ABD4-3AB859F097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D7A7D5-975C-4C00-AD39-BF87BF553264}"/>
              </a:ext>
            </a:extLst>
          </p:cNvPr>
          <p:cNvSpPr>
            <a:spLocks noGrp="1"/>
          </p:cNvSpPr>
          <p:nvPr>
            <p:ph type="dt" sz="half" idx="10"/>
          </p:nvPr>
        </p:nvSpPr>
        <p:spPr/>
        <p:txBody>
          <a:bodyPr/>
          <a:lstStyle/>
          <a:p>
            <a:fld id="{A375C374-D3A2-CA41-A5BE-C0B300E030ED}" type="datetime1">
              <a:rPr lang="en-US" smtClean="0"/>
              <a:t>7/8/25</a:t>
            </a:fld>
            <a:endParaRPr lang="en-US"/>
          </a:p>
        </p:txBody>
      </p:sp>
      <p:sp>
        <p:nvSpPr>
          <p:cNvPr id="4" name="Footer Placeholder 3">
            <a:extLst>
              <a:ext uri="{FF2B5EF4-FFF2-40B4-BE49-F238E27FC236}">
                <a16:creationId xmlns:a16="http://schemas.microsoft.com/office/drawing/2014/main" id="{658AA0A1-BD01-43C4-A8B6-83BC9F64C1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F441B-E0B3-4807-96DC-7852EFC129E0}"/>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104184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5B900-34DE-4C7F-BAD1-514C071AC678}"/>
              </a:ext>
            </a:extLst>
          </p:cNvPr>
          <p:cNvSpPr>
            <a:spLocks noGrp="1"/>
          </p:cNvSpPr>
          <p:nvPr>
            <p:ph type="dt" sz="half" idx="10"/>
          </p:nvPr>
        </p:nvSpPr>
        <p:spPr/>
        <p:txBody>
          <a:bodyPr/>
          <a:lstStyle/>
          <a:p>
            <a:fld id="{BE71C66B-BC15-134E-8DDB-000F30C6EEA9}" type="datetime1">
              <a:rPr lang="en-US" smtClean="0"/>
              <a:t>7/8/25</a:t>
            </a:fld>
            <a:endParaRPr lang="en-US"/>
          </a:p>
        </p:txBody>
      </p:sp>
      <p:sp>
        <p:nvSpPr>
          <p:cNvPr id="3" name="Footer Placeholder 2">
            <a:extLst>
              <a:ext uri="{FF2B5EF4-FFF2-40B4-BE49-F238E27FC236}">
                <a16:creationId xmlns:a16="http://schemas.microsoft.com/office/drawing/2014/main" id="{2C875598-3483-42E0-BDC2-A9BFF553E4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77FF2-FC03-48E8-9F84-99D49C116961}"/>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155889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B3F2-516C-44F1-B905-74D23FC64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A4A7E-7EA6-4859-A41D-52CC2E140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8241F-FD69-47B9-8827-40B471768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7EC85D-AB48-4D7A-8FC3-6E0BD7A15E31}"/>
              </a:ext>
            </a:extLst>
          </p:cNvPr>
          <p:cNvSpPr>
            <a:spLocks noGrp="1"/>
          </p:cNvSpPr>
          <p:nvPr>
            <p:ph type="dt" sz="half" idx="10"/>
          </p:nvPr>
        </p:nvSpPr>
        <p:spPr/>
        <p:txBody>
          <a:bodyPr/>
          <a:lstStyle/>
          <a:p>
            <a:fld id="{BADAD73D-AA97-0646-90B8-7FE5D334B4BA}" type="datetime1">
              <a:rPr lang="en-US" smtClean="0"/>
              <a:t>7/8/25</a:t>
            </a:fld>
            <a:endParaRPr lang="en-US"/>
          </a:p>
        </p:txBody>
      </p:sp>
      <p:sp>
        <p:nvSpPr>
          <p:cNvPr id="6" name="Footer Placeholder 5">
            <a:extLst>
              <a:ext uri="{FF2B5EF4-FFF2-40B4-BE49-F238E27FC236}">
                <a16:creationId xmlns:a16="http://schemas.microsoft.com/office/drawing/2014/main" id="{649AC5BC-BE0E-4EBB-81AB-057FBB432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284129-94C9-468D-A689-A4DD356014BC}"/>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4895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5649-9909-451D-AE54-E1B9043A1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644E08-2A68-467B-BC09-126E829D2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CBE9F1-5D0A-4672-92EF-9A1829E9A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E76C1-86C8-4CB8-9F03-A007E1FD64C4}"/>
              </a:ext>
            </a:extLst>
          </p:cNvPr>
          <p:cNvSpPr>
            <a:spLocks noGrp="1"/>
          </p:cNvSpPr>
          <p:nvPr>
            <p:ph type="dt" sz="half" idx="10"/>
          </p:nvPr>
        </p:nvSpPr>
        <p:spPr/>
        <p:txBody>
          <a:bodyPr/>
          <a:lstStyle/>
          <a:p>
            <a:fld id="{734974AB-6561-174E-B122-3BD2347DE3A8}" type="datetime1">
              <a:rPr lang="en-US" smtClean="0"/>
              <a:t>7/8/25</a:t>
            </a:fld>
            <a:endParaRPr lang="en-US"/>
          </a:p>
        </p:txBody>
      </p:sp>
      <p:sp>
        <p:nvSpPr>
          <p:cNvPr id="6" name="Footer Placeholder 5">
            <a:extLst>
              <a:ext uri="{FF2B5EF4-FFF2-40B4-BE49-F238E27FC236}">
                <a16:creationId xmlns:a16="http://schemas.microsoft.com/office/drawing/2014/main" id="{E0B595DA-3AA4-4FCC-83E5-1E599338D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B95B4-8F7B-4965-BCE3-1A4613F7D13C}"/>
              </a:ext>
            </a:extLst>
          </p:cNvPr>
          <p:cNvSpPr>
            <a:spLocks noGrp="1"/>
          </p:cNvSpPr>
          <p:nvPr>
            <p:ph type="sldNum" sz="quarter" idx="12"/>
          </p:nvPr>
        </p:nvSpPr>
        <p:spPr/>
        <p:txBody>
          <a:bodyPr/>
          <a:lstStyle/>
          <a:p>
            <a:fld id="{CDFD982E-F047-41F9-ABCD-F20081BD7113}" type="slidenum">
              <a:rPr lang="en-US" smtClean="0"/>
              <a:t>‹#›</a:t>
            </a:fld>
            <a:endParaRPr lang="en-US"/>
          </a:p>
        </p:txBody>
      </p:sp>
    </p:spTree>
    <p:extLst>
      <p:ext uri="{BB962C8B-B14F-4D97-AF65-F5344CB8AC3E}">
        <p14:creationId xmlns:p14="http://schemas.microsoft.com/office/powerpoint/2010/main" val="272406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8D588-B363-47BD-8428-5EAC7213A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CDE5AD-93E7-4802-A166-FD0D619447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79062-E336-4DC7-824C-69CDCC46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4B33C-3A1A-0E46-B9D5-F9CDD52A26D2}" type="datetime1">
              <a:rPr lang="en-US" smtClean="0"/>
              <a:t>7/8/25</a:t>
            </a:fld>
            <a:endParaRPr lang="en-US"/>
          </a:p>
        </p:txBody>
      </p:sp>
      <p:sp>
        <p:nvSpPr>
          <p:cNvPr id="5" name="Footer Placeholder 4">
            <a:extLst>
              <a:ext uri="{FF2B5EF4-FFF2-40B4-BE49-F238E27FC236}">
                <a16:creationId xmlns:a16="http://schemas.microsoft.com/office/drawing/2014/main" id="{17EBE924-89D0-4041-A064-62950BE50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18D441-7733-4E57-B9C6-1B2931753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D982E-F047-41F9-ABCD-F20081BD7113}" type="slidenum">
              <a:rPr lang="en-US" smtClean="0"/>
              <a:t>‹#›</a:t>
            </a:fld>
            <a:endParaRPr lang="en-US"/>
          </a:p>
        </p:txBody>
      </p:sp>
    </p:spTree>
    <p:extLst>
      <p:ext uri="{BB962C8B-B14F-4D97-AF65-F5344CB8AC3E}">
        <p14:creationId xmlns:p14="http://schemas.microsoft.com/office/powerpoint/2010/main" val="72097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D0024-1DE8-4990-AEF0-3B48B92F4C8F}"/>
              </a:ext>
            </a:extLst>
          </p:cNvPr>
          <p:cNvSpPr>
            <a:spLocks noGrp="1"/>
          </p:cNvSpPr>
          <p:nvPr>
            <p:ph type="title"/>
          </p:nvPr>
        </p:nvSpPr>
        <p:spPr>
          <a:xfrm>
            <a:off x="0" y="5913120"/>
            <a:ext cx="12192000" cy="812864"/>
          </a:xfrm>
        </p:spPr>
        <p:txBody>
          <a:bodyPr/>
          <a:lstStyle/>
          <a:p>
            <a:pPr algn="ctr"/>
            <a:r>
              <a:rPr lang="en-US" dirty="0"/>
              <a:t>House Bill 4 Testimony| July 15, 2025</a:t>
            </a:r>
          </a:p>
        </p:txBody>
      </p:sp>
      <p:pic>
        <p:nvPicPr>
          <p:cNvPr id="5" name="Picture 4">
            <a:extLst>
              <a:ext uri="{FF2B5EF4-FFF2-40B4-BE49-F238E27FC236}">
                <a16:creationId xmlns:a16="http://schemas.microsoft.com/office/drawing/2014/main" id="{C41E68B1-3B14-44FA-B781-99B1DA49533E}"/>
              </a:ext>
            </a:extLst>
          </p:cNvPr>
          <p:cNvPicPr>
            <a:picLocks noChangeAspect="1"/>
          </p:cNvPicPr>
          <p:nvPr/>
        </p:nvPicPr>
        <p:blipFill rotWithShape="1">
          <a:blip r:embed="rId2">
            <a:extLst>
              <a:ext uri="{28A0092B-C50C-407E-A947-70E740481C1C}">
                <a14:useLocalDpi xmlns:a14="http://schemas.microsoft.com/office/drawing/2010/main" val="0"/>
              </a:ext>
            </a:extLst>
          </a:blip>
          <a:srcRect t="1922" b="16947"/>
          <a:stretch/>
        </p:blipFill>
        <p:spPr>
          <a:xfrm>
            <a:off x="0" y="0"/>
            <a:ext cx="12192000" cy="5573840"/>
          </a:xfrm>
          <a:prstGeom prst="rect">
            <a:avLst/>
          </a:prstGeom>
        </p:spPr>
      </p:pic>
      <p:cxnSp>
        <p:nvCxnSpPr>
          <p:cNvPr id="7" name="Straight Connector 6">
            <a:extLst>
              <a:ext uri="{FF2B5EF4-FFF2-40B4-BE49-F238E27FC236}">
                <a16:creationId xmlns:a16="http://schemas.microsoft.com/office/drawing/2014/main" id="{17BE6A78-365A-47AB-9BA1-BD16D9ABB852}"/>
              </a:ext>
            </a:extLst>
          </p:cNvPr>
          <p:cNvCxnSpPr/>
          <p:nvPr/>
        </p:nvCxnSpPr>
        <p:spPr>
          <a:xfrm>
            <a:off x="0" y="5596128"/>
            <a:ext cx="1219200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2574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endParaRPr lang="en-US" sz="2000" dirty="0"/>
          </a:p>
          <a:p>
            <a:pPr marL="0" indent="0">
              <a:buNone/>
            </a:pPr>
            <a:r>
              <a:rPr lang="en-US" sz="2000" b="1" dirty="0"/>
              <a:t>No Savings Have Been Achieved: </a:t>
            </a:r>
          </a:p>
          <a:p>
            <a:r>
              <a:rPr lang="en-US" sz="2000" dirty="0"/>
              <a:t>KSU eliminated its DEI offices and DEI-focused positions years prior to the passage of House Bill 4, so the institution did not need to eliminate dedicated DEI budgets this year or last year. </a:t>
            </a:r>
          </a:p>
          <a:p>
            <a:r>
              <a:rPr lang="en-US" sz="2000" dirty="0"/>
              <a:t>KSU has not hired external DEI trainers or consultants in years, so a reduction in these expenditures has not been realized since the passage of House Bill 4. </a:t>
            </a:r>
          </a:p>
          <a:p>
            <a:pPr marL="0" indent="0">
              <a:buNone/>
            </a:pPr>
            <a:endParaRPr lang="en-US" sz="2000" dirty="0"/>
          </a:p>
          <a:p>
            <a:pPr marL="0" indent="0">
              <a:buNone/>
            </a:pPr>
            <a:r>
              <a:rPr lang="en-US" sz="2000" b="1" dirty="0"/>
              <a:t>Potential Future Savings:</a:t>
            </a:r>
            <a:endParaRPr lang="en-US" sz="2000" dirty="0"/>
          </a:p>
          <a:p>
            <a:r>
              <a:rPr lang="en-US" sz="2000" dirty="0"/>
              <a:t>KSU will carefully review conference agendas to see if they contain any DEI training—even if DEI training is not the primary purpose of a conference. </a:t>
            </a:r>
          </a:p>
          <a:p>
            <a:r>
              <a:rPr lang="en-US" sz="2000" dirty="0"/>
              <a:t>KSU will not pay for employees to attend such conferences unless an exemption under House Bill 4 applies. </a:t>
            </a:r>
          </a:p>
          <a:p>
            <a:endParaRPr lang="en-US" sz="2000"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1524412" cy="812864"/>
          </a:xfrm>
        </p:spPr>
        <p:txBody>
          <a:bodyPr>
            <a:normAutofit/>
          </a:bodyPr>
          <a:lstStyle/>
          <a:p>
            <a:r>
              <a:rPr lang="en-US" b="1" dirty="0"/>
              <a:t>Savings Achieved Through Compliance</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437B27B6-BFD8-4980-D7B4-55D1D5C7E719}"/>
              </a:ext>
            </a:extLst>
          </p:cNvPr>
          <p:cNvSpPr>
            <a:spLocks noGrp="1"/>
          </p:cNvSpPr>
          <p:nvPr>
            <p:ph type="sldNum" sz="quarter" idx="12"/>
          </p:nvPr>
        </p:nvSpPr>
        <p:spPr>
          <a:xfrm>
            <a:off x="93820" y="6473667"/>
            <a:ext cx="2743200" cy="365125"/>
          </a:xfrm>
        </p:spPr>
        <p:txBody>
          <a:bodyPr/>
          <a:lstStyle/>
          <a:p>
            <a:fld id="{CDFD982E-F047-41F9-ABCD-F20081BD7113}" type="slidenum">
              <a:rPr lang="en-US" smtClean="0"/>
              <a:pPr/>
              <a:t>9</a:t>
            </a:fld>
            <a:endParaRPr lang="en-US" dirty="0"/>
          </a:p>
        </p:txBody>
      </p:sp>
    </p:spTree>
    <p:extLst>
      <p:ext uri="{BB962C8B-B14F-4D97-AF65-F5344CB8AC3E}">
        <p14:creationId xmlns:p14="http://schemas.microsoft.com/office/powerpoint/2010/main" val="3009593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endParaRPr lang="en-US" sz="2000" dirty="0"/>
          </a:p>
          <a:p>
            <a:pPr marL="0" indent="0">
              <a:buNone/>
            </a:pPr>
            <a:r>
              <a:rPr lang="en-US" sz="2000" b="1" dirty="0"/>
              <a:t>DEI-Related Measures are</a:t>
            </a:r>
            <a:r>
              <a:rPr lang="en-US" sz="2000" b="1" i="1" dirty="0"/>
              <a:t> not </a:t>
            </a:r>
            <a:r>
              <a:rPr lang="en-US" sz="2000" b="1" dirty="0"/>
              <a:t>Continuing Under Different Names or Programs: </a:t>
            </a:r>
          </a:p>
          <a:p>
            <a:r>
              <a:rPr lang="en-US" sz="2000" dirty="0"/>
              <a:t>KSU eliminated its DEI programs years ago, and the institution will not allow DEI-related measures to continue under new names. </a:t>
            </a:r>
          </a:p>
          <a:p>
            <a:r>
              <a:rPr lang="en-US" sz="2000" dirty="0"/>
              <a:t>KSU remains steadfast in its commitment to fostering a welcoming and supporting environment for all students, faculty, and staff. </a:t>
            </a:r>
          </a:p>
          <a:p>
            <a:pPr marL="0" indent="0">
              <a:buNone/>
            </a:pPr>
            <a:r>
              <a:rPr lang="en-US" sz="2000" b="1" dirty="0"/>
              <a:t>Intellectual Diversity &amp; Free Expression:</a:t>
            </a:r>
            <a:r>
              <a:rPr lang="en-US" sz="2000" dirty="0"/>
              <a:t> Emphasis on intellectual diversity and the robust exchange of ideas is being reinforced through academic programming, campus dialogue initiatives, and faculty development. </a:t>
            </a:r>
            <a:endParaRPr lang="en-US" sz="2000" b="1" dirty="0"/>
          </a:p>
          <a:p>
            <a:pPr marL="0" indent="0">
              <a:buNone/>
            </a:pPr>
            <a:r>
              <a:rPr lang="en-US" sz="2000" b="1" dirty="0"/>
              <a:t>Talent Recruitment:</a:t>
            </a:r>
            <a:r>
              <a:rPr lang="en-US" sz="2000" dirty="0"/>
              <a:t> Recruitment efforts continue to focus on attracting a broad range of talented individuals. These efforts prioritize merit, qualifications, and unique perspectives, while strictly adhering to House Bill 4’s prohibition on preferential treatment based on protected characteristics. </a:t>
            </a:r>
            <a:endParaRPr lang="en-US" sz="2000" b="1" dirty="0"/>
          </a:p>
          <a:p>
            <a:pPr marL="0" indent="0">
              <a:buNone/>
            </a:pPr>
            <a:r>
              <a:rPr lang="en-US" sz="2000" b="1" dirty="0"/>
              <a:t>Compliance with Spirit and Letter of the Law: </a:t>
            </a:r>
            <a:r>
              <a:rPr lang="en-US" sz="2000" dirty="0"/>
              <a:t>All continuing and newly developed initiatives are being rigorously reviewed to ensure they align with both the letter and the spirit of House Bill 4. </a:t>
            </a:r>
            <a:endParaRPr lang="en-US" sz="2000" b="1"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1524412" cy="812864"/>
          </a:xfrm>
        </p:spPr>
        <p:txBody>
          <a:bodyPr>
            <a:normAutofit/>
          </a:bodyPr>
          <a:lstStyle/>
          <a:p>
            <a:r>
              <a:rPr lang="en-US" b="1" dirty="0"/>
              <a:t>No Continuation of DEI-Related Measures</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EBCF2B8F-9028-7B31-B461-99FEBB5B5024}"/>
              </a:ext>
            </a:extLst>
          </p:cNvPr>
          <p:cNvSpPr>
            <a:spLocks noGrp="1"/>
          </p:cNvSpPr>
          <p:nvPr>
            <p:ph type="sldNum" sz="quarter" idx="12"/>
          </p:nvPr>
        </p:nvSpPr>
        <p:spPr>
          <a:xfrm>
            <a:off x="101771" y="6492875"/>
            <a:ext cx="2743200" cy="365125"/>
          </a:xfrm>
        </p:spPr>
        <p:txBody>
          <a:bodyPr/>
          <a:lstStyle/>
          <a:p>
            <a:fld id="{CDFD982E-F047-41F9-ABCD-F20081BD7113}" type="slidenum">
              <a:rPr lang="en-US" smtClean="0"/>
              <a:pPr/>
              <a:t>10</a:t>
            </a:fld>
            <a:endParaRPr lang="en-US" dirty="0"/>
          </a:p>
        </p:txBody>
      </p:sp>
    </p:spTree>
    <p:extLst>
      <p:ext uri="{BB962C8B-B14F-4D97-AF65-F5344CB8AC3E}">
        <p14:creationId xmlns:p14="http://schemas.microsoft.com/office/powerpoint/2010/main" val="1259043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endParaRPr lang="en-US" sz="2000" dirty="0"/>
          </a:p>
          <a:p>
            <a:r>
              <a:rPr lang="en-US" sz="2000" b="1" dirty="0"/>
              <a:t>Proactive Compliance:</a:t>
            </a:r>
            <a:r>
              <a:rPr lang="en-US" sz="2000" dirty="0"/>
              <a:t> KSU has taken proactive and comprehensive steps to achieve compliance with House Bill 4 by the mandated deadlines. </a:t>
            </a:r>
            <a:endParaRPr lang="en-US" sz="2000" b="1" dirty="0"/>
          </a:p>
          <a:p>
            <a:endParaRPr lang="en-US" sz="2000" b="1" dirty="0"/>
          </a:p>
          <a:p>
            <a:r>
              <a:rPr lang="en-US" sz="2000" b="1" dirty="0"/>
              <a:t>Commitment to Core Values:</a:t>
            </a:r>
            <a:r>
              <a:rPr lang="en-US" sz="2000" dirty="0"/>
              <a:t> KSU remains committed to fostering a campus environment that champions academic freedom, intellectual diversity, equal opportunity, and a sense of belonging for every individual. </a:t>
            </a:r>
          </a:p>
          <a:p>
            <a:endParaRPr lang="en-US" sz="2000" dirty="0"/>
          </a:p>
          <a:p>
            <a:r>
              <a:rPr lang="en-US" sz="2000" b="1" dirty="0"/>
              <a:t>Ongoing Adaptation:</a:t>
            </a:r>
            <a:r>
              <a:rPr lang="en-US" sz="2000" dirty="0"/>
              <a:t> KSU will continue to monitor the legislative landscape and adapt our policies and practices as necessary to ensure sustained compliance while upholding our mission of providing an excellent educational experience for all. </a:t>
            </a:r>
          </a:p>
          <a:p>
            <a:endParaRPr lang="en-US" sz="2000" b="1" dirty="0"/>
          </a:p>
          <a:p>
            <a:pPr marL="0" indent="0">
              <a:buNone/>
            </a:pPr>
            <a:endParaRPr lang="en-US" sz="2000" b="1"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1524412" cy="812864"/>
          </a:xfrm>
        </p:spPr>
        <p:txBody>
          <a:bodyPr>
            <a:normAutofit/>
          </a:bodyPr>
          <a:lstStyle/>
          <a:p>
            <a:r>
              <a:rPr lang="en-US" b="1" dirty="0"/>
              <a:t>Conclusion &amp; Next Steps</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A623AB14-E12D-3444-6E7D-184420145C4C}"/>
              </a:ext>
            </a:extLst>
          </p:cNvPr>
          <p:cNvSpPr>
            <a:spLocks noGrp="1"/>
          </p:cNvSpPr>
          <p:nvPr>
            <p:ph type="sldNum" sz="quarter" idx="12"/>
          </p:nvPr>
        </p:nvSpPr>
        <p:spPr>
          <a:xfrm>
            <a:off x="101771" y="6473667"/>
            <a:ext cx="2743200" cy="365125"/>
          </a:xfrm>
        </p:spPr>
        <p:txBody>
          <a:bodyPr/>
          <a:lstStyle/>
          <a:p>
            <a:fld id="{CDFD982E-F047-41F9-ABCD-F20081BD7113}" type="slidenum">
              <a:rPr lang="en-US" smtClean="0"/>
              <a:pPr/>
              <a:t>11</a:t>
            </a:fld>
            <a:endParaRPr lang="en-US" dirty="0"/>
          </a:p>
        </p:txBody>
      </p:sp>
    </p:spTree>
    <p:extLst>
      <p:ext uri="{BB962C8B-B14F-4D97-AF65-F5344CB8AC3E}">
        <p14:creationId xmlns:p14="http://schemas.microsoft.com/office/powerpoint/2010/main" val="2075438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427E1-924E-47E9-AACD-743AA9FEA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9" y="-35914"/>
            <a:ext cx="12377337" cy="6929827"/>
          </a:xfrm>
          <a:prstGeom prst="rect">
            <a:avLst/>
          </a:prstGeom>
        </p:spPr>
      </p:pic>
    </p:spTree>
    <p:extLst>
      <p:ext uri="{BB962C8B-B14F-4D97-AF65-F5344CB8AC3E}">
        <p14:creationId xmlns:p14="http://schemas.microsoft.com/office/powerpoint/2010/main" val="41851993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6EF63-3241-4A38-84A1-E3D4E5F60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6" y="-421419"/>
            <a:ext cx="12255611" cy="8170407"/>
          </a:xfrm>
          <a:prstGeom prst="rect">
            <a:avLst/>
          </a:prstGeom>
        </p:spPr>
      </p:pic>
      <p:sp>
        <p:nvSpPr>
          <p:cNvPr id="3" name="Slide Number Placeholder 2">
            <a:extLst>
              <a:ext uri="{FF2B5EF4-FFF2-40B4-BE49-F238E27FC236}">
                <a16:creationId xmlns:a16="http://schemas.microsoft.com/office/drawing/2014/main" id="{0B701E85-16E2-7B46-8E76-029903BF7DE9}"/>
              </a:ext>
            </a:extLst>
          </p:cNvPr>
          <p:cNvSpPr>
            <a:spLocks noGrp="1"/>
          </p:cNvSpPr>
          <p:nvPr>
            <p:ph type="sldNum" sz="quarter" idx="12"/>
          </p:nvPr>
        </p:nvSpPr>
        <p:spPr/>
        <p:txBody>
          <a:bodyPr/>
          <a:lstStyle/>
          <a:p>
            <a:fld id="{CDFD982E-F047-41F9-ABCD-F20081BD7113}" type="slidenum">
              <a:rPr lang="en-US" smtClean="0"/>
              <a:pPr/>
              <a:t>1</a:t>
            </a:fld>
            <a:endParaRPr lang="en-US" dirty="0"/>
          </a:p>
        </p:txBody>
      </p:sp>
    </p:spTree>
    <p:extLst>
      <p:ext uri="{BB962C8B-B14F-4D97-AF65-F5344CB8AC3E}">
        <p14:creationId xmlns:p14="http://schemas.microsoft.com/office/powerpoint/2010/main" val="35871481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r>
              <a:rPr lang="en-US" sz="2000" b="1" dirty="0"/>
              <a:t>Guidance:</a:t>
            </a:r>
            <a:r>
              <a:rPr lang="en-US" sz="2000" dirty="0"/>
              <a:t> Senior administrators received guidance on how to comply with House Bill 4. </a:t>
            </a:r>
            <a:endParaRPr lang="en-US" sz="2000" b="1" dirty="0"/>
          </a:p>
          <a:p>
            <a:r>
              <a:rPr lang="en-US" sz="2000" b="1" dirty="0"/>
              <a:t>DEI Office &amp; Program Dissolution:</a:t>
            </a:r>
            <a:r>
              <a:rPr lang="en-US" sz="2000" dirty="0"/>
              <a:t> DEI offices and positions at KSU were dissolved prior to the passage of House Bill 4. </a:t>
            </a:r>
          </a:p>
          <a:p>
            <a:r>
              <a:rPr lang="en-US" sz="2000" b="1" dirty="0"/>
              <a:t>Training Cessation:</a:t>
            </a:r>
            <a:r>
              <a:rPr lang="en-US" sz="2000" dirty="0"/>
              <a:t> All DEI training sessions for faculty, staff, and students have been permanently discontinued. Mandatory civil rights trainings do not include DEI training, and trainers instruct employees not to promote DEI initiatives at KSU. </a:t>
            </a:r>
          </a:p>
          <a:p>
            <a:r>
              <a:rPr lang="en-US" sz="2000" b="1" dirty="0"/>
              <a:t>Position Audit:</a:t>
            </a:r>
            <a:r>
              <a:rPr lang="en-US" sz="2000" dirty="0"/>
              <a:t> KSU’s HR personnel reviewed all job descriptions for DEI-adjacent language. All job descriptions that included such language were revised, and affected employees were notified to cease any DEI-related initiatives. </a:t>
            </a:r>
          </a:p>
          <a:p>
            <a:r>
              <a:rPr lang="en-US" sz="2000" b="1" dirty="0"/>
              <a:t>Program Audit: </a:t>
            </a:r>
            <a:r>
              <a:rPr lang="en-US" sz="2000" dirty="0"/>
              <a:t>KSU Academic &amp; Student Affairs personnel have begun an internal audit of KSU programs to identify and address any activities that might be construed as promoting “discriminatory concepts” or “indoctrination.” </a:t>
            </a:r>
          </a:p>
          <a:p>
            <a:r>
              <a:rPr lang="en-US" sz="2000" b="1" dirty="0"/>
              <a:t>Scholarships Audit:</a:t>
            </a:r>
            <a:r>
              <a:rPr lang="en-US" sz="2000" dirty="0"/>
              <a:t> KSU Advancement staff conducted an internal audit of donor agreements to identify any agreements that require staff to consider the religion, race, sex, color, or national origin of applicants or candidates. </a:t>
            </a:r>
            <a:endParaRPr lang="en-US" sz="2000" b="1" dirty="0"/>
          </a:p>
          <a:p>
            <a:pPr marL="0" indent="0">
              <a:buNone/>
            </a:pPr>
            <a:endParaRPr lang="en-US" sz="2000" b="1"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0529212" cy="812864"/>
          </a:xfrm>
        </p:spPr>
        <p:txBody>
          <a:bodyPr/>
          <a:lstStyle/>
          <a:p>
            <a:r>
              <a:rPr lang="en-US" b="1" dirty="0"/>
              <a:t>Measures Taken</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47F94804-9136-54F2-8502-ED62148F0E9C}"/>
              </a:ext>
            </a:extLst>
          </p:cNvPr>
          <p:cNvSpPr>
            <a:spLocks noGrp="1"/>
          </p:cNvSpPr>
          <p:nvPr>
            <p:ph type="sldNum" sz="quarter" idx="12"/>
          </p:nvPr>
        </p:nvSpPr>
        <p:spPr>
          <a:xfrm>
            <a:off x="93820" y="6473667"/>
            <a:ext cx="2743200" cy="365125"/>
          </a:xfrm>
        </p:spPr>
        <p:txBody>
          <a:bodyPr/>
          <a:lstStyle/>
          <a:p>
            <a:fld id="{CDFD982E-F047-41F9-ABCD-F20081BD7113}" type="slidenum">
              <a:rPr lang="en-US" smtClean="0"/>
              <a:pPr/>
              <a:t>2</a:t>
            </a:fld>
            <a:endParaRPr lang="en-US" dirty="0"/>
          </a:p>
        </p:txBody>
      </p:sp>
    </p:spTree>
    <p:extLst>
      <p:ext uri="{BB962C8B-B14F-4D97-AF65-F5344CB8AC3E}">
        <p14:creationId xmlns:p14="http://schemas.microsoft.com/office/powerpoint/2010/main" val="3889680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893990"/>
          </a:xfrm>
        </p:spPr>
        <p:txBody>
          <a:bodyPr>
            <a:normAutofit/>
          </a:bodyPr>
          <a:lstStyle/>
          <a:p>
            <a:r>
              <a:rPr lang="en-US" sz="2000" b="1" dirty="0"/>
              <a:t>Policy Review and Revision:</a:t>
            </a:r>
            <a:r>
              <a:rPr lang="en-US" sz="2000" dirty="0"/>
              <a:t> All KSU policies have undergone a comprehensive review and revision to remove any criteria or language that would provide preferential treatment based on religion, race, sex, color, or national origin. </a:t>
            </a:r>
          </a:p>
          <a:p>
            <a:r>
              <a:rPr lang="en-US" sz="2000" b="1" dirty="0"/>
              <a:t>Viewpoint Neutrality Policy: </a:t>
            </a:r>
            <a:r>
              <a:rPr lang="en-US" sz="2000" dirty="0"/>
              <a:t>The KSU Board of Regents approved the institution’s viewpoint neutrality policy on June 27, 2025. </a:t>
            </a:r>
            <a:endParaRPr lang="en-US" sz="2000" b="1"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0529212" cy="812864"/>
          </a:xfrm>
        </p:spPr>
        <p:txBody>
          <a:bodyPr/>
          <a:lstStyle/>
          <a:p>
            <a:r>
              <a:rPr lang="en-US" b="1" dirty="0"/>
              <a:t>Measures Taken</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pic>
        <p:nvPicPr>
          <p:cNvPr id="7" name="Picture 6">
            <a:extLst>
              <a:ext uri="{FF2B5EF4-FFF2-40B4-BE49-F238E27FC236}">
                <a16:creationId xmlns:a16="http://schemas.microsoft.com/office/drawing/2014/main" id="{8D20B86B-A762-92EE-408F-98E16A50F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364" y="2919265"/>
            <a:ext cx="3822870" cy="2050300"/>
          </a:xfrm>
          <a:prstGeom prst="rect">
            <a:avLst/>
          </a:prstGeom>
          <a:ln>
            <a:solidFill>
              <a:srgbClr val="24723B"/>
            </a:solidFill>
          </a:ln>
        </p:spPr>
      </p:pic>
      <p:pic>
        <p:nvPicPr>
          <p:cNvPr id="9" name="Picture 8">
            <a:extLst>
              <a:ext uri="{FF2B5EF4-FFF2-40B4-BE49-F238E27FC236}">
                <a16:creationId xmlns:a16="http://schemas.microsoft.com/office/drawing/2014/main" id="{3358B1B3-2604-F609-7FAE-BE9D60BBD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274" y="2919265"/>
            <a:ext cx="3995806" cy="3013931"/>
          </a:xfrm>
          <a:prstGeom prst="rect">
            <a:avLst/>
          </a:prstGeom>
          <a:ln>
            <a:solidFill>
              <a:srgbClr val="24723B"/>
            </a:solidFill>
          </a:ln>
        </p:spPr>
      </p:pic>
      <p:sp>
        <p:nvSpPr>
          <p:cNvPr id="8" name="Slide Number Placeholder 7">
            <a:extLst>
              <a:ext uri="{FF2B5EF4-FFF2-40B4-BE49-F238E27FC236}">
                <a16:creationId xmlns:a16="http://schemas.microsoft.com/office/drawing/2014/main" id="{8EA872FE-63A8-49D9-173E-C5202F2D5B32}"/>
              </a:ext>
            </a:extLst>
          </p:cNvPr>
          <p:cNvSpPr>
            <a:spLocks noGrp="1"/>
          </p:cNvSpPr>
          <p:nvPr>
            <p:ph type="sldNum" sz="quarter" idx="12"/>
          </p:nvPr>
        </p:nvSpPr>
        <p:spPr>
          <a:xfrm>
            <a:off x="93820" y="6492875"/>
            <a:ext cx="2743200" cy="365125"/>
          </a:xfrm>
        </p:spPr>
        <p:txBody>
          <a:bodyPr/>
          <a:lstStyle/>
          <a:p>
            <a:fld id="{CDFD982E-F047-41F9-ABCD-F20081BD7113}" type="slidenum">
              <a:rPr lang="en-US" smtClean="0"/>
              <a:pPr/>
              <a:t>3</a:t>
            </a:fld>
            <a:endParaRPr lang="en-US" dirty="0"/>
          </a:p>
        </p:txBody>
      </p:sp>
    </p:spTree>
    <p:extLst>
      <p:ext uri="{BB962C8B-B14F-4D97-AF65-F5344CB8AC3E}">
        <p14:creationId xmlns:p14="http://schemas.microsoft.com/office/powerpoint/2010/main" val="1532285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0529212" cy="812864"/>
          </a:xfrm>
        </p:spPr>
        <p:txBody>
          <a:bodyPr/>
          <a:lstStyle/>
          <a:p>
            <a:r>
              <a:rPr lang="en-US" b="1" dirty="0"/>
              <a:t>Measures Taken</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pic>
        <p:nvPicPr>
          <p:cNvPr id="7" name="Picture 6">
            <a:extLst>
              <a:ext uri="{FF2B5EF4-FFF2-40B4-BE49-F238E27FC236}">
                <a16:creationId xmlns:a16="http://schemas.microsoft.com/office/drawing/2014/main" id="{691C5737-B725-EB47-4677-49492A97F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27" y="1197198"/>
            <a:ext cx="3357843" cy="2789814"/>
          </a:xfrm>
          <a:prstGeom prst="rect">
            <a:avLst/>
          </a:prstGeom>
          <a:ln>
            <a:solidFill>
              <a:srgbClr val="24723B"/>
            </a:solidFill>
          </a:ln>
        </p:spPr>
      </p:pic>
      <p:pic>
        <p:nvPicPr>
          <p:cNvPr id="9" name="Picture 8">
            <a:extLst>
              <a:ext uri="{FF2B5EF4-FFF2-40B4-BE49-F238E27FC236}">
                <a16:creationId xmlns:a16="http://schemas.microsoft.com/office/drawing/2014/main" id="{3CD025B0-161C-3739-14A8-1530A4CD1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27" y="4126040"/>
            <a:ext cx="3893841" cy="2424311"/>
          </a:xfrm>
          <a:prstGeom prst="rect">
            <a:avLst/>
          </a:prstGeom>
          <a:ln>
            <a:solidFill>
              <a:srgbClr val="24723B"/>
            </a:solidFill>
          </a:ln>
        </p:spPr>
      </p:pic>
      <p:pic>
        <p:nvPicPr>
          <p:cNvPr id="11" name="Picture 10">
            <a:extLst>
              <a:ext uri="{FF2B5EF4-FFF2-40B4-BE49-F238E27FC236}">
                <a16:creationId xmlns:a16="http://schemas.microsoft.com/office/drawing/2014/main" id="{D865ACA6-734F-874A-3D66-129945F108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6894" y="1262390"/>
            <a:ext cx="4314700" cy="2166609"/>
          </a:xfrm>
          <a:prstGeom prst="rect">
            <a:avLst/>
          </a:prstGeom>
          <a:ln>
            <a:solidFill>
              <a:srgbClr val="24723B"/>
            </a:solidFill>
          </a:ln>
        </p:spPr>
      </p:pic>
      <p:pic>
        <p:nvPicPr>
          <p:cNvPr id="13" name="Picture 12">
            <a:extLst>
              <a:ext uri="{FF2B5EF4-FFF2-40B4-BE49-F238E27FC236}">
                <a16:creationId xmlns:a16="http://schemas.microsoft.com/office/drawing/2014/main" id="{EBBEF33B-E930-25DE-A318-0FDE3D2843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5204" y="3808149"/>
            <a:ext cx="5393191" cy="2604009"/>
          </a:xfrm>
          <a:prstGeom prst="rect">
            <a:avLst/>
          </a:prstGeom>
          <a:ln>
            <a:solidFill>
              <a:srgbClr val="24723B"/>
            </a:solidFill>
          </a:ln>
        </p:spPr>
      </p:pic>
      <p:pic>
        <p:nvPicPr>
          <p:cNvPr id="15" name="Picture 14">
            <a:extLst>
              <a:ext uri="{FF2B5EF4-FFF2-40B4-BE49-F238E27FC236}">
                <a16:creationId xmlns:a16="http://schemas.microsoft.com/office/drawing/2014/main" id="{05A22840-E4A8-7EC3-6696-D1D67EDAF0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6639" y="1262391"/>
            <a:ext cx="3911412" cy="2285132"/>
          </a:xfrm>
          <a:prstGeom prst="rect">
            <a:avLst/>
          </a:prstGeom>
          <a:ln>
            <a:solidFill>
              <a:srgbClr val="24723B"/>
            </a:solidFill>
          </a:ln>
        </p:spPr>
      </p:pic>
      <p:sp>
        <p:nvSpPr>
          <p:cNvPr id="3" name="Slide Number Placeholder 2">
            <a:extLst>
              <a:ext uri="{FF2B5EF4-FFF2-40B4-BE49-F238E27FC236}">
                <a16:creationId xmlns:a16="http://schemas.microsoft.com/office/drawing/2014/main" id="{4AC533DD-0514-0A63-D1D1-1BE44ECA8482}"/>
              </a:ext>
            </a:extLst>
          </p:cNvPr>
          <p:cNvSpPr>
            <a:spLocks noGrp="1"/>
          </p:cNvSpPr>
          <p:nvPr>
            <p:ph type="sldNum" sz="quarter" idx="12"/>
          </p:nvPr>
        </p:nvSpPr>
        <p:spPr>
          <a:xfrm>
            <a:off x="132927" y="6473667"/>
            <a:ext cx="2743200" cy="365125"/>
          </a:xfrm>
        </p:spPr>
        <p:txBody>
          <a:bodyPr/>
          <a:lstStyle/>
          <a:p>
            <a:fld id="{CDFD982E-F047-41F9-ABCD-F20081BD7113}" type="slidenum">
              <a:rPr lang="en-US" smtClean="0"/>
              <a:pPr/>
              <a:t>4</a:t>
            </a:fld>
            <a:endParaRPr lang="en-US" dirty="0"/>
          </a:p>
        </p:txBody>
      </p:sp>
    </p:spTree>
    <p:extLst>
      <p:ext uri="{BB962C8B-B14F-4D97-AF65-F5344CB8AC3E}">
        <p14:creationId xmlns:p14="http://schemas.microsoft.com/office/powerpoint/2010/main" val="2598902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r>
              <a:rPr lang="en-US" sz="2000" b="1" dirty="0"/>
              <a:t>Donor Agreements: </a:t>
            </a:r>
            <a:r>
              <a:rPr lang="en-US" sz="2000" dirty="0"/>
              <a:t>KSU Advancement staff will meet with private donors to encourage them to amend the language of their donor agreements.</a:t>
            </a:r>
          </a:p>
          <a:p>
            <a:r>
              <a:rPr lang="en-US" sz="2000" b="1" dirty="0"/>
              <a:t>Personnel Training:</a:t>
            </a:r>
            <a:r>
              <a:rPr lang="en-US" sz="2000" dirty="0"/>
              <a:t> KSU has planned ongoing training for all departments on KSU’s revised policies and the nuances of House Bill 4 to ensure consistent and compliant practices. </a:t>
            </a:r>
          </a:p>
          <a:p>
            <a:r>
              <a:rPr lang="en-US" sz="2000" b="1" dirty="0"/>
              <a:t>Website Changes: </a:t>
            </a:r>
            <a:r>
              <a:rPr lang="en-US" sz="2000" dirty="0"/>
              <a:t>As part of ongoing website updates, designated staff will review content for DEI language. Pages containing such content will be evaluated for compliance with House Bill 4. Content that does not meet statutory requirements will be archived if required for record retention or otherwise updated to align with House Bill 4 and current institutional policies. </a:t>
            </a:r>
          </a:p>
          <a:p>
            <a:r>
              <a:rPr lang="en-US" sz="2000" b="1" dirty="0"/>
              <a:t>Ongoing Audits: </a:t>
            </a:r>
            <a:r>
              <a:rPr lang="en-US" sz="2000" dirty="0"/>
              <a:t>KSU personnel will continue to audit programs and job descriptions to ensure ongoing compliance with House Bill 4 and institutional policies. </a:t>
            </a:r>
          </a:p>
          <a:p>
            <a:r>
              <a:rPr lang="en-US" sz="2000" b="1" dirty="0"/>
              <a:t>August 30, 2025, Report: </a:t>
            </a:r>
            <a:r>
              <a:rPr lang="en-US" sz="2000" dirty="0"/>
              <a:t>KSU staff are cognizant of the August 30 deadline for the certification report and will ensure the report is submitted timely. </a:t>
            </a:r>
          </a:p>
          <a:p>
            <a:r>
              <a:rPr lang="en-US" sz="2000" b="1" dirty="0"/>
              <a:t>Intellectual Freedom Surveys:</a:t>
            </a:r>
            <a:r>
              <a:rPr lang="en-US" sz="2000" dirty="0"/>
              <a:t> KSU will administer CPE’s intellectual freedom and viewpoint diversity surveys by no later than November 1, 2025. </a:t>
            </a:r>
            <a:endParaRPr lang="en-US" sz="2000" b="1" dirty="0"/>
          </a:p>
          <a:p>
            <a:endParaRPr lang="en-US" sz="2000" b="1"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0529212" cy="812864"/>
          </a:xfrm>
        </p:spPr>
        <p:txBody>
          <a:bodyPr/>
          <a:lstStyle/>
          <a:p>
            <a:r>
              <a:rPr lang="en-US" b="1" dirty="0"/>
              <a:t>Ongoing/Planned Measures</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D493ACF7-0CC2-3B71-A24A-2644C39390B2}"/>
              </a:ext>
            </a:extLst>
          </p:cNvPr>
          <p:cNvSpPr>
            <a:spLocks noGrp="1"/>
          </p:cNvSpPr>
          <p:nvPr>
            <p:ph type="sldNum" sz="quarter" idx="12"/>
          </p:nvPr>
        </p:nvSpPr>
        <p:spPr>
          <a:xfrm>
            <a:off x="93820" y="6473667"/>
            <a:ext cx="2743200" cy="365125"/>
          </a:xfrm>
        </p:spPr>
        <p:txBody>
          <a:bodyPr/>
          <a:lstStyle/>
          <a:p>
            <a:fld id="{CDFD982E-F047-41F9-ABCD-F20081BD7113}" type="slidenum">
              <a:rPr lang="en-US" smtClean="0"/>
              <a:pPr/>
              <a:t>5</a:t>
            </a:fld>
            <a:endParaRPr lang="en-US" dirty="0"/>
          </a:p>
        </p:txBody>
      </p:sp>
    </p:spTree>
    <p:extLst>
      <p:ext uri="{BB962C8B-B14F-4D97-AF65-F5344CB8AC3E}">
        <p14:creationId xmlns:p14="http://schemas.microsoft.com/office/powerpoint/2010/main" val="2695810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r>
              <a:rPr lang="en-US" sz="2000" b="1" dirty="0"/>
              <a:t>Current Status (as of July 7, 2025):</a:t>
            </a:r>
          </a:p>
          <a:p>
            <a:r>
              <a:rPr lang="en-US" sz="2000" dirty="0"/>
              <a:t>KSU has achieved </a:t>
            </a:r>
            <a:r>
              <a:rPr lang="en-US" sz="2000" b="1" dirty="0"/>
              <a:t>substantial compliance</a:t>
            </a:r>
            <a:r>
              <a:rPr lang="en-US" sz="2000" dirty="0"/>
              <a:t> with the core requirements of House Bill 4.</a:t>
            </a:r>
          </a:p>
          <a:p>
            <a:pPr marL="0" indent="0">
              <a:buNone/>
            </a:pPr>
            <a:endParaRPr lang="en-US" sz="2000" dirty="0"/>
          </a:p>
          <a:p>
            <a:pPr marL="0" indent="0">
              <a:buNone/>
            </a:pPr>
            <a:r>
              <a:rPr lang="en-US" sz="2000" b="1" dirty="0"/>
              <a:t>Areas of Ongoing Work:</a:t>
            </a:r>
            <a:r>
              <a:rPr lang="en-US" sz="2000" dirty="0"/>
              <a:t> </a:t>
            </a:r>
          </a:p>
          <a:p>
            <a:r>
              <a:rPr lang="en-US" sz="2000" b="1" dirty="0"/>
              <a:t>Full Operational Integration:</a:t>
            </a:r>
            <a:r>
              <a:rPr lang="en-US" sz="2000" dirty="0"/>
              <a:t> Ensuring that the spirit of the viewpoint neutrality policy and non-discriminatory treatment is fully integrated into all daily operations and departmental practices. </a:t>
            </a:r>
          </a:p>
          <a:p>
            <a:r>
              <a:rPr lang="en-US" sz="2000" b="1" dirty="0"/>
              <a:t>Ongoing Monitoring:</a:t>
            </a:r>
            <a:r>
              <a:rPr lang="en-US" sz="2000" dirty="0"/>
              <a:t> Establishment of robust internal monitoring and audit processes to ensure sustained compliance and to address any unforeseen interpretations or challenges that may arise. </a:t>
            </a:r>
            <a:endParaRPr lang="en-US" sz="2000" b="1" dirty="0"/>
          </a:p>
          <a:p>
            <a:pPr marL="0" indent="0">
              <a:buNone/>
            </a:pPr>
            <a:endParaRPr lang="en-US" sz="2000" b="1" dirty="0"/>
          </a:p>
          <a:p>
            <a:pPr marL="0" indent="0">
              <a:buNone/>
            </a:pPr>
            <a:r>
              <a:rPr lang="en-US" sz="2000" b="1" dirty="0"/>
              <a:t>Anticipated Date for Full Compliance:</a:t>
            </a:r>
            <a:endParaRPr lang="en-US" sz="2000" dirty="0"/>
          </a:p>
          <a:p>
            <a:r>
              <a:rPr lang="en-US" sz="2000" dirty="0"/>
              <a:t>Full operational integration and complete refinement of all programs are anticipated to be completed by August 30, 2025. </a:t>
            </a:r>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0529212" cy="812864"/>
          </a:xfrm>
        </p:spPr>
        <p:txBody>
          <a:bodyPr/>
          <a:lstStyle/>
          <a:p>
            <a:r>
              <a:rPr lang="en-US" b="1" dirty="0"/>
              <a:t>Compliance Status </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52930901-F918-320F-6A34-F8FE87125E05}"/>
              </a:ext>
            </a:extLst>
          </p:cNvPr>
          <p:cNvSpPr>
            <a:spLocks noGrp="1"/>
          </p:cNvSpPr>
          <p:nvPr>
            <p:ph type="sldNum" sz="quarter" idx="12"/>
          </p:nvPr>
        </p:nvSpPr>
        <p:spPr>
          <a:xfrm>
            <a:off x="93820" y="6473667"/>
            <a:ext cx="2743200" cy="365125"/>
          </a:xfrm>
        </p:spPr>
        <p:txBody>
          <a:bodyPr/>
          <a:lstStyle/>
          <a:p>
            <a:fld id="{CDFD982E-F047-41F9-ABCD-F20081BD7113}" type="slidenum">
              <a:rPr lang="en-US" smtClean="0"/>
              <a:pPr/>
              <a:t>6</a:t>
            </a:fld>
            <a:endParaRPr lang="en-US" dirty="0"/>
          </a:p>
        </p:txBody>
      </p:sp>
    </p:spTree>
    <p:extLst>
      <p:ext uri="{BB962C8B-B14F-4D97-AF65-F5344CB8AC3E}">
        <p14:creationId xmlns:p14="http://schemas.microsoft.com/office/powerpoint/2010/main" val="919304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r>
              <a:rPr lang="en-US" sz="2000" b="1" dirty="0"/>
              <a:t>Terminations: </a:t>
            </a:r>
          </a:p>
          <a:p>
            <a:r>
              <a:rPr lang="en-US" sz="2000" dirty="0"/>
              <a:t>No faculty or personnel have been terminated directly as a result of KSU’s compliance with House Bill 4. </a:t>
            </a:r>
          </a:p>
          <a:p>
            <a:endParaRPr lang="en-US" sz="2000" dirty="0"/>
          </a:p>
          <a:p>
            <a:pPr marL="0" indent="0">
              <a:buNone/>
            </a:pPr>
            <a:r>
              <a:rPr lang="en-US" sz="2000" b="1" dirty="0"/>
              <a:t>Restructuring/Renaming:</a:t>
            </a:r>
          </a:p>
          <a:p>
            <a:r>
              <a:rPr lang="en-US" sz="2000" dirty="0"/>
              <a:t>DEI offices and positions were eliminated prior to the passage of House Bill 4. </a:t>
            </a:r>
          </a:p>
          <a:p>
            <a:r>
              <a:rPr lang="en-US" sz="2000" dirty="0"/>
              <a:t>All job descriptions that included DEI-adjacent language or initiatives were revised to remove such content, and affected employees were notified to cease any DEI-related initiatives. </a:t>
            </a:r>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1524412" cy="812864"/>
          </a:xfrm>
        </p:spPr>
        <p:txBody>
          <a:bodyPr>
            <a:normAutofit fontScale="90000"/>
          </a:bodyPr>
          <a:lstStyle/>
          <a:p>
            <a:r>
              <a:rPr lang="en-US" b="1" dirty="0"/>
              <a:t>Faculty/Personnel Terminations or Reassignments</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015C82EE-D312-902B-922B-1D8B677A22FD}"/>
              </a:ext>
            </a:extLst>
          </p:cNvPr>
          <p:cNvSpPr>
            <a:spLocks noGrp="1"/>
          </p:cNvSpPr>
          <p:nvPr>
            <p:ph type="sldNum" sz="quarter" idx="12"/>
          </p:nvPr>
        </p:nvSpPr>
        <p:spPr>
          <a:xfrm>
            <a:off x="85868" y="6473667"/>
            <a:ext cx="2743200" cy="365125"/>
          </a:xfrm>
        </p:spPr>
        <p:txBody>
          <a:bodyPr/>
          <a:lstStyle/>
          <a:p>
            <a:fld id="{CDFD982E-F047-41F9-ABCD-F20081BD7113}" type="slidenum">
              <a:rPr lang="en-US" smtClean="0"/>
              <a:pPr/>
              <a:t>7</a:t>
            </a:fld>
            <a:endParaRPr lang="en-US" dirty="0"/>
          </a:p>
        </p:txBody>
      </p:sp>
    </p:spTree>
    <p:extLst>
      <p:ext uri="{BB962C8B-B14F-4D97-AF65-F5344CB8AC3E}">
        <p14:creationId xmlns:p14="http://schemas.microsoft.com/office/powerpoint/2010/main" val="4038536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57E3C-AB28-45C2-A061-4F2D56FAB38A}"/>
              </a:ext>
            </a:extLst>
          </p:cNvPr>
          <p:cNvSpPr>
            <a:spLocks noGrp="1"/>
          </p:cNvSpPr>
          <p:nvPr>
            <p:ph idx="1"/>
          </p:nvPr>
        </p:nvSpPr>
        <p:spPr>
          <a:xfrm>
            <a:off x="0" y="1103565"/>
            <a:ext cx="10704576" cy="4990542"/>
          </a:xfrm>
        </p:spPr>
        <p:txBody>
          <a:bodyPr>
            <a:normAutofit/>
          </a:bodyPr>
          <a:lstStyle/>
          <a:p>
            <a:pPr marL="0" indent="0">
              <a:buNone/>
            </a:pPr>
            <a:endParaRPr lang="en-US" sz="2000" b="1" dirty="0"/>
          </a:p>
          <a:p>
            <a:pPr marL="0" indent="0">
              <a:buNone/>
            </a:pPr>
            <a:r>
              <a:rPr lang="en-US" sz="2000" b="1" dirty="0"/>
              <a:t>Closures:</a:t>
            </a:r>
          </a:p>
          <a:p>
            <a:r>
              <a:rPr lang="en-US" sz="2000" dirty="0"/>
              <a:t>No academic programs or departments have been closed as a direct result of House Bill 4. KSU remains dedicated to providing its comprehensive academic offerings. </a:t>
            </a:r>
          </a:p>
          <a:p>
            <a:endParaRPr lang="en-US" sz="2000" dirty="0"/>
          </a:p>
          <a:p>
            <a:pPr marL="0" indent="0">
              <a:buNone/>
            </a:pPr>
            <a:r>
              <a:rPr lang="en-US" sz="2000" b="1" dirty="0"/>
              <a:t>Reassignments/Role Adjustments: </a:t>
            </a:r>
          </a:p>
          <a:p>
            <a:r>
              <a:rPr lang="en-US" sz="2000" dirty="0"/>
              <a:t>Programs are undergoing ongoing review and, if necessary, adaptation to ensure they align with House Bill 4’s emphasis on viewpoint neutrality and non-discriminatory treatment. </a:t>
            </a:r>
          </a:p>
          <a:p>
            <a:r>
              <a:rPr lang="en-US" sz="2000" dirty="0"/>
              <a:t>No KSU degree programs require any student to enroll in or complete an academic course dedicated to the promotion or justification of a discriminatory concept. </a:t>
            </a:r>
          </a:p>
          <a:p>
            <a:endParaRPr lang="en-US" sz="2000" dirty="0"/>
          </a:p>
          <a:p>
            <a:endParaRPr lang="en-US" sz="2000" dirty="0"/>
          </a:p>
        </p:txBody>
      </p:sp>
      <p:pic>
        <p:nvPicPr>
          <p:cNvPr id="4" name="Picture 3">
            <a:extLst>
              <a:ext uri="{FF2B5EF4-FFF2-40B4-BE49-F238E27FC236}">
                <a16:creationId xmlns:a16="http://schemas.microsoft.com/office/drawing/2014/main" id="{383209BB-0241-465A-AC2A-54CDB0D92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9088" y="5559552"/>
            <a:ext cx="1733790" cy="1387032"/>
          </a:xfrm>
          <a:prstGeom prst="rect">
            <a:avLst/>
          </a:prstGeom>
        </p:spPr>
      </p:pic>
      <p:sp>
        <p:nvSpPr>
          <p:cNvPr id="5" name="Title 1">
            <a:extLst>
              <a:ext uri="{FF2B5EF4-FFF2-40B4-BE49-F238E27FC236}">
                <a16:creationId xmlns:a16="http://schemas.microsoft.com/office/drawing/2014/main" id="{B6BB1FF8-D096-48DF-849F-460681665A7E}"/>
              </a:ext>
            </a:extLst>
          </p:cNvPr>
          <p:cNvSpPr>
            <a:spLocks noGrp="1"/>
          </p:cNvSpPr>
          <p:nvPr>
            <p:ph type="title"/>
          </p:nvPr>
        </p:nvSpPr>
        <p:spPr>
          <a:xfrm>
            <a:off x="175364" y="384333"/>
            <a:ext cx="11524412" cy="812864"/>
          </a:xfrm>
        </p:spPr>
        <p:txBody>
          <a:bodyPr>
            <a:normAutofit/>
          </a:bodyPr>
          <a:lstStyle/>
          <a:p>
            <a:r>
              <a:rPr lang="en-US" b="1" dirty="0"/>
              <a:t>Program or Department Closures</a:t>
            </a:r>
          </a:p>
        </p:txBody>
      </p:sp>
      <p:pic>
        <p:nvPicPr>
          <p:cNvPr id="6" name="Picture 5">
            <a:extLst>
              <a:ext uri="{FF2B5EF4-FFF2-40B4-BE49-F238E27FC236}">
                <a16:creationId xmlns:a16="http://schemas.microsoft.com/office/drawing/2014/main" id="{3B594D15-0691-4A9E-BE86-9DAC918F3936}"/>
              </a:ext>
            </a:extLst>
          </p:cNvPr>
          <p:cNvPicPr>
            <a:picLocks noChangeAspect="1"/>
          </p:cNvPicPr>
          <p:nvPr/>
        </p:nvPicPr>
        <p:blipFill rotWithShape="1">
          <a:blip r:embed="rId3">
            <a:extLst>
              <a:ext uri="{28A0092B-C50C-407E-A947-70E740481C1C}">
                <a14:useLocalDpi xmlns:a14="http://schemas.microsoft.com/office/drawing/2010/main" val="0"/>
              </a:ext>
            </a:extLst>
          </a:blip>
          <a:srcRect l="-200" t="1775" r="90300" b="17094"/>
          <a:stretch/>
        </p:blipFill>
        <p:spPr>
          <a:xfrm rot="16200000" flipH="1">
            <a:off x="6055426" y="-5033012"/>
            <a:ext cx="81151" cy="12192002"/>
          </a:xfrm>
          <a:prstGeom prst="rect">
            <a:avLst/>
          </a:prstGeom>
        </p:spPr>
      </p:pic>
      <p:sp>
        <p:nvSpPr>
          <p:cNvPr id="7" name="Slide Number Placeholder 6">
            <a:extLst>
              <a:ext uri="{FF2B5EF4-FFF2-40B4-BE49-F238E27FC236}">
                <a16:creationId xmlns:a16="http://schemas.microsoft.com/office/drawing/2014/main" id="{885D9D7D-A0FF-1067-2F6F-B7FC9AB17B99}"/>
              </a:ext>
            </a:extLst>
          </p:cNvPr>
          <p:cNvSpPr>
            <a:spLocks noGrp="1"/>
          </p:cNvSpPr>
          <p:nvPr>
            <p:ph type="sldNum" sz="quarter" idx="12"/>
          </p:nvPr>
        </p:nvSpPr>
        <p:spPr>
          <a:xfrm>
            <a:off x="93820" y="6473667"/>
            <a:ext cx="2743200" cy="365125"/>
          </a:xfrm>
        </p:spPr>
        <p:txBody>
          <a:bodyPr/>
          <a:lstStyle/>
          <a:p>
            <a:fld id="{CDFD982E-F047-41F9-ABCD-F20081BD7113}" type="slidenum">
              <a:rPr lang="en-US" smtClean="0"/>
              <a:pPr/>
              <a:t>8</a:t>
            </a:fld>
            <a:endParaRPr lang="en-US" dirty="0"/>
          </a:p>
        </p:txBody>
      </p:sp>
    </p:spTree>
    <p:extLst>
      <p:ext uri="{BB962C8B-B14F-4D97-AF65-F5344CB8AC3E}">
        <p14:creationId xmlns:p14="http://schemas.microsoft.com/office/powerpoint/2010/main" val="3907775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1138</Words>
  <Application>Microsoft Macintosh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House Bill 4 Testimony| July 15, 2025</vt:lpstr>
      <vt:lpstr>PowerPoint Presentation</vt:lpstr>
      <vt:lpstr>Measures Taken</vt:lpstr>
      <vt:lpstr>Measures Taken</vt:lpstr>
      <vt:lpstr>Measures Taken</vt:lpstr>
      <vt:lpstr>Ongoing/Planned Measures</vt:lpstr>
      <vt:lpstr>Compliance Status </vt:lpstr>
      <vt:lpstr>Faculty/Personnel Terminations or Reassignments</vt:lpstr>
      <vt:lpstr>Program or Department Closures</vt:lpstr>
      <vt:lpstr>Savings Achieved Through Compliance</vt:lpstr>
      <vt:lpstr>No Continuation of DEI-Related Measures</vt:lpstr>
      <vt:lpstr>Conclusion &amp;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Holman, Jessica</dc:creator>
  <cp:lastModifiedBy>Atwell, Zachary</cp:lastModifiedBy>
  <cp:revision>260</cp:revision>
  <dcterms:created xsi:type="dcterms:W3CDTF">2024-05-23T13:12:31Z</dcterms:created>
  <dcterms:modified xsi:type="dcterms:W3CDTF">2025-07-08T23:03:22Z</dcterms:modified>
</cp:coreProperties>
</file>