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74" r:id="rId2"/>
    <p:sldId id="280" r:id="rId3"/>
    <p:sldId id="262" r:id="rId4"/>
    <p:sldId id="279" r:id="rId5"/>
    <p:sldId id="285" r:id="rId6"/>
    <p:sldId id="281" r:id="rId7"/>
    <p:sldId id="282" r:id="rId8"/>
    <p:sldId id="283" r:id="rId9"/>
    <p:sldId id="284" r:id="rId10"/>
    <p:sldId id="286" r:id="rId11"/>
    <p:sldId id="278" r:id="rId1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5CC"/>
    <a:srgbClr val="F37021"/>
    <a:srgbClr val="C4122F"/>
    <a:srgbClr val="005495"/>
    <a:srgbClr val="0C75A4"/>
    <a:srgbClr val="C95E28"/>
    <a:srgbClr val="004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479F87-2BF4-4E9A-A797-CC0BABAE834A}" v="9" dt="2025-08-12T15:13:10.0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3" autoAdjust="0"/>
    <p:restoredTop sz="91304" autoAdjust="0"/>
  </p:normalViewPr>
  <p:slideViewPr>
    <p:cSldViewPr>
      <p:cViewPr>
        <p:scale>
          <a:sx n="70" d="100"/>
          <a:sy n="70" d="100"/>
        </p:scale>
        <p:origin x="2046" y="756"/>
      </p:cViewPr>
      <p:guideLst>
        <p:guide orient="horz" pos="2160"/>
        <p:guide pos="3840"/>
      </p:guideLst>
    </p:cSldViewPr>
  </p:slideViewPr>
  <p:outlineViewPr>
    <p:cViewPr>
      <p:scale>
        <a:sx n="33" d="100"/>
        <a:sy n="33" d="100"/>
      </p:scale>
      <p:origin x="0" y="-357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2" d="100"/>
          <a:sy n="82" d="100"/>
        </p:scale>
        <p:origin x="315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tterwhite, Regan (CPE)" userId="c272d0bb-0d3a-4d9b-a6a5-cbe45baed0e2" providerId="ADAL" clId="{E7479F87-2BF4-4E9A-A797-CC0BABAE834A}"/>
    <pc:docChg chg="undo custSel modSld">
      <pc:chgData name="Satterwhite, Regan (CPE)" userId="c272d0bb-0d3a-4d9b-a6a5-cbe45baed0e2" providerId="ADAL" clId="{E7479F87-2BF4-4E9A-A797-CC0BABAE834A}" dt="2025-08-12T15:16:36.753" v="49" actId="1076"/>
      <pc:docMkLst>
        <pc:docMk/>
      </pc:docMkLst>
      <pc:sldChg chg="addSp delSp modSp mod">
        <pc:chgData name="Satterwhite, Regan (CPE)" userId="c272d0bb-0d3a-4d9b-a6a5-cbe45baed0e2" providerId="ADAL" clId="{E7479F87-2BF4-4E9A-A797-CC0BABAE834A}" dt="2025-08-12T15:15:00.671" v="31" actId="207"/>
        <pc:sldMkLst>
          <pc:docMk/>
          <pc:sldMk cId="2424984578" sldId="262"/>
        </pc:sldMkLst>
        <pc:graphicFrameChg chg="add mod modGraphic">
          <ac:chgData name="Satterwhite, Regan (CPE)" userId="c272d0bb-0d3a-4d9b-a6a5-cbe45baed0e2" providerId="ADAL" clId="{E7479F87-2BF4-4E9A-A797-CC0BABAE834A}" dt="2025-08-12T15:15:00.671" v="31" actId="207"/>
          <ac:graphicFrameMkLst>
            <pc:docMk/>
            <pc:sldMk cId="2424984578" sldId="262"/>
            <ac:graphicFrameMk id="6" creationId="{D7A27F89-058D-18F5-0D04-84886D8485E9}"/>
          </ac:graphicFrameMkLst>
        </pc:graphicFrameChg>
        <pc:picChg chg="del">
          <ac:chgData name="Satterwhite, Regan (CPE)" userId="c272d0bb-0d3a-4d9b-a6a5-cbe45baed0e2" providerId="ADAL" clId="{E7479F87-2BF4-4E9A-A797-CC0BABAE834A}" dt="2025-08-12T15:13:08.421" v="19" actId="478"/>
          <ac:picMkLst>
            <pc:docMk/>
            <pc:sldMk cId="2424984578" sldId="262"/>
            <ac:picMk id="4" creationId="{E437B8E8-B6A6-24E3-E034-989E59F720EC}"/>
          </ac:picMkLst>
        </pc:picChg>
      </pc:sldChg>
      <pc:sldChg chg="modSp mod">
        <pc:chgData name="Satterwhite, Regan (CPE)" userId="c272d0bb-0d3a-4d9b-a6a5-cbe45baed0e2" providerId="ADAL" clId="{E7479F87-2BF4-4E9A-A797-CC0BABAE834A}" dt="2025-08-12T15:15:17.921" v="34" actId="20577"/>
        <pc:sldMkLst>
          <pc:docMk/>
          <pc:sldMk cId="399613062" sldId="274"/>
        </pc:sldMkLst>
        <pc:spChg chg="mod">
          <ac:chgData name="Satterwhite, Regan (CPE)" userId="c272d0bb-0d3a-4d9b-a6a5-cbe45baed0e2" providerId="ADAL" clId="{E7479F87-2BF4-4E9A-A797-CC0BABAE834A}" dt="2025-08-12T15:15:17.921" v="34" actId="20577"/>
          <ac:spMkLst>
            <pc:docMk/>
            <pc:sldMk cId="399613062" sldId="274"/>
            <ac:spMk id="3" creationId="{C242E0CB-3703-4FBA-8BA9-C60941256058}"/>
          </ac:spMkLst>
        </pc:spChg>
      </pc:sldChg>
      <pc:sldChg chg="addSp delSp modSp mod">
        <pc:chgData name="Satterwhite, Regan (CPE)" userId="c272d0bb-0d3a-4d9b-a6a5-cbe45baed0e2" providerId="ADAL" clId="{E7479F87-2BF4-4E9A-A797-CC0BABAE834A}" dt="2025-08-11T12:25:02.839" v="14" actId="948"/>
        <pc:sldMkLst>
          <pc:docMk/>
          <pc:sldMk cId="2159436896" sldId="280"/>
        </pc:sldMkLst>
        <pc:spChg chg="add del mod">
          <ac:chgData name="Satterwhite, Regan (CPE)" userId="c272d0bb-0d3a-4d9b-a6a5-cbe45baed0e2" providerId="ADAL" clId="{E7479F87-2BF4-4E9A-A797-CC0BABAE834A}" dt="2025-08-11T12:25:02.839" v="14" actId="948"/>
          <ac:spMkLst>
            <pc:docMk/>
            <pc:sldMk cId="2159436896" sldId="280"/>
            <ac:spMk id="6" creationId="{5398FE14-BD06-06D3-9395-785DDB9514D5}"/>
          </ac:spMkLst>
        </pc:spChg>
        <pc:spChg chg="add del mod">
          <ac:chgData name="Satterwhite, Regan (CPE)" userId="c272d0bb-0d3a-4d9b-a6a5-cbe45baed0e2" providerId="ADAL" clId="{E7479F87-2BF4-4E9A-A797-CC0BABAE834A}" dt="2025-08-11T12:24:59.674" v="10" actId="47"/>
          <ac:spMkLst>
            <pc:docMk/>
            <pc:sldMk cId="2159436896" sldId="280"/>
            <ac:spMk id="7" creationId="{6B71E021-38E8-8AAB-B38F-3489C44C3265}"/>
          </ac:spMkLst>
        </pc:spChg>
        <pc:spChg chg="add mod">
          <ac:chgData name="Satterwhite, Regan (CPE)" userId="c272d0bb-0d3a-4d9b-a6a5-cbe45baed0e2" providerId="ADAL" clId="{E7479F87-2BF4-4E9A-A797-CC0BABAE834A}" dt="2025-08-11T12:24:58.537" v="9"/>
          <ac:spMkLst>
            <pc:docMk/>
            <pc:sldMk cId="2159436896" sldId="280"/>
            <ac:spMk id="8" creationId="{AA3B5AC8-4ADF-AE28-ABAD-85E5C9BBF5EE}"/>
          </ac:spMkLst>
        </pc:spChg>
      </pc:sldChg>
      <pc:sldChg chg="modSp mod">
        <pc:chgData name="Satterwhite, Regan (CPE)" userId="c272d0bb-0d3a-4d9b-a6a5-cbe45baed0e2" providerId="ADAL" clId="{E7479F87-2BF4-4E9A-A797-CC0BABAE834A}" dt="2025-08-12T15:16:36.753" v="49" actId="1076"/>
        <pc:sldMkLst>
          <pc:docMk/>
          <pc:sldMk cId="3351038952" sldId="281"/>
        </pc:sldMkLst>
        <pc:spChg chg="mod">
          <ac:chgData name="Satterwhite, Regan (CPE)" userId="c272d0bb-0d3a-4d9b-a6a5-cbe45baed0e2" providerId="ADAL" clId="{E7479F87-2BF4-4E9A-A797-CC0BABAE834A}" dt="2025-08-12T15:16:23.044" v="46" actId="404"/>
          <ac:spMkLst>
            <pc:docMk/>
            <pc:sldMk cId="3351038952" sldId="281"/>
            <ac:spMk id="3" creationId="{E845A971-6A4A-4F0C-69D7-6371CE10926D}"/>
          </ac:spMkLst>
        </pc:spChg>
        <pc:picChg chg="mod">
          <ac:chgData name="Satterwhite, Regan (CPE)" userId="c272d0bb-0d3a-4d9b-a6a5-cbe45baed0e2" providerId="ADAL" clId="{E7479F87-2BF4-4E9A-A797-CC0BABAE834A}" dt="2025-08-12T15:16:36.753" v="49" actId="1076"/>
          <ac:picMkLst>
            <pc:docMk/>
            <pc:sldMk cId="3351038952" sldId="281"/>
            <ac:picMk id="7" creationId="{894925A4-F4A5-C394-FCF1-E0D920C06CB1}"/>
          </ac:picMkLst>
        </pc:picChg>
      </pc:sldChg>
      <pc:sldChg chg="modSp mod">
        <pc:chgData name="Satterwhite, Regan (CPE)" userId="c272d0bb-0d3a-4d9b-a6a5-cbe45baed0e2" providerId="ADAL" clId="{E7479F87-2BF4-4E9A-A797-CC0BABAE834A}" dt="2025-08-12T15:04:45.865" v="18" actId="1076"/>
        <pc:sldMkLst>
          <pc:docMk/>
          <pc:sldMk cId="1188208450" sldId="282"/>
        </pc:sldMkLst>
        <pc:picChg chg="mod">
          <ac:chgData name="Satterwhite, Regan (CPE)" userId="c272d0bb-0d3a-4d9b-a6a5-cbe45baed0e2" providerId="ADAL" clId="{E7479F87-2BF4-4E9A-A797-CC0BABAE834A}" dt="2025-08-12T15:04:43.222" v="17" actId="1076"/>
          <ac:picMkLst>
            <pc:docMk/>
            <pc:sldMk cId="1188208450" sldId="282"/>
            <ac:picMk id="5" creationId="{FEC88ACE-19C4-CC87-A971-AF4C6241C3E9}"/>
          </ac:picMkLst>
        </pc:picChg>
        <pc:picChg chg="mod">
          <ac:chgData name="Satterwhite, Regan (CPE)" userId="c272d0bb-0d3a-4d9b-a6a5-cbe45baed0e2" providerId="ADAL" clId="{E7479F87-2BF4-4E9A-A797-CC0BABAE834A}" dt="2025-08-12T15:04:45.865" v="18" actId="1076"/>
          <ac:picMkLst>
            <pc:docMk/>
            <pc:sldMk cId="1188208450" sldId="282"/>
            <ac:picMk id="6" creationId="{681CDB6D-6E9C-A0BD-1024-16A495C98092}"/>
          </ac:picMkLst>
        </pc:picChg>
      </pc:sldChg>
      <pc:sldChg chg="modSp mod">
        <pc:chgData name="Satterwhite, Regan (CPE)" userId="c272d0bb-0d3a-4d9b-a6a5-cbe45baed0e2" providerId="ADAL" clId="{E7479F87-2BF4-4E9A-A797-CC0BABAE834A}" dt="2025-08-12T15:16:03.948" v="44" actId="403"/>
        <pc:sldMkLst>
          <pc:docMk/>
          <pc:sldMk cId="3505927727" sldId="283"/>
        </pc:sldMkLst>
        <pc:spChg chg="mod">
          <ac:chgData name="Satterwhite, Regan (CPE)" userId="c272d0bb-0d3a-4d9b-a6a5-cbe45baed0e2" providerId="ADAL" clId="{E7479F87-2BF4-4E9A-A797-CC0BABAE834A}" dt="2025-08-12T15:16:03.948" v="44" actId="403"/>
          <ac:spMkLst>
            <pc:docMk/>
            <pc:sldMk cId="3505927727" sldId="283"/>
            <ac:spMk id="3" creationId="{A221F3B0-26DC-87F9-A463-A8AC61F6B34B}"/>
          </ac:spMkLst>
        </pc:spChg>
      </pc:sldChg>
      <pc:sldChg chg="modSp mod">
        <pc:chgData name="Satterwhite, Regan (CPE)" userId="c272d0bb-0d3a-4d9b-a6a5-cbe45baed0e2" providerId="ADAL" clId="{E7479F87-2BF4-4E9A-A797-CC0BABAE834A}" dt="2025-08-12T15:15:58.022" v="43" actId="403"/>
        <pc:sldMkLst>
          <pc:docMk/>
          <pc:sldMk cId="327562907" sldId="284"/>
        </pc:sldMkLst>
        <pc:spChg chg="mod">
          <ac:chgData name="Satterwhite, Regan (CPE)" userId="c272d0bb-0d3a-4d9b-a6a5-cbe45baed0e2" providerId="ADAL" clId="{E7479F87-2BF4-4E9A-A797-CC0BABAE834A}" dt="2025-08-12T15:15:58.022" v="43" actId="403"/>
          <ac:spMkLst>
            <pc:docMk/>
            <pc:sldMk cId="327562907" sldId="284"/>
            <ac:spMk id="3" creationId="{0F8740C0-B427-FD08-2432-E5A680F3E47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625B4C9-1643-4445-9CFD-68C1EBD8B800}" type="datetimeFigureOut">
              <a:rPr lang="en-US" smtClean="0"/>
              <a:t>8/8/2025</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4FCF766C-C5DE-4036-99C8-C6E8D8C1E120}" type="slidenum">
              <a:rPr lang="en-US" smtClean="0"/>
              <a:t>‹#›</a:t>
            </a:fld>
            <a:endParaRPr lang="en-US"/>
          </a:p>
        </p:txBody>
      </p:sp>
    </p:spTree>
    <p:extLst>
      <p:ext uri="{BB962C8B-B14F-4D97-AF65-F5344CB8AC3E}">
        <p14:creationId xmlns:p14="http://schemas.microsoft.com/office/powerpoint/2010/main" val="2540161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FCF766C-C5DE-4036-99C8-C6E8D8C1E120}" type="slidenum">
              <a:rPr lang="en-US" smtClean="0"/>
              <a:t>11</a:t>
            </a:fld>
            <a:endParaRPr lang="en-US"/>
          </a:p>
        </p:txBody>
      </p:sp>
    </p:spTree>
    <p:extLst>
      <p:ext uri="{BB962C8B-B14F-4D97-AF65-F5344CB8AC3E}">
        <p14:creationId xmlns:p14="http://schemas.microsoft.com/office/powerpoint/2010/main" val="32456510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entered Title Slide">
    <p:bg>
      <p:bgPr>
        <a:gradFill>
          <a:gsLst>
            <a:gs pos="0">
              <a:srgbClr val="005495"/>
            </a:gs>
            <a:gs pos="100000">
              <a:srgbClr val="0075CC"/>
            </a:gs>
          </a:gsLst>
          <a:lin ang="162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905000"/>
            <a:ext cx="10363200" cy="1905000"/>
          </a:xfrm>
        </p:spPr>
        <p:txBody>
          <a:bodyPr anchor="ctr" anchorCtr="0">
            <a:normAutofit/>
          </a:bodyPr>
          <a:lstStyle>
            <a:lvl1pPr algn="ctr">
              <a:defRPr sz="3200" b="1">
                <a:solidFill>
                  <a:schemeClr val="bg1"/>
                </a:solidFill>
                <a:latin typeface="Arial" panose="020B0604020202020204" pitchFamily="34" charset="0"/>
                <a:ea typeface="Tahoma" panose="020B0604030504040204" pitchFamily="34" charset="0"/>
                <a:cs typeface="Arial" panose="020B0604020202020204" pitchFamily="34" charset="0"/>
              </a:defRPr>
            </a:lvl1pPr>
          </a:lstStyle>
          <a:p>
            <a:r>
              <a:rPr lang="en-US" dirty="0"/>
              <a:t>Presentation Title</a:t>
            </a:r>
          </a:p>
        </p:txBody>
      </p:sp>
      <p:sp>
        <p:nvSpPr>
          <p:cNvPr id="3" name="Subtitle 2"/>
          <p:cNvSpPr>
            <a:spLocks noGrp="1"/>
          </p:cNvSpPr>
          <p:nvPr>
            <p:ph type="subTitle" idx="1" hasCustomPrompt="1"/>
          </p:nvPr>
        </p:nvSpPr>
        <p:spPr>
          <a:xfrm>
            <a:off x="3048000" y="4186101"/>
            <a:ext cx="5892800" cy="1752600"/>
          </a:xfrm>
        </p:spPr>
        <p:txBody>
          <a:bodyPr anchor="ctr" anchorCtr="0"/>
          <a:lstStyle>
            <a:lvl1pPr marL="0" indent="0" algn="ctr">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a:t>
            </a:r>
          </a:p>
          <a:p>
            <a:r>
              <a:rPr lang="en-US" dirty="0"/>
              <a:t>Job Title</a:t>
            </a:r>
          </a:p>
          <a:p>
            <a:r>
              <a:rPr lang="en-US" dirty="0"/>
              <a:t>Date</a:t>
            </a:r>
          </a:p>
        </p:txBody>
      </p:sp>
      <p:cxnSp>
        <p:nvCxnSpPr>
          <p:cNvPr id="7" name="Straight Connector 6">
            <a:extLst>
              <a:ext uri="{FF2B5EF4-FFF2-40B4-BE49-F238E27FC236}">
                <a16:creationId xmlns:a16="http://schemas.microsoft.com/office/drawing/2014/main" id="{237904FD-90D3-48BA-9B27-373B7DB0B618}"/>
              </a:ext>
            </a:extLst>
          </p:cNvPr>
          <p:cNvCxnSpPr/>
          <p:nvPr userDrawn="1"/>
        </p:nvCxnSpPr>
        <p:spPr>
          <a:xfrm>
            <a:off x="914400" y="3962400"/>
            <a:ext cx="10363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58B85B03-6DDD-4E85-AF80-61CC151BC7D2}"/>
              </a:ext>
            </a:extLst>
          </p:cNvPr>
          <p:cNvGrpSpPr/>
          <p:nvPr userDrawn="1"/>
        </p:nvGrpSpPr>
        <p:grpSpPr>
          <a:xfrm>
            <a:off x="4800599" y="6048486"/>
            <a:ext cx="2362201" cy="657115"/>
            <a:chOff x="3327935" y="6096000"/>
            <a:chExt cx="2216129" cy="657115"/>
          </a:xfrm>
        </p:grpSpPr>
        <p:pic>
          <p:nvPicPr>
            <p:cNvPr id="8" name="Picture 7">
              <a:extLst>
                <a:ext uri="{FF2B5EF4-FFF2-40B4-BE49-F238E27FC236}">
                  <a16:creationId xmlns:a16="http://schemas.microsoft.com/office/drawing/2014/main" id="{9F1B2801-2C50-43CF-B395-51F97470751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7935" y="6170185"/>
              <a:ext cx="1149329" cy="548640"/>
            </a:xfrm>
            <a:prstGeom prst="rect">
              <a:avLst/>
            </a:prstGeom>
          </p:spPr>
        </p:pic>
        <p:pic>
          <p:nvPicPr>
            <p:cNvPr id="9" name="Picture 8" descr="Text, logo, company name&#10;&#10;Description automatically generated">
              <a:extLst>
                <a:ext uri="{FF2B5EF4-FFF2-40B4-BE49-F238E27FC236}">
                  <a16:creationId xmlns:a16="http://schemas.microsoft.com/office/drawing/2014/main" id="{E0E710DA-D332-4F7D-BD21-4CF7CA8184E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 y="6096000"/>
              <a:ext cx="972064" cy="657115"/>
            </a:xfrm>
            <a:prstGeom prst="rect">
              <a:avLst/>
            </a:prstGeom>
          </p:spPr>
        </p:pic>
      </p:grpSp>
    </p:spTree>
    <p:extLst>
      <p:ext uri="{BB962C8B-B14F-4D97-AF65-F5344CB8AC3E}">
        <p14:creationId xmlns:p14="http://schemas.microsoft.com/office/powerpoint/2010/main" val="135088539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Block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216152"/>
            <a:ext cx="5760720" cy="5028885"/>
          </a:xfrm>
        </p:spPr>
        <p:txBody>
          <a:bodyPr/>
          <a:lstStyle>
            <a:lvl1pPr>
              <a:spcAft>
                <a:spcPts val="1200"/>
              </a:spcAft>
              <a:defRPr sz="2000"/>
            </a:lvl1pPr>
            <a:lvl2pPr>
              <a:spcAft>
                <a:spcPts val="1200"/>
              </a:spcAft>
              <a:defRPr sz="1800"/>
            </a:lvl2pPr>
            <a:lvl3pPr>
              <a:spcAft>
                <a:spcPts val="1200"/>
              </a:spcAft>
              <a:defRPr sz="16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216152"/>
            <a:ext cx="5760720" cy="5028885"/>
          </a:xfrm>
        </p:spPr>
        <p:txBody>
          <a:bodyPr/>
          <a:lstStyle>
            <a:lvl1pPr>
              <a:spcAft>
                <a:spcPts val="1200"/>
              </a:spcAft>
              <a:defRPr sz="2000"/>
            </a:lvl1pPr>
            <a:lvl2pPr>
              <a:spcAft>
                <a:spcPts val="1200"/>
              </a:spcAft>
              <a:defRPr sz="1800"/>
            </a:lvl2pPr>
            <a:lvl3pPr>
              <a:spcAft>
                <a:spcPts val="1200"/>
              </a:spcAft>
              <a:defRPr sz="16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97A87C2B-C0D7-465F-A2C1-383D1D493A00}" type="slidenum">
              <a:rPr lang="en-US" smtClean="0"/>
              <a:t>‹#›</a:t>
            </a:fld>
            <a:endParaRPr lang="en-US"/>
          </a:p>
        </p:txBody>
      </p:sp>
    </p:spTree>
    <p:extLst>
      <p:ext uri="{BB962C8B-B14F-4D97-AF65-F5344CB8AC3E}">
        <p14:creationId xmlns:p14="http://schemas.microsoft.com/office/powerpoint/2010/main" val="130294181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Blocks - Blue Topper">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FB928740-0AEF-4854-BA8A-68845AB0CCF8}"/>
              </a:ext>
            </a:extLst>
          </p:cNvPr>
          <p:cNvSpPr/>
          <p:nvPr userDrawn="1"/>
        </p:nvSpPr>
        <p:spPr bwMode="auto">
          <a:xfrm>
            <a:off x="0" y="0"/>
            <a:ext cx="12192000" cy="1097280"/>
          </a:xfrm>
          <a:prstGeom prst="rect">
            <a:avLst/>
          </a:prstGeom>
          <a:gradFill>
            <a:gsLst>
              <a:gs pos="0">
                <a:srgbClr val="005495"/>
              </a:gs>
              <a:gs pos="100000">
                <a:srgbClr val="0075CC"/>
              </a:gs>
            </a:gsLst>
          </a:gradFill>
          <a:ln/>
          <a:effectLst/>
        </p:spPr>
        <p:style>
          <a:lnRef idx="1">
            <a:schemeClr val="accent1"/>
          </a:lnRef>
          <a:fillRef idx="3">
            <a:schemeClr val="accent1"/>
          </a:fillRef>
          <a:effectRef idx="2">
            <a:schemeClr val="accent1"/>
          </a:effectRef>
          <a:fontRef idx="minor">
            <a:schemeClr val="lt1"/>
          </a:fontRef>
        </p:style>
        <p:txBody>
          <a:bodyPr/>
          <a:lstStyle/>
          <a:p>
            <a:endParaRPr lang="en-US" sz="1800"/>
          </a:p>
        </p:txBody>
      </p:sp>
      <p:sp>
        <p:nvSpPr>
          <p:cNvPr id="3" name="Content Placeholder 2"/>
          <p:cNvSpPr>
            <a:spLocks noGrp="1"/>
          </p:cNvSpPr>
          <p:nvPr>
            <p:ph sz="half" idx="1"/>
          </p:nvPr>
        </p:nvSpPr>
        <p:spPr>
          <a:xfrm>
            <a:off x="228600" y="1216152"/>
            <a:ext cx="5760720" cy="5028885"/>
          </a:xfrm>
        </p:spPr>
        <p:txBody>
          <a:bodyPr/>
          <a:lstStyle>
            <a:lvl1pPr>
              <a:spcAft>
                <a:spcPts val="1200"/>
              </a:spcAft>
              <a:defRPr sz="2000"/>
            </a:lvl1pPr>
            <a:lvl2pPr>
              <a:spcAft>
                <a:spcPts val="1200"/>
              </a:spcAft>
              <a:defRPr sz="1800"/>
            </a:lvl2pPr>
            <a:lvl3pPr>
              <a:spcAft>
                <a:spcPts val="1200"/>
              </a:spcAft>
              <a:defRPr sz="16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216152"/>
            <a:ext cx="5760720" cy="5028885"/>
          </a:xfrm>
        </p:spPr>
        <p:txBody>
          <a:bodyPr/>
          <a:lstStyle>
            <a:lvl1pPr>
              <a:spcAft>
                <a:spcPts val="1200"/>
              </a:spcAft>
              <a:defRPr sz="2000"/>
            </a:lvl1pPr>
            <a:lvl2pPr>
              <a:spcAft>
                <a:spcPts val="1200"/>
              </a:spcAft>
              <a:defRPr sz="1800"/>
            </a:lvl2pPr>
            <a:lvl3pPr>
              <a:spcAft>
                <a:spcPts val="1200"/>
              </a:spcAft>
              <a:defRPr sz="16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97A87C2B-C0D7-465F-A2C1-383D1D493A00}" type="slidenum">
              <a:rPr lang="en-US" smtClean="0"/>
              <a:t>‹#›</a:t>
            </a:fld>
            <a:endParaRPr lang="en-US"/>
          </a:p>
        </p:txBody>
      </p:sp>
      <p:sp>
        <p:nvSpPr>
          <p:cNvPr id="6" name="Title 1">
            <a:extLst>
              <a:ext uri="{FF2B5EF4-FFF2-40B4-BE49-F238E27FC236}">
                <a16:creationId xmlns:a16="http://schemas.microsoft.com/office/drawing/2014/main" id="{EB920262-9D26-4C2C-8254-5CC849F9C25F}"/>
              </a:ext>
            </a:extLst>
          </p:cNvPr>
          <p:cNvSpPr>
            <a:spLocks noGrp="1"/>
          </p:cNvSpPr>
          <p:nvPr>
            <p:ph type="title"/>
          </p:nvPr>
        </p:nvSpPr>
        <p:spPr>
          <a:xfrm>
            <a:off x="0" y="0"/>
            <a:ext cx="12192000" cy="1097280"/>
          </a:xfrm>
          <a:noFill/>
        </p:spPr>
        <p:txBody>
          <a:bodyPr anchor="b" anchorCtr="0"/>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35031555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Block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28600" y="1216152"/>
            <a:ext cx="576072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28600" y="1858964"/>
            <a:ext cx="5760720" cy="4465636"/>
          </a:xfrm>
        </p:spPr>
        <p:txBody>
          <a:bodyPr/>
          <a:lstStyle>
            <a:lvl1pPr>
              <a:spcAft>
                <a:spcPts val="1200"/>
              </a:spcAft>
              <a:defRPr sz="1800"/>
            </a:lvl1pPr>
            <a:lvl2pPr>
              <a:spcAft>
                <a:spcPts val="1200"/>
              </a:spcAft>
              <a:defRPr sz="1600"/>
            </a:lvl2pPr>
            <a:lvl3pPr>
              <a:spcAft>
                <a:spcPts val="1200"/>
              </a:spcAft>
              <a:defRPr sz="1400"/>
            </a:lvl3pPr>
            <a:lvl4pPr>
              <a:spcAft>
                <a:spcPts val="1200"/>
              </a:spcAft>
              <a:defRPr sz="1200"/>
            </a:lvl4pPr>
            <a:lvl5pPr>
              <a:spcAft>
                <a:spcPts val="1200"/>
              </a:spcAft>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216152"/>
            <a:ext cx="576072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858964"/>
            <a:ext cx="5760720" cy="4465636"/>
          </a:xfrm>
        </p:spPr>
        <p:txBody>
          <a:bodyPr/>
          <a:lstStyle>
            <a:lvl1pPr>
              <a:spcAft>
                <a:spcPts val="1200"/>
              </a:spcAft>
              <a:defRPr sz="1800"/>
            </a:lvl1pPr>
            <a:lvl2pPr>
              <a:spcAft>
                <a:spcPts val="1200"/>
              </a:spcAft>
              <a:defRPr sz="1600"/>
            </a:lvl2pPr>
            <a:lvl3pPr>
              <a:spcAft>
                <a:spcPts val="1200"/>
              </a:spcAft>
              <a:defRPr sz="1400"/>
            </a:lvl3pPr>
            <a:lvl4pPr>
              <a:spcAft>
                <a:spcPts val="1200"/>
              </a:spcAft>
              <a:defRPr sz="1200"/>
            </a:lvl4pPr>
            <a:lvl5pPr>
              <a:spcAft>
                <a:spcPts val="1200"/>
              </a:spcAft>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97A87C2B-C0D7-465F-A2C1-383D1D493A00}" type="slidenum">
              <a:rPr lang="en-US" smtClean="0"/>
              <a:t>‹#›</a:t>
            </a:fld>
            <a:endParaRPr lang="en-US"/>
          </a:p>
        </p:txBody>
      </p:sp>
    </p:spTree>
    <p:extLst>
      <p:ext uri="{BB962C8B-B14F-4D97-AF65-F5344CB8AC3E}">
        <p14:creationId xmlns:p14="http://schemas.microsoft.com/office/powerpoint/2010/main" val="3986835556"/>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Two Content Blocks with Headings - Blue Topper">
    <p:spTree>
      <p:nvGrpSpPr>
        <p:cNvPr id="1" name=""/>
        <p:cNvGrpSpPr/>
        <p:nvPr/>
      </p:nvGrpSpPr>
      <p:grpSpPr>
        <a:xfrm>
          <a:off x="0" y="0"/>
          <a:ext cx="0" cy="0"/>
          <a:chOff x="0" y="0"/>
          <a:chExt cx="0" cy="0"/>
        </a:xfrm>
      </p:grpSpPr>
      <p:sp>
        <p:nvSpPr>
          <p:cNvPr id="11" name="Freeform 6">
            <a:extLst>
              <a:ext uri="{FF2B5EF4-FFF2-40B4-BE49-F238E27FC236}">
                <a16:creationId xmlns:a16="http://schemas.microsoft.com/office/drawing/2014/main" id="{A3DBE769-8BB2-40F2-A494-5D3A4A16507E}"/>
              </a:ext>
            </a:extLst>
          </p:cNvPr>
          <p:cNvSpPr/>
          <p:nvPr userDrawn="1"/>
        </p:nvSpPr>
        <p:spPr bwMode="auto">
          <a:xfrm>
            <a:off x="0" y="0"/>
            <a:ext cx="12192000" cy="1097280"/>
          </a:xfrm>
          <a:prstGeom prst="rect">
            <a:avLst/>
          </a:prstGeom>
          <a:gradFill>
            <a:gsLst>
              <a:gs pos="0">
                <a:srgbClr val="005495"/>
              </a:gs>
              <a:gs pos="100000">
                <a:srgbClr val="0075CC"/>
              </a:gs>
            </a:gsLst>
          </a:gradFill>
          <a:ln/>
          <a:effectLst/>
        </p:spPr>
        <p:style>
          <a:lnRef idx="1">
            <a:schemeClr val="accent1"/>
          </a:lnRef>
          <a:fillRef idx="3">
            <a:schemeClr val="accent1"/>
          </a:fillRef>
          <a:effectRef idx="2">
            <a:schemeClr val="accent1"/>
          </a:effectRef>
          <a:fontRef idx="minor">
            <a:schemeClr val="lt1"/>
          </a:fontRef>
        </p:style>
        <p:txBody>
          <a:bodyPr/>
          <a:lstStyle/>
          <a:p>
            <a:endParaRPr lang="en-US" sz="1800"/>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228600" y="1216152"/>
            <a:ext cx="576072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28600" y="1858964"/>
            <a:ext cx="5760720" cy="4465636"/>
          </a:xfrm>
        </p:spPr>
        <p:txBody>
          <a:bodyPr/>
          <a:lstStyle>
            <a:lvl1pPr>
              <a:spcAft>
                <a:spcPts val="1200"/>
              </a:spcAft>
              <a:defRPr sz="1800"/>
            </a:lvl1pPr>
            <a:lvl2pPr>
              <a:spcAft>
                <a:spcPts val="1200"/>
              </a:spcAft>
              <a:defRPr sz="1600"/>
            </a:lvl2pPr>
            <a:lvl3pPr>
              <a:spcAft>
                <a:spcPts val="1200"/>
              </a:spcAft>
              <a:defRPr sz="1400"/>
            </a:lvl3pPr>
            <a:lvl4pPr>
              <a:spcAft>
                <a:spcPts val="1200"/>
              </a:spcAft>
              <a:defRPr sz="1200"/>
            </a:lvl4pPr>
            <a:lvl5pPr>
              <a:spcAft>
                <a:spcPts val="1200"/>
              </a:spcAft>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216152"/>
            <a:ext cx="576072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858964"/>
            <a:ext cx="5760720" cy="4465636"/>
          </a:xfrm>
        </p:spPr>
        <p:txBody>
          <a:bodyPr/>
          <a:lstStyle>
            <a:lvl1pPr>
              <a:spcAft>
                <a:spcPts val="1200"/>
              </a:spcAft>
              <a:defRPr sz="1800"/>
            </a:lvl1pPr>
            <a:lvl2pPr>
              <a:spcAft>
                <a:spcPts val="1200"/>
              </a:spcAft>
              <a:defRPr sz="1600"/>
            </a:lvl2pPr>
            <a:lvl3pPr>
              <a:spcAft>
                <a:spcPts val="1200"/>
              </a:spcAft>
              <a:defRPr sz="1400"/>
            </a:lvl3pPr>
            <a:lvl4pPr>
              <a:spcAft>
                <a:spcPts val="1200"/>
              </a:spcAft>
              <a:defRPr sz="1200"/>
            </a:lvl4pPr>
            <a:lvl5pPr>
              <a:spcAft>
                <a:spcPts val="1200"/>
              </a:spcAft>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97A87C2B-C0D7-465F-A2C1-383D1D493A00}" type="slidenum">
              <a:rPr lang="en-US" smtClean="0"/>
              <a:t>‹#›</a:t>
            </a:fld>
            <a:endParaRPr lang="en-US"/>
          </a:p>
        </p:txBody>
      </p:sp>
    </p:spTree>
    <p:extLst>
      <p:ext uri="{BB962C8B-B14F-4D97-AF65-F5344CB8AC3E}">
        <p14:creationId xmlns:p14="http://schemas.microsoft.com/office/powerpoint/2010/main" val="300421822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Blank Otherwi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97A87C2B-C0D7-465F-A2C1-383D1D493A00}" type="slidenum">
              <a:rPr lang="en-US" smtClean="0"/>
              <a:t>‹#›</a:t>
            </a:fld>
            <a:endParaRPr lang="en-US"/>
          </a:p>
        </p:txBody>
      </p:sp>
    </p:spTree>
    <p:extLst>
      <p:ext uri="{BB962C8B-B14F-4D97-AF65-F5344CB8AC3E}">
        <p14:creationId xmlns:p14="http://schemas.microsoft.com/office/powerpoint/2010/main" val="191486348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Blank Otherwise) - Blue Topper">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47E9051E-0270-49FD-8B07-231BA1B27447}"/>
              </a:ext>
            </a:extLst>
          </p:cNvPr>
          <p:cNvSpPr/>
          <p:nvPr userDrawn="1"/>
        </p:nvSpPr>
        <p:spPr bwMode="auto">
          <a:xfrm>
            <a:off x="0" y="0"/>
            <a:ext cx="12192000" cy="1097280"/>
          </a:xfrm>
          <a:prstGeom prst="rect">
            <a:avLst/>
          </a:prstGeom>
          <a:gradFill>
            <a:gsLst>
              <a:gs pos="0">
                <a:srgbClr val="005495"/>
              </a:gs>
              <a:gs pos="100000">
                <a:srgbClr val="0075CC"/>
              </a:gs>
            </a:gsLst>
          </a:gradFill>
          <a:ln/>
          <a:effectLst/>
        </p:spPr>
        <p:style>
          <a:lnRef idx="1">
            <a:schemeClr val="accent1"/>
          </a:lnRef>
          <a:fillRef idx="3">
            <a:schemeClr val="accent1"/>
          </a:fillRef>
          <a:effectRef idx="2">
            <a:schemeClr val="accent1"/>
          </a:effectRef>
          <a:fontRef idx="minor">
            <a:schemeClr val="lt1"/>
          </a:fontRef>
        </p:style>
        <p:txBody>
          <a:bodyPr/>
          <a:lstStyle/>
          <a:p>
            <a:endParaRPr lang="en-US" sz="1800"/>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97A87C2B-C0D7-465F-A2C1-383D1D493A00}" type="slidenum">
              <a:rPr lang="en-US" smtClean="0"/>
              <a:t>‹#›</a:t>
            </a:fld>
            <a:endParaRPr lang="en-US"/>
          </a:p>
        </p:txBody>
      </p:sp>
    </p:spTree>
    <p:extLst>
      <p:ext uri="{BB962C8B-B14F-4D97-AF65-F5344CB8AC3E}">
        <p14:creationId xmlns:p14="http://schemas.microsoft.com/office/powerpoint/2010/main" val="3525287416"/>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Divider -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1"/>
            <a:ext cx="10972800" cy="2743197"/>
          </a:xfrm>
        </p:spPr>
        <p:txBody>
          <a:bodyPr anchor="ctr" anchorCtr="0"/>
          <a:lstStyle>
            <a:lvl1pPr algn="ctr">
              <a:defRPr>
                <a:solidFill>
                  <a:schemeClr val="tx1"/>
                </a:solidFill>
              </a:defRPr>
            </a:lvl1pPr>
          </a:lstStyle>
          <a:p>
            <a:r>
              <a:rPr lang="en-US"/>
              <a:t>Click to edit Master title style</a:t>
            </a:r>
          </a:p>
        </p:txBody>
      </p:sp>
      <p:sp>
        <p:nvSpPr>
          <p:cNvPr id="3" name="Slide Number Placeholder 2"/>
          <p:cNvSpPr>
            <a:spLocks noGrp="1"/>
          </p:cNvSpPr>
          <p:nvPr>
            <p:ph type="sldNum" sz="quarter" idx="10"/>
          </p:nvPr>
        </p:nvSpPr>
        <p:spPr/>
        <p:txBody>
          <a:bodyPr/>
          <a:lstStyle>
            <a:lvl1pPr>
              <a:defRPr>
                <a:solidFill>
                  <a:schemeClr val="tx1"/>
                </a:solidFill>
              </a:defRPr>
            </a:lvl1pPr>
          </a:lstStyle>
          <a:p>
            <a:fld id="{97A87C2B-C0D7-465F-A2C1-383D1D493A00}" type="slidenum">
              <a:rPr lang="en-US" smtClean="0"/>
              <a:pPr/>
              <a:t>‹#›</a:t>
            </a:fld>
            <a:endParaRPr lang="en-US"/>
          </a:p>
        </p:txBody>
      </p:sp>
      <p:cxnSp>
        <p:nvCxnSpPr>
          <p:cNvPr id="4" name="Straight Connector 3">
            <a:extLst>
              <a:ext uri="{FF2B5EF4-FFF2-40B4-BE49-F238E27FC236}">
                <a16:creationId xmlns:a16="http://schemas.microsoft.com/office/drawing/2014/main" id="{ECEEBD5C-DD2D-4EF9-9A9E-57AF0BAACDC2}"/>
              </a:ext>
            </a:extLst>
          </p:cNvPr>
          <p:cNvCxnSpPr/>
          <p:nvPr userDrawn="1"/>
        </p:nvCxnSpPr>
        <p:spPr>
          <a:xfrm>
            <a:off x="0" y="1097280"/>
            <a:ext cx="12192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85E077DA-99C2-4BD7-932D-4DF3D2E6AE40}"/>
              </a:ext>
            </a:extLst>
          </p:cNvPr>
          <p:cNvCxnSpPr/>
          <p:nvPr userDrawn="1"/>
        </p:nvCxnSpPr>
        <p:spPr>
          <a:xfrm>
            <a:off x="0" y="5715000"/>
            <a:ext cx="12192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474977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ection Divider - Blue">
    <p:bg>
      <p:bgPr>
        <a:gradFill>
          <a:gsLst>
            <a:gs pos="0">
              <a:srgbClr val="005495"/>
            </a:gs>
            <a:gs pos="100000">
              <a:srgbClr val="0075CC"/>
            </a:gs>
          </a:gsLst>
          <a:lin ang="162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0"/>
            <a:ext cx="10972800" cy="2743200"/>
          </a:xfrm>
        </p:spPr>
        <p:txBody>
          <a:bodyPr anchor="ctr" anchorCtr="0"/>
          <a:lstStyle>
            <a:lvl1pPr algn="ctr">
              <a:defRPr>
                <a:solidFill>
                  <a:schemeClr val="bg1"/>
                </a:solidFill>
              </a:defRPr>
            </a:lvl1pPr>
          </a:lstStyle>
          <a:p>
            <a:r>
              <a:rPr lang="en-US"/>
              <a:t>Click to edit Master title style</a:t>
            </a:r>
          </a:p>
        </p:txBody>
      </p:sp>
      <p:sp>
        <p:nvSpPr>
          <p:cNvPr id="3" name="Slide Number Placeholder 2"/>
          <p:cNvSpPr>
            <a:spLocks noGrp="1"/>
          </p:cNvSpPr>
          <p:nvPr>
            <p:ph type="sldNum" sz="quarter" idx="10"/>
          </p:nvPr>
        </p:nvSpPr>
        <p:spPr/>
        <p:txBody>
          <a:bodyPr/>
          <a:lstStyle>
            <a:lvl1pPr>
              <a:defRPr>
                <a:solidFill>
                  <a:schemeClr val="bg1"/>
                </a:solidFill>
              </a:defRPr>
            </a:lvl1pPr>
          </a:lstStyle>
          <a:p>
            <a:fld id="{97A87C2B-C0D7-465F-A2C1-383D1D493A00}" type="slidenum">
              <a:rPr lang="en-US" smtClean="0"/>
              <a:pPr/>
              <a:t>‹#›</a:t>
            </a:fld>
            <a:endParaRPr lang="en-US"/>
          </a:p>
        </p:txBody>
      </p:sp>
    </p:spTree>
    <p:extLst>
      <p:ext uri="{BB962C8B-B14F-4D97-AF65-F5344CB8AC3E}">
        <p14:creationId xmlns:p14="http://schemas.microsoft.com/office/powerpoint/2010/main" val="82832422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 Whit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7A87C2B-C0D7-465F-A2C1-383D1D493A00}" type="slidenum">
              <a:rPr lang="en-US" smtClean="0"/>
              <a:t>‹#›</a:t>
            </a:fld>
            <a:endParaRPr lang="en-US"/>
          </a:p>
        </p:txBody>
      </p:sp>
    </p:spTree>
    <p:extLst>
      <p:ext uri="{BB962C8B-B14F-4D97-AF65-F5344CB8AC3E}">
        <p14:creationId xmlns:p14="http://schemas.microsoft.com/office/powerpoint/2010/main" val="4020570821"/>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 Blue">
    <p:spTree>
      <p:nvGrpSpPr>
        <p:cNvPr id="1" name=""/>
        <p:cNvGrpSpPr/>
        <p:nvPr/>
      </p:nvGrpSpPr>
      <p:grpSpPr>
        <a:xfrm>
          <a:off x="0" y="0"/>
          <a:ext cx="0" cy="0"/>
          <a:chOff x="0" y="0"/>
          <a:chExt cx="0" cy="0"/>
        </a:xfrm>
      </p:grpSpPr>
      <p:sp>
        <p:nvSpPr>
          <p:cNvPr id="3" name="Freeform 6">
            <a:extLst>
              <a:ext uri="{FF2B5EF4-FFF2-40B4-BE49-F238E27FC236}">
                <a16:creationId xmlns:a16="http://schemas.microsoft.com/office/drawing/2014/main" id="{349DC071-FD13-4E9F-862F-39C940980058}"/>
              </a:ext>
            </a:extLst>
          </p:cNvPr>
          <p:cNvSpPr/>
          <p:nvPr userDrawn="1"/>
        </p:nvSpPr>
        <p:spPr bwMode="auto">
          <a:xfrm>
            <a:off x="0" y="0"/>
            <a:ext cx="12192000" cy="6858000"/>
          </a:xfrm>
          <a:prstGeom prst="rect">
            <a:avLst/>
          </a:prstGeom>
          <a:gradFill>
            <a:gsLst>
              <a:gs pos="0">
                <a:srgbClr val="005495"/>
              </a:gs>
              <a:gs pos="100000">
                <a:srgbClr val="0075CC"/>
              </a:gs>
            </a:gsLst>
          </a:gradFill>
          <a:ln/>
          <a:effectLst/>
        </p:spPr>
        <p:style>
          <a:lnRef idx="1">
            <a:schemeClr val="accent1"/>
          </a:lnRef>
          <a:fillRef idx="3">
            <a:schemeClr val="accent1"/>
          </a:fillRef>
          <a:effectRef idx="2">
            <a:schemeClr val="accent1"/>
          </a:effectRef>
          <a:fontRef idx="minor">
            <a:schemeClr val="lt1"/>
          </a:fontRef>
        </p:style>
        <p:txBody>
          <a:bodyPr/>
          <a:lstStyle/>
          <a:p>
            <a:endParaRPr lang="en-US" sz="1800">
              <a:solidFill>
                <a:schemeClr val="bg1"/>
              </a:solidFill>
            </a:endParaRPr>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97A87C2B-C0D7-465F-A2C1-383D1D493A00}" type="slidenum">
              <a:rPr lang="en-US" smtClean="0"/>
              <a:pPr/>
              <a:t>‹#›</a:t>
            </a:fld>
            <a:endParaRPr lang="en-US" dirty="0"/>
          </a:p>
        </p:txBody>
      </p:sp>
    </p:spTree>
    <p:extLst>
      <p:ext uri="{BB962C8B-B14F-4D97-AF65-F5344CB8AC3E}">
        <p14:creationId xmlns:p14="http://schemas.microsoft.com/office/powerpoint/2010/main" val="196261531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ight-Aligned Title Slide">
    <p:bg>
      <p:bgPr>
        <a:gradFill>
          <a:gsLst>
            <a:gs pos="0">
              <a:srgbClr val="005495"/>
            </a:gs>
            <a:gs pos="100000">
              <a:srgbClr val="0075CC"/>
            </a:gs>
          </a:gsLst>
          <a:lin ang="16200000" scaled="0"/>
        </a:gradFill>
        <a:effectLst/>
      </p:bgPr>
    </p:bg>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4267200" y="990601"/>
            <a:ext cx="7315200" cy="2738301"/>
          </a:xfrm>
        </p:spPr>
        <p:txBody>
          <a:bodyPr anchor="b" anchorCtr="0">
            <a:normAutofit/>
          </a:bodyPr>
          <a:lstStyle>
            <a:lvl1pPr algn="l">
              <a:defRPr sz="3200" b="1">
                <a:solidFill>
                  <a:schemeClr val="bg1"/>
                </a:solidFill>
                <a:latin typeface="Arial" panose="020B0604020202020204" pitchFamily="34" charset="0"/>
                <a:ea typeface="Tahoma" panose="020B0604030504040204" pitchFamily="34" charset="0"/>
                <a:cs typeface="Arial" panose="020B0604020202020204" pitchFamily="34" charset="0"/>
              </a:defRPr>
            </a:lvl1pPr>
          </a:lstStyle>
          <a:p>
            <a:r>
              <a:rPr lang="en-US" dirty="0"/>
              <a:t>Presentation Title</a:t>
            </a:r>
          </a:p>
        </p:txBody>
      </p:sp>
      <p:sp>
        <p:nvSpPr>
          <p:cNvPr id="14" name="Subtitle 2"/>
          <p:cNvSpPr>
            <a:spLocks noGrp="1"/>
          </p:cNvSpPr>
          <p:nvPr>
            <p:ph type="subTitle" idx="1" hasCustomPrompt="1"/>
          </p:nvPr>
        </p:nvSpPr>
        <p:spPr>
          <a:xfrm>
            <a:off x="4267200" y="4060371"/>
            <a:ext cx="7315200" cy="1920240"/>
          </a:xfrm>
        </p:spPr>
        <p:txBody>
          <a:bodyPr lIns="182880" rIns="182880"/>
          <a:lstStyle>
            <a:lvl1pPr marL="0" indent="0" algn="l">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a:t>
            </a:r>
          </a:p>
          <a:p>
            <a:r>
              <a:rPr lang="en-US" dirty="0"/>
              <a:t>Job Title</a:t>
            </a:r>
          </a:p>
          <a:p>
            <a:r>
              <a:rPr lang="en-US" dirty="0"/>
              <a:t>Date</a:t>
            </a:r>
          </a:p>
        </p:txBody>
      </p:sp>
      <p:cxnSp>
        <p:nvCxnSpPr>
          <p:cNvPr id="7" name="Straight Connector 6">
            <a:extLst>
              <a:ext uri="{FF2B5EF4-FFF2-40B4-BE49-F238E27FC236}">
                <a16:creationId xmlns:a16="http://schemas.microsoft.com/office/drawing/2014/main" id="{81D4DED5-2971-4D39-984A-0B9A1DD86F67}"/>
              </a:ext>
            </a:extLst>
          </p:cNvPr>
          <p:cNvCxnSpPr/>
          <p:nvPr userDrawn="1"/>
        </p:nvCxnSpPr>
        <p:spPr>
          <a:xfrm>
            <a:off x="4419600" y="3886200"/>
            <a:ext cx="7132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1794D5CC-7F60-4DF7-90E8-E431E6627C75}"/>
              </a:ext>
            </a:extLst>
          </p:cNvPr>
          <p:cNvGrpSpPr/>
          <p:nvPr userDrawn="1"/>
        </p:nvGrpSpPr>
        <p:grpSpPr>
          <a:xfrm>
            <a:off x="9372600" y="6096000"/>
            <a:ext cx="2209800" cy="657115"/>
            <a:chOff x="3327935" y="6096000"/>
            <a:chExt cx="2216129" cy="657115"/>
          </a:xfrm>
        </p:grpSpPr>
        <p:pic>
          <p:nvPicPr>
            <p:cNvPr id="10" name="Picture 9">
              <a:extLst>
                <a:ext uri="{FF2B5EF4-FFF2-40B4-BE49-F238E27FC236}">
                  <a16:creationId xmlns:a16="http://schemas.microsoft.com/office/drawing/2014/main" id="{80EFF173-8A0A-4EED-81D0-7D0459B953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7935" y="6170185"/>
              <a:ext cx="1149329" cy="548640"/>
            </a:xfrm>
            <a:prstGeom prst="rect">
              <a:avLst/>
            </a:prstGeom>
          </p:spPr>
        </p:pic>
        <p:pic>
          <p:nvPicPr>
            <p:cNvPr id="11" name="Picture 10" descr="Text, logo, company name&#10;&#10;Description automatically generated">
              <a:extLst>
                <a:ext uri="{FF2B5EF4-FFF2-40B4-BE49-F238E27FC236}">
                  <a16:creationId xmlns:a16="http://schemas.microsoft.com/office/drawing/2014/main" id="{4051D5B1-F508-4399-9864-D56305A25AF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 y="6096000"/>
              <a:ext cx="972064" cy="657115"/>
            </a:xfrm>
            <a:prstGeom prst="rect">
              <a:avLst/>
            </a:prstGeom>
          </p:spPr>
        </p:pic>
      </p:grpSp>
    </p:spTree>
    <p:extLst>
      <p:ext uri="{BB962C8B-B14F-4D97-AF65-F5344CB8AC3E}">
        <p14:creationId xmlns:p14="http://schemas.microsoft.com/office/powerpoint/2010/main" val="1391113438"/>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End Slide - White">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204619" y="2057400"/>
            <a:ext cx="5892800" cy="1752600"/>
          </a:xfrm>
        </p:spPr>
        <p:txBody>
          <a:bodyPr/>
          <a:lstStyle>
            <a:lvl1pPr marL="0" indent="0" algn="ctr">
              <a:buNone/>
              <a:defRPr sz="18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Info </a:t>
            </a:r>
            <a:r>
              <a:rPr lang="en-US" dirty="0"/>
              <a:t>for more information</a:t>
            </a:r>
          </a:p>
        </p:txBody>
      </p:sp>
      <p:sp>
        <p:nvSpPr>
          <p:cNvPr id="6" name="TextBox 5"/>
          <p:cNvSpPr txBox="1"/>
          <p:nvPr userDrawn="1"/>
        </p:nvSpPr>
        <p:spPr>
          <a:xfrm>
            <a:off x="3048000" y="5181600"/>
            <a:ext cx="5892800" cy="369332"/>
          </a:xfrm>
          <a:prstGeom prst="rect">
            <a:avLst/>
          </a:prstGeom>
          <a:noFill/>
        </p:spPr>
        <p:txBody>
          <a:bodyPr wrap="square" rtlCol="0">
            <a:spAutoFit/>
          </a:bodyPr>
          <a:lstStyle/>
          <a:p>
            <a:endParaRPr lang="en-US" sz="1800" dirty="0"/>
          </a:p>
        </p:txBody>
      </p:sp>
      <p:grpSp>
        <p:nvGrpSpPr>
          <p:cNvPr id="15" name="Group 14">
            <a:extLst>
              <a:ext uri="{FF2B5EF4-FFF2-40B4-BE49-F238E27FC236}">
                <a16:creationId xmlns:a16="http://schemas.microsoft.com/office/drawing/2014/main" id="{1D10228D-2AB9-4C6B-A4CF-70BEB1D798A1}"/>
              </a:ext>
            </a:extLst>
          </p:cNvPr>
          <p:cNvGrpSpPr/>
          <p:nvPr userDrawn="1"/>
        </p:nvGrpSpPr>
        <p:grpSpPr>
          <a:xfrm>
            <a:off x="4836590" y="5943600"/>
            <a:ext cx="2315619" cy="657115"/>
            <a:chOff x="3327935" y="6096000"/>
            <a:chExt cx="2216129" cy="657115"/>
          </a:xfrm>
        </p:grpSpPr>
        <p:pic>
          <p:nvPicPr>
            <p:cNvPr id="18" name="Picture 17">
              <a:extLst>
                <a:ext uri="{FF2B5EF4-FFF2-40B4-BE49-F238E27FC236}">
                  <a16:creationId xmlns:a16="http://schemas.microsoft.com/office/drawing/2014/main" id="{14752E41-81F9-4985-B430-38362A8EC1F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7935" y="6170185"/>
              <a:ext cx="1149329" cy="548640"/>
            </a:xfrm>
            <a:prstGeom prst="rect">
              <a:avLst/>
            </a:prstGeom>
          </p:spPr>
        </p:pic>
        <p:pic>
          <p:nvPicPr>
            <p:cNvPr id="21" name="Picture 20" descr="Text, logo, company name&#10;&#10;Description automatically generated">
              <a:extLst>
                <a:ext uri="{FF2B5EF4-FFF2-40B4-BE49-F238E27FC236}">
                  <a16:creationId xmlns:a16="http://schemas.microsoft.com/office/drawing/2014/main" id="{3F827055-7A9E-41A2-8CAC-16106E30E4F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 y="6096000"/>
              <a:ext cx="972064" cy="657115"/>
            </a:xfrm>
            <a:prstGeom prst="rect">
              <a:avLst/>
            </a:prstGeom>
          </p:spPr>
        </p:pic>
      </p:grpSp>
      <p:sp>
        <p:nvSpPr>
          <p:cNvPr id="2" name="TextBox 1">
            <a:extLst>
              <a:ext uri="{FF2B5EF4-FFF2-40B4-BE49-F238E27FC236}">
                <a16:creationId xmlns:a16="http://schemas.microsoft.com/office/drawing/2014/main" id="{215AD87A-2FB0-4154-99CF-92C83A96ACB2}"/>
              </a:ext>
            </a:extLst>
          </p:cNvPr>
          <p:cNvSpPr txBox="1"/>
          <p:nvPr userDrawn="1"/>
        </p:nvSpPr>
        <p:spPr>
          <a:xfrm>
            <a:off x="3204619" y="1524000"/>
            <a:ext cx="5892800" cy="523220"/>
          </a:xfrm>
          <a:prstGeom prst="rect">
            <a:avLst/>
          </a:prstGeom>
          <a:noFill/>
        </p:spPr>
        <p:txBody>
          <a:bodyPr wrap="square" rtlCol="0">
            <a:spAutoFit/>
          </a:bodyPr>
          <a:lstStyle/>
          <a:p>
            <a:pPr algn="ctr"/>
            <a:r>
              <a:rPr lang="en-US" sz="2800" b="1" dirty="0">
                <a:solidFill>
                  <a:schemeClr val="tx1"/>
                </a:solidFill>
                <a:latin typeface="Arial" panose="020B0604020202020204" pitchFamily="34" charset="0"/>
                <a:cs typeface="Arial" panose="020B0604020202020204" pitchFamily="34" charset="0"/>
              </a:rPr>
              <a:t>Questions?</a:t>
            </a:r>
          </a:p>
        </p:txBody>
      </p:sp>
      <p:cxnSp>
        <p:nvCxnSpPr>
          <p:cNvPr id="16" name="Straight Connector 15">
            <a:extLst>
              <a:ext uri="{FF2B5EF4-FFF2-40B4-BE49-F238E27FC236}">
                <a16:creationId xmlns:a16="http://schemas.microsoft.com/office/drawing/2014/main" id="{3EE59EA4-3BE9-4A5D-8E07-E24CB38CB5A3}"/>
              </a:ext>
            </a:extLst>
          </p:cNvPr>
          <p:cNvCxnSpPr/>
          <p:nvPr userDrawn="1"/>
        </p:nvCxnSpPr>
        <p:spPr>
          <a:xfrm>
            <a:off x="0" y="1097280"/>
            <a:ext cx="12192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2DC460-8DDE-4C50-B562-8F0B9864436E}"/>
              </a:ext>
            </a:extLst>
          </p:cNvPr>
          <p:cNvCxnSpPr/>
          <p:nvPr userDrawn="1"/>
        </p:nvCxnSpPr>
        <p:spPr>
          <a:xfrm>
            <a:off x="0" y="5715000"/>
            <a:ext cx="12192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F5582189-037C-42C0-AA17-AA6156FB0E64}"/>
              </a:ext>
            </a:extLst>
          </p:cNvPr>
          <p:cNvSpPr txBox="1"/>
          <p:nvPr userDrawn="1"/>
        </p:nvSpPr>
        <p:spPr>
          <a:xfrm>
            <a:off x="1371600" y="5124676"/>
            <a:ext cx="3175616" cy="276999"/>
          </a:xfrm>
          <a:prstGeom prst="rect">
            <a:avLst/>
          </a:prstGeom>
          <a:noFill/>
          <a:ln>
            <a:noFill/>
          </a:ln>
        </p:spPr>
        <p:txBody>
          <a:bodyPr wrap="square" rtlCol="0">
            <a:spAutoFit/>
          </a:bodyPr>
          <a:lstStyle/>
          <a:p>
            <a:r>
              <a:rPr lang="en-US" sz="1200" dirty="0">
                <a:solidFill>
                  <a:schemeClr val="tx1"/>
                </a:solidFill>
                <a:latin typeface="Arial" panose="020B0604020202020204" pitchFamily="34" charset="0"/>
                <a:cs typeface="Arial" panose="020B0604020202020204" pitchFamily="34" charset="0"/>
              </a:rPr>
              <a:t>Twitter: </a:t>
            </a:r>
            <a:r>
              <a:rPr lang="en-US" sz="1200" dirty="0" err="1">
                <a:solidFill>
                  <a:schemeClr val="tx1"/>
                </a:solidFill>
                <a:latin typeface="Arial" panose="020B0604020202020204" pitchFamily="34" charset="0"/>
                <a:cs typeface="Arial" panose="020B0604020202020204" pitchFamily="34" charset="0"/>
              </a:rPr>
              <a:t>CPENews</a:t>
            </a:r>
            <a:r>
              <a:rPr lang="en-US" sz="1200" baseline="0" dirty="0">
                <a:solidFill>
                  <a:schemeClr val="tx1"/>
                </a:solidFill>
                <a:latin typeface="Arial" panose="020B0604020202020204" pitchFamily="34" charset="0"/>
                <a:cs typeface="Arial" panose="020B0604020202020204" pitchFamily="34" charset="0"/>
              </a:rPr>
              <a:t> and </a:t>
            </a:r>
            <a:r>
              <a:rPr lang="en-US" sz="1200" baseline="0" dirty="0" err="1">
                <a:solidFill>
                  <a:schemeClr val="tx1"/>
                </a:solidFill>
                <a:latin typeface="Arial" panose="020B0604020202020204" pitchFamily="34" charset="0"/>
                <a:cs typeface="Arial" panose="020B0604020202020204" pitchFamily="34" charset="0"/>
              </a:rPr>
              <a:t>CPEPres</a:t>
            </a:r>
            <a:endParaRPr lang="en-US" sz="1200" dirty="0">
              <a:solidFill>
                <a:schemeClr val="tx1"/>
              </a:solidFill>
              <a:latin typeface="Arial" panose="020B0604020202020204" pitchFamily="34" charset="0"/>
              <a:cs typeface="Arial" panose="020B0604020202020204" pitchFamily="34" charset="0"/>
            </a:endParaRPr>
          </a:p>
        </p:txBody>
      </p:sp>
      <p:pic>
        <p:nvPicPr>
          <p:cNvPr id="25" name="Picture 24">
            <a:extLst>
              <a:ext uri="{FF2B5EF4-FFF2-40B4-BE49-F238E27FC236}">
                <a16:creationId xmlns:a16="http://schemas.microsoft.com/office/drawing/2014/main" id="{F86D82AB-772B-4E1C-83EE-8DDC4A3BB369}"/>
              </a:ext>
            </a:extLst>
          </p:cNvPr>
          <p:cNvPicPr>
            <a:picLocks/>
          </p:cNvPicPr>
          <p:nvPr userDrawn="1"/>
        </p:nvPicPr>
        <p:blipFill>
          <a:blip r:embed="rId4">
            <a:extLst>
              <a:ext uri="{28A0092B-C50C-407E-A947-70E740481C1C}">
                <a14:useLocalDpi xmlns:a14="http://schemas.microsoft.com/office/drawing/2010/main" val="0"/>
              </a:ext>
            </a:extLst>
          </a:blip>
          <a:stretch>
            <a:fillRect/>
          </a:stretch>
        </p:blipFill>
        <p:spPr>
          <a:xfrm>
            <a:off x="894082" y="5040874"/>
            <a:ext cx="457200" cy="457200"/>
          </a:xfrm>
          <a:prstGeom prst="rect">
            <a:avLst/>
          </a:prstGeom>
        </p:spPr>
      </p:pic>
      <p:sp>
        <p:nvSpPr>
          <p:cNvPr id="26" name="TextBox 25">
            <a:extLst>
              <a:ext uri="{FF2B5EF4-FFF2-40B4-BE49-F238E27FC236}">
                <a16:creationId xmlns:a16="http://schemas.microsoft.com/office/drawing/2014/main" id="{419C8EA9-08BB-47EA-A344-287B2D16DD2B}"/>
              </a:ext>
            </a:extLst>
          </p:cNvPr>
          <p:cNvSpPr txBox="1"/>
          <p:nvPr userDrawn="1"/>
        </p:nvSpPr>
        <p:spPr>
          <a:xfrm>
            <a:off x="4267200" y="5132852"/>
            <a:ext cx="4343400" cy="276999"/>
          </a:xfrm>
          <a:prstGeom prst="rect">
            <a:avLst/>
          </a:prstGeom>
          <a:noFill/>
          <a:ln>
            <a:noFill/>
          </a:ln>
        </p:spPr>
        <p:txBody>
          <a:bodyPr wrap="square" rtlCol="0">
            <a:spAutoFit/>
          </a:bodyPr>
          <a:lstStyle/>
          <a:p>
            <a:r>
              <a:rPr lang="en-US" sz="1200" dirty="0">
                <a:solidFill>
                  <a:schemeClr val="tx1"/>
                </a:solidFill>
                <a:latin typeface="Arial" panose="020B0604020202020204" pitchFamily="34" charset="0"/>
                <a:cs typeface="Arial" panose="020B0604020202020204" pitchFamily="34" charset="0"/>
              </a:rPr>
              <a:t>Websites: http://cpe.ky.gov and http://kyhigheredmatters.org</a:t>
            </a:r>
          </a:p>
        </p:txBody>
      </p:sp>
      <p:pic>
        <p:nvPicPr>
          <p:cNvPr id="27" name="Picture 26">
            <a:extLst>
              <a:ext uri="{FF2B5EF4-FFF2-40B4-BE49-F238E27FC236}">
                <a16:creationId xmlns:a16="http://schemas.microsoft.com/office/drawing/2014/main" id="{62CF7AA9-DEC7-45B2-9DBA-2C146893FF3C}"/>
              </a:ext>
            </a:extLst>
          </p:cNvPr>
          <p:cNvPicPr>
            <a:picLocks/>
          </p:cNvPicPr>
          <p:nvPr userDrawn="1"/>
        </p:nvPicPr>
        <p:blipFill>
          <a:blip r:embed="rId5">
            <a:extLst>
              <a:ext uri="{28A0092B-C50C-407E-A947-70E740481C1C}">
                <a14:useLocalDpi xmlns:a14="http://schemas.microsoft.com/office/drawing/2010/main" val="0"/>
              </a:ext>
            </a:extLst>
          </a:blip>
          <a:stretch>
            <a:fillRect/>
          </a:stretch>
        </p:blipFill>
        <p:spPr>
          <a:xfrm>
            <a:off x="3810000" y="5049048"/>
            <a:ext cx="457200" cy="457200"/>
          </a:xfrm>
          <a:prstGeom prst="rect">
            <a:avLst/>
          </a:prstGeom>
        </p:spPr>
      </p:pic>
      <p:sp>
        <p:nvSpPr>
          <p:cNvPr id="28" name="TextBox 27">
            <a:extLst>
              <a:ext uri="{FF2B5EF4-FFF2-40B4-BE49-F238E27FC236}">
                <a16:creationId xmlns:a16="http://schemas.microsoft.com/office/drawing/2014/main" id="{16C9A99A-1F2B-43AF-8BE4-E0423E774117}"/>
              </a:ext>
            </a:extLst>
          </p:cNvPr>
          <p:cNvSpPr txBox="1"/>
          <p:nvPr userDrawn="1"/>
        </p:nvSpPr>
        <p:spPr>
          <a:xfrm>
            <a:off x="9144000" y="5133136"/>
            <a:ext cx="2111052" cy="276999"/>
          </a:xfrm>
          <a:prstGeom prst="rect">
            <a:avLst/>
          </a:prstGeom>
          <a:noFill/>
          <a:ln>
            <a:noFill/>
          </a:ln>
        </p:spPr>
        <p:txBody>
          <a:bodyPr wrap="square" rtlCol="0">
            <a:spAutoFit/>
          </a:bodyPr>
          <a:lstStyle/>
          <a:p>
            <a:r>
              <a:rPr lang="en-US" sz="1200" dirty="0">
                <a:solidFill>
                  <a:schemeClr val="tx1"/>
                </a:solidFill>
                <a:latin typeface="Arial" panose="020B0604020202020204" pitchFamily="34" charset="0"/>
                <a:cs typeface="Arial" panose="020B0604020202020204" pitchFamily="34" charset="0"/>
              </a:rPr>
              <a:t>Facebook: KYCPE</a:t>
            </a:r>
          </a:p>
        </p:txBody>
      </p:sp>
      <p:pic>
        <p:nvPicPr>
          <p:cNvPr id="29" name="Picture 28">
            <a:extLst>
              <a:ext uri="{FF2B5EF4-FFF2-40B4-BE49-F238E27FC236}">
                <a16:creationId xmlns:a16="http://schemas.microsoft.com/office/drawing/2014/main" id="{084C8BBD-7535-4120-96FB-A32DF4E51059}"/>
              </a:ext>
            </a:extLst>
          </p:cNvPr>
          <p:cNvPicPr>
            <a:picLocks/>
          </p:cNvPicPr>
          <p:nvPr userDrawn="1"/>
        </p:nvPicPr>
        <p:blipFill>
          <a:blip r:embed="rId6">
            <a:extLst>
              <a:ext uri="{28A0092B-C50C-407E-A947-70E740481C1C}">
                <a14:useLocalDpi xmlns:a14="http://schemas.microsoft.com/office/drawing/2010/main" val="0"/>
              </a:ext>
            </a:extLst>
          </a:blip>
          <a:stretch>
            <a:fillRect/>
          </a:stretch>
        </p:blipFill>
        <p:spPr>
          <a:xfrm>
            <a:off x="8610600" y="5044960"/>
            <a:ext cx="457200" cy="457200"/>
          </a:xfrm>
          <a:prstGeom prst="rect">
            <a:avLst/>
          </a:prstGeom>
        </p:spPr>
      </p:pic>
    </p:spTree>
    <p:extLst>
      <p:ext uri="{BB962C8B-B14F-4D97-AF65-F5344CB8AC3E}">
        <p14:creationId xmlns:p14="http://schemas.microsoft.com/office/powerpoint/2010/main" val="142303413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End Slide - Blue">
    <p:bg>
      <p:bgPr>
        <a:gradFill>
          <a:gsLst>
            <a:gs pos="0">
              <a:srgbClr val="005495"/>
            </a:gs>
            <a:gs pos="100000">
              <a:srgbClr val="0075CC"/>
            </a:gs>
          </a:gsLst>
          <a:lin ang="16200000"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204619" y="2057400"/>
            <a:ext cx="5892800" cy="1752600"/>
          </a:xfrm>
        </p:spPr>
        <p:txBody>
          <a:bodyPr/>
          <a:lstStyle>
            <a:lvl1pPr marL="0" indent="0" algn="ctr">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Info </a:t>
            </a:r>
            <a:r>
              <a:rPr lang="en-US" dirty="0"/>
              <a:t>for more information</a:t>
            </a:r>
          </a:p>
        </p:txBody>
      </p:sp>
      <p:sp>
        <p:nvSpPr>
          <p:cNvPr id="6" name="TextBox 5"/>
          <p:cNvSpPr txBox="1"/>
          <p:nvPr userDrawn="1"/>
        </p:nvSpPr>
        <p:spPr>
          <a:xfrm>
            <a:off x="3048000" y="5181600"/>
            <a:ext cx="5892800" cy="369332"/>
          </a:xfrm>
          <a:prstGeom prst="rect">
            <a:avLst/>
          </a:prstGeom>
          <a:noFill/>
        </p:spPr>
        <p:txBody>
          <a:bodyPr wrap="square" rtlCol="0">
            <a:spAutoFit/>
          </a:bodyPr>
          <a:lstStyle/>
          <a:p>
            <a:endParaRPr lang="en-US" sz="1800" dirty="0"/>
          </a:p>
        </p:txBody>
      </p:sp>
      <p:sp>
        <p:nvSpPr>
          <p:cNvPr id="13" name="TextBox 12"/>
          <p:cNvSpPr txBox="1"/>
          <p:nvPr userDrawn="1"/>
        </p:nvSpPr>
        <p:spPr>
          <a:xfrm>
            <a:off x="1371600" y="5124676"/>
            <a:ext cx="3175616" cy="276999"/>
          </a:xfrm>
          <a:prstGeom prst="rect">
            <a:avLst/>
          </a:prstGeom>
          <a:noFill/>
          <a:ln>
            <a:noFill/>
          </a:ln>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Twitter: </a:t>
            </a:r>
            <a:r>
              <a:rPr lang="en-US" sz="1200" dirty="0" err="1">
                <a:solidFill>
                  <a:schemeClr val="bg1"/>
                </a:solidFill>
                <a:latin typeface="Arial" panose="020B0604020202020204" pitchFamily="34" charset="0"/>
                <a:cs typeface="Arial" panose="020B0604020202020204" pitchFamily="34" charset="0"/>
              </a:rPr>
              <a:t>CPENews</a:t>
            </a:r>
            <a:r>
              <a:rPr lang="en-US" sz="1200" baseline="0" dirty="0">
                <a:solidFill>
                  <a:schemeClr val="bg1"/>
                </a:solidFill>
                <a:latin typeface="Arial" panose="020B0604020202020204" pitchFamily="34" charset="0"/>
                <a:cs typeface="Arial" panose="020B0604020202020204" pitchFamily="34" charset="0"/>
              </a:rPr>
              <a:t> and </a:t>
            </a:r>
            <a:r>
              <a:rPr lang="en-US" sz="1200" baseline="0" dirty="0" err="1">
                <a:solidFill>
                  <a:schemeClr val="bg1"/>
                </a:solidFill>
                <a:latin typeface="Arial" panose="020B0604020202020204" pitchFamily="34" charset="0"/>
                <a:cs typeface="Arial" panose="020B0604020202020204" pitchFamily="34" charset="0"/>
              </a:rPr>
              <a:t>CPEPres</a:t>
            </a:r>
            <a:endParaRPr lang="en-US" sz="1200" dirty="0">
              <a:solidFill>
                <a:schemeClr val="bg1"/>
              </a:solidFill>
              <a:latin typeface="Arial" panose="020B0604020202020204" pitchFamily="34" charset="0"/>
              <a:cs typeface="Arial" panose="020B0604020202020204" pitchFamily="34" charset="0"/>
            </a:endParaRPr>
          </a:p>
        </p:txBody>
      </p:sp>
      <p:pic>
        <p:nvPicPr>
          <p:cNvPr id="14" name="Picture 13"/>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94082" y="5040874"/>
            <a:ext cx="457200" cy="457200"/>
          </a:xfrm>
          <a:prstGeom prst="rect">
            <a:avLst/>
          </a:prstGeom>
        </p:spPr>
      </p:pic>
      <p:sp>
        <p:nvSpPr>
          <p:cNvPr id="17" name="TextBox 16"/>
          <p:cNvSpPr txBox="1"/>
          <p:nvPr userDrawn="1"/>
        </p:nvSpPr>
        <p:spPr>
          <a:xfrm>
            <a:off x="4267200" y="5132852"/>
            <a:ext cx="4343400" cy="276999"/>
          </a:xfrm>
          <a:prstGeom prst="rect">
            <a:avLst/>
          </a:prstGeom>
          <a:noFill/>
          <a:ln>
            <a:noFill/>
          </a:ln>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Websites: http://cpe.ky.gov and http://kyhigheredmatters.org</a:t>
            </a:r>
          </a:p>
        </p:txBody>
      </p:sp>
      <p:pic>
        <p:nvPicPr>
          <p:cNvPr id="19" name="Picture 18"/>
          <p:cNvPicPr>
            <a:picLocks/>
          </p:cNvPicPr>
          <p:nvPr userDrawn="1"/>
        </p:nvPicPr>
        <p:blipFill>
          <a:blip r:embed="rId3">
            <a:extLst>
              <a:ext uri="{28A0092B-C50C-407E-A947-70E740481C1C}">
                <a14:useLocalDpi xmlns:a14="http://schemas.microsoft.com/office/drawing/2010/main" val="0"/>
              </a:ext>
            </a:extLst>
          </a:blip>
          <a:stretch>
            <a:fillRect/>
          </a:stretch>
        </p:blipFill>
        <p:spPr>
          <a:xfrm>
            <a:off x="3810000" y="5049048"/>
            <a:ext cx="457200" cy="457200"/>
          </a:xfrm>
          <a:prstGeom prst="rect">
            <a:avLst/>
          </a:prstGeom>
        </p:spPr>
      </p:pic>
      <p:sp>
        <p:nvSpPr>
          <p:cNvPr id="22" name="TextBox 21"/>
          <p:cNvSpPr txBox="1"/>
          <p:nvPr userDrawn="1"/>
        </p:nvSpPr>
        <p:spPr>
          <a:xfrm>
            <a:off x="9144000" y="5133136"/>
            <a:ext cx="2111052" cy="276999"/>
          </a:xfrm>
          <a:prstGeom prst="rect">
            <a:avLst/>
          </a:prstGeom>
          <a:noFill/>
          <a:ln>
            <a:noFill/>
          </a:ln>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Facebook: KYCPE</a:t>
            </a:r>
          </a:p>
        </p:txBody>
      </p:sp>
      <p:pic>
        <p:nvPicPr>
          <p:cNvPr id="24" name="Picture 23"/>
          <p:cNvPicPr>
            <a:picLocks/>
          </p:cNvPicPr>
          <p:nvPr userDrawn="1"/>
        </p:nvPicPr>
        <p:blipFill>
          <a:blip r:embed="rId4">
            <a:extLst>
              <a:ext uri="{28A0092B-C50C-407E-A947-70E740481C1C}">
                <a14:useLocalDpi xmlns:a14="http://schemas.microsoft.com/office/drawing/2010/main" val="0"/>
              </a:ext>
            </a:extLst>
          </a:blip>
          <a:stretch>
            <a:fillRect/>
          </a:stretch>
        </p:blipFill>
        <p:spPr>
          <a:xfrm>
            <a:off x="8610600" y="5044960"/>
            <a:ext cx="457200" cy="457200"/>
          </a:xfrm>
          <a:prstGeom prst="rect">
            <a:avLst/>
          </a:prstGeom>
        </p:spPr>
      </p:pic>
      <p:grpSp>
        <p:nvGrpSpPr>
          <p:cNvPr id="15" name="Group 14">
            <a:extLst>
              <a:ext uri="{FF2B5EF4-FFF2-40B4-BE49-F238E27FC236}">
                <a16:creationId xmlns:a16="http://schemas.microsoft.com/office/drawing/2014/main" id="{1D10228D-2AB9-4C6B-A4CF-70BEB1D798A1}"/>
              </a:ext>
            </a:extLst>
          </p:cNvPr>
          <p:cNvGrpSpPr/>
          <p:nvPr userDrawn="1"/>
        </p:nvGrpSpPr>
        <p:grpSpPr>
          <a:xfrm>
            <a:off x="4836590" y="5943600"/>
            <a:ext cx="2315619" cy="657115"/>
            <a:chOff x="3327935" y="6096000"/>
            <a:chExt cx="2216129" cy="657115"/>
          </a:xfrm>
        </p:grpSpPr>
        <p:pic>
          <p:nvPicPr>
            <p:cNvPr id="18" name="Picture 17">
              <a:extLst>
                <a:ext uri="{FF2B5EF4-FFF2-40B4-BE49-F238E27FC236}">
                  <a16:creationId xmlns:a16="http://schemas.microsoft.com/office/drawing/2014/main" id="{14752E41-81F9-4985-B430-38362A8EC1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327935" y="6170185"/>
              <a:ext cx="1149329" cy="548640"/>
            </a:xfrm>
            <a:prstGeom prst="rect">
              <a:avLst/>
            </a:prstGeom>
          </p:spPr>
        </p:pic>
        <p:pic>
          <p:nvPicPr>
            <p:cNvPr id="21" name="Picture 20" descr="Text, logo, company name&#10;&#10;Description automatically generated">
              <a:extLst>
                <a:ext uri="{FF2B5EF4-FFF2-40B4-BE49-F238E27FC236}">
                  <a16:creationId xmlns:a16="http://schemas.microsoft.com/office/drawing/2014/main" id="{3F827055-7A9E-41A2-8CAC-16106E30E4F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572000" y="6096000"/>
              <a:ext cx="972064" cy="657115"/>
            </a:xfrm>
            <a:prstGeom prst="rect">
              <a:avLst/>
            </a:prstGeom>
          </p:spPr>
        </p:pic>
      </p:grpSp>
      <p:sp>
        <p:nvSpPr>
          <p:cNvPr id="23" name="Title 1">
            <a:extLst>
              <a:ext uri="{FF2B5EF4-FFF2-40B4-BE49-F238E27FC236}">
                <a16:creationId xmlns:a16="http://schemas.microsoft.com/office/drawing/2014/main" id="{44CDA509-9E05-4E54-94D6-D89EE9F17DF5}"/>
              </a:ext>
            </a:extLst>
          </p:cNvPr>
          <p:cNvSpPr>
            <a:spLocks noGrp="1"/>
          </p:cNvSpPr>
          <p:nvPr>
            <p:ph type="title"/>
          </p:nvPr>
        </p:nvSpPr>
        <p:spPr>
          <a:xfrm>
            <a:off x="0" y="960120"/>
            <a:ext cx="12192000" cy="1097280"/>
          </a:xfrm>
        </p:spPr>
        <p:txBody>
          <a:bodyPr anchor="b" anchorCtr="0"/>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83076678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Right-Aligned Title Slide with Photo">
    <p:bg>
      <p:bgPr>
        <a:gradFill>
          <a:gsLst>
            <a:gs pos="0">
              <a:srgbClr val="005495"/>
            </a:gs>
            <a:gs pos="100000">
              <a:srgbClr val="0075CC"/>
            </a:gs>
          </a:gsLst>
          <a:lin ang="16200000" scaled="0"/>
        </a:gradFill>
        <a:effectLst/>
      </p:bgPr>
    </p:bg>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6096000" y="990601"/>
            <a:ext cx="5791200" cy="2738301"/>
          </a:xfrm>
        </p:spPr>
        <p:txBody>
          <a:bodyPr anchor="b" anchorCtr="0">
            <a:normAutofit/>
          </a:bodyPr>
          <a:lstStyle>
            <a:lvl1pPr algn="l">
              <a:defRPr sz="3200" b="1">
                <a:solidFill>
                  <a:schemeClr val="bg1"/>
                </a:solidFill>
                <a:latin typeface="Arial" panose="020B0604020202020204" pitchFamily="34" charset="0"/>
                <a:ea typeface="Tahoma" panose="020B0604030504040204" pitchFamily="34" charset="0"/>
                <a:cs typeface="Arial" panose="020B0604020202020204" pitchFamily="34" charset="0"/>
              </a:defRPr>
            </a:lvl1pPr>
          </a:lstStyle>
          <a:p>
            <a:r>
              <a:rPr lang="en-US" dirty="0"/>
              <a:t>Presentation Title</a:t>
            </a:r>
          </a:p>
        </p:txBody>
      </p:sp>
      <p:sp>
        <p:nvSpPr>
          <p:cNvPr id="14" name="Subtitle 2"/>
          <p:cNvSpPr>
            <a:spLocks noGrp="1"/>
          </p:cNvSpPr>
          <p:nvPr>
            <p:ph type="subTitle" idx="1" hasCustomPrompt="1"/>
          </p:nvPr>
        </p:nvSpPr>
        <p:spPr>
          <a:xfrm>
            <a:off x="6096000" y="4060370"/>
            <a:ext cx="5791200" cy="1920240"/>
          </a:xfrm>
        </p:spPr>
        <p:txBody>
          <a:bodyPr lIns="182880" rIns="182880"/>
          <a:lstStyle>
            <a:lvl1pPr marL="0" indent="0" algn="l">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a:t>
            </a:r>
          </a:p>
          <a:p>
            <a:r>
              <a:rPr lang="en-US" dirty="0"/>
              <a:t>Job Title</a:t>
            </a:r>
          </a:p>
          <a:p>
            <a:r>
              <a:rPr lang="en-US" dirty="0"/>
              <a:t>Date</a:t>
            </a:r>
          </a:p>
        </p:txBody>
      </p:sp>
      <p:cxnSp>
        <p:nvCxnSpPr>
          <p:cNvPr id="7" name="Straight Connector 6">
            <a:extLst>
              <a:ext uri="{FF2B5EF4-FFF2-40B4-BE49-F238E27FC236}">
                <a16:creationId xmlns:a16="http://schemas.microsoft.com/office/drawing/2014/main" id="{81D4DED5-2971-4D39-984A-0B9A1DD86F67}"/>
              </a:ext>
            </a:extLst>
          </p:cNvPr>
          <p:cNvCxnSpPr>
            <a:cxnSpLocks/>
          </p:cNvCxnSpPr>
          <p:nvPr userDrawn="1"/>
        </p:nvCxnSpPr>
        <p:spPr>
          <a:xfrm>
            <a:off x="6248400" y="3886200"/>
            <a:ext cx="56692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1794D5CC-7F60-4DF7-90E8-E431E6627C75}"/>
              </a:ext>
            </a:extLst>
          </p:cNvPr>
          <p:cNvGrpSpPr/>
          <p:nvPr userDrawn="1"/>
        </p:nvGrpSpPr>
        <p:grpSpPr>
          <a:xfrm>
            <a:off x="9372600" y="6096000"/>
            <a:ext cx="2209800" cy="657115"/>
            <a:chOff x="3327935" y="6096000"/>
            <a:chExt cx="2216129" cy="657115"/>
          </a:xfrm>
        </p:grpSpPr>
        <p:pic>
          <p:nvPicPr>
            <p:cNvPr id="10" name="Picture 9">
              <a:extLst>
                <a:ext uri="{FF2B5EF4-FFF2-40B4-BE49-F238E27FC236}">
                  <a16:creationId xmlns:a16="http://schemas.microsoft.com/office/drawing/2014/main" id="{80EFF173-8A0A-4EED-81D0-7D0459B953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7935" y="6170185"/>
              <a:ext cx="1149329" cy="548640"/>
            </a:xfrm>
            <a:prstGeom prst="rect">
              <a:avLst/>
            </a:prstGeom>
          </p:spPr>
        </p:pic>
        <p:pic>
          <p:nvPicPr>
            <p:cNvPr id="11" name="Picture 10" descr="Text, logo, company name&#10;&#10;Description automatically generated">
              <a:extLst>
                <a:ext uri="{FF2B5EF4-FFF2-40B4-BE49-F238E27FC236}">
                  <a16:creationId xmlns:a16="http://schemas.microsoft.com/office/drawing/2014/main" id="{4051D5B1-F508-4399-9864-D56305A25AF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 y="6096000"/>
              <a:ext cx="972064" cy="657115"/>
            </a:xfrm>
            <a:prstGeom prst="rect">
              <a:avLst/>
            </a:prstGeom>
          </p:spPr>
        </p:pic>
      </p:grpSp>
      <p:sp>
        <p:nvSpPr>
          <p:cNvPr id="5" name="Picture Placeholder 4">
            <a:extLst>
              <a:ext uri="{FF2B5EF4-FFF2-40B4-BE49-F238E27FC236}">
                <a16:creationId xmlns:a16="http://schemas.microsoft.com/office/drawing/2014/main" id="{D44167E4-DEBF-43D6-990F-676E011A3AE4}"/>
              </a:ext>
            </a:extLst>
          </p:cNvPr>
          <p:cNvSpPr>
            <a:spLocks noGrp="1"/>
          </p:cNvSpPr>
          <p:nvPr>
            <p:ph type="pic" sz="quarter" idx="10"/>
          </p:nvPr>
        </p:nvSpPr>
        <p:spPr>
          <a:xfrm>
            <a:off x="0" y="0"/>
            <a:ext cx="5562600" cy="6858000"/>
          </a:xfrm>
        </p:spPr>
        <p:txBody>
          <a:bodyPr/>
          <a:lstStyle>
            <a:lvl1pPr marL="0" indent="0">
              <a:buNone/>
              <a:defRPr/>
            </a:lvl1pPr>
          </a:lstStyle>
          <a:p>
            <a:endParaRPr lang="en-US" dirty="0"/>
          </a:p>
        </p:txBody>
      </p:sp>
    </p:spTree>
    <p:extLst>
      <p:ext uri="{BB962C8B-B14F-4D97-AF65-F5344CB8AC3E}">
        <p14:creationId xmlns:p14="http://schemas.microsoft.com/office/powerpoint/2010/main" val="261052219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Left-Aligned Title Slide">
    <p:bg>
      <p:bgPr>
        <a:gradFill>
          <a:gsLst>
            <a:gs pos="0">
              <a:srgbClr val="005495"/>
            </a:gs>
            <a:gs pos="100000">
              <a:srgbClr val="0075CC"/>
            </a:gs>
          </a:gsLst>
          <a:lin ang="16200000" scaled="0"/>
        </a:gradFill>
        <a:effectLst/>
      </p:bgPr>
    </p:bg>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533400" y="1081631"/>
            <a:ext cx="7315200" cy="2738301"/>
          </a:xfrm>
        </p:spPr>
        <p:txBody>
          <a:bodyPr anchor="b" anchorCtr="0">
            <a:normAutofit/>
          </a:bodyPr>
          <a:lstStyle>
            <a:lvl1pPr algn="l">
              <a:defRPr sz="3200" b="1">
                <a:solidFill>
                  <a:schemeClr val="bg1"/>
                </a:solidFill>
                <a:latin typeface="Arial" panose="020B0604020202020204" pitchFamily="34" charset="0"/>
                <a:ea typeface="Tahoma" panose="020B0604030504040204" pitchFamily="34" charset="0"/>
                <a:cs typeface="Arial" panose="020B0604020202020204" pitchFamily="34" charset="0"/>
              </a:defRPr>
            </a:lvl1pPr>
          </a:lstStyle>
          <a:p>
            <a:r>
              <a:rPr lang="en-US" dirty="0"/>
              <a:t>Presentation Title</a:t>
            </a:r>
          </a:p>
        </p:txBody>
      </p:sp>
      <p:sp>
        <p:nvSpPr>
          <p:cNvPr id="14" name="Subtitle 2"/>
          <p:cNvSpPr>
            <a:spLocks noGrp="1"/>
          </p:cNvSpPr>
          <p:nvPr>
            <p:ph type="subTitle" idx="1" hasCustomPrompt="1"/>
          </p:nvPr>
        </p:nvSpPr>
        <p:spPr>
          <a:xfrm>
            <a:off x="533400" y="4151400"/>
            <a:ext cx="7315200" cy="1920240"/>
          </a:xfrm>
        </p:spPr>
        <p:txBody>
          <a:bodyPr lIns="182880" rIns="182880"/>
          <a:lstStyle>
            <a:lvl1pPr marL="0" indent="0" algn="l">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a:t>
            </a:r>
          </a:p>
          <a:p>
            <a:r>
              <a:rPr lang="en-US" dirty="0"/>
              <a:t>Job Title</a:t>
            </a:r>
          </a:p>
          <a:p>
            <a:r>
              <a:rPr lang="en-US" dirty="0"/>
              <a:t>Date</a:t>
            </a:r>
          </a:p>
        </p:txBody>
      </p:sp>
      <p:cxnSp>
        <p:nvCxnSpPr>
          <p:cNvPr id="7" name="Straight Connector 6">
            <a:extLst>
              <a:ext uri="{FF2B5EF4-FFF2-40B4-BE49-F238E27FC236}">
                <a16:creationId xmlns:a16="http://schemas.microsoft.com/office/drawing/2014/main" id="{81D4DED5-2971-4D39-984A-0B9A1DD86F67}"/>
              </a:ext>
            </a:extLst>
          </p:cNvPr>
          <p:cNvCxnSpPr/>
          <p:nvPr userDrawn="1"/>
        </p:nvCxnSpPr>
        <p:spPr>
          <a:xfrm>
            <a:off x="685800" y="3977230"/>
            <a:ext cx="71323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1794D5CC-7F60-4DF7-90E8-E431E6627C75}"/>
              </a:ext>
            </a:extLst>
          </p:cNvPr>
          <p:cNvGrpSpPr/>
          <p:nvPr userDrawn="1"/>
        </p:nvGrpSpPr>
        <p:grpSpPr>
          <a:xfrm>
            <a:off x="533400" y="6177332"/>
            <a:ext cx="2209800" cy="657115"/>
            <a:chOff x="3327935" y="6096000"/>
            <a:chExt cx="2216129" cy="657115"/>
          </a:xfrm>
        </p:grpSpPr>
        <p:pic>
          <p:nvPicPr>
            <p:cNvPr id="10" name="Picture 9">
              <a:extLst>
                <a:ext uri="{FF2B5EF4-FFF2-40B4-BE49-F238E27FC236}">
                  <a16:creationId xmlns:a16="http://schemas.microsoft.com/office/drawing/2014/main" id="{80EFF173-8A0A-4EED-81D0-7D0459B953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7935" y="6170185"/>
              <a:ext cx="1149329" cy="548640"/>
            </a:xfrm>
            <a:prstGeom prst="rect">
              <a:avLst/>
            </a:prstGeom>
          </p:spPr>
        </p:pic>
        <p:pic>
          <p:nvPicPr>
            <p:cNvPr id="11" name="Picture 10" descr="Text, logo, company name&#10;&#10;Description automatically generated">
              <a:extLst>
                <a:ext uri="{FF2B5EF4-FFF2-40B4-BE49-F238E27FC236}">
                  <a16:creationId xmlns:a16="http://schemas.microsoft.com/office/drawing/2014/main" id="{4051D5B1-F508-4399-9864-D56305A25AF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 y="6096000"/>
              <a:ext cx="972064" cy="657115"/>
            </a:xfrm>
            <a:prstGeom prst="rect">
              <a:avLst/>
            </a:prstGeom>
          </p:spPr>
        </p:pic>
      </p:grpSp>
    </p:spTree>
    <p:extLst>
      <p:ext uri="{BB962C8B-B14F-4D97-AF65-F5344CB8AC3E}">
        <p14:creationId xmlns:p14="http://schemas.microsoft.com/office/powerpoint/2010/main" val="173607158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Right-Aligned Title Slide with Photo">
    <p:bg>
      <p:bgPr>
        <a:gradFill>
          <a:gsLst>
            <a:gs pos="0">
              <a:srgbClr val="005495"/>
            </a:gs>
            <a:gs pos="100000">
              <a:srgbClr val="0075CC"/>
            </a:gs>
          </a:gsLst>
          <a:lin ang="16200000" scaled="0"/>
        </a:gradFill>
        <a:effectLst/>
      </p:bgPr>
    </p:bg>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530352" y="1078992"/>
            <a:ext cx="5791200" cy="2738301"/>
          </a:xfrm>
        </p:spPr>
        <p:txBody>
          <a:bodyPr anchor="b" anchorCtr="0">
            <a:normAutofit/>
          </a:bodyPr>
          <a:lstStyle>
            <a:lvl1pPr algn="l">
              <a:defRPr sz="3200" b="1">
                <a:solidFill>
                  <a:schemeClr val="bg1"/>
                </a:solidFill>
                <a:latin typeface="Arial" panose="020B0604020202020204" pitchFamily="34" charset="0"/>
                <a:ea typeface="Tahoma" panose="020B0604030504040204" pitchFamily="34" charset="0"/>
                <a:cs typeface="Arial" panose="020B0604020202020204" pitchFamily="34" charset="0"/>
              </a:defRPr>
            </a:lvl1pPr>
          </a:lstStyle>
          <a:p>
            <a:r>
              <a:rPr lang="en-US" dirty="0"/>
              <a:t>Presentation Title</a:t>
            </a:r>
          </a:p>
        </p:txBody>
      </p:sp>
      <p:sp>
        <p:nvSpPr>
          <p:cNvPr id="14" name="Subtitle 2"/>
          <p:cNvSpPr>
            <a:spLocks noGrp="1"/>
          </p:cNvSpPr>
          <p:nvPr>
            <p:ph type="subTitle" idx="1" hasCustomPrompt="1"/>
          </p:nvPr>
        </p:nvSpPr>
        <p:spPr>
          <a:xfrm>
            <a:off x="530352" y="4151376"/>
            <a:ext cx="5791200" cy="2011680"/>
          </a:xfrm>
        </p:spPr>
        <p:txBody>
          <a:bodyPr lIns="182880" rIns="182880"/>
          <a:lstStyle>
            <a:lvl1pPr marL="0" indent="0" algn="l">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a:t>
            </a:r>
          </a:p>
          <a:p>
            <a:r>
              <a:rPr lang="en-US" dirty="0"/>
              <a:t>Job Title</a:t>
            </a:r>
          </a:p>
          <a:p>
            <a:r>
              <a:rPr lang="en-US" dirty="0"/>
              <a:t>Date</a:t>
            </a:r>
          </a:p>
        </p:txBody>
      </p:sp>
      <p:cxnSp>
        <p:nvCxnSpPr>
          <p:cNvPr id="7" name="Straight Connector 6">
            <a:extLst>
              <a:ext uri="{FF2B5EF4-FFF2-40B4-BE49-F238E27FC236}">
                <a16:creationId xmlns:a16="http://schemas.microsoft.com/office/drawing/2014/main" id="{81D4DED5-2971-4D39-984A-0B9A1DD86F67}"/>
              </a:ext>
            </a:extLst>
          </p:cNvPr>
          <p:cNvCxnSpPr>
            <a:cxnSpLocks/>
          </p:cNvCxnSpPr>
          <p:nvPr userDrawn="1"/>
        </p:nvCxnSpPr>
        <p:spPr>
          <a:xfrm>
            <a:off x="685800" y="3977640"/>
            <a:ext cx="56692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1794D5CC-7F60-4DF7-90E8-E431E6627C75}"/>
              </a:ext>
            </a:extLst>
          </p:cNvPr>
          <p:cNvGrpSpPr/>
          <p:nvPr userDrawn="1"/>
        </p:nvGrpSpPr>
        <p:grpSpPr>
          <a:xfrm>
            <a:off x="530352" y="6200885"/>
            <a:ext cx="2209800" cy="657115"/>
            <a:chOff x="3327935" y="6096000"/>
            <a:chExt cx="2216129" cy="657115"/>
          </a:xfrm>
        </p:grpSpPr>
        <p:pic>
          <p:nvPicPr>
            <p:cNvPr id="10" name="Picture 9">
              <a:extLst>
                <a:ext uri="{FF2B5EF4-FFF2-40B4-BE49-F238E27FC236}">
                  <a16:creationId xmlns:a16="http://schemas.microsoft.com/office/drawing/2014/main" id="{80EFF173-8A0A-4EED-81D0-7D0459B953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7935" y="6170185"/>
              <a:ext cx="1149329" cy="548640"/>
            </a:xfrm>
            <a:prstGeom prst="rect">
              <a:avLst/>
            </a:prstGeom>
          </p:spPr>
        </p:pic>
        <p:pic>
          <p:nvPicPr>
            <p:cNvPr id="11" name="Picture 10" descr="Text, logo, company name&#10;&#10;Description automatically generated">
              <a:extLst>
                <a:ext uri="{FF2B5EF4-FFF2-40B4-BE49-F238E27FC236}">
                  <a16:creationId xmlns:a16="http://schemas.microsoft.com/office/drawing/2014/main" id="{4051D5B1-F508-4399-9864-D56305A25AF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 y="6096000"/>
              <a:ext cx="972064" cy="657115"/>
            </a:xfrm>
            <a:prstGeom prst="rect">
              <a:avLst/>
            </a:prstGeom>
          </p:spPr>
        </p:pic>
      </p:grpSp>
      <p:sp>
        <p:nvSpPr>
          <p:cNvPr id="5" name="Picture Placeholder 4">
            <a:extLst>
              <a:ext uri="{FF2B5EF4-FFF2-40B4-BE49-F238E27FC236}">
                <a16:creationId xmlns:a16="http://schemas.microsoft.com/office/drawing/2014/main" id="{D44167E4-DEBF-43D6-990F-676E011A3AE4}"/>
              </a:ext>
            </a:extLst>
          </p:cNvPr>
          <p:cNvSpPr>
            <a:spLocks noGrp="1"/>
          </p:cNvSpPr>
          <p:nvPr>
            <p:ph type="pic" sz="quarter" idx="10"/>
          </p:nvPr>
        </p:nvSpPr>
        <p:spPr>
          <a:xfrm>
            <a:off x="6629400" y="0"/>
            <a:ext cx="5562600" cy="6858000"/>
          </a:xfrm>
        </p:spPr>
        <p:txBody>
          <a:bodyPr/>
          <a:lstStyle>
            <a:lvl1pPr marL="0" indent="0">
              <a:buNone/>
              <a:defRPr/>
            </a:lvl1pPr>
          </a:lstStyle>
          <a:p>
            <a:endParaRPr lang="en-US" dirty="0"/>
          </a:p>
        </p:txBody>
      </p:sp>
    </p:spTree>
    <p:extLst>
      <p:ext uri="{BB962C8B-B14F-4D97-AF65-F5344CB8AC3E}">
        <p14:creationId xmlns:p14="http://schemas.microsoft.com/office/powerpoint/2010/main" val="305534855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ntent Bloc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7A87C2B-C0D7-465F-A2C1-383D1D493A00}" type="slidenum">
              <a:rPr lang="en-US" smtClean="0"/>
              <a:t>‹#›</a:t>
            </a:fld>
            <a:endParaRPr lang="en-US"/>
          </a:p>
        </p:txBody>
      </p:sp>
    </p:spTree>
    <p:extLst>
      <p:ext uri="{BB962C8B-B14F-4D97-AF65-F5344CB8AC3E}">
        <p14:creationId xmlns:p14="http://schemas.microsoft.com/office/powerpoint/2010/main" val="3722756210"/>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One Content Block - Blue Topper">
    <p:spTree>
      <p:nvGrpSpPr>
        <p:cNvPr id="1" name=""/>
        <p:cNvGrpSpPr/>
        <p:nvPr/>
      </p:nvGrpSpPr>
      <p:grpSpPr>
        <a:xfrm>
          <a:off x="0" y="0"/>
          <a:ext cx="0" cy="0"/>
          <a:chOff x="0" y="0"/>
          <a:chExt cx="0" cy="0"/>
        </a:xfrm>
      </p:grpSpPr>
      <p:sp>
        <p:nvSpPr>
          <p:cNvPr id="7" name="Freeform 6"/>
          <p:cNvSpPr/>
          <p:nvPr userDrawn="1"/>
        </p:nvSpPr>
        <p:spPr bwMode="auto">
          <a:xfrm>
            <a:off x="0" y="0"/>
            <a:ext cx="12192000" cy="1097280"/>
          </a:xfrm>
          <a:prstGeom prst="rect">
            <a:avLst/>
          </a:prstGeom>
          <a:gradFill>
            <a:gsLst>
              <a:gs pos="0">
                <a:srgbClr val="005495"/>
              </a:gs>
              <a:gs pos="100000">
                <a:srgbClr val="0075CC"/>
              </a:gs>
            </a:gsLst>
          </a:gradFill>
          <a:ln/>
          <a:effectLst/>
        </p:spPr>
        <p:style>
          <a:lnRef idx="1">
            <a:schemeClr val="accent1"/>
          </a:lnRef>
          <a:fillRef idx="3">
            <a:schemeClr val="accent1"/>
          </a:fillRef>
          <a:effectRef idx="2">
            <a:schemeClr val="accent1"/>
          </a:effectRef>
          <a:fontRef idx="minor">
            <a:schemeClr val="lt1"/>
          </a:fontRef>
        </p:style>
        <p:txBody>
          <a:bodyPr/>
          <a:lstStyle/>
          <a:p>
            <a:endParaRPr lang="en-US" sz="1800"/>
          </a:p>
        </p:txBody>
      </p:sp>
      <p:sp>
        <p:nvSpPr>
          <p:cNvPr id="2" name="Title 1"/>
          <p:cNvSpPr>
            <a:spLocks noGrp="1"/>
          </p:cNvSpPr>
          <p:nvPr>
            <p:ph type="title"/>
          </p:nvPr>
        </p:nvSpPr>
        <p:spPr>
          <a:xfrm>
            <a:off x="0" y="0"/>
            <a:ext cx="12192000" cy="1097280"/>
          </a:xfrm>
        </p:spPr>
        <p:txBody>
          <a:bodyPr anchor="b" anchorCtr="0"/>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274320" y="1097280"/>
            <a:ext cx="11612880" cy="5029200"/>
          </a:xfrm>
        </p:spPr>
        <p:txBody>
          <a:bodyPr tIns="274320"/>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z="1000"/>
            </a:lvl1pPr>
          </a:lstStyle>
          <a:p>
            <a:fld id="{97A87C2B-C0D7-465F-A2C1-383D1D493A00}" type="slidenum">
              <a:rPr lang="en-US" smtClean="0"/>
              <a:pPr/>
              <a:t>‹#›</a:t>
            </a:fld>
            <a:endParaRPr lang="en-US"/>
          </a:p>
        </p:txBody>
      </p:sp>
      <p:sp>
        <p:nvSpPr>
          <p:cNvPr id="8" name="TextBox 7">
            <a:extLst>
              <a:ext uri="{FF2B5EF4-FFF2-40B4-BE49-F238E27FC236}">
                <a16:creationId xmlns:a16="http://schemas.microsoft.com/office/drawing/2014/main" id="{3198A179-D5DE-4388-AB6D-AD438EE0EA50}"/>
              </a:ext>
            </a:extLst>
          </p:cNvPr>
          <p:cNvSpPr txBox="1"/>
          <p:nvPr userDrawn="1"/>
        </p:nvSpPr>
        <p:spPr>
          <a:xfrm>
            <a:off x="182880" y="6428601"/>
            <a:ext cx="7772400" cy="246221"/>
          </a:xfrm>
          <a:prstGeom prst="rect">
            <a:avLst/>
          </a:prstGeom>
          <a:noFill/>
        </p:spPr>
        <p:txBody>
          <a:bodyPr wrap="square" rtlCol="0">
            <a:spAutoFit/>
          </a:bodyPr>
          <a:lstStyle/>
          <a:p>
            <a:r>
              <a:rPr lang="en-US" sz="1000" dirty="0">
                <a:solidFill>
                  <a:schemeClr val="bg1">
                    <a:lumMod val="50000"/>
                  </a:schemeClr>
                </a:solidFill>
                <a:latin typeface="Arial" panose="020B0604020202020204" pitchFamily="34" charset="0"/>
                <a:cs typeface="Arial" panose="020B0604020202020204" pitchFamily="34" charset="0"/>
              </a:rPr>
              <a:t>Kentucky Council on Postsecondary Education</a:t>
            </a:r>
          </a:p>
        </p:txBody>
      </p:sp>
    </p:spTree>
    <p:extLst>
      <p:ext uri="{BB962C8B-B14F-4D97-AF65-F5344CB8AC3E}">
        <p14:creationId xmlns:p14="http://schemas.microsoft.com/office/powerpoint/2010/main" val="24105033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ntent Block with Source Bloc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p>
            <a:fld id="{97A87C2B-C0D7-465F-A2C1-383D1D493A00}" type="slidenum">
              <a:rPr lang="en-US" smtClean="0"/>
              <a:pPr/>
              <a:t>‹#›</a:t>
            </a:fld>
            <a:endParaRPr lang="en-US"/>
          </a:p>
        </p:txBody>
      </p:sp>
      <p:sp>
        <p:nvSpPr>
          <p:cNvPr id="8" name="Text Placeholder 7"/>
          <p:cNvSpPr>
            <a:spLocks noGrp="1"/>
          </p:cNvSpPr>
          <p:nvPr>
            <p:ph type="body" sz="quarter" idx="13" hasCustomPrompt="1"/>
          </p:nvPr>
        </p:nvSpPr>
        <p:spPr>
          <a:xfrm>
            <a:off x="274320" y="6019800"/>
            <a:ext cx="11612880" cy="304800"/>
          </a:xfrm>
        </p:spPr>
        <p:txBody>
          <a:bodyPr tIns="91440"/>
          <a:lstStyle>
            <a:lvl1pPr marL="0" indent="0">
              <a:spcBef>
                <a:spcPts val="0"/>
              </a:spcBef>
              <a:buFontTx/>
              <a:buNone/>
              <a:defRPr sz="1000" i="1"/>
            </a:lvl1pPr>
          </a:lstStyle>
          <a:p>
            <a:pPr lvl="0"/>
            <a:r>
              <a:rPr lang="en-US" dirty="0"/>
              <a:t>Source: </a:t>
            </a:r>
          </a:p>
        </p:txBody>
      </p:sp>
      <p:sp>
        <p:nvSpPr>
          <p:cNvPr id="10" name="Content Placeholder 9"/>
          <p:cNvSpPr>
            <a:spLocks noGrp="1"/>
          </p:cNvSpPr>
          <p:nvPr>
            <p:ph sz="quarter" idx="14"/>
          </p:nvPr>
        </p:nvSpPr>
        <p:spPr>
          <a:xfrm>
            <a:off x="274320" y="1216152"/>
            <a:ext cx="11612880" cy="4800600"/>
          </a:xfrm>
        </p:spPr>
        <p:txBody>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9713177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One Content Block with Source - Blue Topper">
    <p:spTree>
      <p:nvGrpSpPr>
        <p:cNvPr id="1" name=""/>
        <p:cNvGrpSpPr/>
        <p:nvPr/>
      </p:nvGrpSpPr>
      <p:grpSpPr>
        <a:xfrm>
          <a:off x="0" y="0"/>
          <a:ext cx="0" cy="0"/>
          <a:chOff x="0" y="0"/>
          <a:chExt cx="0" cy="0"/>
        </a:xfrm>
      </p:grpSpPr>
      <p:sp>
        <p:nvSpPr>
          <p:cNvPr id="7" name="Freeform 6"/>
          <p:cNvSpPr/>
          <p:nvPr userDrawn="1"/>
        </p:nvSpPr>
        <p:spPr bwMode="auto">
          <a:xfrm>
            <a:off x="0" y="0"/>
            <a:ext cx="12192000" cy="1097280"/>
          </a:xfrm>
          <a:prstGeom prst="rect">
            <a:avLst/>
          </a:prstGeom>
          <a:gradFill>
            <a:gsLst>
              <a:gs pos="0">
                <a:srgbClr val="005495"/>
              </a:gs>
              <a:gs pos="100000">
                <a:srgbClr val="0075CC"/>
              </a:gs>
            </a:gsLst>
          </a:gradFill>
          <a:ln/>
          <a:effectLst/>
        </p:spPr>
        <p:style>
          <a:lnRef idx="1">
            <a:schemeClr val="accent1"/>
          </a:lnRef>
          <a:fillRef idx="3">
            <a:schemeClr val="accent1"/>
          </a:fillRef>
          <a:effectRef idx="2">
            <a:schemeClr val="accent1"/>
          </a:effectRef>
          <a:fontRef idx="minor">
            <a:schemeClr val="lt1"/>
          </a:fontRef>
        </p:style>
        <p:txBody>
          <a:bodyPr/>
          <a:lstStyle/>
          <a:p>
            <a:endParaRPr lang="en-US" sz="1800"/>
          </a:p>
        </p:txBody>
      </p:sp>
      <p:sp>
        <p:nvSpPr>
          <p:cNvPr id="2" name="Title 1"/>
          <p:cNvSpPr>
            <a:spLocks noGrp="1"/>
          </p:cNvSpPr>
          <p:nvPr>
            <p:ph type="title"/>
          </p:nvPr>
        </p:nvSpPr>
        <p:spPr>
          <a:xfrm>
            <a:off x="0" y="0"/>
            <a:ext cx="12192000" cy="1097280"/>
          </a:xfrm>
        </p:spPr>
        <p:txBody>
          <a:bodyPr anchor="b" anchorCtr="0"/>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274320" y="1216152"/>
            <a:ext cx="11612880" cy="4800600"/>
          </a:xfrm>
        </p:spPr>
        <p:txBody>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7A87C2B-C0D7-465F-A2C1-383D1D493A00}" type="slidenum">
              <a:rPr lang="en-US" smtClean="0"/>
              <a:t>‹#›</a:t>
            </a:fld>
            <a:endParaRPr lang="en-US"/>
          </a:p>
        </p:txBody>
      </p:sp>
      <p:sp>
        <p:nvSpPr>
          <p:cNvPr id="10" name="TextBox 9">
            <a:extLst>
              <a:ext uri="{FF2B5EF4-FFF2-40B4-BE49-F238E27FC236}">
                <a16:creationId xmlns:a16="http://schemas.microsoft.com/office/drawing/2014/main" id="{3BA97DC8-D707-46CD-9E34-133DD291B628}"/>
              </a:ext>
            </a:extLst>
          </p:cNvPr>
          <p:cNvSpPr txBox="1"/>
          <p:nvPr userDrawn="1"/>
        </p:nvSpPr>
        <p:spPr>
          <a:xfrm>
            <a:off x="182880" y="6428601"/>
            <a:ext cx="7772400" cy="246221"/>
          </a:xfrm>
          <a:prstGeom prst="rect">
            <a:avLst/>
          </a:prstGeom>
          <a:noFill/>
        </p:spPr>
        <p:txBody>
          <a:bodyPr wrap="square" rtlCol="0">
            <a:spAutoFit/>
          </a:bodyPr>
          <a:lstStyle/>
          <a:p>
            <a:r>
              <a:rPr lang="en-US" sz="1000" dirty="0">
                <a:solidFill>
                  <a:schemeClr val="bg1">
                    <a:lumMod val="50000"/>
                  </a:schemeClr>
                </a:solidFill>
                <a:latin typeface="Arial" panose="020B0604020202020204" pitchFamily="34" charset="0"/>
                <a:cs typeface="Arial" panose="020B0604020202020204" pitchFamily="34" charset="0"/>
              </a:rPr>
              <a:t>Kentucky Council on Postsecondary Education</a:t>
            </a:r>
          </a:p>
        </p:txBody>
      </p:sp>
      <p:sp>
        <p:nvSpPr>
          <p:cNvPr id="9" name="Text Placeholder 7">
            <a:extLst>
              <a:ext uri="{FF2B5EF4-FFF2-40B4-BE49-F238E27FC236}">
                <a16:creationId xmlns:a16="http://schemas.microsoft.com/office/drawing/2014/main" id="{5805EC84-8F70-4384-9284-74DAAB7F2780}"/>
              </a:ext>
            </a:extLst>
          </p:cNvPr>
          <p:cNvSpPr>
            <a:spLocks noGrp="1"/>
          </p:cNvSpPr>
          <p:nvPr>
            <p:ph type="body" sz="quarter" idx="13" hasCustomPrompt="1"/>
          </p:nvPr>
        </p:nvSpPr>
        <p:spPr>
          <a:xfrm>
            <a:off x="274320" y="6019800"/>
            <a:ext cx="11612880" cy="304800"/>
          </a:xfrm>
        </p:spPr>
        <p:txBody>
          <a:bodyPr tIns="91440"/>
          <a:lstStyle>
            <a:lvl1pPr marL="0" indent="0">
              <a:buFontTx/>
              <a:buNone/>
              <a:defRPr sz="1000" i="1"/>
            </a:lvl1pPr>
          </a:lstStyle>
          <a:p>
            <a:pPr lvl="0"/>
            <a:r>
              <a:rPr lang="en-US" dirty="0"/>
              <a:t>Source: </a:t>
            </a:r>
          </a:p>
        </p:txBody>
      </p:sp>
    </p:spTree>
    <p:extLst>
      <p:ext uri="{BB962C8B-B14F-4D97-AF65-F5344CB8AC3E}">
        <p14:creationId xmlns:p14="http://schemas.microsoft.com/office/powerpoint/2010/main" val="85646118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1097280"/>
          </a:xfrm>
          <a:prstGeom prst="rect">
            <a:avLst/>
          </a:prstGeom>
        </p:spPr>
        <p:txBody>
          <a:bodyPr vert="horz" lIns="182880" tIns="45720" rIns="182880" bIns="91440" rtlCol="0" anchor="b" anchorCtr="0">
            <a:noAutofit/>
          </a:bodyPr>
          <a:lstStyle/>
          <a:p>
            <a:r>
              <a:rPr lang="en-US" dirty="0"/>
              <a:t>Click to edit Master title style</a:t>
            </a:r>
          </a:p>
        </p:txBody>
      </p:sp>
      <p:sp>
        <p:nvSpPr>
          <p:cNvPr id="3" name="Text Placeholder 2"/>
          <p:cNvSpPr>
            <a:spLocks noGrp="1"/>
          </p:cNvSpPr>
          <p:nvPr>
            <p:ph type="body" idx="1"/>
          </p:nvPr>
        </p:nvSpPr>
        <p:spPr>
          <a:xfrm>
            <a:off x="274320" y="1219200"/>
            <a:ext cx="11612880" cy="5029200"/>
          </a:xfrm>
          <a:prstGeom prst="rect">
            <a:avLst/>
          </a:prstGeom>
        </p:spPr>
        <p:txBody>
          <a:bodyPr vert="horz" lIns="91440" tIns="2743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074400" y="6356353"/>
            <a:ext cx="508000" cy="365125"/>
          </a:xfrm>
          <a:prstGeom prst="rect">
            <a:avLst/>
          </a:prstGeom>
        </p:spPr>
        <p:txBody>
          <a:bodyPr vert="horz" lIns="91440" tIns="45720" rIns="91440" bIns="45720" rtlCol="0" anchor="ctr"/>
          <a:lstStyle>
            <a:lvl1pPr algn="r">
              <a:defRPr sz="1000">
                <a:solidFill>
                  <a:schemeClr val="bg1">
                    <a:lumMod val="50000"/>
                  </a:schemeClr>
                </a:solidFill>
                <a:latin typeface="Arial" panose="020B0604020202020204" pitchFamily="34" charset="0"/>
                <a:cs typeface="Arial" panose="020B0604020202020204" pitchFamily="34" charset="0"/>
              </a:defRPr>
            </a:lvl1pPr>
          </a:lstStyle>
          <a:p>
            <a:fld id="{97A87C2B-C0D7-465F-A2C1-383D1D493A00}" type="slidenum">
              <a:rPr lang="en-US" smtClean="0"/>
              <a:pPr/>
              <a:t>‹#›</a:t>
            </a:fld>
            <a:endParaRPr lang="en-US"/>
          </a:p>
        </p:txBody>
      </p:sp>
      <p:cxnSp>
        <p:nvCxnSpPr>
          <p:cNvPr id="7" name="Straight Connector 6">
            <a:extLst>
              <a:ext uri="{FF2B5EF4-FFF2-40B4-BE49-F238E27FC236}">
                <a16:creationId xmlns:a16="http://schemas.microsoft.com/office/drawing/2014/main" id="{6472D66B-0445-4BC5-9EAB-C2A9A3FC6D2D}"/>
              </a:ext>
            </a:extLst>
          </p:cNvPr>
          <p:cNvCxnSpPr/>
          <p:nvPr userDrawn="1"/>
        </p:nvCxnSpPr>
        <p:spPr>
          <a:xfrm>
            <a:off x="0" y="1097280"/>
            <a:ext cx="12192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E1E5B70-886E-481B-A93D-1F008B5327E7}"/>
              </a:ext>
            </a:extLst>
          </p:cNvPr>
          <p:cNvSpPr txBox="1"/>
          <p:nvPr userDrawn="1"/>
        </p:nvSpPr>
        <p:spPr>
          <a:xfrm>
            <a:off x="182880" y="6428601"/>
            <a:ext cx="7772400" cy="246221"/>
          </a:xfrm>
          <a:prstGeom prst="rect">
            <a:avLst/>
          </a:prstGeom>
          <a:noFill/>
        </p:spPr>
        <p:txBody>
          <a:bodyPr wrap="square" rtlCol="0">
            <a:spAutoFit/>
          </a:bodyPr>
          <a:lstStyle/>
          <a:p>
            <a:r>
              <a:rPr lang="en-US" sz="1000" dirty="0">
                <a:solidFill>
                  <a:schemeClr val="bg1">
                    <a:lumMod val="50000"/>
                  </a:schemeClr>
                </a:solidFill>
                <a:latin typeface="Arial" panose="020B0604020202020204" pitchFamily="34" charset="0"/>
                <a:cs typeface="Arial" panose="020B0604020202020204" pitchFamily="34" charset="0"/>
              </a:rPr>
              <a:t>Kentucky Council on Postsecondary Education</a:t>
            </a:r>
          </a:p>
        </p:txBody>
      </p:sp>
    </p:spTree>
    <p:extLst>
      <p:ext uri="{BB962C8B-B14F-4D97-AF65-F5344CB8AC3E}">
        <p14:creationId xmlns:p14="http://schemas.microsoft.com/office/powerpoint/2010/main" val="2190287896"/>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75" r:id="rId3"/>
    <p:sldLayoutId id="2147483676" r:id="rId4"/>
    <p:sldLayoutId id="2147483677" r:id="rId5"/>
    <p:sldLayoutId id="2147483650" r:id="rId6"/>
    <p:sldLayoutId id="2147483663" r:id="rId7"/>
    <p:sldLayoutId id="2147483660" r:id="rId8"/>
    <p:sldLayoutId id="2147483665" r:id="rId9"/>
    <p:sldLayoutId id="2147483652" r:id="rId10"/>
    <p:sldLayoutId id="2147483678" r:id="rId11"/>
    <p:sldLayoutId id="2147483653" r:id="rId12"/>
    <p:sldLayoutId id="2147483679" r:id="rId13"/>
    <p:sldLayoutId id="2147483654" r:id="rId14"/>
    <p:sldLayoutId id="2147483680" r:id="rId15"/>
    <p:sldLayoutId id="2147483682" r:id="rId16"/>
    <p:sldLayoutId id="2147483671" r:id="rId17"/>
    <p:sldLayoutId id="2147483655" r:id="rId18"/>
    <p:sldLayoutId id="2147483681" r:id="rId19"/>
    <p:sldLayoutId id="2147483673" r:id="rId20"/>
    <p:sldLayoutId id="2147483683" r:id="rId21"/>
  </p:sldLayoutIdLst>
  <p:transition>
    <p:fade/>
  </p:transition>
  <p:hf hdr="0" dt="0"/>
  <p:txStyles>
    <p:titleStyle>
      <a:lvl1pPr algn="l" defTabSz="914400" rtl="0" eaLnBrk="1" latinLnBrk="0" hangingPunct="1">
        <a:spcBef>
          <a:spcPct val="0"/>
        </a:spcBef>
        <a:buNone/>
        <a:defRPr sz="2800" b="1" kern="1200">
          <a:solidFill>
            <a:schemeClr val="tx1"/>
          </a:solidFill>
          <a:latin typeface="Arial" panose="020B0604020202020204" pitchFamily="34" charset="0"/>
          <a:ea typeface="Tahoma" panose="020B0604030504040204" pitchFamily="34" charset="0"/>
          <a:cs typeface="Arial" panose="020B0604020202020204" pitchFamily="34" charset="0"/>
        </a:defRPr>
      </a:lvl1pPr>
    </p:titleStyle>
    <p:bodyStyle>
      <a:lvl1pPr marL="342900" indent="-342900" algn="l" defTabSz="914400" rtl="0" eaLnBrk="1" latinLnBrk="0" hangingPunct="1">
        <a:spcBef>
          <a:spcPct val="20000"/>
        </a:spcBef>
        <a:spcAft>
          <a:spcPts val="0"/>
        </a:spcAft>
        <a:buFont typeface="Arial" panose="020B0604020202020204" pitchFamily="34" charset="0"/>
        <a:buChar char="•"/>
        <a:defRPr sz="2000" kern="1200">
          <a:solidFill>
            <a:schemeClr val="tx1"/>
          </a:solidFill>
          <a:latin typeface="Arial" panose="020B0604020202020204" pitchFamily="34" charset="0"/>
          <a:ea typeface="Tahoma" panose="020B0604030504040204" pitchFamily="34" charset="0"/>
          <a:cs typeface="Arial" panose="020B0604020202020204" pitchFamily="34" charset="0"/>
        </a:defRPr>
      </a:lvl1pPr>
      <a:lvl2pPr marL="742950" indent="-285750" algn="l" defTabSz="914400" rtl="0" eaLnBrk="1" latinLnBrk="0" hangingPunct="1">
        <a:spcBef>
          <a:spcPct val="20000"/>
        </a:spcBef>
        <a:spcAft>
          <a:spcPts val="0"/>
        </a:spcAft>
        <a:buFont typeface="Arial" panose="020B0604020202020204" pitchFamily="34" charset="0"/>
        <a:buChar char="–"/>
        <a:defRPr sz="1800" kern="1200">
          <a:solidFill>
            <a:schemeClr val="tx1"/>
          </a:solidFill>
          <a:latin typeface="Arial" panose="020B0604020202020204" pitchFamily="34" charset="0"/>
          <a:ea typeface="Tahoma" panose="020B0604030504040204" pitchFamily="34" charset="0"/>
          <a:cs typeface="Arial" panose="020B0604020202020204" pitchFamily="34" charset="0"/>
        </a:defRPr>
      </a:lvl2pPr>
      <a:lvl3pPr marL="1143000" indent="-228600" algn="l" defTabSz="914400" rtl="0" eaLnBrk="1" latinLnBrk="0" hangingPunct="1">
        <a:spcBef>
          <a:spcPct val="20000"/>
        </a:spcBef>
        <a:spcAft>
          <a:spcPts val="0"/>
        </a:spcAft>
        <a:buFont typeface="Arial" panose="020B0604020202020204" pitchFamily="34" charset="0"/>
        <a:buChar char="•"/>
        <a:defRPr sz="1600" kern="1200">
          <a:solidFill>
            <a:schemeClr val="tx1"/>
          </a:solidFill>
          <a:latin typeface="Arial" panose="020B0604020202020204" pitchFamily="34" charset="0"/>
          <a:ea typeface="Tahoma" panose="020B0604030504040204" pitchFamily="34" charset="0"/>
          <a:cs typeface="Arial" panose="020B0604020202020204" pitchFamily="34" charset="0"/>
        </a:defRPr>
      </a:lvl3pPr>
      <a:lvl4pPr marL="1600200" indent="-228600" algn="l" defTabSz="914400" rtl="0" eaLnBrk="1" latinLnBrk="0" hangingPunct="1">
        <a:spcBef>
          <a:spcPct val="20000"/>
        </a:spcBef>
        <a:spcAft>
          <a:spcPts val="0"/>
        </a:spcAft>
        <a:buFont typeface="Arial" panose="020B0604020202020204" pitchFamily="34" charset="0"/>
        <a:buChar char="–"/>
        <a:defRPr sz="1400" kern="1200">
          <a:solidFill>
            <a:schemeClr val="tx1"/>
          </a:solidFill>
          <a:latin typeface="Arial" panose="020B0604020202020204" pitchFamily="34" charset="0"/>
          <a:ea typeface="Tahoma" panose="020B0604030504040204" pitchFamily="34" charset="0"/>
          <a:cs typeface="Arial" panose="020B0604020202020204" pitchFamily="34" charset="0"/>
        </a:defRPr>
      </a:lvl4pPr>
      <a:lvl5pPr marL="2057400" indent="-228600" algn="l" defTabSz="914400" rtl="0" eaLnBrk="1" latinLnBrk="0" hangingPunct="1">
        <a:spcBef>
          <a:spcPct val="20000"/>
        </a:spcBef>
        <a:spcAft>
          <a:spcPts val="0"/>
        </a:spcAft>
        <a:buFont typeface="Arial" panose="020B0604020202020204" pitchFamily="34" charset="0"/>
        <a:buChar char="»"/>
        <a:defRPr sz="1400" kern="1200">
          <a:solidFill>
            <a:schemeClr val="tx1"/>
          </a:solidFill>
          <a:latin typeface="Arial" panose="020B0604020202020204" pitchFamily="34" charset="0"/>
          <a:ea typeface="Tahoma" panose="020B060403050404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cpe.ky.gov/data/publications"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futuriti.org/"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7962A-B323-4F4C-9E8C-1C73FDB8E2B0}"/>
              </a:ext>
            </a:extLst>
          </p:cNvPr>
          <p:cNvSpPr>
            <a:spLocks noGrp="1"/>
          </p:cNvSpPr>
          <p:nvPr>
            <p:ph type="ctrTitle"/>
          </p:nvPr>
        </p:nvSpPr>
        <p:spPr/>
        <p:txBody>
          <a:bodyPr/>
          <a:lstStyle/>
          <a:p>
            <a:r>
              <a:rPr lang="en-US" dirty="0"/>
              <a:t>Council on Postsecondary Education</a:t>
            </a:r>
            <a:br>
              <a:rPr lang="en-US" dirty="0"/>
            </a:br>
            <a:r>
              <a:rPr lang="en-US" dirty="0"/>
              <a:t>Agency Budget and Priorities for FY 2027-2028</a:t>
            </a:r>
          </a:p>
        </p:txBody>
      </p:sp>
      <p:sp>
        <p:nvSpPr>
          <p:cNvPr id="3" name="Subtitle 2">
            <a:extLst>
              <a:ext uri="{FF2B5EF4-FFF2-40B4-BE49-F238E27FC236}">
                <a16:creationId xmlns:a16="http://schemas.microsoft.com/office/drawing/2014/main" id="{C242E0CB-3703-4FBA-8BA9-C60941256058}"/>
              </a:ext>
            </a:extLst>
          </p:cNvPr>
          <p:cNvSpPr>
            <a:spLocks noGrp="1"/>
          </p:cNvSpPr>
          <p:nvPr>
            <p:ph type="subTitle" idx="1"/>
          </p:nvPr>
        </p:nvSpPr>
        <p:spPr/>
        <p:txBody>
          <a:bodyPr/>
          <a:lstStyle/>
          <a:p>
            <a:r>
              <a:rPr lang="en-US" dirty="0"/>
              <a:t>Travis Powell | Executive VP and General Counsel</a:t>
            </a:r>
          </a:p>
          <a:p>
            <a:r>
              <a:rPr lang="en-US" dirty="0"/>
              <a:t>Dr. Amanda Ellis | Senior VP of Student Access and Success</a:t>
            </a:r>
          </a:p>
          <a:p>
            <a:r>
              <a:rPr lang="en-US" dirty="0"/>
              <a:t>Leslie Brown | Assistant VP of Operations</a:t>
            </a:r>
          </a:p>
        </p:txBody>
      </p:sp>
    </p:spTree>
    <p:extLst>
      <p:ext uri="{BB962C8B-B14F-4D97-AF65-F5344CB8AC3E}">
        <p14:creationId xmlns:p14="http://schemas.microsoft.com/office/powerpoint/2010/main" val="39961306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70F14-DBF9-1D94-AC97-3FE7AD350534}"/>
              </a:ext>
            </a:extLst>
          </p:cNvPr>
          <p:cNvSpPr>
            <a:spLocks noGrp="1"/>
          </p:cNvSpPr>
          <p:nvPr>
            <p:ph type="title"/>
          </p:nvPr>
        </p:nvSpPr>
        <p:spPr/>
        <p:txBody>
          <a:bodyPr/>
          <a:lstStyle/>
          <a:p>
            <a:r>
              <a:rPr lang="en-US" dirty="0"/>
              <a:t>Additional Agency Request Summary</a:t>
            </a:r>
          </a:p>
        </p:txBody>
      </p:sp>
      <p:sp>
        <p:nvSpPr>
          <p:cNvPr id="3" name="Content Placeholder 2">
            <a:extLst>
              <a:ext uri="{FF2B5EF4-FFF2-40B4-BE49-F238E27FC236}">
                <a16:creationId xmlns:a16="http://schemas.microsoft.com/office/drawing/2014/main" id="{6381822C-71D1-4954-BA90-77EC1BD3C743}"/>
              </a:ext>
            </a:extLst>
          </p:cNvPr>
          <p:cNvSpPr>
            <a:spLocks noGrp="1"/>
          </p:cNvSpPr>
          <p:nvPr>
            <p:ph idx="1"/>
          </p:nvPr>
        </p:nvSpPr>
        <p:spPr/>
        <p:txBody>
          <a:bodyPr/>
          <a:lstStyle/>
          <a:p>
            <a:pPr marL="0" indent="0">
              <a:buNone/>
            </a:pPr>
            <a:r>
              <a:rPr lang="en-US" sz="2400" dirty="0"/>
              <a:t>Together, these initiatives represent a comprehensive and coordinated investment in Kentucky’s workforce future. The total additional request directly supports the Council’s statutory responsibility to strengthen postsecondary education’s role in driving economic prosperity for all Kentuckians.</a:t>
            </a:r>
          </a:p>
        </p:txBody>
      </p:sp>
      <p:sp>
        <p:nvSpPr>
          <p:cNvPr id="4" name="Slide Number Placeholder 3">
            <a:extLst>
              <a:ext uri="{FF2B5EF4-FFF2-40B4-BE49-F238E27FC236}">
                <a16:creationId xmlns:a16="http://schemas.microsoft.com/office/drawing/2014/main" id="{2F7CDABE-F243-8941-462C-461799C98F2E}"/>
              </a:ext>
            </a:extLst>
          </p:cNvPr>
          <p:cNvSpPr>
            <a:spLocks noGrp="1"/>
          </p:cNvSpPr>
          <p:nvPr>
            <p:ph type="sldNum" sz="quarter" idx="12"/>
          </p:nvPr>
        </p:nvSpPr>
        <p:spPr/>
        <p:txBody>
          <a:bodyPr/>
          <a:lstStyle/>
          <a:p>
            <a:fld id="{97A87C2B-C0D7-465F-A2C1-383D1D493A00}" type="slidenum">
              <a:rPr lang="en-US" smtClean="0"/>
              <a:t>10</a:t>
            </a:fld>
            <a:endParaRPr lang="en-US"/>
          </a:p>
        </p:txBody>
      </p:sp>
      <p:pic>
        <p:nvPicPr>
          <p:cNvPr id="6" name="Picture 5">
            <a:extLst>
              <a:ext uri="{FF2B5EF4-FFF2-40B4-BE49-F238E27FC236}">
                <a16:creationId xmlns:a16="http://schemas.microsoft.com/office/drawing/2014/main" id="{6E301038-1566-C00F-BECE-409F48AA8803}"/>
              </a:ext>
            </a:extLst>
          </p:cNvPr>
          <p:cNvPicPr>
            <a:picLocks noChangeAspect="1"/>
          </p:cNvPicPr>
          <p:nvPr/>
        </p:nvPicPr>
        <p:blipFill>
          <a:blip r:embed="rId2"/>
          <a:stretch>
            <a:fillRect/>
          </a:stretch>
        </p:blipFill>
        <p:spPr>
          <a:xfrm>
            <a:off x="413603" y="3329438"/>
            <a:ext cx="10896600" cy="2309362"/>
          </a:xfrm>
          <a:prstGeom prst="rect">
            <a:avLst/>
          </a:prstGeom>
        </p:spPr>
      </p:pic>
    </p:spTree>
    <p:extLst>
      <p:ext uri="{BB962C8B-B14F-4D97-AF65-F5344CB8AC3E}">
        <p14:creationId xmlns:p14="http://schemas.microsoft.com/office/powerpoint/2010/main" val="33578428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4FAF50-5687-F391-E47C-6BE8B2B4B349}"/>
              </a:ext>
            </a:extLst>
          </p:cNvPr>
          <p:cNvSpPr>
            <a:spLocks noGrp="1"/>
          </p:cNvSpPr>
          <p:nvPr>
            <p:ph type="sldNum" sz="quarter" idx="12"/>
          </p:nvPr>
        </p:nvSpPr>
        <p:spPr/>
        <p:txBody>
          <a:bodyPr/>
          <a:lstStyle/>
          <a:p>
            <a:fld id="{97A87C2B-C0D7-465F-A2C1-383D1D493A00}" type="slidenum">
              <a:rPr lang="en-US" smtClean="0"/>
              <a:pPr/>
              <a:t>11</a:t>
            </a:fld>
            <a:endParaRPr lang="en-US" dirty="0"/>
          </a:p>
        </p:txBody>
      </p:sp>
      <p:grpSp>
        <p:nvGrpSpPr>
          <p:cNvPr id="3" name="Group 2">
            <a:extLst>
              <a:ext uri="{FF2B5EF4-FFF2-40B4-BE49-F238E27FC236}">
                <a16:creationId xmlns:a16="http://schemas.microsoft.com/office/drawing/2014/main" id="{447F4A53-545B-A562-3BCB-7795472F40E7}"/>
              </a:ext>
            </a:extLst>
          </p:cNvPr>
          <p:cNvGrpSpPr/>
          <p:nvPr/>
        </p:nvGrpSpPr>
        <p:grpSpPr>
          <a:xfrm>
            <a:off x="4836590" y="5943600"/>
            <a:ext cx="2315619" cy="657115"/>
            <a:chOff x="3327935" y="6096000"/>
            <a:chExt cx="2216129" cy="657115"/>
          </a:xfrm>
        </p:grpSpPr>
        <p:pic>
          <p:nvPicPr>
            <p:cNvPr id="4" name="Picture 3">
              <a:extLst>
                <a:ext uri="{FF2B5EF4-FFF2-40B4-BE49-F238E27FC236}">
                  <a16:creationId xmlns:a16="http://schemas.microsoft.com/office/drawing/2014/main" id="{35D4ED28-6CDB-9FAC-68A6-178C6E3039C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7935" y="6170185"/>
              <a:ext cx="1149329" cy="548640"/>
            </a:xfrm>
            <a:prstGeom prst="rect">
              <a:avLst/>
            </a:prstGeom>
          </p:spPr>
        </p:pic>
        <p:pic>
          <p:nvPicPr>
            <p:cNvPr id="5" name="Picture 4" descr="Text, logo, company name&#10;&#10;Description automatically generated">
              <a:extLst>
                <a:ext uri="{FF2B5EF4-FFF2-40B4-BE49-F238E27FC236}">
                  <a16:creationId xmlns:a16="http://schemas.microsoft.com/office/drawing/2014/main" id="{2900B86F-CD29-EFC3-E411-8B34FC8A445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2000" y="6096000"/>
              <a:ext cx="972064" cy="657115"/>
            </a:xfrm>
            <a:prstGeom prst="rect">
              <a:avLst/>
            </a:prstGeom>
          </p:spPr>
        </p:pic>
      </p:grpSp>
      <p:sp>
        <p:nvSpPr>
          <p:cNvPr id="20" name="TextBox 19">
            <a:extLst>
              <a:ext uri="{FF2B5EF4-FFF2-40B4-BE49-F238E27FC236}">
                <a16:creationId xmlns:a16="http://schemas.microsoft.com/office/drawing/2014/main" id="{B259F95D-AF71-A92C-CAA9-7E09D3F7F8A0}"/>
              </a:ext>
            </a:extLst>
          </p:cNvPr>
          <p:cNvSpPr txBox="1"/>
          <p:nvPr/>
        </p:nvSpPr>
        <p:spPr>
          <a:xfrm>
            <a:off x="0" y="2286000"/>
            <a:ext cx="12192000" cy="1384995"/>
          </a:xfrm>
          <a:prstGeom prst="rect">
            <a:avLst/>
          </a:prstGeom>
          <a:noFill/>
        </p:spPr>
        <p:txBody>
          <a:bodyPr wrap="square" lIns="274320" tIns="274320" bIns="91440" rtlCol="0">
            <a:spAutoFit/>
          </a:bodyPr>
          <a:lstStyle/>
          <a:p>
            <a:pPr algn="ctr"/>
            <a:r>
              <a:rPr lang="en-US" sz="6600" b="1" spc="-100" dirty="0">
                <a:solidFill>
                  <a:schemeClr val="bg1"/>
                </a:solidFill>
                <a:latin typeface="Arial" panose="020B0604020202020204" pitchFamily="34" charset="0"/>
                <a:cs typeface="Arial" panose="020B0604020202020204" pitchFamily="34" charset="0"/>
              </a:rPr>
              <a:t> Questions?</a:t>
            </a:r>
          </a:p>
        </p:txBody>
      </p:sp>
    </p:spTree>
    <p:extLst>
      <p:ext uri="{BB962C8B-B14F-4D97-AF65-F5344CB8AC3E}">
        <p14:creationId xmlns:p14="http://schemas.microsoft.com/office/powerpoint/2010/main" val="18044307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51E5CE-9B0C-C7CB-40B9-33A0D4989ECC}"/>
              </a:ext>
            </a:extLst>
          </p:cNvPr>
          <p:cNvSpPr>
            <a:spLocks noGrp="1"/>
          </p:cNvSpPr>
          <p:nvPr>
            <p:ph type="title"/>
          </p:nvPr>
        </p:nvSpPr>
        <p:spPr/>
        <p:txBody>
          <a:bodyPr/>
          <a:lstStyle/>
          <a:p>
            <a:r>
              <a:rPr lang="en-US" dirty="0"/>
              <a:t>The Council on Postsecondary Education</a:t>
            </a:r>
          </a:p>
        </p:txBody>
      </p:sp>
      <p:sp>
        <p:nvSpPr>
          <p:cNvPr id="6" name="Rectangle 1">
            <a:extLst>
              <a:ext uri="{FF2B5EF4-FFF2-40B4-BE49-F238E27FC236}">
                <a16:creationId xmlns:a16="http://schemas.microsoft.com/office/drawing/2014/main" id="{5398FE14-BD06-06D3-9395-785DDB9514D5}"/>
              </a:ext>
            </a:extLst>
          </p:cNvPr>
          <p:cNvSpPr>
            <a:spLocks noGrp="1" noChangeArrowheads="1"/>
          </p:cNvSpPr>
          <p:nvPr>
            <p:ph idx="1"/>
          </p:nvPr>
        </p:nvSpPr>
        <p:spPr bwMode="auto">
          <a:xfrm>
            <a:off x="381000" y="1173543"/>
            <a:ext cx="11315036"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Arial" panose="020B0604020202020204" pitchFamily="34" charset="0"/>
              </a:rPr>
              <a:t>State coordinating </a:t>
            </a:r>
            <a:r>
              <a:rPr lang="en-US" altLang="en-US" sz="2400" dirty="0"/>
              <a:t>a</a:t>
            </a:r>
            <a:r>
              <a:rPr kumimoji="0" lang="en-US" altLang="en-US" sz="2400" i="0" u="none" strike="noStrike" cap="none" normalizeH="0" baseline="0" dirty="0">
                <a:ln>
                  <a:noFill/>
                </a:ln>
                <a:solidFill>
                  <a:schemeClr val="tx1"/>
                </a:solidFill>
                <a:effectLst/>
                <a:latin typeface="Arial" panose="020B0604020202020204" pitchFamily="34" charset="0"/>
              </a:rPr>
              <a:t>gency for postsecondary education under KRS 164.020</a:t>
            </a:r>
          </a:p>
          <a:p>
            <a:pPr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Arial" panose="020B0604020202020204" pitchFamily="34" charset="0"/>
              </a:rPr>
              <a:t>Leads long-term planning, sets academic standards, and reviews/approves academic programs</a:t>
            </a:r>
          </a:p>
          <a:p>
            <a:pPr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Arial" panose="020B0604020202020204" pitchFamily="34" charset="0"/>
              </a:rPr>
              <a:t>Focused on affordability across public colleges and universities</a:t>
            </a:r>
          </a:p>
          <a:p>
            <a:pPr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Arial" panose="020B0604020202020204" pitchFamily="34" charset="0"/>
              </a:rPr>
              <a:t>Aligns higher education with workforce and economic needs to increase attainment and promote prosperity</a:t>
            </a:r>
          </a:p>
          <a:p>
            <a:pPr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Arial" panose="020B0604020202020204" pitchFamily="34" charset="0"/>
              </a:rPr>
              <a:t>Provides data-driven policy recommendations to the Kentucky General Assembly</a:t>
            </a:r>
          </a:p>
          <a:p>
            <a:pPr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Arial" panose="020B0604020202020204" pitchFamily="34" charset="0"/>
              </a:rPr>
              <a:t>Shapes a high-quality, efficient, and accessible postsecondary system</a:t>
            </a:r>
          </a:p>
          <a:p>
            <a:pPr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Arial" panose="020B0604020202020204" pitchFamily="34" charset="0"/>
              </a:rPr>
              <a:t>Supports economic growth and meets the evolving needs of students and the Commonwealth</a:t>
            </a:r>
          </a:p>
        </p:txBody>
      </p:sp>
    </p:spTree>
    <p:extLst>
      <p:ext uri="{BB962C8B-B14F-4D97-AF65-F5344CB8AC3E}">
        <p14:creationId xmlns:p14="http://schemas.microsoft.com/office/powerpoint/2010/main" val="215943689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CPE Agency Budget for FY 2025-2026</a:t>
            </a:r>
          </a:p>
        </p:txBody>
      </p:sp>
      <p:sp>
        <p:nvSpPr>
          <p:cNvPr id="8" name="Content Placeholder 7"/>
          <p:cNvSpPr>
            <a:spLocks noGrp="1"/>
          </p:cNvSpPr>
          <p:nvPr>
            <p:ph idx="1"/>
          </p:nvPr>
        </p:nvSpPr>
        <p:spPr/>
        <p:txBody>
          <a:bodyPr/>
          <a:lstStyle/>
          <a:p>
            <a:pPr marL="0" indent="0">
              <a:buNone/>
            </a:pPr>
            <a:r>
              <a:rPr lang="en-US" dirty="0"/>
              <a:t> </a:t>
            </a:r>
          </a:p>
        </p:txBody>
      </p:sp>
      <p:sp>
        <p:nvSpPr>
          <p:cNvPr id="5" name="Slide Number Placeholder 4"/>
          <p:cNvSpPr>
            <a:spLocks noGrp="1"/>
          </p:cNvSpPr>
          <p:nvPr>
            <p:ph type="sldNum" sz="quarter" idx="12"/>
          </p:nvPr>
        </p:nvSpPr>
        <p:spPr/>
        <p:txBody>
          <a:bodyPr/>
          <a:lstStyle/>
          <a:p>
            <a:fld id="{97A87C2B-C0D7-465F-A2C1-383D1D493A00}" type="slidenum">
              <a:rPr lang="en-US" smtClean="0"/>
              <a:pPr/>
              <a:t>3</a:t>
            </a:fld>
            <a:endParaRPr lang="en-US"/>
          </a:p>
        </p:txBody>
      </p:sp>
      <p:graphicFrame>
        <p:nvGraphicFramePr>
          <p:cNvPr id="6" name="Table 5">
            <a:extLst>
              <a:ext uri="{FF2B5EF4-FFF2-40B4-BE49-F238E27FC236}">
                <a16:creationId xmlns:a16="http://schemas.microsoft.com/office/drawing/2014/main" id="{D7A27F89-058D-18F5-0D04-84886D8485E9}"/>
              </a:ext>
            </a:extLst>
          </p:cNvPr>
          <p:cNvGraphicFramePr>
            <a:graphicFrameLocks noGrp="1"/>
          </p:cNvGraphicFramePr>
          <p:nvPr>
            <p:extLst>
              <p:ext uri="{D42A27DB-BD31-4B8C-83A1-F6EECF244321}">
                <p14:modId xmlns:p14="http://schemas.microsoft.com/office/powerpoint/2010/main" val="1640369544"/>
              </p:ext>
            </p:extLst>
          </p:nvPr>
        </p:nvGraphicFramePr>
        <p:xfrm>
          <a:off x="304800" y="1341118"/>
          <a:ext cx="11278119" cy="4937431"/>
        </p:xfrm>
        <a:graphic>
          <a:graphicData uri="http://schemas.openxmlformats.org/drawingml/2006/table">
            <a:tbl>
              <a:tblPr firstRow="1" bandRow="1">
                <a:tableStyleId>{1E171933-4619-4E11-9A3F-F7608DF75F80}</a:tableStyleId>
              </a:tblPr>
              <a:tblGrid>
                <a:gridCol w="4706544">
                  <a:extLst>
                    <a:ext uri="{9D8B030D-6E8A-4147-A177-3AD203B41FA5}">
                      <a16:colId xmlns:a16="http://schemas.microsoft.com/office/drawing/2014/main" val="941282501"/>
                    </a:ext>
                  </a:extLst>
                </a:gridCol>
                <a:gridCol w="4060826">
                  <a:extLst>
                    <a:ext uri="{9D8B030D-6E8A-4147-A177-3AD203B41FA5}">
                      <a16:colId xmlns:a16="http://schemas.microsoft.com/office/drawing/2014/main" val="2539535659"/>
                    </a:ext>
                  </a:extLst>
                </a:gridCol>
                <a:gridCol w="1329385">
                  <a:extLst>
                    <a:ext uri="{9D8B030D-6E8A-4147-A177-3AD203B41FA5}">
                      <a16:colId xmlns:a16="http://schemas.microsoft.com/office/drawing/2014/main" val="155023471"/>
                    </a:ext>
                  </a:extLst>
                </a:gridCol>
                <a:gridCol w="1181364">
                  <a:extLst>
                    <a:ext uri="{9D8B030D-6E8A-4147-A177-3AD203B41FA5}">
                      <a16:colId xmlns:a16="http://schemas.microsoft.com/office/drawing/2014/main" val="3742606469"/>
                    </a:ext>
                  </a:extLst>
                </a:gridCol>
              </a:tblGrid>
              <a:tr h="677833">
                <a:tc>
                  <a:txBody>
                    <a:bodyPr/>
                    <a:lstStyle/>
                    <a:p>
                      <a:pPr algn="l" fontAlgn="b"/>
                      <a:r>
                        <a:rPr lang="en-US" sz="1600" b="0" u="none" strike="noStrike" cap="none" spc="0" dirty="0">
                          <a:solidFill>
                            <a:schemeClr val="bg1"/>
                          </a:solidFill>
                          <a:effectLst/>
                          <a:latin typeface="Arial" panose="020B0604020202020204" pitchFamily="34" charset="0"/>
                          <a:cs typeface="Arial" panose="020B0604020202020204" pitchFamily="34" charset="0"/>
                        </a:rPr>
                        <a:t> Expenditure Category</a:t>
                      </a:r>
                      <a:endParaRPr lang="en-US" sz="1600" b="0" i="0" u="none" strike="noStrike" cap="none" spc="0" dirty="0">
                        <a:solidFill>
                          <a:schemeClr val="bg1"/>
                        </a:solidFill>
                        <a:effectLst/>
                        <a:latin typeface="Arial" panose="020B0604020202020204" pitchFamily="34" charset="0"/>
                        <a:cs typeface="Arial" panose="020B0604020202020204" pitchFamily="34" charset="0"/>
                      </a:endParaRPr>
                    </a:p>
                  </a:txBody>
                  <a:tcPr marL="4026" marR="4026" marT="1058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5CC"/>
                    </a:solidFill>
                  </a:tcPr>
                </a:tc>
                <a:tc>
                  <a:txBody>
                    <a:bodyPr/>
                    <a:lstStyle/>
                    <a:p>
                      <a:pPr algn="l" fontAlgn="b"/>
                      <a:r>
                        <a:rPr lang="en-US" sz="1600" b="0" u="none" strike="noStrike" cap="none" spc="0" dirty="0">
                          <a:solidFill>
                            <a:schemeClr val="bg1"/>
                          </a:solidFill>
                          <a:effectLst/>
                          <a:latin typeface="Arial" panose="020B0604020202020204" pitchFamily="34" charset="0"/>
                          <a:cs typeface="Arial" panose="020B0604020202020204" pitchFamily="34" charset="0"/>
                        </a:rPr>
                        <a:t> Guiding Legislation </a:t>
                      </a:r>
                      <a:endParaRPr lang="en-US" sz="1600" b="0" i="0" u="none" strike="noStrike" cap="none" spc="0" dirty="0">
                        <a:solidFill>
                          <a:schemeClr val="bg1"/>
                        </a:solidFill>
                        <a:effectLst/>
                        <a:latin typeface="Arial" panose="020B0604020202020204" pitchFamily="34" charset="0"/>
                        <a:cs typeface="Arial" panose="020B0604020202020204" pitchFamily="34" charset="0"/>
                      </a:endParaRPr>
                    </a:p>
                  </a:txBody>
                  <a:tcPr marL="4026" marR="4026" marT="1058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5CC"/>
                    </a:solidFill>
                  </a:tcPr>
                </a:tc>
                <a:tc>
                  <a:txBody>
                    <a:bodyPr/>
                    <a:lstStyle/>
                    <a:p>
                      <a:pPr algn="l" fontAlgn="b"/>
                      <a:r>
                        <a:rPr lang="en-US" sz="1600" b="0" u="none" strike="noStrike" cap="none" spc="0" dirty="0">
                          <a:solidFill>
                            <a:schemeClr val="bg1"/>
                          </a:solidFill>
                          <a:effectLst/>
                          <a:latin typeface="Arial" panose="020B0604020202020204" pitchFamily="34" charset="0"/>
                          <a:cs typeface="Arial" panose="020B0604020202020204" pitchFamily="34" charset="0"/>
                        </a:rPr>
                        <a:t>Fiscal Year  2025-26</a:t>
                      </a:r>
                      <a:endParaRPr lang="en-US" sz="1600" b="0" i="0" u="none" strike="noStrike" cap="none" spc="0" dirty="0">
                        <a:solidFill>
                          <a:schemeClr val="bg1"/>
                        </a:solidFill>
                        <a:effectLst/>
                        <a:latin typeface="Arial" panose="020B0604020202020204" pitchFamily="34" charset="0"/>
                        <a:cs typeface="Arial" panose="020B0604020202020204" pitchFamily="34" charset="0"/>
                      </a:endParaRPr>
                    </a:p>
                  </a:txBody>
                  <a:tcPr marL="4026" marR="4026" marT="1058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5CC"/>
                    </a:solidFill>
                  </a:tcPr>
                </a:tc>
                <a:tc>
                  <a:txBody>
                    <a:bodyPr/>
                    <a:lstStyle/>
                    <a:p>
                      <a:pPr algn="l" fontAlgn="b"/>
                      <a:r>
                        <a:rPr lang="en-US" sz="1600" b="0" u="none" strike="noStrike" cap="none" spc="0" dirty="0">
                          <a:solidFill>
                            <a:schemeClr val="bg1"/>
                          </a:solidFill>
                          <a:effectLst/>
                          <a:latin typeface="Arial" panose="020B0604020202020204" pitchFamily="34" charset="0"/>
                          <a:cs typeface="Arial" panose="020B0604020202020204" pitchFamily="34" charset="0"/>
                        </a:rPr>
                        <a:t>Percent of Total</a:t>
                      </a:r>
                      <a:endParaRPr lang="en-US" sz="1600" b="0" i="0" u="none" strike="noStrike" cap="none" spc="0" dirty="0">
                        <a:solidFill>
                          <a:schemeClr val="bg1"/>
                        </a:solidFill>
                        <a:effectLst/>
                        <a:latin typeface="Arial" panose="020B0604020202020204" pitchFamily="34" charset="0"/>
                        <a:cs typeface="Arial" panose="020B0604020202020204" pitchFamily="34" charset="0"/>
                      </a:endParaRPr>
                    </a:p>
                  </a:txBody>
                  <a:tcPr marL="4026" marR="4026" marT="1058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5CC"/>
                    </a:solidFill>
                  </a:tcPr>
                </a:tc>
                <a:extLst>
                  <a:ext uri="{0D108BD9-81ED-4DB2-BD59-A6C34878D82A}">
                    <a16:rowId xmlns:a16="http://schemas.microsoft.com/office/drawing/2014/main" val="3173687292"/>
                  </a:ext>
                </a:extLst>
              </a:tr>
              <a:tr h="410962">
                <a:tc>
                  <a:txBody>
                    <a:bodyPr/>
                    <a:lstStyle/>
                    <a:p>
                      <a:pPr algn="l" fontAlgn="b"/>
                      <a:r>
                        <a:rPr lang="en-US" sz="1400" b="0" u="none" strike="noStrike" cap="none" spc="0" dirty="0">
                          <a:solidFill>
                            <a:schemeClr val="tx1"/>
                          </a:solidFill>
                          <a:effectLst/>
                          <a:latin typeface="Arial" panose="020B0604020202020204" pitchFamily="34" charset="0"/>
                          <a:cs typeface="Arial" panose="020B0604020202020204" pitchFamily="34" charset="0"/>
                        </a:rPr>
                        <a:t>General Fund - Operating</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lnT w="12700" cap="flat" cmpd="sng" algn="ctr">
                      <a:solidFill>
                        <a:schemeClr val="tx1"/>
                      </a:solidFill>
                      <a:prstDash val="solid"/>
                      <a:round/>
                      <a:headEnd type="none" w="med" len="med"/>
                      <a:tailEnd type="none" w="med" len="med"/>
                    </a:lnT>
                  </a:tcPr>
                </a:tc>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Core Functions KRS 164</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lnT w="12700" cap="flat" cmpd="sng" algn="ctr">
                      <a:solidFill>
                        <a:schemeClr val="tx1"/>
                      </a:solidFill>
                      <a:prstDash val="solid"/>
                      <a:round/>
                      <a:headEnd type="none" w="med" len="med"/>
                      <a:tailEnd type="none" w="med" len="med"/>
                    </a:lnT>
                  </a:tcPr>
                </a:tc>
                <a:tc>
                  <a:txBody>
                    <a:bodyPr/>
                    <a:lstStyle/>
                    <a:p>
                      <a:pPr algn="l" fontAlgn="b"/>
                      <a:r>
                        <a:rPr lang="en-US" sz="1400" b="0" u="none" strike="noStrike" cap="none" spc="0" dirty="0">
                          <a:solidFill>
                            <a:schemeClr val="tx1"/>
                          </a:solidFill>
                          <a:effectLst/>
                          <a:latin typeface="Arial" panose="020B0604020202020204" pitchFamily="34" charset="0"/>
                          <a:cs typeface="Arial" panose="020B0604020202020204" pitchFamily="34" charset="0"/>
                        </a:rPr>
                        <a:t> $    8,252,900 </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lnT w="12700" cap="flat" cmpd="sng" algn="ctr">
                      <a:solidFill>
                        <a:schemeClr val="tx1"/>
                      </a:solidFill>
                      <a:prstDash val="solid"/>
                      <a:round/>
                      <a:headEnd type="none" w="med" len="med"/>
                      <a:tailEnd type="none" w="med" len="med"/>
                    </a:lnT>
                  </a:tcPr>
                </a:tc>
                <a:tc>
                  <a:txBody>
                    <a:bodyPr/>
                    <a:lstStyle/>
                    <a:p>
                      <a:pPr algn="r" fontAlgn="b"/>
                      <a:r>
                        <a:rPr lang="en-US" sz="1400" b="0" u="none" strike="noStrike" cap="none" spc="0">
                          <a:solidFill>
                            <a:schemeClr val="tx1"/>
                          </a:solidFill>
                          <a:effectLst/>
                          <a:latin typeface="Arial" panose="020B0604020202020204" pitchFamily="34" charset="0"/>
                          <a:cs typeface="Arial" panose="020B0604020202020204" pitchFamily="34" charset="0"/>
                        </a:rPr>
                        <a:t>25%</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96404717"/>
                  </a:ext>
                </a:extLst>
              </a:tr>
              <a:tr h="410962">
                <a:tc>
                  <a:txBody>
                    <a:bodyPr/>
                    <a:lstStyle/>
                    <a:p>
                      <a:pPr algn="l" fontAlgn="b"/>
                      <a:r>
                        <a:rPr lang="en-US" sz="1400" b="0" u="none" strike="noStrike" cap="none" spc="0" dirty="0">
                          <a:solidFill>
                            <a:schemeClr val="tx1"/>
                          </a:solidFill>
                          <a:effectLst/>
                          <a:latin typeface="Arial" panose="020B0604020202020204" pitchFamily="34" charset="0"/>
                          <a:cs typeface="Arial" panose="020B0604020202020204" pitchFamily="34" charset="0"/>
                        </a:rPr>
                        <a:t>General Fund - Technology Trust</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KRS 164.7911, KRS 164.7921 and KRS 164.800</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ctr" fontAlgn="b"/>
                      <a:r>
                        <a:rPr lang="en-US" sz="1400" b="0" u="none" strike="noStrike" cap="none" spc="0" dirty="0">
                          <a:solidFill>
                            <a:schemeClr val="tx1"/>
                          </a:solidFill>
                          <a:effectLst/>
                          <a:latin typeface="Arial" panose="020B0604020202020204" pitchFamily="34" charset="0"/>
                          <a:cs typeface="Arial" panose="020B0604020202020204" pitchFamily="34" charset="0"/>
                        </a:rPr>
                        <a:t>3,667,600 </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r" fontAlgn="b"/>
                      <a:r>
                        <a:rPr lang="en-US" sz="1400" b="0" u="none" strike="noStrike" cap="none" spc="0" dirty="0">
                          <a:solidFill>
                            <a:schemeClr val="tx1"/>
                          </a:solidFill>
                          <a:effectLst/>
                          <a:latin typeface="Arial" panose="020B0604020202020204" pitchFamily="34" charset="0"/>
                          <a:cs typeface="Arial" panose="020B0604020202020204" pitchFamily="34" charset="0"/>
                        </a:rPr>
                        <a:t>11%</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extLst>
                  <a:ext uri="{0D108BD9-81ED-4DB2-BD59-A6C34878D82A}">
                    <a16:rowId xmlns:a16="http://schemas.microsoft.com/office/drawing/2014/main" val="276615389"/>
                  </a:ext>
                </a:extLst>
              </a:tr>
              <a:tr h="410962">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General Fund - Healthcare Workforce Investment</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KRS 164.0401 - 164.0407</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ctr" fontAlgn="b"/>
                      <a:r>
                        <a:rPr lang="en-US" sz="1400" b="0" u="none" strike="noStrike" cap="none" spc="0" dirty="0">
                          <a:solidFill>
                            <a:schemeClr val="tx1"/>
                          </a:solidFill>
                          <a:effectLst/>
                          <a:latin typeface="Arial" panose="020B0604020202020204" pitchFamily="34" charset="0"/>
                          <a:cs typeface="Arial" panose="020B0604020202020204" pitchFamily="34" charset="0"/>
                        </a:rPr>
                        <a:t>3,000,000 </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r" fontAlgn="b"/>
                      <a:r>
                        <a:rPr lang="en-US" sz="1400" b="0" u="none" strike="noStrike" cap="none" spc="0">
                          <a:solidFill>
                            <a:schemeClr val="tx1"/>
                          </a:solidFill>
                          <a:effectLst/>
                          <a:latin typeface="Arial" panose="020B0604020202020204" pitchFamily="34" charset="0"/>
                          <a:cs typeface="Arial" panose="020B0604020202020204" pitchFamily="34" charset="0"/>
                        </a:rPr>
                        <a:t>9%</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extLst>
                  <a:ext uri="{0D108BD9-81ED-4DB2-BD59-A6C34878D82A}">
                    <a16:rowId xmlns:a16="http://schemas.microsoft.com/office/drawing/2014/main" val="3209181479"/>
                  </a:ext>
                </a:extLst>
              </a:tr>
              <a:tr h="410962">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Restricted Fund  - Private Grants</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l" fontAlgn="b"/>
                      <a:r>
                        <a:rPr lang="en-US" sz="1400" b="0" u="none" strike="noStrike" cap="none" spc="0" dirty="0">
                          <a:solidFill>
                            <a:schemeClr val="tx1"/>
                          </a:solidFill>
                          <a:effectLst/>
                          <a:latin typeface="Arial" panose="020B0604020202020204" pitchFamily="34" charset="0"/>
                          <a:cs typeface="Arial" panose="020B0604020202020204" pitchFamily="34" charset="0"/>
                        </a:rPr>
                        <a:t>Enhance Core Functions of KRS 164</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ctr" fontAlgn="b"/>
                      <a:r>
                        <a:rPr lang="en-US" sz="1400" b="0" u="none" strike="noStrike" cap="none" spc="0" dirty="0">
                          <a:solidFill>
                            <a:schemeClr val="tx1"/>
                          </a:solidFill>
                          <a:effectLst/>
                          <a:latin typeface="Arial" panose="020B0604020202020204" pitchFamily="34" charset="0"/>
                          <a:cs typeface="Arial" panose="020B0604020202020204" pitchFamily="34" charset="0"/>
                        </a:rPr>
                        <a:t>4,186,300 </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r" fontAlgn="b"/>
                      <a:r>
                        <a:rPr lang="en-US" sz="1400" b="0" u="none" strike="noStrike" cap="none" spc="0" dirty="0">
                          <a:solidFill>
                            <a:schemeClr val="tx1"/>
                          </a:solidFill>
                          <a:effectLst/>
                          <a:latin typeface="Arial" panose="020B0604020202020204" pitchFamily="34" charset="0"/>
                          <a:cs typeface="Arial" panose="020B0604020202020204" pitchFamily="34" charset="0"/>
                        </a:rPr>
                        <a:t>12%</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extLst>
                  <a:ext uri="{0D108BD9-81ED-4DB2-BD59-A6C34878D82A}">
                    <a16:rowId xmlns:a16="http://schemas.microsoft.com/office/drawing/2014/main" val="2420620518"/>
                  </a:ext>
                </a:extLst>
              </a:tr>
              <a:tr h="410962">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Restricted Fund - Licensure</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KRS 164.945 - 164.947 and KRS 164.540</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ctr" fontAlgn="b"/>
                      <a:r>
                        <a:rPr lang="en-US" sz="1400" b="0" u="none" strike="noStrike" cap="none" spc="0" dirty="0">
                          <a:solidFill>
                            <a:schemeClr val="tx1"/>
                          </a:solidFill>
                          <a:effectLst/>
                          <a:latin typeface="Arial" panose="020B0604020202020204" pitchFamily="34" charset="0"/>
                          <a:cs typeface="Arial" panose="020B0604020202020204" pitchFamily="34" charset="0"/>
                        </a:rPr>
                        <a:t>600,000 </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r" fontAlgn="b"/>
                      <a:r>
                        <a:rPr lang="en-US" sz="1400" b="0" u="none" strike="noStrike" cap="none" spc="0">
                          <a:solidFill>
                            <a:schemeClr val="tx1"/>
                          </a:solidFill>
                          <a:effectLst/>
                          <a:latin typeface="Arial" panose="020B0604020202020204" pitchFamily="34" charset="0"/>
                          <a:cs typeface="Arial" panose="020B0604020202020204" pitchFamily="34" charset="0"/>
                        </a:rPr>
                        <a:t>2%</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extLst>
                  <a:ext uri="{0D108BD9-81ED-4DB2-BD59-A6C34878D82A}">
                    <a16:rowId xmlns:a16="http://schemas.microsoft.com/office/drawing/2014/main" val="203080291"/>
                  </a:ext>
                </a:extLst>
              </a:tr>
              <a:tr h="410962">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Federal</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l" fontAlgn="b"/>
                      <a:r>
                        <a:rPr lang="en-US" sz="1400" b="0" u="none" strike="noStrike" cap="none" spc="0" dirty="0">
                          <a:solidFill>
                            <a:schemeClr val="tx1"/>
                          </a:solidFill>
                          <a:effectLst/>
                          <a:latin typeface="Arial" panose="020B0604020202020204" pitchFamily="34" charset="0"/>
                          <a:cs typeface="Arial" panose="020B0604020202020204" pitchFamily="34" charset="0"/>
                        </a:rPr>
                        <a:t>Enhance Core Functions of KRS 164</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ctr" fontAlgn="b"/>
                      <a:r>
                        <a:rPr lang="en-US" sz="1400" b="0" u="none" strike="noStrike" cap="none" spc="0" dirty="0">
                          <a:solidFill>
                            <a:schemeClr val="tx1"/>
                          </a:solidFill>
                          <a:effectLst/>
                          <a:latin typeface="Arial" panose="020B0604020202020204" pitchFamily="34" charset="0"/>
                          <a:cs typeface="Arial" panose="020B0604020202020204" pitchFamily="34" charset="0"/>
                        </a:rPr>
                        <a:t>1,507,900 </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r" fontAlgn="b"/>
                      <a:r>
                        <a:rPr lang="en-US" sz="1400" b="0" u="none" strike="noStrike" cap="none" spc="0" dirty="0">
                          <a:solidFill>
                            <a:schemeClr val="tx1"/>
                          </a:solidFill>
                          <a:effectLst/>
                          <a:latin typeface="Arial" panose="020B0604020202020204" pitchFamily="34" charset="0"/>
                          <a:cs typeface="Arial" panose="020B0604020202020204" pitchFamily="34" charset="0"/>
                        </a:rPr>
                        <a:t>4%</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extLst>
                  <a:ext uri="{0D108BD9-81ED-4DB2-BD59-A6C34878D82A}">
                    <a16:rowId xmlns:a16="http://schemas.microsoft.com/office/drawing/2014/main" val="1994409714"/>
                  </a:ext>
                </a:extLst>
              </a:tr>
              <a:tr h="410962">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Fiduciary - Tobacco Settlement - Cancer Research</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Executive Branch Budget Bill  </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ctr" fontAlgn="b"/>
                      <a:r>
                        <a:rPr lang="en-US" sz="1400" b="0" u="none" strike="noStrike" cap="none" spc="0" dirty="0">
                          <a:solidFill>
                            <a:schemeClr val="tx1"/>
                          </a:solidFill>
                          <a:effectLst/>
                          <a:latin typeface="Arial" panose="020B0604020202020204" pitchFamily="34" charset="0"/>
                          <a:cs typeface="Arial" panose="020B0604020202020204" pitchFamily="34" charset="0"/>
                        </a:rPr>
                        <a:t>6,250,000 </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r" fontAlgn="b"/>
                      <a:r>
                        <a:rPr lang="en-US" sz="1400" b="0" u="none" strike="noStrike" cap="none" spc="0">
                          <a:solidFill>
                            <a:schemeClr val="tx1"/>
                          </a:solidFill>
                          <a:effectLst/>
                          <a:latin typeface="Arial" panose="020B0604020202020204" pitchFamily="34" charset="0"/>
                          <a:cs typeface="Arial" panose="020B0604020202020204" pitchFamily="34" charset="0"/>
                        </a:rPr>
                        <a:t>19%</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extLst>
                  <a:ext uri="{0D108BD9-81ED-4DB2-BD59-A6C34878D82A}">
                    <a16:rowId xmlns:a16="http://schemas.microsoft.com/office/drawing/2014/main" val="2631218001"/>
                  </a:ext>
                </a:extLst>
              </a:tr>
              <a:tr h="410962">
                <a:tc>
                  <a:txBody>
                    <a:bodyPr/>
                    <a:lstStyle/>
                    <a:p>
                      <a:pPr algn="l" fontAlgn="b"/>
                      <a:r>
                        <a:rPr lang="en-US" sz="1400" b="0" u="none" strike="noStrike" cap="none" spc="0">
                          <a:solidFill>
                            <a:schemeClr val="tx1"/>
                          </a:solidFill>
                          <a:effectLst/>
                          <a:latin typeface="Arial" panose="020B0604020202020204" pitchFamily="34" charset="0"/>
                          <a:cs typeface="Arial" panose="020B0604020202020204" pitchFamily="34" charset="0"/>
                        </a:rPr>
                        <a:t>Fiduciary - Restricted Fund - Cancer Research Matching</a:t>
                      </a:r>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l" fontAlgn="b"/>
                      <a:r>
                        <a:rPr lang="en-US" sz="1400" b="0" u="none" strike="noStrike" cap="none" spc="0" dirty="0">
                          <a:solidFill>
                            <a:schemeClr val="tx1"/>
                          </a:solidFill>
                          <a:effectLst/>
                          <a:latin typeface="Arial" panose="020B0604020202020204" pitchFamily="34" charset="0"/>
                          <a:cs typeface="Arial" panose="020B0604020202020204" pitchFamily="34" charset="0"/>
                        </a:rPr>
                        <a:t>KRS 164.043</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ctr" fontAlgn="b"/>
                      <a:r>
                        <a:rPr lang="en-US" sz="1400" b="0" u="none" strike="noStrike" cap="none" spc="0" dirty="0">
                          <a:solidFill>
                            <a:schemeClr val="tx1"/>
                          </a:solidFill>
                          <a:effectLst/>
                          <a:latin typeface="Arial" panose="020B0604020202020204" pitchFamily="34" charset="0"/>
                          <a:cs typeface="Arial" panose="020B0604020202020204" pitchFamily="34" charset="0"/>
                        </a:rPr>
                        <a:t>3,000,000 </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r" fontAlgn="b"/>
                      <a:r>
                        <a:rPr lang="en-US" sz="1400" b="0" u="none" strike="noStrike" cap="none" spc="0" dirty="0">
                          <a:solidFill>
                            <a:schemeClr val="tx1"/>
                          </a:solidFill>
                          <a:effectLst/>
                          <a:latin typeface="Arial" panose="020B0604020202020204" pitchFamily="34" charset="0"/>
                          <a:cs typeface="Arial" panose="020B0604020202020204" pitchFamily="34" charset="0"/>
                        </a:rPr>
                        <a:t>9%</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extLst>
                  <a:ext uri="{0D108BD9-81ED-4DB2-BD59-A6C34878D82A}">
                    <a16:rowId xmlns:a16="http://schemas.microsoft.com/office/drawing/2014/main" val="392353124"/>
                  </a:ext>
                </a:extLst>
              </a:tr>
              <a:tr h="652706">
                <a:tc>
                  <a:txBody>
                    <a:bodyPr/>
                    <a:lstStyle/>
                    <a:p>
                      <a:pPr algn="l" fontAlgn="b"/>
                      <a:r>
                        <a:rPr lang="en-US" sz="1400" b="0" u="none" strike="noStrike" cap="none" spc="0" dirty="0">
                          <a:solidFill>
                            <a:schemeClr val="tx1"/>
                          </a:solidFill>
                          <a:effectLst/>
                          <a:latin typeface="Arial" panose="020B0604020202020204" pitchFamily="34" charset="0"/>
                          <a:cs typeface="Arial" panose="020B0604020202020204" pitchFamily="34" charset="0"/>
                        </a:rPr>
                        <a:t>Fiduciary - General Fund - Ovarian and Spinal Cord &amp; Head Injury</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l" fontAlgn="b"/>
                      <a:r>
                        <a:rPr lang="en-US" sz="1400" b="0" u="none" strike="noStrike" cap="none" spc="0" dirty="0">
                          <a:solidFill>
                            <a:schemeClr val="tx1"/>
                          </a:solidFill>
                          <a:effectLst/>
                          <a:latin typeface="Arial" panose="020B0604020202020204" pitchFamily="34" charset="0"/>
                          <a:cs typeface="Arial" panose="020B0604020202020204" pitchFamily="34" charset="0"/>
                        </a:rPr>
                        <a:t>Executive Branch Budget Bill and KRS 211.500 to 211.504</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ctr" fontAlgn="b"/>
                      <a:r>
                        <a:rPr lang="en-US" sz="1400" b="0" u="none" strike="noStrike" cap="none" spc="0" dirty="0">
                          <a:solidFill>
                            <a:schemeClr val="tx1"/>
                          </a:solidFill>
                          <a:effectLst/>
                          <a:latin typeface="Arial" panose="020B0604020202020204" pitchFamily="34" charset="0"/>
                          <a:cs typeface="Arial" panose="020B0604020202020204" pitchFamily="34" charset="0"/>
                        </a:rPr>
                        <a:t>3,000,000 </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r" fontAlgn="b"/>
                      <a:r>
                        <a:rPr lang="en-US" sz="1400" b="0" u="none" strike="noStrike" cap="none" spc="0" dirty="0">
                          <a:solidFill>
                            <a:schemeClr val="tx1"/>
                          </a:solidFill>
                          <a:effectLst/>
                          <a:latin typeface="Arial" panose="020B0604020202020204" pitchFamily="34" charset="0"/>
                          <a:cs typeface="Arial" panose="020B0604020202020204" pitchFamily="34" charset="0"/>
                        </a:rPr>
                        <a:t>9%</a:t>
                      </a:r>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extLst>
                  <a:ext uri="{0D108BD9-81ED-4DB2-BD59-A6C34878D82A}">
                    <a16:rowId xmlns:a16="http://schemas.microsoft.com/office/drawing/2014/main" val="880800681"/>
                  </a:ext>
                </a:extLst>
              </a:tr>
              <a:tr h="136647">
                <a:tc>
                  <a:txBody>
                    <a:bodyPr/>
                    <a:lstStyle/>
                    <a:p>
                      <a:pPr algn="l" fontAlgn="b"/>
                      <a:endParaRPr lang="en-US" sz="1400" b="0" i="0" u="none" strike="noStrike" cap="none" spc="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r" fontAlgn="b"/>
                      <a:r>
                        <a:rPr lang="en-US" sz="1400" b="1" u="none" strike="noStrike" cap="none" spc="0" dirty="0">
                          <a:solidFill>
                            <a:schemeClr val="tx1"/>
                          </a:solidFill>
                          <a:effectLst/>
                          <a:latin typeface="Arial" panose="020B0604020202020204" pitchFamily="34" charset="0"/>
                          <a:cs typeface="Arial" panose="020B0604020202020204" pitchFamily="34" charset="0"/>
                        </a:rPr>
                        <a:t>TOTAL FY2025-26</a:t>
                      </a:r>
                      <a:endParaRPr lang="en-US" sz="1400" b="1"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ctr" fontAlgn="b"/>
                      <a:r>
                        <a:rPr lang="en-US" sz="1400" b="0" u="none" strike="noStrike" cap="none" spc="0" dirty="0">
                          <a:solidFill>
                            <a:schemeClr val="tx1"/>
                          </a:solidFill>
                          <a:effectLst/>
                          <a:latin typeface="Arial" panose="020B0604020202020204" pitchFamily="34" charset="0"/>
                          <a:cs typeface="Arial" panose="020B0604020202020204" pitchFamily="34" charset="0"/>
                        </a:rPr>
                        <a:t> </a:t>
                      </a:r>
                      <a:r>
                        <a:rPr lang="en-US" sz="1400" b="1" u="none" strike="noStrike" cap="none" spc="0" dirty="0">
                          <a:solidFill>
                            <a:schemeClr val="tx1"/>
                          </a:solidFill>
                          <a:effectLst/>
                          <a:latin typeface="Arial" panose="020B0604020202020204" pitchFamily="34" charset="0"/>
                          <a:cs typeface="Arial" panose="020B0604020202020204" pitchFamily="34" charset="0"/>
                        </a:rPr>
                        <a:t>$33,464,700 </a:t>
                      </a:r>
                      <a:endParaRPr lang="en-US" sz="1400" b="1"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tc>
                  <a:txBody>
                    <a:bodyPr/>
                    <a:lstStyle/>
                    <a:p>
                      <a:pPr algn="l" fontAlgn="b"/>
                      <a:endParaRPr lang="en-US" sz="1400" b="0" i="0" u="none" strike="noStrike" cap="none" spc="0" dirty="0">
                        <a:solidFill>
                          <a:schemeClr val="tx1"/>
                        </a:solidFill>
                        <a:effectLst/>
                        <a:latin typeface="Arial" panose="020B0604020202020204" pitchFamily="34" charset="0"/>
                        <a:cs typeface="Arial" panose="020B0604020202020204" pitchFamily="34" charset="0"/>
                      </a:endParaRPr>
                    </a:p>
                  </a:txBody>
                  <a:tcPr marL="4026" marR="4026" marT="105836" marB="0" anchor="b"/>
                </a:tc>
                <a:extLst>
                  <a:ext uri="{0D108BD9-81ED-4DB2-BD59-A6C34878D82A}">
                    <a16:rowId xmlns:a16="http://schemas.microsoft.com/office/drawing/2014/main" val="2858896285"/>
                  </a:ext>
                </a:extLst>
              </a:tr>
            </a:tbl>
          </a:graphicData>
        </a:graphic>
      </p:graphicFrame>
    </p:spTree>
    <p:extLst>
      <p:ext uri="{BB962C8B-B14F-4D97-AF65-F5344CB8AC3E}">
        <p14:creationId xmlns:p14="http://schemas.microsoft.com/office/powerpoint/2010/main" val="242498457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3FD1-DB4A-403F-0702-E322B2D40B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DBEDAD-110D-C9ED-B36C-B03B9ECE8530}"/>
              </a:ext>
            </a:extLst>
          </p:cNvPr>
          <p:cNvSpPr>
            <a:spLocks noGrp="1"/>
          </p:cNvSpPr>
          <p:nvPr>
            <p:ph type="title"/>
          </p:nvPr>
        </p:nvSpPr>
        <p:spPr/>
        <p:txBody>
          <a:bodyPr/>
          <a:lstStyle/>
          <a:p>
            <a:r>
              <a:rPr lang="en-US" dirty="0"/>
              <a:t>CPE Agency Budget for FY 2025-2026</a:t>
            </a:r>
          </a:p>
        </p:txBody>
      </p:sp>
      <p:sp>
        <p:nvSpPr>
          <p:cNvPr id="8" name="Content Placeholder 7">
            <a:extLst>
              <a:ext uri="{FF2B5EF4-FFF2-40B4-BE49-F238E27FC236}">
                <a16:creationId xmlns:a16="http://schemas.microsoft.com/office/drawing/2014/main" id="{83664280-F906-86D5-16A9-2F743C45B437}"/>
              </a:ext>
            </a:extLst>
          </p:cNvPr>
          <p:cNvSpPr>
            <a:spLocks noGrp="1"/>
          </p:cNvSpPr>
          <p:nvPr>
            <p:ph idx="1"/>
          </p:nvPr>
        </p:nvSpPr>
        <p:spPr/>
        <p:txBody>
          <a:bodyPr/>
          <a:lstStyle/>
          <a:p>
            <a:pPr marL="0" indent="0">
              <a:buNone/>
            </a:pPr>
            <a:r>
              <a:rPr lang="en-US" dirty="0"/>
              <a:t> </a:t>
            </a:r>
          </a:p>
        </p:txBody>
      </p:sp>
      <p:sp>
        <p:nvSpPr>
          <p:cNvPr id="5" name="Slide Number Placeholder 4">
            <a:extLst>
              <a:ext uri="{FF2B5EF4-FFF2-40B4-BE49-F238E27FC236}">
                <a16:creationId xmlns:a16="http://schemas.microsoft.com/office/drawing/2014/main" id="{A54C8135-C10D-38AE-AE8C-CAB874FF306B}"/>
              </a:ext>
            </a:extLst>
          </p:cNvPr>
          <p:cNvSpPr>
            <a:spLocks noGrp="1"/>
          </p:cNvSpPr>
          <p:nvPr>
            <p:ph type="sldNum" sz="quarter" idx="12"/>
          </p:nvPr>
        </p:nvSpPr>
        <p:spPr/>
        <p:txBody>
          <a:bodyPr/>
          <a:lstStyle/>
          <a:p>
            <a:fld id="{97A87C2B-C0D7-465F-A2C1-383D1D493A00}" type="slidenum">
              <a:rPr lang="en-US" smtClean="0"/>
              <a:pPr/>
              <a:t>4</a:t>
            </a:fld>
            <a:endParaRPr lang="en-US"/>
          </a:p>
        </p:txBody>
      </p:sp>
      <p:pic>
        <p:nvPicPr>
          <p:cNvPr id="11" name="Picture 10">
            <a:extLst>
              <a:ext uri="{FF2B5EF4-FFF2-40B4-BE49-F238E27FC236}">
                <a16:creationId xmlns:a16="http://schemas.microsoft.com/office/drawing/2014/main" id="{10C30602-6037-F87A-6D04-38983FEA1A10}"/>
              </a:ext>
            </a:extLst>
          </p:cNvPr>
          <p:cNvPicPr>
            <a:picLocks noChangeAspect="1"/>
          </p:cNvPicPr>
          <p:nvPr/>
        </p:nvPicPr>
        <p:blipFill>
          <a:blip r:embed="rId2"/>
          <a:stretch>
            <a:fillRect/>
          </a:stretch>
        </p:blipFill>
        <p:spPr>
          <a:xfrm>
            <a:off x="1981200" y="1371600"/>
            <a:ext cx="8001000" cy="5129105"/>
          </a:xfrm>
          <a:prstGeom prst="rect">
            <a:avLst/>
          </a:prstGeom>
        </p:spPr>
      </p:pic>
    </p:spTree>
    <p:extLst>
      <p:ext uri="{BB962C8B-B14F-4D97-AF65-F5344CB8AC3E}">
        <p14:creationId xmlns:p14="http://schemas.microsoft.com/office/powerpoint/2010/main" val="279792110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9CFB9-0276-B126-1350-7E3FADDDA6CA}"/>
              </a:ext>
            </a:extLst>
          </p:cNvPr>
          <p:cNvSpPr>
            <a:spLocks noGrp="1"/>
          </p:cNvSpPr>
          <p:nvPr>
            <p:ph type="title"/>
          </p:nvPr>
        </p:nvSpPr>
        <p:spPr/>
        <p:txBody>
          <a:bodyPr/>
          <a:lstStyle/>
          <a:p>
            <a:r>
              <a:rPr lang="en-US" dirty="0"/>
              <a:t>Financial Responsibility in Education and Workforce Impact (SB 91)</a:t>
            </a:r>
          </a:p>
        </p:txBody>
      </p:sp>
      <p:sp>
        <p:nvSpPr>
          <p:cNvPr id="3" name="Content Placeholder 2">
            <a:extLst>
              <a:ext uri="{FF2B5EF4-FFF2-40B4-BE49-F238E27FC236}">
                <a16:creationId xmlns:a16="http://schemas.microsoft.com/office/drawing/2014/main" id="{713A09A1-22D2-6326-A5D8-53C351BFC97A}"/>
              </a:ext>
            </a:extLst>
          </p:cNvPr>
          <p:cNvSpPr>
            <a:spLocks noGrp="1"/>
          </p:cNvSpPr>
          <p:nvPr>
            <p:ph idx="1"/>
          </p:nvPr>
        </p:nvSpPr>
        <p:spPr>
          <a:xfrm>
            <a:off x="274320" y="1097280"/>
            <a:ext cx="11612880" cy="5151120"/>
          </a:xfrm>
        </p:spPr>
        <p:txBody>
          <a:bodyPr/>
          <a:lstStyle/>
          <a:p>
            <a:pPr marL="0" indent="0">
              <a:buNone/>
            </a:pPr>
            <a:r>
              <a:rPr lang="en-US" sz="2400" dirty="0"/>
              <a:t>As required by Section 76 of Senate Bill 91 (2024), CPE submitted a report detailing all programs it administered in FY 2023 and 2024, the statutes authorizing them, and related expenditures. The report confirms that all CPE-led initiatives are statutorily grounded and strategically aligned to Kentucky’s education and workforce goals. These investments directly support workforce development by improving student outcomes, increasing credential attainment, and aligning with employer needs.</a:t>
            </a:r>
          </a:p>
          <a:p>
            <a:pPr marL="0" indent="0">
              <a:buNone/>
            </a:pPr>
            <a:r>
              <a:rPr lang="en-US" sz="2400" dirty="0"/>
              <a:t>This progress is a testament to the power of a statewide higher education coordinating board to drive change and improvement through policy, analysis, and deep collaboration with campuses, state education and workforce agencies, and other key stakeholders.</a:t>
            </a:r>
          </a:p>
          <a:p>
            <a:pPr marL="0" indent="0">
              <a:buNone/>
            </a:pPr>
            <a:r>
              <a:rPr lang="en-US" sz="2400" i="1" dirty="0">
                <a:hlinkClick r:id="rId2"/>
              </a:rPr>
              <a:t>cpe.ky.gov/data/publications</a:t>
            </a:r>
            <a:endParaRPr lang="en-US" sz="2400" dirty="0"/>
          </a:p>
          <a:p>
            <a:pPr marL="0" indent="0">
              <a:buNone/>
            </a:pPr>
            <a:endParaRPr lang="en-US" dirty="0"/>
          </a:p>
        </p:txBody>
      </p:sp>
      <p:sp>
        <p:nvSpPr>
          <p:cNvPr id="4" name="Slide Number Placeholder 3">
            <a:extLst>
              <a:ext uri="{FF2B5EF4-FFF2-40B4-BE49-F238E27FC236}">
                <a16:creationId xmlns:a16="http://schemas.microsoft.com/office/drawing/2014/main" id="{059DF958-0B38-1F56-3E6A-656E96E986DC}"/>
              </a:ext>
            </a:extLst>
          </p:cNvPr>
          <p:cNvSpPr>
            <a:spLocks noGrp="1"/>
          </p:cNvSpPr>
          <p:nvPr>
            <p:ph type="sldNum" sz="quarter" idx="12"/>
          </p:nvPr>
        </p:nvSpPr>
        <p:spPr/>
        <p:txBody>
          <a:bodyPr/>
          <a:lstStyle/>
          <a:p>
            <a:fld id="{97A87C2B-C0D7-465F-A2C1-383D1D493A00}" type="slidenum">
              <a:rPr lang="en-US" smtClean="0"/>
              <a:t>5</a:t>
            </a:fld>
            <a:endParaRPr lang="en-US"/>
          </a:p>
        </p:txBody>
      </p:sp>
    </p:spTree>
    <p:extLst>
      <p:ext uri="{BB962C8B-B14F-4D97-AF65-F5344CB8AC3E}">
        <p14:creationId xmlns:p14="http://schemas.microsoft.com/office/powerpoint/2010/main" val="287121634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76059-B3C7-CEF4-5DA2-258E009814F4}"/>
              </a:ext>
            </a:extLst>
          </p:cNvPr>
          <p:cNvSpPr>
            <a:spLocks noGrp="1"/>
          </p:cNvSpPr>
          <p:nvPr>
            <p:ph type="title"/>
          </p:nvPr>
        </p:nvSpPr>
        <p:spPr/>
        <p:txBody>
          <a:bodyPr/>
          <a:lstStyle/>
          <a:p>
            <a:r>
              <a:rPr lang="en-US" dirty="0"/>
              <a:t>Additional Agency Budget Requests</a:t>
            </a:r>
          </a:p>
        </p:txBody>
      </p:sp>
      <p:sp>
        <p:nvSpPr>
          <p:cNvPr id="3" name="Content Placeholder 2">
            <a:extLst>
              <a:ext uri="{FF2B5EF4-FFF2-40B4-BE49-F238E27FC236}">
                <a16:creationId xmlns:a16="http://schemas.microsoft.com/office/drawing/2014/main" id="{E845A971-6A4A-4F0C-69D7-6371CE10926D}"/>
              </a:ext>
            </a:extLst>
          </p:cNvPr>
          <p:cNvSpPr>
            <a:spLocks noGrp="1"/>
          </p:cNvSpPr>
          <p:nvPr>
            <p:ph idx="1"/>
          </p:nvPr>
        </p:nvSpPr>
        <p:spPr/>
        <p:txBody>
          <a:bodyPr/>
          <a:lstStyle/>
          <a:p>
            <a:pPr marL="0" indent="0">
              <a:buNone/>
            </a:pPr>
            <a:r>
              <a:rPr lang="en-US" sz="2800" i="1" dirty="0">
                <a:solidFill>
                  <a:srgbClr val="FF0000"/>
                </a:solidFill>
              </a:rPr>
              <a:t>Futuriti – Request: $250K/year </a:t>
            </a:r>
          </a:p>
          <a:p>
            <a:pPr marL="0" indent="0">
              <a:buNone/>
            </a:pPr>
            <a:r>
              <a:rPr lang="en-US" sz="2400" b="1" dirty="0">
                <a:hlinkClick r:id="rId2"/>
              </a:rPr>
              <a:t>Futuriti.org</a:t>
            </a:r>
            <a:r>
              <a:rPr lang="en-US" sz="2400" dirty="0"/>
              <a:t> is a statewide digital platform developed by CPE in collaboration with KDE and KYSTATS. This tool provides more than 700 Kentucky-specific career profiles, cost and outcomes data for all postsecondary institutions, and support for both high school and adult learners, including those emphasized in SB 191.</a:t>
            </a:r>
          </a:p>
          <a:p>
            <a:pPr marL="0" indent="0">
              <a:buNone/>
            </a:pPr>
            <a:r>
              <a:rPr lang="en-US" sz="2400" dirty="0"/>
              <a:t>This investment would support:</a:t>
            </a:r>
          </a:p>
          <a:p>
            <a:pPr lvl="1"/>
            <a:r>
              <a:rPr lang="en-US" sz="2400" dirty="0"/>
              <a:t>Continued development of a cost-of-living calculator, an employer benefit database, and an apprenticeship hub</a:t>
            </a:r>
          </a:p>
          <a:p>
            <a:pPr lvl="1"/>
            <a:r>
              <a:rPr lang="en-US" sz="2400" dirty="0"/>
              <a:t>1 full-time staff member for site maintenance/development </a:t>
            </a:r>
          </a:p>
        </p:txBody>
      </p:sp>
      <p:sp>
        <p:nvSpPr>
          <p:cNvPr id="4" name="Slide Number Placeholder 3">
            <a:extLst>
              <a:ext uri="{FF2B5EF4-FFF2-40B4-BE49-F238E27FC236}">
                <a16:creationId xmlns:a16="http://schemas.microsoft.com/office/drawing/2014/main" id="{B2F8E49A-8EB9-3756-6B08-C4F033772021}"/>
              </a:ext>
            </a:extLst>
          </p:cNvPr>
          <p:cNvSpPr>
            <a:spLocks noGrp="1"/>
          </p:cNvSpPr>
          <p:nvPr>
            <p:ph type="sldNum" sz="quarter" idx="12"/>
          </p:nvPr>
        </p:nvSpPr>
        <p:spPr/>
        <p:txBody>
          <a:bodyPr/>
          <a:lstStyle/>
          <a:p>
            <a:fld id="{97A87C2B-C0D7-465F-A2C1-383D1D493A00}" type="slidenum">
              <a:rPr lang="en-US" smtClean="0"/>
              <a:t>6</a:t>
            </a:fld>
            <a:endParaRPr lang="en-US"/>
          </a:p>
        </p:txBody>
      </p:sp>
      <p:pic>
        <p:nvPicPr>
          <p:cNvPr id="7" name="Picture 6">
            <a:extLst>
              <a:ext uri="{FF2B5EF4-FFF2-40B4-BE49-F238E27FC236}">
                <a16:creationId xmlns:a16="http://schemas.microsoft.com/office/drawing/2014/main" id="{894925A4-F4A5-C394-FCF1-E0D920C06CB1}"/>
              </a:ext>
            </a:extLst>
          </p:cNvPr>
          <p:cNvPicPr>
            <a:picLocks noChangeAspect="1"/>
          </p:cNvPicPr>
          <p:nvPr/>
        </p:nvPicPr>
        <p:blipFill>
          <a:blip r:embed="rId3"/>
          <a:stretch>
            <a:fillRect/>
          </a:stretch>
        </p:blipFill>
        <p:spPr>
          <a:xfrm>
            <a:off x="9256104" y="5029200"/>
            <a:ext cx="2661576" cy="1219200"/>
          </a:xfrm>
          <a:prstGeom prst="rect">
            <a:avLst/>
          </a:prstGeom>
        </p:spPr>
      </p:pic>
    </p:spTree>
    <p:extLst>
      <p:ext uri="{BB962C8B-B14F-4D97-AF65-F5344CB8AC3E}">
        <p14:creationId xmlns:p14="http://schemas.microsoft.com/office/powerpoint/2010/main" val="335103895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6F2-4458-48B6-D955-72BA10526EE3}"/>
              </a:ext>
            </a:extLst>
          </p:cNvPr>
          <p:cNvSpPr>
            <a:spLocks noGrp="1"/>
          </p:cNvSpPr>
          <p:nvPr>
            <p:ph type="title"/>
          </p:nvPr>
        </p:nvSpPr>
        <p:spPr/>
        <p:txBody>
          <a:bodyPr/>
          <a:lstStyle/>
          <a:p>
            <a:r>
              <a:rPr lang="en-US" dirty="0"/>
              <a:t>Futuriti Expansion Projects </a:t>
            </a:r>
          </a:p>
        </p:txBody>
      </p:sp>
      <p:sp>
        <p:nvSpPr>
          <p:cNvPr id="4" name="Slide Number Placeholder 3">
            <a:extLst>
              <a:ext uri="{FF2B5EF4-FFF2-40B4-BE49-F238E27FC236}">
                <a16:creationId xmlns:a16="http://schemas.microsoft.com/office/drawing/2014/main" id="{92984EA1-0065-B104-8917-25538EEBEAAA}"/>
              </a:ext>
            </a:extLst>
          </p:cNvPr>
          <p:cNvSpPr>
            <a:spLocks noGrp="1"/>
          </p:cNvSpPr>
          <p:nvPr>
            <p:ph type="sldNum" sz="quarter" idx="12"/>
          </p:nvPr>
        </p:nvSpPr>
        <p:spPr/>
        <p:txBody>
          <a:bodyPr/>
          <a:lstStyle/>
          <a:p>
            <a:fld id="{97A87C2B-C0D7-465F-A2C1-383D1D493A00}" type="slidenum">
              <a:rPr lang="en-US" smtClean="0"/>
              <a:t>7</a:t>
            </a:fld>
            <a:endParaRPr lang="en-US"/>
          </a:p>
        </p:txBody>
      </p:sp>
      <p:pic>
        <p:nvPicPr>
          <p:cNvPr id="5" name="Picture 4">
            <a:extLst>
              <a:ext uri="{FF2B5EF4-FFF2-40B4-BE49-F238E27FC236}">
                <a16:creationId xmlns:a16="http://schemas.microsoft.com/office/drawing/2014/main" id="{FEC88ACE-19C4-CC87-A971-AF4C6241C3E9}"/>
              </a:ext>
            </a:extLst>
          </p:cNvPr>
          <p:cNvPicPr>
            <a:picLocks noChangeAspect="1"/>
          </p:cNvPicPr>
          <p:nvPr/>
        </p:nvPicPr>
        <p:blipFill>
          <a:blip r:embed="rId2"/>
          <a:stretch>
            <a:fillRect/>
          </a:stretch>
        </p:blipFill>
        <p:spPr>
          <a:xfrm>
            <a:off x="240619" y="1216280"/>
            <a:ext cx="8031201" cy="5503453"/>
          </a:xfrm>
          <a:prstGeom prst="rect">
            <a:avLst/>
          </a:prstGeom>
        </p:spPr>
      </p:pic>
      <p:pic>
        <p:nvPicPr>
          <p:cNvPr id="6" name="Picture 5">
            <a:extLst>
              <a:ext uri="{FF2B5EF4-FFF2-40B4-BE49-F238E27FC236}">
                <a16:creationId xmlns:a16="http://schemas.microsoft.com/office/drawing/2014/main" id="{681CDB6D-6E9C-A0BD-1024-16A495C98092}"/>
              </a:ext>
            </a:extLst>
          </p:cNvPr>
          <p:cNvPicPr>
            <a:picLocks noChangeAspect="1"/>
          </p:cNvPicPr>
          <p:nvPr/>
        </p:nvPicPr>
        <p:blipFill>
          <a:blip r:embed="rId3"/>
          <a:srcRect l="5303" t="9777"/>
          <a:stretch/>
        </p:blipFill>
        <p:spPr>
          <a:xfrm rot="21393730">
            <a:off x="8450423" y="1197070"/>
            <a:ext cx="3004061" cy="5629784"/>
          </a:xfrm>
          <a:prstGeom prst="rect">
            <a:avLst/>
          </a:prstGeom>
        </p:spPr>
      </p:pic>
    </p:spTree>
    <p:extLst>
      <p:ext uri="{BB962C8B-B14F-4D97-AF65-F5344CB8AC3E}">
        <p14:creationId xmlns:p14="http://schemas.microsoft.com/office/powerpoint/2010/main" val="118820845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C10670-0000-24B0-7B4F-CDCEE10710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CAD20F-A6ED-07A4-C912-1F561AEEC0A2}"/>
              </a:ext>
            </a:extLst>
          </p:cNvPr>
          <p:cNvSpPr>
            <a:spLocks noGrp="1"/>
          </p:cNvSpPr>
          <p:nvPr>
            <p:ph type="title"/>
          </p:nvPr>
        </p:nvSpPr>
        <p:spPr/>
        <p:txBody>
          <a:bodyPr/>
          <a:lstStyle/>
          <a:p>
            <a:r>
              <a:rPr lang="en-US" dirty="0"/>
              <a:t>Additional Agency Budget Requests, continued.</a:t>
            </a:r>
          </a:p>
        </p:txBody>
      </p:sp>
      <p:sp>
        <p:nvSpPr>
          <p:cNvPr id="3" name="Content Placeholder 2">
            <a:extLst>
              <a:ext uri="{FF2B5EF4-FFF2-40B4-BE49-F238E27FC236}">
                <a16:creationId xmlns:a16="http://schemas.microsoft.com/office/drawing/2014/main" id="{A221F3B0-26DC-87F9-A463-A8AC61F6B34B}"/>
              </a:ext>
            </a:extLst>
          </p:cNvPr>
          <p:cNvSpPr>
            <a:spLocks noGrp="1"/>
          </p:cNvSpPr>
          <p:nvPr>
            <p:ph idx="1"/>
          </p:nvPr>
        </p:nvSpPr>
        <p:spPr>
          <a:xfrm>
            <a:off x="274320" y="990600"/>
            <a:ext cx="11612880" cy="5257800"/>
          </a:xfrm>
        </p:spPr>
        <p:txBody>
          <a:bodyPr/>
          <a:lstStyle/>
          <a:p>
            <a:pPr marL="0" indent="0">
              <a:buNone/>
            </a:pPr>
            <a:r>
              <a:rPr lang="en-US" sz="2800" i="1" dirty="0">
                <a:solidFill>
                  <a:srgbClr val="FF0000"/>
                </a:solidFill>
              </a:rPr>
              <a:t>Summer Bridge Programs – Request: $750K/year </a:t>
            </a:r>
          </a:p>
          <a:p>
            <a:pPr marL="0" indent="0">
              <a:buNone/>
            </a:pPr>
            <a:r>
              <a:rPr lang="en-US" sz="2400" dirty="0"/>
              <a:t>Summer bridge programs are a proven strategy to support the transition from high school to college, especially for students from low-income and underrepresented backgrounds. Evaluations of prior CPE-sponsored programs show increased college persistence and enrollment, with measurable gains in tuition revenue and workforce readiness.</a:t>
            </a:r>
          </a:p>
          <a:p>
            <a:pPr marL="0" indent="0">
              <a:buNone/>
            </a:pPr>
            <a:r>
              <a:rPr lang="en-US" sz="2800" dirty="0"/>
              <a:t>This investment would support:</a:t>
            </a:r>
          </a:p>
          <a:p>
            <a:pPr lvl="1"/>
            <a:r>
              <a:rPr lang="en-US" sz="2400" dirty="0"/>
              <a:t>2 full-time staff members</a:t>
            </a:r>
          </a:p>
          <a:p>
            <a:pPr lvl="1"/>
            <a:r>
              <a:rPr lang="en-US" sz="2400" dirty="0"/>
              <a:t>Evaluation</a:t>
            </a:r>
          </a:p>
          <a:p>
            <a:pPr lvl="1"/>
            <a:r>
              <a:rPr lang="en-US" sz="2400" dirty="0"/>
              <a:t>Direct campus grants </a:t>
            </a:r>
          </a:p>
        </p:txBody>
      </p:sp>
      <p:sp>
        <p:nvSpPr>
          <p:cNvPr id="4" name="Slide Number Placeholder 3">
            <a:extLst>
              <a:ext uri="{FF2B5EF4-FFF2-40B4-BE49-F238E27FC236}">
                <a16:creationId xmlns:a16="http://schemas.microsoft.com/office/drawing/2014/main" id="{96BB1C09-3D83-3317-F14A-C2776817B009}"/>
              </a:ext>
            </a:extLst>
          </p:cNvPr>
          <p:cNvSpPr>
            <a:spLocks noGrp="1"/>
          </p:cNvSpPr>
          <p:nvPr>
            <p:ph type="sldNum" sz="quarter" idx="12"/>
          </p:nvPr>
        </p:nvSpPr>
        <p:spPr/>
        <p:txBody>
          <a:bodyPr/>
          <a:lstStyle/>
          <a:p>
            <a:fld id="{97A87C2B-C0D7-465F-A2C1-383D1D493A00}" type="slidenum">
              <a:rPr lang="en-US" smtClean="0"/>
              <a:t>8</a:t>
            </a:fld>
            <a:endParaRPr lang="en-US"/>
          </a:p>
        </p:txBody>
      </p:sp>
    </p:spTree>
    <p:extLst>
      <p:ext uri="{BB962C8B-B14F-4D97-AF65-F5344CB8AC3E}">
        <p14:creationId xmlns:p14="http://schemas.microsoft.com/office/powerpoint/2010/main" val="350592772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70DA-EFEE-E3C4-53DB-F9805251C1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82A73B-345D-038A-5464-8606C2ED1EC8}"/>
              </a:ext>
            </a:extLst>
          </p:cNvPr>
          <p:cNvSpPr>
            <a:spLocks noGrp="1"/>
          </p:cNvSpPr>
          <p:nvPr>
            <p:ph type="title"/>
          </p:nvPr>
        </p:nvSpPr>
        <p:spPr/>
        <p:txBody>
          <a:bodyPr/>
          <a:lstStyle/>
          <a:p>
            <a:r>
              <a:rPr lang="en-US" dirty="0"/>
              <a:t>Additional Agency Budget Requests, continued.</a:t>
            </a:r>
          </a:p>
        </p:txBody>
      </p:sp>
      <p:sp>
        <p:nvSpPr>
          <p:cNvPr id="3" name="Content Placeholder 2">
            <a:extLst>
              <a:ext uri="{FF2B5EF4-FFF2-40B4-BE49-F238E27FC236}">
                <a16:creationId xmlns:a16="http://schemas.microsoft.com/office/drawing/2014/main" id="{0F8740C0-B427-FD08-2432-E5A680F3E471}"/>
              </a:ext>
            </a:extLst>
          </p:cNvPr>
          <p:cNvSpPr>
            <a:spLocks noGrp="1"/>
          </p:cNvSpPr>
          <p:nvPr>
            <p:ph idx="1"/>
          </p:nvPr>
        </p:nvSpPr>
        <p:spPr>
          <a:xfrm>
            <a:off x="274320" y="990600"/>
            <a:ext cx="11612880" cy="5257800"/>
          </a:xfrm>
        </p:spPr>
        <p:txBody>
          <a:bodyPr/>
          <a:lstStyle/>
          <a:p>
            <a:pPr marL="0" indent="0">
              <a:buNone/>
            </a:pPr>
            <a:r>
              <a:rPr lang="en-US" sz="2800" i="1" dirty="0">
                <a:solidFill>
                  <a:srgbClr val="FF0000"/>
                </a:solidFill>
              </a:rPr>
              <a:t>Workforce and Economic Development Expansion – Request: $1M/year</a:t>
            </a:r>
          </a:p>
          <a:p>
            <a:pPr marL="0" indent="0">
              <a:buNone/>
            </a:pPr>
            <a:r>
              <a:rPr lang="en-US" sz="2400" dirty="0"/>
              <a:t>To build on the success of CPE’s workforce unit, CPE desires to expand efforts to meet workforce demands and unlock economic mobility for Kentuckians. </a:t>
            </a:r>
          </a:p>
          <a:p>
            <a:pPr marL="0" indent="0">
              <a:buNone/>
            </a:pPr>
            <a:r>
              <a:rPr lang="en-US" sz="2400" dirty="0"/>
              <a:t>This investment will support:</a:t>
            </a:r>
          </a:p>
          <a:p>
            <a:r>
              <a:rPr lang="en-US" sz="2400" dirty="0"/>
              <a:t>Building on the success of education and industry partnerships in the healthcare field by expanding efforts to other high-need sectors</a:t>
            </a:r>
          </a:p>
          <a:p>
            <a:r>
              <a:rPr lang="en-US" sz="2400" dirty="0"/>
              <a:t>Faculty Development Center and Graduate Profile Fellows Program</a:t>
            </a:r>
          </a:p>
          <a:p>
            <a:r>
              <a:rPr lang="en-US" sz="2400" dirty="0"/>
              <a:t>1 full-time staff member, operating costs, and competitive grants to postsecondary institutions to enhance innovative, workforce-aligned curricula</a:t>
            </a:r>
            <a:endParaRPr lang="en-US" sz="3200" i="1" dirty="0">
              <a:solidFill>
                <a:srgbClr val="FF0000"/>
              </a:solidFill>
            </a:endParaRPr>
          </a:p>
        </p:txBody>
      </p:sp>
      <p:sp>
        <p:nvSpPr>
          <p:cNvPr id="4" name="Slide Number Placeholder 3">
            <a:extLst>
              <a:ext uri="{FF2B5EF4-FFF2-40B4-BE49-F238E27FC236}">
                <a16:creationId xmlns:a16="http://schemas.microsoft.com/office/drawing/2014/main" id="{3A98DE81-DA9D-4AC6-29CA-BF20A1F850CD}"/>
              </a:ext>
            </a:extLst>
          </p:cNvPr>
          <p:cNvSpPr>
            <a:spLocks noGrp="1"/>
          </p:cNvSpPr>
          <p:nvPr>
            <p:ph type="sldNum" sz="quarter" idx="12"/>
          </p:nvPr>
        </p:nvSpPr>
        <p:spPr/>
        <p:txBody>
          <a:bodyPr/>
          <a:lstStyle/>
          <a:p>
            <a:fld id="{97A87C2B-C0D7-465F-A2C1-383D1D493A00}" type="slidenum">
              <a:rPr lang="en-US" smtClean="0"/>
              <a:t>9</a:t>
            </a:fld>
            <a:endParaRPr lang="en-US"/>
          </a:p>
        </p:txBody>
      </p:sp>
    </p:spTree>
    <p:extLst>
      <p:ext uri="{BB962C8B-B14F-4D97-AF65-F5344CB8AC3E}">
        <p14:creationId xmlns:p14="http://schemas.microsoft.com/office/powerpoint/2010/main" val="327562907"/>
      </p:ext>
    </p:extLst>
  </p:cSld>
  <p:clrMapOvr>
    <a:masterClrMapping/>
  </p:clrMapOvr>
  <p:transition>
    <p:fade/>
  </p:transition>
</p:sld>
</file>

<file path=ppt/theme/theme1.xml><?xml version="1.0" encoding="utf-8"?>
<a:theme xmlns:a="http://schemas.openxmlformats.org/drawingml/2006/main" name="Office Theme">
  <a:themeElements>
    <a:clrScheme name="CPE Presentation">
      <a:dk1>
        <a:srgbClr val="000000"/>
      </a:dk1>
      <a:lt1>
        <a:srgbClr val="FFFFFF"/>
      </a:lt1>
      <a:dk2>
        <a:srgbClr val="005495"/>
      </a:dk2>
      <a:lt2>
        <a:srgbClr val="EEEEEE"/>
      </a:lt2>
      <a:accent1>
        <a:srgbClr val="0088C7"/>
      </a:accent1>
      <a:accent2>
        <a:srgbClr val="F37021"/>
      </a:accent2>
      <a:accent3>
        <a:srgbClr val="85AD64"/>
      </a:accent3>
      <a:accent4>
        <a:srgbClr val="4F57A6"/>
      </a:accent4>
      <a:accent5>
        <a:srgbClr val="E39717"/>
      </a:accent5>
      <a:accent6>
        <a:srgbClr val="00757B"/>
      </a:accent6>
      <a:hlink>
        <a:srgbClr val="0088C7"/>
      </a:hlink>
      <a:folHlink>
        <a:srgbClr val="00549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7886</TotalTime>
  <Words>752</Words>
  <Application>Microsoft Office PowerPoint</Application>
  <PresentationFormat>Widescreen</PresentationFormat>
  <Paragraphs>96</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Council on Postsecondary Education Agency Budget and Priorities for FY 2027-2028</vt:lpstr>
      <vt:lpstr>The Council on Postsecondary Education</vt:lpstr>
      <vt:lpstr>CPE Agency Budget for FY 2025-2026</vt:lpstr>
      <vt:lpstr>CPE Agency Budget for FY 2025-2026</vt:lpstr>
      <vt:lpstr>Financial Responsibility in Education and Workforce Impact (SB 91)</vt:lpstr>
      <vt:lpstr>Additional Agency Budget Requests</vt:lpstr>
      <vt:lpstr>Futuriti Expansion Projects </vt:lpstr>
      <vt:lpstr>Additional Agency Budget Requests, continued.</vt:lpstr>
      <vt:lpstr>Additional Agency Budget Requests, continued.</vt:lpstr>
      <vt:lpstr>Additional Agency Request 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Gayheart, Gabrielle L (CPE)</dc:creator>
  <cp:lastModifiedBy>Satterwhite, Regan (CPE)</cp:lastModifiedBy>
  <cp:revision>177</cp:revision>
  <cp:lastPrinted>2020-01-16T16:52:43Z</cp:lastPrinted>
  <dcterms:created xsi:type="dcterms:W3CDTF">2016-09-22T18:57:17Z</dcterms:created>
  <dcterms:modified xsi:type="dcterms:W3CDTF">2025-08-12T15:16:45Z</dcterms:modified>
</cp:coreProperties>
</file>