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58" r:id="rId4"/>
    <p:sldId id="260" r:id="rId5"/>
    <p:sldId id="261" r:id="rId6"/>
    <p:sldId id="262" r:id="rId7"/>
    <p:sldId id="265" r:id="rId8"/>
    <p:sldId id="263" r:id="rId9"/>
    <p:sldId id="264" r:id="rId10"/>
    <p:sldId id="274" r:id="rId11"/>
    <p:sldId id="278" r:id="rId12"/>
    <p:sldId id="268" r:id="rId13"/>
    <p:sldId id="266" r:id="rId14"/>
    <p:sldId id="267" r:id="rId15"/>
    <p:sldId id="269" r:id="rId16"/>
    <p:sldId id="270" r:id="rId17"/>
    <p:sldId id="271" r:id="rId18"/>
    <p:sldId id="272" r:id="rId19"/>
    <p:sldId id="259" r:id="rId20"/>
    <p:sldId id="275" r:id="rId21"/>
    <p:sldId id="279" r:id="rId22"/>
    <p:sldId id="276" r:id="rId23"/>
    <p:sldId id="27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68"/>
    <a:srgbClr val="005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9216" autoAdjust="0"/>
    <p:restoredTop sz="87220" autoAdjust="0"/>
  </p:normalViewPr>
  <p:slideViewPr>
    <p:cSldViewPr snapToGrid="0">
      <p:cViewPr varScale="1">
        <p:scale>
          <a:sx n="58" d="100"/>
          <a:sy n="58" d="100"/>
        </p:scale>
        <p:origin x="60" y="624"/>
      </p:cViewPr>
      <p:guideLst/>
    </p:cSldViewPr>
  </p:slideViewPr>
  <p:notesTextViewPr>
    <p:cViewPr>
      <p:scale>
        <a:sx n="70" d="100"/>
        <a:sy n="7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fscluster2.ad.wku.edu\shared\DEPT-SHARED-KAMS-GA\Longitudinal%20Data\National%20Merit%20Semi-Finalist\National%20Merit%20by%20Clas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000" b="1" i="0" u="none" strike="noStrike" kern="1200" baseline="0">
                <a:solidFill>
                  <a:schemeClr val="dk1">
                    <a:lumMod val="65000"/>
                    <a:lumOff val="35000"/>
                  </a:schemeClr>
                </a:solidFill>
                <a:effectLst/>
                <a:latin typeface="+mn-lt"/>
                <a:ea typeface="+mn-ea"/>
                <a:cs typeface="+mn-cs"/>
              </a:defRPr>
            </a:pPr>
            <a:r>
              <a:rPr lang="en-US" sz="2000" b="1" dirty="0">
                <a:solidFill>
                  <a:schemeClr val="tx1"/>
                </a:solidFill>
              </a:rPr>
              <a:t>National Merit Semi-Finalists by Gatton Class</a:t>
            </a:r>
          </a:p>
        </c:rich>
      </c:tx>
      <c:layout>
        <c:manualLayout>
          <c:xMode val="edge"/>
          <c:yMode val="edge"/>
          <c:x val="0.24421695581404429"/>
          <c:y val="7.9722929465497236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manualLayout>
          <c:layoutTarget val="inner"/>
          <c:xMode val="edge"/>
          <c:yMode val="edge"/>
          <c:x val="1.4977258223431815E-2"/>
          <c:y val="9.1854180830471366E-2"/>
          <c:w val="0.97244990818443811"/>
          <c:h val="0.81435858297698815"/>
        </c:manualLayout>
      </c:layout>
      <c:barChart>
        <c:barDir val="col"/>
        <c:grouping val="clustered"/>
        <c:varyColors val="0"/>
        <c:ser>
          <c:idx val="0"/>
          <c:order val="0"/>
          <c:spPr>
            <a:solidFill>
              <a:srgbClr val="009F68"/>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Semi!$A$2:$A$20</c:f>
              <c:numCache>
                <c:formatCode>General</c:formatCode>
                <c:ptCount val="19"/>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pt idx="17">
                  <c:v>2025</c:v>
                </c:pt>
                <c:pt idx="18">
                  <c:v>2026</c:v>
                </c:pt>
              </c:numCache>
            </c:numRef>
          </c:cat>
          <c:val>
            <c:numRef>
              <c:f>Semi!$B$2:$B$20</c:f>
              <c:numCache>
                <c:formatCode>General</c:formatCode>
                <c:ptCount val="19"/>
                <c:pt idx="0">
                  <c:v>6</c:v>
                </c:pt>
                <c:pt idx="1">
                  <c:v>4</c:v>
                </c:pt>
                <c:pt idx="2">
                  <c:v>12</c:v>
                </c:pt>
                <c:pt idx="3">
                  <c:v>11</c:v>
                </c:pt>
                <c:pt idx="4">
                  <c:v>12</c:v>
                </c:pt>
                <c:pt idx="5">
                  <c:v>9</c:v>
                </c:pt>
                <c:pt idx="6">
                  <c:v>11</c:v>
                </c:pt>
                <c:pt idx="7">
                  <c:v>11</c:v>
                </c:pt>
                <c:pt idx="8">
                  <c:v>7</c:v>
                </c:pt>
                <c:pt idx="9">
                  <c:v>18</c:v>
                </c:pt>
                <c:pt idx="10">
                  <c:v>20</c:v>
                </c:pt>
                <c:pt idx="11">
                  <c:v>21</c:v>
                </c:pt>
                <c:pt idx="12">
                  <c:v>23</c:v>
                </c:pt>
                <c:pt idx="13">
                  <c:v>22</c:v>
                </c:pt>
                <c:pt idx="14">
                  <c:v>26</c:v>
                </c:pt>
                <c:pt idx="15">
                  <c:v>15</c:v>
                </c:pt>
                <c:pt idx="16">
                  <c:v>17</c:v>
                </c:pt>
                <c:pt idx="17">
                  <c:v>15</c:v>
                </c:pt>
                <c:pt idx="18">
                  <c:v>21</c:v>
                </c:pt>
              </c:numCache>
            </c:numRef>
          </c:val>
          <c:extLst>
            <c:ext xmlns:c16="http://schemas.microsoft.com/office/drawing/2014/chart" uri="{C3380CC4-5D6E-409C-BE32-E72D297353CC}">
              <c16:uniqueId val="{00000000-E792-4DC5-803F-229E3ADD5383}"/>
            </c:ext>
          </c:extLst>
        </c:ser>
        <c:dLbls>
          <c:dLblPos val="inEnd"/>
          <c:showLegendKey val="0"/>
          <c:showVal val="1"/>
          <c:showCatName val="0"/>
          <c:showSerName val="0"/>
          <c:showPercent val="0"/>
          <c:showBubbleSize val="0"/>
        </c:dLbls>
        <c:gapWidth val="41"/>
        <c:axId val="65304240"/>
        <c:axId val="2038854496"/>
      </c:barChart>
      <c:catAx>
        <c:axId val="653042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2038854496"/>
        <c:crosses val="autoZero"/>
        <c:auto val="1"/>
        <c:lblAlgn val="ctr"/>
        <c:lblOffset val="100"/>
        <c:noMultiLvlLbl val="0"/>
      </c:catAx>
      <c:valAx>
        <c:axId val="2038854496"/>
        <c:scaling>
          <c:orientation val="minMax"/>
        </c:scaling>
        <c:delete val="1"/>
        <c:axPos val="l"/>
        <c:numFmt formatCode="General" sourceLinked="1"/>
        <c:majorTickMark val="none"/>
        <c:minorTickMark val="none"/>
        <c:tickLblPos val="nextTo"/>
        <c:crossAx val="6530424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F20FFD-74EF-994E-88C7-B75BD4231E12}" type="doc">
      <dgm:prSet loTypeId="urn:microsoft.com/office/officeart/2005/8/layout/process1" loCatId="" qsTypeId="urn:microsoft.com/office/officeart/2005/8/quickstyle/simple1" qsCatId="simple" csTypeId="urn:microsoft.com/office/officeart/2005/8/colors/accent3_2" csCatId="accent3" phldr="1"/>
      <dgm:spPr/>
    </dgm:pt>
    <dgm:pt modelId="{A7E22C5B-2169-D149-AA3D-7247DABBCA5E}">
      <dgm:prSet phldrT="[Text]"/>
      <dgm:spPr>
        <a:solidFill>
          <a:srgbClr val="009F68"/>
        </a:solidFill>
      </dgm:spPr>
      <dgm:t>
        <a:bodyPr/>
        <a:lstStyle/>
        <a:p>
          <a:r>
            <a:rPr lang="en-US" b="1" i="0" dirty="0">
              <a:latin typeface="Tw Cen MT" panose="020B0602020104020603" pitchFamily="34" charset="77"/>
            </a:rPr>
            <a:t>August 2007: </a:t>
          </a:r>
          <a:r>
            <a:rPr lang="en-US" b="0" i="0" dirty="0">
              <a:latin typeface="Tw Cen MT" panose="020B0602020104020603" pitchFamily="34" charset="77"/>
            </a:rPr>
            <a:t>Opened our doors with 120 students</a:t>
          </a:r>
        </a:p>
      </dgm:t>
    </dgm:pt>
    <dgm:pt modelId="{16F3A03F-2E5B-7C44-BDBF-97EDEDB4E2AA}" type="parTrans" cxnId="{ACD8F7AB-1FF1-D941-91A9-6BD0A3DE1D48}">
      <dgm:prSet/>
      <dgm:spPr/>
      <dgm:t>
        <a:bodyPr/>
        <a:lstStyle/>
        <a:p>
          <a:endParaRPr lang="en-US"/>
        </a:p>
      </dgm:t>
    </dgm:pt>
    <dgm:pt modelId="{AC5CB7B4-2970-0B4F-9BFE-96B8191837F6}" type="sibTrans" cxnId="{ACD8F7AB-1FF1-D941-91A9-6BD0A3DE1D48}">
      <dgm:prSet/>
      <dgm:spPr/>
      <dgm:t>
        <a:bodyPr/>
        <a:lstStyle/>
        <a:p>
          <a:endParaRPr lang="en-US"/>
        </a:p>
      </dgm:t>
    </dgm:pt>
    <dgm:pt modelId="{960BA049-1F2E-1247-95AF-2A774288C8D7}">
      <dgm:prSet phldrT="[Text]"/>
      <dgm:spPr>
        <a:solidFill>
          <a:srgbClr val="009F68"/>
        </a:solidFill>
      </dgm:spPr>
      <dgm:t>
        <a:bodyPr/>
        <a:lstStyle/>
        <a:p>
          <a:r>
            <a:rPr lang="en-US" b="1" i="0" dirty="0">
              <a:latin typeface="Tw Cen MT" panose="020B0602020104020603" pitchFamily="34" charset="77"/>
            </a:rPr>
            <a:t>2016-2017: </a:t>
          </a:r>
          <a:r>
            <a:rPr lang="en-US" b="0" i="0" dirty="0">
              <a:latin typeface="Tw Cen MT" panose="020B0602020104020603" pitchFamily="34" charset="77"/>
            </a:rPr>
            <a:t>Expanded to serve 200 students </a:t>
          </a:r>
        </a:p>
      </dgm:t>
    </dgm:pt>
    <dgm:pt modelId="{0F7B7739-C86C-E143-9226-2A108455D036}" type="parTrans" cxnId="{E4B8E487-6F06-634D-A1CD-5AFA5FBEB70A}">
      <dgm:prSet/>
      <dgm:spPr/>
      <dgm:t>
        <a:bodyPr/>
        <a:lstStyle/>
        <a:p>
          <a:endParaRPr lang="en-US"/>
        </a:p>
      </dgm:t>
    </dgm:pt>
    <dgm:pt modelId="{41047ED2-9C81-1349-824F-571A58EEA43D}" type="sibTrans" cxnId="{E4B8E487-6F06-634D-A1CD-5AFA5FBEB70A}">
      <dgm:prSet/>
      <dgm:spPr/>
      <dgm:t>
        <a:bodyPr/>
        <a:lstStyle/>
        <a:p>
          <a:endParaRPr lang="en-US"/>
        </a:p>
      </dgm:t>
    </dgm:pt>
    <dgm:pt modelId="{9A983E08-FC34-364C-96CD-68C873F58222}">
      <dgm:prSet phldrT="[Text]"/>
      <dgm:spPr>
        <a:solidFill>
          <a:srgbClr val="009F68"/>
        </a:solidFill>
      </dgm:spPr>
      <dgm:t>
        <a:bodyPr/>
        <a:lstStyle/>
        <a:p>
          <a:r>
            <a:rPr lang="en-US" b="1" i="0" dirty="0">
              <a:latin typeface="Tw Cen MT" panose="020B0602020104020603" pitchFamily="34" charset="77"/>
            </a:rPr>
            <a:t>May 2025: </a:t>
          </a:r>
          <a:r>
            <a:rPr lang="en-US" b="0" i="0" dirty="0">
              <a:latin typeface="Tw Cen MT" panose="020B0602020104020603" pitchFamily="34" charset="77"/>
            </a:rPr>
            <a:t>Graduated our 18</a:t>
          </a:r>
          <a:r>
            <a:rPr lang="en-US" b="0" i="0" baseline="30000" dirty="0">
              <a:latin typeface="Tw Cen MT" panose="020B0602020104020603" pitchFamily="34" charset="77"/>
            </a:rPr>
            <a:t>th</a:t>
          </a:r>
          <a:r>
            <a:rPr lang="en-US" b="0" i="0" dirty="0">
              <a:latin typeface="Tw Cen MT" panose="020B0602020104020603" pitchFamily="34" charset="77"/>
            </a:rPr>
            <a:t> class</a:t>
          </a:r>
        </a:p>
      </dgm:t>
    </dgm:pt>
    <dgm:pt modelId="{85C50C7B-6E54-8B46-BB67-E39E2430FF18}" type="parTrans" cxnId="{2D83E183-5FA0-8242-8AE0-F1665BB196A2}">
      <dgm:prSet/>
      <dgm:spPr/>
      <dgm:t>
        <a:bodyPr/>
        <a:lstStyle/>
        <a:p>
          <a:endParaRPr lang="en-US"/>
        </a:p>
      </dgm:t>
    </dgm:pt>
    <dgm:pt modelId="{6CF29CC4-8DC5-9D4A-86DF-DCC45FF669C6}" type="sibTrans" cxnId="{2D83E183-5FA0-8242-8AE0-F1665BB196A2}">
      <dgm:prSet/>
      <dgm:spPr/>
      <dgm:t>
        <a:bodyPr/>
        <a:lstStyle/>
        <a:p>
          <a:endParaRPr lang="en-US"/>
        </a:p>
      </dgm:t>
    </dgm:pt>
    <dgm:pt modelId="{B7813CD2-B2C5-7D4F-A482-48527DC924DB}">
      <dgm:prSet phldrT="[Text]"/>
      <dgm:spPr>
        <a:solidFill>
          <a:srgbClr val="009F68"/>
        </a:solidFill>
      </dgm:spPr>
      <dgm:t>
        <a:bodyPr/>
        <a:lstStyle/>
        <a:p>
          <a:r>
            <a:rPr lang="en-US" b="0" i="0" dirty="0">
              <a:latin typeface="Tw Cen MT" panose="020B0602020104020603" pitchFamily="34" charset="77"/>
            </a:rPr>
            <a:t>Over 1200 Gatton alumni</a:t>
          </a:r>
        </a:p>
      </dgm:t>
    </dgm:pt>
    <dgm:pt modelId="{16BB2FA7-0B41-9041-B08E-4DD09097B31F}" type="parTrans" cxnId="{B1047E15-DB50-3544-A991-66EA2F8BFF92}">
      <dgm:prSet/>
      <dgm:spPr/>
      <dgm:t>
        <a:bodyPr/>
        <a:lstStyle/>
        <a:p>
          <a:endParaRPr lang="en-US"/>
        </a:p>
      </dgm:t>
    </dgm:pt>
    <dgm:pt modelId="{E026B554-546C-DB4C-8425-A931F4E3F9EA}" type="sibTrans" cxnId="{B1047E15-DB50-3544-A991-66EA2F8BFF92}">
      <dgm:prSet/>
      <dgm:spPr/>
      <dgm:t>
        <a:bodyPr/>
        <a:lstStyle/>
        <a:p>
          <a:endParaRPr lang="en-US"/>
        </a:p>
      </dgm:t>
    </dgm:pt>
    <dgm:pt modelId="{3CAA4B52-5C56-234B-8DA2-7277565D991A}" type="pres">
      <dgm:prSet presAssocID="{3AF20FFD-74EF-994E-88C7-B75BD4231E12}" presName="Name0" presStyleCnt="0">
        <dgm:presLayoutVars>
          <dgm:dir/>
          <dgm:resizeHandles val="exact"/>
        </dgm:presLayoutVars>
      </dgm:prSet>
      <dgm:spPr/>
    </dgm:pt>
    <dgm:pt modelId="{7F84BB1A-50F2-3545-830C-2BFDCF4F004A}" type="pres">
      <dgm:prSet presAssocID="{A7E22C5B-2169-D149-AA3D-7247DABBCA5E}" presName="node" presStyleLbl="node1" presStyleIdx="0" presStyleCnt="4" custScaleY="143720">
        <dgm:presLayoutVars>
          <dgm:bulletEnabled val="1"/>
        </dgm:presLayoutVars>
      </dgm:prSet>
      <dgm:spPr/>
    </dgm:pt>
    <dgm:pt modelId="{E03A4264-6688-F643-B7FA-3FE8E2354BBC}" type="pres">
      <dgm:prSet presAssocID="{AC5CB7B4-2970-0B4F-9BFE-96B8191837F6}" presName="sibTrans" presStyleLbl="sibTrans2D1" presStyleIdx="0" presStyleCnt="3"/>
      <dgm:spPr/>
    </dgm:pt>
    <dgm:pt modelId="{5EB3AE1A-CFF1-3840-B16B-37DFD181C3F2}" type="pres">
      <dgm:prSet presAssocID="{AC5CB7B4-2970-0B4F-9BFE-96B8191837F6}" presName="connectorText" presStyleLbl="sibTrans2D1" presStyleIdx="0" presStyleCnt="3"/>
      <dgm:spPr/>
    </dgm:pt>
    <dgm:pt modelId="{2D07C5A1-11EC-5D40-8432-1D2CA95A8536}" type="pres">
      <dgm:prSet presAssocID="{960BA049-1F2E-1247-95AF-2A774288C8D7}" presName="node" presStyleLbl="node1" presStyleIdx="1" presStyleCnt="4" custScaleY="143720" custLinFactNeighborY="-1589">
        <dgm:presLayoutVars>
          <dgm:bulletEnabled val="1"/>
        </dgm:presLayoutVars>
      </dgm:prSet>
      <dgm:spPr/>
    </dgm:pt>
    <dgm:pt modelId="{AE9FEA13-1A0C-6B48-A428-4B92CD2CE97C}" type="pres">
      <dgm:prSet presAssocID="{41047ED2-9C81-1349-824F-571A58EEA43D}" presName="sibTrans" presStyleLbl="sibTrans2D1" presStyleIdx="1" presStyleCnt="3"/>
      <dgm:spPr/>
    </dgm:pt>
    <dgm:pt modelId="{4F824D2C-1D28-4341-9378-C5C0CBC2F781}" type="pres">
      <dgm:prSet presAssocID="{41047ED2-9C81-1349-824F-571A58EEA43D}" presName="connectorText" presStyleLbl="sibTrans2D1" presStyleIdx="1" presStyleCnt="3"/>
      <dgm:spPr/>
    </dgm:pt>
    <dgm:pt modelId="{E2E69B02-021F-CA4E-AB73-9F43876905E0}" type="pres">
      <dgm:prSet presAssocID="{9A983E08-FC34-364C-96CD-68C873F58222}" presName="node" presStyleLbl="node1" presStyleIdx="2" presStyleCnt="4" custScaleY="143720">
        <dgm:presLayoutVars>
          <dgm:bulletEnabled val="1"/>
        </dgm:presLayoutVars>
      </dgm:prSet>
      <dgm:spPr/>
    </dgm:pt>
    <dgm:pt modelId="{1972CF1F-3A3C-D34B-B1DF-91AF85BD47AE}" type="pres">
      <dgm:prSet presAssocID="{6CF29CC4-8DC5-9D4A-86DF-DCC45FF669C6}" presName="sibTrans" presStyleLbl="sibTrans2D1" presStyleIdx="2" presStyleCnt="3"/>
      <dgm:spPr/>
    </dgm:pt>
    <dgm:pt modelId="{2B905A99-F1DF-6C47-B076-7A14C907D456}" type="pres">
      <dgm:prSet presAssocID="{6CF29CC4-8DC5-9D4A-86DF-DCC45FF669C6}" presName="connectorText" presStyleLbl="sibTrans2D1" presStyleIdx="2" presStyleCnt="3"/>
      <dgm:spPr/>
    </dgm:pt>
    <dgm:pt modelId="{D4E68752-0AC5-4F4B-B0F5-E28008063BEC}" type="pres">
      <dgm:prSet presAssocID="{B7813CD2-B2C5-7D4F-A482-48527DC924DB}" presName="node" presStyleLbl="node1" presStyleIdx="3" presStyleCnt="4" custScaleY="143720" custLinFactNeighborY="11934">
        <dgm:presLayoutVars>
          <dgm:bulletEnabled val="1"/>
        </dgm:presLayoutVars>
      </dgm:prSet>
      <dgm:spPr/>
    </dgm:pt>
  </dgm:ptLst>
  <dgm:cxnLst>
    <dgm:cxn modelId="{928C190B-B207-4F4A-8AE6-E81D8D55BFA9}" type="presOf" srcId="{6CF29CC4-8DC5-9D4A-86DF-DCC45FF669C6}" destId="{1972CF1F-3A3C-D34B-B1DF-91AF85BD47AE}" srcOrd="0" destOrd="0" presId="urn:microsoft.com/office/officeart/2005/8/layout/process1"/>
    <dgm:cxn modelId="{B1047E15-DB50-3544-A991-66EA2F8BFF92}" srcId="{3AF20FFD-74EF-994E-88C7-B75BD4231E12}" destId="{B7813CD2-B2C5-7D4F-A482-48527DC924DB}" srcOrd="3" destOrd="0" parTransId="{16BB2FA7-0B41-9041-B08E-4DD09097B31F}" sibTransId="{E026B554-546C-DB4C-8425-A931F4E3F9EA}"/>
    <dgm:cxn modelId="{F738F31E-53A9-8845-A3B7-320E5875F20E}" type="presOf" srcId="{41047ED2-9C81-1349-824F-571A58EEA43D}" destId="{4F824D2C-1D28-4341-9378-C5C0CBC2F781}" srcOrd="1" destOrd="0" presId="urn:microsoft.com/office/officeart/2005/8/layout/process1"/>
    <dgm:cxn modelId="{834C072D-FE9C-0249-8234-9BDFEA6216FC}" type="presOf" srcId="{960BA049-1F2E-1247-95AF-2A774288C8D7}" destId="{2D07C5A1-11EC-5D40-8432-1D2CA95A8536}" srcOrd="0" destOrd="0" presId="urn:microsoft.com/office/officeart/2005/8/layout/process1"/>
    <dgm:cxn modelId="{20D38834-3632-8545-A8E9-62D346015958}" type="presOf" srcId="{AC5CB7B4-2970-0B4F-9BFE-96B8191837F6}" destId="{5EB3AE1A-CFF1-3840-B16B-37DFD181C3F2}" srcOrd="1" destOrd="0" presId="urn:microsoft.com/office/officeart/2005/8/layout/process1"/>
    <dgm:cxn modelId="{F3C69B39-2C8F-8A48-A57F-AD2E50C803FD}" type="presOf" srcId="{B7813CD2-B2C5-7D4F-A482-48527DC924DB}" destId="{D4E68752-0AC5-4F4B-B0F5-E28008063BEC}" srcOrd="0" destOrd="0" presId="urn:microsoft.com/office/officeart/2005/8/layout/process1"/>
    <dgm:cxn modelId="{31BD5643-C3F6-824F-8850-8D9136B745F2}" type="presOf" srcId="{AC5CB7B4-2970-0B4F-9BFE-96B8191837F6}" destId="{E03A4264-6688-F643-B7FA-3FE8E2354BBC}" srcOrd="0" destOrd="0" presId="urn:microsoft.com/office/officeart/2005/8/layout/process1"/>
    <dgm:cxn modelId="{C1407B45-9B21-284B-A4AF-B71B02D865D7}" type="presOf" srcId="{41047ED2-9C81-1349-824F-571A58EEA43D}" destId="{AE9FEA13-1A0C-6B48-A428-4B92CD2CE97C}" srcOrd="0" destOrd="0" presId="urn:microsoft.com/office/officeart/2005/8/layout/process1"/>
    <dgm:cxn modelId="{2C63BF5A-B8E2-084E-ABC5-E1F36418DA92}" type="presOf" srcId="{9A983E08-FC34-364C-96CD-68C873F58222}" destId="{E2E69B02-021F-CA4E-AB73-9F43876905E0}" srcOrd="0" destOrd="0" presId="urn:microsoft.com/office/officeart/2005/8/layout/process1"/>
    <dgm:cxn modelId="{2D83E183-5FA0-8242-8AE0-F1665BB196A2}" srcId="{3AF20FFD-74EF-994E-88C7-B75BD4231E12}" destId="{9A983E08-FC34-364C-96CD-68C873F58222}" srcOrd="2" destOrd="0" parTransId="{85C50C7B-6E54-8B46-BB67-E39E2430FF18}" sibTransId="{6CF29CC4-8DC5-9D4A-86DF-DCC45FF669C6}"/>
    <dgm:cxn modelId="{E4B8E487-6F06-634D-A1CD-5AFA5FBEB70A}" srcId="{3AF20FFD-74EF-994E-88C7-B75BD4231E12}" destId="{960BA049-1F2E-1247-95AF-2A774288C8D7}" srcOrd="1" destOrd="0" parTransId="{0F7B7739-C86C-E143-9226-2A108455D036}" sibTransId="{41047ED2-9C81-1349-824F-571A58EEA43D}"/>
    <dgm:cxn modelId="{0E1CC79F-4CD0-084B-AD0A-6622EC68B666}" type="presOf" srcId="{3AF20FFD-74EF-994E-88C7-B75BD4231E12}" destId="{3CAA4B52-5C56-234B-8DA2-7277565D991A}" srcOrd="0" destOrd="0" presId="urn:microsoft.com/office/officeart/2005/8/layout/process1"/>
    <dgm:cxn modelId="{682563A1-0885-7441-8EF2-426A39D310DA}" type="presOf" srcId="{6CF29CC4-8DC5-9D4A-86DF-DCC45FF669C6}" destId="{2B905A99-F1DF-6C47-B076-7A14C907D456}" srcOrd="1" destOrd="0" presId="urn:microsoft.com/office/officeart/2005/8/layout/process1"/>
    <dgm:cxn modelId="{ACD8F7AB-1FF1-D941-91A9-6BD0A3DE1D48}" srcId="{3AF20FFD-74EF-994E-88C7-B75BD4231E12}" destId="{A7E22C5B-2169-D149-AA3D-7247DABBCA5E}" srcOrd="0" destOrd="0" parTransId="{16F3A03F-2E5B-7C44-BDBF-97EDEDB4E2AA}" sibTransId="{AC5CB7B4-2970-0B4F-9BFE-96B8191837F6}"/>
    <dgm:cxn modelId="{5E4266FD-0641-4E4D-BA9A-6C5546633F92}" type="presOf" srcId="{A7E22C5B-2169-D149-AA3D-7247DABBCA5E}" destId="{7F84BB1A-50F2-3545-830C-2BFDCF4F004A}" srcOrd="0" destOrd="0" presId="urn:microsoft.com/office/officeart/2005/8/layout/process1"/>
    <dgm:cxn modelId="{78942CC8-3173-4743-8073-D24759AB6B96}" type="presParOf" srcId="{3CAA4B52-5C56-234B-8DA2-7277565D991A}" destId="{7F84BB1A-50F2-3545-830C-2BFDCF4F004A}" srcOrd="0" destOrd="0" presId="urn:microsoft.com/office/officeart/2005/8/layout/process1"/>
    <dgm:cxn modelId="{110B7819-7D63-7644-ACB4-8A2D778F92D3}" type="presParOf" srcId="{3CAA4B52-5C56-234B-8DA2-7277565D991A}" destId="{E03A4264-6688-F643-B7FA-3FE8E2354BBC}" srcOrd="1" destOrd="0" presId="urn:microsoft.com/office/officeart/2005/8/layout/process1"/>
    <dgm:cxn modelId="{9F12C2E6-B5CA-2C43-AEAB-83E40B4FBE8A}" type="presParOf" srcId="{E03A4264-6688-F643-B7FA-3FE8E2354BBC}" destId="{5EB3AE1A-CFF1-3840-B16B-37DFD181C3F2}" srcOrd="0" destOrd="0" presId="urn:microsoft.com/office/officeart/2005/8/layout/process1"/>
    <dgm:cxn modelId="{DB24D539-AD87-0E4D-A004-1FBA6C275818}" type="presParOf" srcId="{3CAA4B52-5C56-234B-8DA2-7277565D991A}" destId="{2D07C5A1-11EC-5D40-8432-1D2CA95A8536}" srcOrd="2" destOrd="0" presId="urn:microsoft.com/office/officeart/2005/8/layout/process1"/>
    <dgm:cxn modelId="{2999D96D-1617-7D44-8404-361F1C09F4E6}" type="presParOf" srcId="{3CAA4B52-5C56-234B-8DA2-7277565D991A}" destId="{AE9FEA13-1A0C-6B48-A428-4B92CD2CE97C}" srcOrd="3" destOrd="0" presId="urn:microsoft.com/office/officeart/2005/8/layout/process1"/>
    <dgm:cxn modelId="{D53FFEDB-7515-E74F-A758-AFB48C5B5E8B}" type="presParOf" srcId="{AE9FEA13-1A0C-6B48-A428-4B92CD2CE97C}" destId="{4F824D2C-1D28-4341-9378-C5C0CBC2F781}" srcOrd="0" destOrd="0" presId="urn:microsoft.com/office/officeart/2005/8/layout/process1"/>
    <dgm:cxn modelId="{37F265D3-6C69-D440-9445-3C719F964510}" type="presParOf" srcId="{3CAA4B52-5C56-234B-8DA2-7277565D991A}" destId="{E2E69B02-021F-CA4E-AB73-9F43876905E0}" srcOrd="4" destOrd="0" presId="urn:microsoft.com/office/officeart/2005/8/layout/process1"/>
    <dgm:cxn modelId="{0B113A0E-317B-A447-9AFC-50F2FD8914E8}" type="presParOf" srcId="{3CAA4B52-5C56-234B-8DA2-7277565D991A}" destId="{1972CF1F-3A3C-D34B-B1DF-91AF85BD47AE}" srcOrd="5" destOrd="0" presId="urn:microsoft.com/office/officeart/2005/8/layout/process1"/>
    <dgm:cxn modelId="{FF7874DE-3881-1D45-9756-6F0050B97959}" type="presParOf" srcId="{1972CF1F-3A3C-D34B-B1DF-91AF85BD47AE}" destId="{2B905A99-F1DF-6C47-B076-7A14C907D456}" srcOrd="0" destOrd="0" presId="urn:microsoft.com/office/officeart/2005/8/layout/process1"/>
    <dgm:cxn modelId="{A5568278-3129-3944-8DFE-79119C17336D}" type="presParOf" srcId="{3CAA4B52-5C56-234B-8DA2-7277565D991A}" destId="{D4E68752-0AC5-4F4B-B0F5-E28008063BEC}"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0712C7-EE71-E041-9596-F6B35D36AD83}" type="doc">
      <dgm:prSet loTypeId="urn:microsoft.com/office/officeart/2005/8/layout/chevron1" loCatId="" qsTypeId="urn:microsoft.com/office/officeart/2005/8/quickstyle/simple1" qsCatId="simple" csTypeId="urn:microsoft.com/office/officeart/2005/8/colors/accent3_5" csCatId="accent3" phldr="1"/>
      <dgm:spPr/>
    </dgm:pt>
    <dgm:pt modelId="{8FC95ADD-6278-8C4C-9CC7-39621A53DD93}">
      <dgm:prSet phldrT="[Text]" custT="1"/>
      <dgm:spPr>
        <a:solidFill>
          <a:srgbClr val="005000"/>
        </a:solidFill>
      </dgm:spPr>
      <dgm:t>
        <a:bodyPr/>
        <a:lstStyle/>
        <a:p>
          <a:r>
            <a:rPr lang="en-US" sz="1600" b="1" dirty="0">
              <a:latin typeface="Cambria Math" panose="02040503050406030204" pitchFamily="18" charset="0"/>
              <a:ea typeface="Cambria Math" panose="02040503050406030204" pitchFamily="18" charset="0"/>
            </a:rPr>
            <a:t>2007-08:</a:t>
          </a:r>
        </a:p>
        <a:p>
          <a:r>
            <a:rPr lang="en-US" sz="1600" dirty="0">
              <a:latin typeface="Cambria Math" panose="02040503050406030204" pitchFamily="18" charset="0"/>
              <a:ea typeface="Cambria Math" panose="02040503050406030204" pitchFamily="18" charset="0"/>
            </a:rPr>
            <a:t>Gatton Academy opens</a:t>
          </a:r>
        </a:p>
      </dgm:t>
    </dgm:pt>
    <dgm:pt modelId="{EDFAC066-3B2C-A247-B57B-158D66BD1FB4}" type="parTrans" cxnId="{D7651378-4F5E-2F4F-B1E0-13CCC4594592}">
      <dgm:prSet/>
      <dgm:spPr/>
      <dgm:t>
        <a:bodyPr/>
        <a:lstStyle/>
        <a:p>
          <a:endParaRPr lang="en-US"/>
        </a:p>
      </dgm:t>
    </dgm:pt>
    <dgm:pt modelId="{7D853093-37A5-B24E-937A-3A4F3724B72B}" type="sibTrans" cxnId="{D7651378-4F5E-2F4F-B1E0-13CCC4594592}">
      <dgm:prSet/>
      <dgm:spPr/>
      <dgm:t>
        <a:bodyPr/>
        <a:lstStyle/>
        <a:p>
          <a:endParaRPr lang="en-US"/>
        </a:p>
      </dgm:t>
    </dgm:pt>
    <dgm:pt modelId="{BE88B45A-514B-664D-8C28-8C141AE23AE2}">
      <dgm:prSet phldrT="[Text]" custT="1"/>
      <dgm:spPr>
        <a:solidFill>
          <a:srgbClr val="009F68"/>
        </a:solidFill>
      </dgm:spPr>
      <dgm:t>
        <a:bodyPr/>
        <a:lstStyle/>
        <a:p>
          <a:r>
            <a:rPr lang="en-US" sz="1600" b="1" dirty="0">
              <a:latin typeface="Cambria Math" panose="02040503050406030204" pitchFamily="18" charset="0"/>
              <a:ea typeface="Cambria Math" panose="02040503050406030204" pitchFamily="18" charset="0"/>
            </a:rPr>
            <a:t>2015-16:</a:t>
          </a:r>
        </a:p>
        <a:p>
          <a:r>
            <a:rPr lang="en-US" sz="1500" dirty="0">
              <a:latin typeface="Cambria Math" panose="02040503050406030204" pitchFamily="18" charset="0"/>
              <a:ea typeface="Cambria Math" panose="02040503050406030204" pitchFamily="18" charset="0"/>
            </a:rPr>
            <a:t>Increase for expansion</a:t>
          </a:r>
        </a:p>
      </dgm:t>
    </dgm:pt>
    <dgm:pt modelId="{7168C240-B6B5-0340-91D6-78AD17DFE029}" type="parTrans" cxnId="{2F2E5F2C-9AE8-D049-89B8-95257616FDE6}">
      <dgm:prSet/>
      <dgm:spPr/>
      <dgm:t>
        <a:bodyPr/>
        <a:lstStyle/>
        <a:p>
          <a:endParaRPr lang="en-US"/>
        </a:p>
      </dgm:t>
    </dgm:pt>
    <dgm:pt modelId="{264A2E26-FF13-FE43-937F-222B5E24DAC4}" type="sibTrans" cxnId="{2F2E5F2C-9AE8-D049-89B8-95257616FDE6}">
      <dgm:prSet/>
      <dgm:spPr/>
      <dgm:t>
        <a:bodyPr/>
        <a:lstStyle/>
        <a:p>
          <a:endParaRPr lang="en-US"/>
        </a:p>
      </dgm:t>
    </dgm:pt>
    <dgm:pt modelId="{A16D0B1A-0175-2D43-8D3F-A2111EB1D82E}">
      <dgm:prSet phldrT="[Text]" custT="1"/>
      <dgm:spPr>
        <a:solidFill>
          <a:srgbClr val="92D050">
            <a:alpha val="90000"/>
          </a:srgbClr>
        </a:solidFill>
      </dgm:spPr>
      <dgm:t>
        <a:bodyPr/>
        <a:lstStyle/>
        <a:p>
          <a:r>
            <a:rPr lang="en-US" sz="1600" b="1" dirty="0">
              <a:latin typeface="Cambria Math" panose="02040503050406030204" pitchFamily="18" charset="0"/>
              <a:ea typeface="Cambria Math" panose="02040503050406030204" pitchFamily="18" charset="0"/>
            </a:rPr>
            <a:t>2017-19:    </a:t>
          </a:r>
        </a:p>
        <a:p>
          <a:r>
            <a:rPr lang="en-US" sz="1600" dirty="0">
              <a:latin typeface="Cambria Math" panose="02040503050406030204" pitchFamily="18" charset="0"/>
              <a:ea typeface="Cambria Math" panose="02040503050406030204" pitchFamily="18" charset="0"/>
            </a:rPr>
            <a:t>Cuts to funding</a:t>
          </a:r>
        </a:p>
      </dgm:t>
    </dgm:pt>
    <dgm:pt modelId="{227A3731-64AA-864D-AFAC-1EFBD6D20E93}" type="parTrans" cxnId="{51C07DD4-8F9C-504A-AFDF-1D63CA64A95C}">
      <dgm:prSet/>
      <dgm:spPr/>
      <dgm:t>
        <a:bodyPr/>
        <a:lstStyle/>
        <a:p>
          <a:endParaRPr lang="en-US"/>
        </a:p>
      </dgm:t>
    </dgm:pt>
    <dgm:pt modelId="{3F691727-3159-7B4C-9A0F-0BFD4319934D}" type="sibTrans" cxnId="{51C07DD4-8F9C-504A-AFDF-1D63CA64A95C}">
      <dgm:prSet/>
      <dgm:spPr/>
      <dgm:t>
        <a:bodyPr/>
        <a:lstStyle/>
        <a:p>
          <a:endParaRPr lang="en-US"/>
        </a:p>
      </dgm:t>
    </dgm:pt>
    <dgm:pt modelId="{DC75B57A-14A9-794C-B557-5CCFE5772706}">
      <dgm:prSet phldrT="[Text]" custT="1"/>
      <dgm:spPr>
        <a:solidFill>
          <a:srgbClr val="005000"/>
        </a:solidFill>
      </dgm:spPr>
      <dgm:t>
        <a:bodyPr/>
        <a:lstStyle/>
        <a:p>
          <a:r>
            <a:rPr lang="en-US" sz="1600" b="1" dirty="0">
              <a:latin typeface="Cambria Math" panose="02040503050406030204" pitchFamily="18" charset="0"/>
              <a:ea typeface="Cambria Math" panose="02040503050406030204" pitchFamily="18" charset="0"/>
            </a:rPr>
            <a:t>2020-21:</a:t>
          </a:r>
        </a:p>
        <a:p>
          <a:r>
            <a:rPr lang="en-US" sz="1600" dirty="0">
              <a:latin typeface="Cambria Math" panose="02040503050406030204" pitchFamily="18" charset="0"/>
              <a:ea typeface="Cambria Math" panose="02040503050406030204" pitchFamily="18" charset="0"/>
            </a:rPr>
            <a:t>Funding restored</a:t>
          </a:r>
        </a:p>
      </dgm:t>
    </dgm:pt>
    <dgm:pt modelId="{6555406A-0077-2B4E-8B36-414E3685E02D}" type="parTrans" cxnId="{0FAB9CC1-996C-2343-953A-47B610518055}">
      <dgm:prSet/>
      <dgm:spPr/>
      <dgm:t>
        <a:bodyPr/>
        <a:lstStyle/>
        <a:p>
          <a:endParaRPr lang="en-US"/>
        </a:p>
      </dgm:t>
    </dgm:pt>
    <dgm:pt modelId="{C6D8AA94-6E37-F54B-99F8-B83BEB1D28C0}" type="sibTrans" cxnId="{0FAB9CC1-996C-2343-953A-47B610518055}">
      <dgm:prSet/>
      <dgm:spPr/>
      <dgm:t>
        <a:bodyPr/>
        <a:lstStyle/>
        <a:p>
          <a:endParaRPr lang="en-US"/>
        </a:p>
      </dgm:t>
    </dgm:pt>
    <dgm:pt modelId="{1FFCE1E7-2134-CC47-901C-2765ED82E560}">
      <dgm:prSet phldrT="[Text]" custT="1"/>
      <dgm:spPr>
        <a:solidFill>
          <a:srgbClr val="009F68"/>
        </a:solidFill>
      </dgm:spPr>
      <dgm:t>
        <a:bodyPr/>
        <a:lstStyle/>
        <a:p>
          <a:r>
            <a:rPr lang="en-US" sz="1600" b="1" dirty="0">
              <a:latin typeface="Cambria Math" panose="02040503050406030204" pitchFamily="18" charset="0"/>
              <a:ea typeface="Cambria Math" panose="02040503050406030204" pitchFamily="18" charset="0"/>
            </a:rPr>
            <a:t>2024-26: </a:t>
          </a:r>
        </a:p>
        <a:p>
          <a:r>
            <a:rPr lang="en-US" sz="1600" dirty="0">
              <a:latin typeface="Cambria Math" panose="02040503050406030204" pitchFamily="18" charset="0"/>
              <a:ea typeface="Cambria Math" panose="02040503050406030204" pitchFamily="18" charset="0"/>
            </a:rPr>
            <a:t>9% increase</a:t>
          </a:r>
        </a:p>
      </dgm:t>
    </dgm:pt>
    <dgm:pt modelId="{219D80A0-C62F-174E-B53D-034C593CE6E1}" type="parTrans" cxnId="{D7A3FCEA-3E23-624D-8920-1C5FC0E9F598}">
      <dgm:prSet/>
      <dgm:spPr/>
      <dgm:t>
        <a:bodyPr/>
        <a:lstStyle/>
        <a:p>
          <a:endParaRPr lang="en-US"/>
        </a:p>
      </dgm:t>
    </dgm:pt>
    <dgm:pt modelId="{47C45505-A30E-6349-A40A-4907BEEB5304}" type="sibTrans" cxnId="{D7A3FCEA-3E23-624D-8920-1C5FC0E9F598}">
      <dgm:prSet/>
      <dgm:spPr/>
      <dgm:t>
        <a:bodyPr/>
        <a:lstStyle/>
        <a:p>
          <a:endParaRPr lang="en-US"/>
        </a:p>
      </dgm:t>
    </dgm:pt>
    <dgm:pt modelId="{AB5670AF-8EF0-6F47-9A70-E96FA98AD7EA}" type="pres">
      <dgm:prSet presAssocID="{8D0712C7-EE71-E041-9596-F6B35D36AD83}" presName="Name0" presStyleCnt="0">
        <dgm:presLayoutVars>
          <dgm:dir/>
          <dgm:animLvl val="lvl"/>
          <dgm:resizeHandles val="exact"/>
        </dgm:presLayoutVars>
      </dgm:prSet>
      <dgm:spPr/>
    </dgm:pt>
    <dgm:pt modelId="{8104F6EB-E603-AC40-88C1-DDFA48F85276}" type="pres">
      <dgm:prSet presAssocID="{8FC95ADD-6278-8C4C-9CC7-39621A53DD93}" presName="parTxOnly" presStyleLbl="node1" presStyleIdx="0" presStyleCnt="5" custScaleY="158965">
        <dgm:presLayoutVars>
          <dgm:chMax val="0"/>
          <dgm:chPref val="0"/>
          <dgm:bulletEnabled val="1"/>
        </dgm:presLayoutVars>
      </dgm:prSet>
      <dgm:spPr/>
    </dgm:pt>
    <dgm:pt modelId="{9CB2F217-A806-5249-AE5E-6F2F849933F3}" type="pres">
      <dgm:prSet presAssocID="{7D853093-37A5-B24E-937A-3A4F3724B72B}" presName="parTxOnlySpace" presStyleCnt="0"/>
      <dgm:spPr/>
    </dgm:pt>
    <dgm:pt modelId="{16E2B19E-C756-D144-98AA-37CC43F0FAB6}" type="pres">
      <dgm:prSet presAssocID="{BE88B45A-514B-664D-8C28-8C141AE23AE2}" presName="parTxOnly" presStyleLbl="node1" presStyleIdx="1" presStyleCnt="5" custScaleX="105748" custScaleY="158966">
        <dgm:presLayoutVars>
          <dgm:chMax val="0"/>
          <dgm:chPref val="0"/>
          <dgm:bulletEnabled val="1"/>
        </dgm:presLayoutVars>
      </dgm:prSet>
      <dgm:spPr/>
    </dgm:pt>
    <dgm:pt modelId="{4A30B7E8-DE6C-7F4A-B969-CF47A73AC682}" type="pres">
      <dgm:prSet presAssocID="{264A2E26-FF13-FE43-937F-222B5E24DAC4}" presName="parTxOnlySpace" presStyleCnt="0"/>
      <dgm:spPr/>
    </dgm:pt>
    <dgm:pt modelId="{F4EDF229-864D-AA41-9E99-A3515981802A}" type="pres">
      <dgm:prSet presAssocID="{A16D0B1A-0175-2D43-8D3F-A2111EB1D82E}" presName="parTxOnly" presStyleLbl="node1" presStyleIdx="2" presStyleCnt="5" custScaleY="158966">
        <dgm:presLayoutVars>
          <dgm:chMax val="0"/>
          <dgm:chPref val="0"/>
          <dgm:bulletEnabled val="1"/>
        </dgm:presLayoutVars>
      </dgm:prSet>
      <dgm:spPr/>
    </dgm:pt>
    <dgm:pt modelId="{71AE6399-1ACF-4043-9523-C2B43F0D0648}" type="pres">
      <dgm:prSet presAssocID="{3F691727-3159-7B4C-9A0F-0BFD4319934D}" presName="parTxOnlySpace" presStyleCnt="0"/>
      <dgm:spPr/>
    </dgm:pt>
    <dgm:pt modelId="{F8B9F43C-C7A8-0541-9EB4-598F42F4CA83}" type="pres">
      <dgm:prSet presAssocID="{DC75B57A-14A9-794C-B557-5CCFE5772706}" presName="parTxOnly" presStyleLbl="node1" presStyleIdx="3" presStyleCnt="5" custScaleY="158966">
        <dgm:presLayoutVars>
          <dgm:chMax val="0"/>
          <dgm:chPref val="0"/>
          <dgm:bulletEnabled val="1"/>
        </dgm:presLayoutVars>
      </dgm:prSet>
      <dgm:spPr/>
    </dgm:pt>
    <dgm:pt modelId="{B7C6E59D-3335-F248-A34B-6D59ABFCCCF9}" type="pres">
      <dgm:prSet presAssocID="{C6D8AA94-6E37-F54B-99F8-B83BEB1D28C0}" presName="parTxOnlySpace" presStyleCnt="0"/>
      <dgm:spPr/>
    </dgm:pt>
    <dgm:pt modelId="{E428ABDC-851F-A942-AF42-33665661B727}" type="pres">
      <dgm:prSet presAssocID="{1FFCE1E7-2134-CC47-901C-2765ED82E560}" presName="parTxOnly" presStyleLbl="node1" presStyleIdx="4" presStyleCnt="5" custScaleY="158965">
        <dgm:presLayoutVars>
          <dgm:chMax val="0"/>
          <dgm:chPref val="0"/>
          <dgm:bulletEnabled val="1"/>
        </dgm:presLayoutVars>
      </dgm:prSet>
      <dgm:spPr/>
    </dgm:pt>
  </dgm:ptLst>
  <dgm:cxnLst>
    <dgm:cxn modelId="{8EA3860B-553B-4445-AF12-43899834AE27}" type="presOf" srcId="{A16D0B1A-0175-2D43-8D3F-A2111EB1D82E}" destId="{F4EDF229-864D-AA41-9E99-A3515981802A}" srcOrd="0" destOrd="0" presId="urn:microsoft.com/office/officeart/2005/8/layout/chevron1"/>
    <dgm:cxn modelId="{2F2E5F2C-9AE8-D049-89B8-95257616FDE6}" srcId="{8D0712C7-EE71-E041-9596-F6B35D36AD83}" destId="{BE88B45A-514B-664D-8C28-8C141AE23AE2}" srcOrd="1" destOrd="0" parTransId="{7168C240-B6B5-0340-91D6-78AD17DFE029}" sibTransId="{264A2E26-FF13-FE43-937F-222B5E24DAC4}"/>
    <dgm:cxn modelId="{F482D435-44EF-8E45-AD3B-E382C9C551CF}" type="presOf" srcId="{1FFCE1E7-2134-CC47-901C-2765ED82E560}" destId="{E428ABDC-851F-A942-AF42-33665661B727}" srcOrd="0" destOrd="0" presId="urn:microsoft.com/office/officeart/2005/8/layout/chevron1"/>
    <dgm:cxn modelId="{38BB826D-0251-8A4C-8C71-AF112A56DC53}" type="presOf" srcId="{DC75B57A-14A9-794C-B557-5CCFE5772706}" destId="{F8B9F43C-C7A8-0541-9EB4-598F42F4CA83}" srcOrd="0" destOrd="0" presId="urn:microsoft.com/office/officeart/2005/8/layout/chevron1"/>
    <dgm:cxn modelId="{D7651378-4F5E-2F4F-B1E0-13CCC4594592}" srcId="{8D0712C7-EE71-E041-9596-F6B35D36AD83}" destId="{8FC95ADD-6278-8C4C-9CC7-39621A53DD93}" srcOrd="0" destOrd="0" parTransId="{EDFAC066-3B2C-A247-B57B-158D66BD1FB4}" sibTransId="{7D853093-37A5-B24E-937A-3A4F3724B72B}"/>
    <dgm:cxn modelId="{C784BCAA-BBE7-DA41-A979-0C70D780E432}" type="presOf" srcId="{BE88B45A-514B-664D-8C28-8C141AE23AE2}" destId="{16E2B19E-C756-D144-98AA-37CC43F0FAB6}" srcOrd="0" destOrd="0" presId="urn:microsoft.com/office/officeart/2005/8/layout/chevron1"/>
    <dgm:cxn modelId="{0FAB9CC1-996C-2343-953A-47B610518055}" srcId="{8D0712C7-EE71-E041-9596-F6B35D36AD83}" destId="{DC75B57A-14A9-794C-B557-5CCFE5772706}" srcOrd="3" destOrd="0" parTransId="{6555406A-0077-2B4E-8B36-414E3685E02D}" sibTransId="{C6D8AA94-6E37-F54B-99F8-B83BEB1D28C0}"/>
    <dgm:cxn modelId="{51C07DD4-8F9C-504A-AFDF-1D63CA64A95C}" srcId="{8D0712C7-EE71-E041-9596-F6B35D36AD83}" destId="{A16D0B1A-0175-2D43-8D3F-A2111EB1D82E}" srcOrd="2" destOrd="0" parTransId="{227A3731-64AA-864D-AFAC-1EFBD6D20E93}" sibTransId="{3F691727-3159-7B4C-9A0F-0BFD4319934D}"/>
    <dgm:cxn modelId="{C50294DD-5492-0747-A288-717E5F584FC3}" type="presOf" srcId="{8FC95ADD-6278-8C4C-9CC7-39621A53DD93}" destId="{8104F6EB-E603-AC40-88C1-DDFA48F85276}" srcOrd="0" destOrd="0" presId="urn:microsoft.com/office/officeart/2005/8/layout/chevron1"/>
    <dgm:cxn modelId="{DAC20AE1-B728-2248-92E1-BB3FAA1E0F61}" type="presOf" srcId="{8D0712C7-EE71-E041-9596-F6B35D36AD83}" destId="{AB5670AF-8EF0-6F47-9A70-E96FA98AD7EA}" srcOrd="0" destOrd="0" presId="urn:microsoft.com/office/officeart/2005/8/layout/chevron1"/>
    <dgm:cxn modelId="{D7A3FCEA-3E23-624D-8920-1C5FC0E9F598}" srcId="{8D0712C7-EE71-E041-9596-F6B35D36AD83}" destId="{1FFCE1E7-2134-CC47-901C-2765ED82E560}" srcOrd="4" destOrd="0" parTransId="{219D80A0-C62F-174E-B53D-034C593CE6E1}" sibTransId="{47C45505-A30E-6349-A40A-4907BEEB5304}"/>
    <dgm:cxn modelId="{797175FC-09AA-9E47-A7C4-44CA9ED2D63B}" type="presParOf" srcId="{AB5670AF-8EF0-6F47-9A70-E96FA98AD7EA}" destId="{8104F6EB-E603-AC40-88C1-DDFA48F85276}" srcOrd="0" destOrd="0" presId="urn:microsoft.com/office/officeart/2005/8/layout/chevron1"/>
    <dgm:cxn modelId="{7BFE8F24-7F63-3A4A-BD8A-B5E5D7325405}" type="presParOf" srcId="{AB5670AF-8EF0-6F47-9A70-E96FA98AD7EA}" destId="{9CB2F217-A806-5249-AE5E-6F2F849933F3}" srcOrd="1" destOrd="0" presId="urn:microsoft.com/office/officeart/2005/8/layout/chevron1"/>
    <dgm:cxn modelId="{2A55E91E-3C96-DE44-8BD2-D5A22329241D}" type="presParOf" srcId="{AB5670AF-8EF0-6F47-9A70-E96FA98AD7EA}" destId="{16E2B19E-C756-D144-98AA-37CC43F0FAB6}" srcOrd="2" destOrd="0" presId="urn:microsoft.com/office/officeart/2005/8/layout/chevron1"/>
    <dgm:cxn modelId="{F60F91BA-8156-AE4B-BDCA-0472AB3AE8A3}" type="presParOf" srcId="{AB5670AF-8EF0-6F47-9A70-E96FA98AD7EA}" destId="{4A30B7E8-DE6C-7F4A-B969-CF47A73AC682}" srcOrd="3" destOrd="0" presId="urn:microsoft.com/office/officeart/2005/8/layout/chevron1"/>
    <dgm:cxn modelId="{5D78A316-93F7-EB46-AFF8-36DAEAA9E103}" type="presParOf" srcId="{AB5670AF-8EF0-6F47-9A70-E96FA98AD7EA}" destId="{F4EDF229-864D-AA41-9E99-A3515981802A}" srcOrd="4" destOrd="0" presId="urn:microsoft.com/office/officeart/2005/8/layout/chevron1"/>
    <dgm:cxn modelId="{6D7A8EF2-0240-8F41-B7A9-6D43343226FE}" type="presParOf" srcId="{AB5670AF-8EF0-6F47-9A70-E96FA98AD7EA}" destId="{71AE6399-1ACF-4043-9523-C2B43F0D0648}" srcOrd="5" destOrd="0" presId="urn:microsoft.com/office/officeart/2005/8/layout/chevron1"/>
    <dgm:cxn modelId="{D76E8F78-4699-7444-937B-42B3F29435C6}" type="presParOf" srcId="{AB5670AF-8EF0-6F47-9A70-E96FA98AD7EA}" destId="{F8B9F43C-C7A8-0541-9EB4-598F42F4CA83}" srcOrd="6" destOrd="0" presId="urn:microsoft.com/office/officeart/2005/8/layout/chevron1"/>
    <dgm:cxn modelId="{A520A471-5D3A-1140-BFD1-64BA5E449CC0}" type="presParOf" srcId="{AB5670AF-8EF0-6F47-9A70-E96FA98AD7EA}" destId="{B7C6E59D-3335-F248-A34B-6D59ABFCCCF9}" srcOrd="7" destOrd="0" presId="urn:microsoft.com/office/officeart/2005/8/layout/chevron1"/>
    <dgm:cxn modelId="{581D42B5-4877-CF46-B6D1-016C9E687594}" type="presParOf" srcId="{AB5670AF-8EF0-6F47-9A70-E96FA98AD7EA}" destId="{E428ABDC-851F-A942-AF42-33665661B727}"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84BB1A-50F2-3545-830C-2BFDCF4F004A}">
      <dsp:nvSpPr>
        <dsp:cNvPr id="0" name=""/>
        <dsp:cNvSpPr/>
      </dsp:nvSpPr>
      <dsp:spPr>
        <a:xfrm>
          <a:off x="5052" y="0"/>
          <a:ext cx="2209159" cy="1621398"/>
        </a:xfrm>
        <a:prstGeom prst="roundRect">
          <a:avLst>
            <a:gd name="adj" fmla="val 10000"/>
          </a:avLst>
        </a:prstGeom>
        <a:solidFill>
          <a:srgbClr val="009F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dirty="0">
              <a:latin typeface="Tw Cen MT" panose="020B0602020104020603" pitchFamily="34" charset="77"/>
            </a:rPr>
            <a:t>August 2007: </a:t>
          </a:r>
          <a:r>
            <a:rPr lang="en-US" sz="2200" b="0" i="0" kern="1200" dirty="0">
              <a:latin typeface="Tw Cen MT" panose="020B0602020104020603" pitchFamily="34" charset="77"/>
            </a:rPr>
            <a:t>Opened our doors with 120 students</a:t>
          </a:r>
        </a:p>
      </dsp:txBody>
      <dsp:txXfrm>
        <a:off x="52541" y="47489"/>
        <a:ext cx="2114181" cy="1526420"/>
      </dsp:txXfrm>
    </dsp:sp>
    <dsp:sp modelId="{E03A4264-6688-F643-B7FA-3FE8E2354BBC}">
      <dsp:nvSpPr>
        <dsp:cNvPr id="0" name=""/>
        <dsp:cNvSpPr/>
      </dsp:nvSpPr>
      <dsp:spPr>
        <a:xfrm>
          <a:off x="2435127" y="536763"/>
          <a:ext cx="468341" cy="547871"/>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2435127" y="646337"/>
        <a:ext cx="327839" cy="328723"/>
      </dsp:txXfrm>
    </dsp:sp>
    <dsp:sp modelId="{2D07C5A1-11EC-5D40-8432-1D2CA95A8536}">
      <dsp:nvSpPr>
        <dsp:cNvPr id="0" name=""/>
        <dsp:cNvSpPr/>
      </dsp:nvSpPr>
      <dsp:spPr>
        <a:xfrm>
          <a:off x="3097875" y="0"/>
          <a:ext cx="2209159" cy="1621398"/>
        </a:xfrm>
        <a:prstGeom prst="roundRect">
          <a:avLst>
            <a:gd name="adj" fmla="val 10000"/>
          </a:avLst>
        </a:prstGeom>
        <a:solidFill>
          <a:srgbClr val="009F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dirty="0">
              <a:latin typeface="Tw Cen MT" panose="020B0602020104020603" pitchFamily="34" charset="77"/>
            </a:rPr>
            <a:t>2016-2017: </a:t>
          </a:r>
          <a:r>
            <a:rPr lang="en-US" sz="2200" b="0" i="0" kern="1200" dirty="0">
              <a:latin typeface="Tw Cen MT" panose="020B0602020104020603" pitchFamily="34" charset="77"/>
            </a:rPr>
            <a:t>Expanded to serve 200 students </a:t>
          </a:r>
        </a:p>
      </dsp:txBody>
      <dsp:txXfrm>
        <a:off x="3145364" y="47489"/>
        <a:ext cx="2114181" cy="1526420"/>
      </dsp:txXfrm>
    </dsp:sp>
    <dsp:sp modelId="{AE9FEA13-1A0C-6B48-A428-4B92CD2CE97C}">
      <dsp:nvSpPr>
        <dsp:cNvPr id="0" name=""/>
        <dsp:cNvSpPr/>
      </dsp:nvSpPr>
      <dsp:spPr>
        <a:xfrm>
          <a:off x="5527950" y="536763"/>
          <a:ext cx="468341" cy="547871"/>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5527950" y="646337"/>
        <a:ext cx="327839" cy="328723"/>
      </dsp:txXfrm>
    </dsp:sp>
    <dsp:sp modelId="{E2E69B02-021F-CA4E-AB73-9F43876905E0}">
      <dsp:nvSpPr>
        <dsp:cNvPr id="0" name=""/>
        <dsp:cNvSpPr/>
      </dsp:nvSpPr>
      <dsp:spPr>
        <a:xfrm>
          <a:off x="6190698" y="0"/>
          <a:ext cx="2209159" cy="1621398"/>
        </a:xfrm>
        <a:prstGeom prst="roundRect">
          <a:avLst>
            <a:gd name="adj" fmla="val 10000"/>
          </a:avLst>
        </a:prstGeom>
        <a:solidFill>
          <a:srgbClr val="009F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dirty="0">
              <a:latin typeface="Tw Cen MT" panose="020B0602020104020603" pitchFamily="34" charset="77"/>
            </a:rPr>
            <a:t>May 2025: </a:t>
          </a:r>
          <a:r>
            <a:rPr lang="en-US" sz="2200" b="0" i="0" kern="1200" dirty="0">
              <a:latin typeface="Tw Cen MT" panose="020B0602020104020603" pitchFamily="34" charset="77"/>
            </a:rPr>
            <a:t>Graduated our 18</a:t>
          </a:r>
          <a:r>
            <a:rPr lang="en-US" sz="2200" b="0" i="0" kern="1200" baseline="30000" dirty="0">
              <a:latin typeface="Tw Cen MT" panose="020B0602020104020603" pitchFamily="34" charset="77"/>
            </a:rPr>
            <a:t>th</a:t>
          </a:r>
          <a:r>
            <a:rPr lang="en-US" sz="2200" b="0" i="0" kern="1200" dirty="0">
              <a:latin typeface="Tw Cen MT" panose="020B0602020104020603" pitchFamily="34" charset="77"/>
            </a:rPr>
            <a:t> class</a:t>
          </a:r>
        </a:p>
      </dsp:txBody>
      <dsp:txXfrm>
        <a:off x="6238187" y="47489"/>
        <a:ext cx="2114181" cy="1526420"/>
      </dsp:txXfrm>
    </dsp:sp>
    <dsp:sp modelId="{1972CF1F-3A3C-D34B-B1DF-91AF85BD47AE}">
      <dsp:nvSpPr>
        <dsp:cNvPr id="0" name=""/>
        <dsp:cNvSpPr/>
      </dsp:nvSpPr>
      <dsp:spPr>
        <a:xfrm>
          <a:off x="8620773" y="536763"/>
          <a:ext cx="468341" cy="547871"/>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8620773" y="646337"/>
        <a:ext cx="327839" cy="328723"/>
      </dsp:txXfrm>
    </dsp:sp>
    <dsp:sp modelId="{D4E68752-0AC5-4F4B-B0F5-E28008063BEC}">
      <dsp:nvSpPr>
        <dsp:cNvPr id="0" name=""/>
        <dsp:cNvSpPr/>
      </dsp:nvSpPr>
      <dsp:spPr>
        <a:xfrm>
          <a:off x="9283521" y="0"/>
          <a:ext cx="2209159" cy="1621398"/>
        </a:xfrm>
        <a:prstGeom prst="roundRect">
          <a:avLst>
            <a:gd name="adj" fmla="val 10000"/>
          </a:avLst>
        </a:prstGeom>
        <a:solidFill>
          <a:srgbClr val="009F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i="0" kern="1200" dirty="0">
              <a:latin typeface="Tw Cen MT" panose="020B0602020104020603" pitchFamily="34" charset="77"/>
            </a:rPr>
            <a:t>Over 1200 Gatton alumni</a:t>
          </a:r>
        </a:p>
      </dsp:txBody>
      <dsp:txXfrm>
        <a:off x="9331010" y="47489"/>
        <a:ext cx="2114181" cy="15264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04F6EB-E603-AC40-88C1-DDFA48F85276}">
      <dsp:nvSpPr>
        <dsp:cNvPr id="0" name=""/>
        <dsp:cNvSpPr/>
      </dsp:nvSpPr>
      <dsp:spPr>
        <a:xfrm>
          <a:off x="2926" y="1215585"/>
          <a:ext cx="2479184" cy="1576414"/>
        </a:xfrm>
        <a:prstGeom prst="chevron">
          <a:avLst/>
        </a:prstGeom>
        <a:solidFill>
          <a:srgbClr val="005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Cambria Math" panose="02040503050406030204" pitchFamily="18" charset="0"/>
              <a:ea typeface="Cambria Math" panose="02040503050406030204" pitchFamily="18" charset="0"/>
            </a:rPr>
            <a:t>2007-08:</a:t>
          </a:r>
        </a:p>
        <a:p>
          <a:pPr marL="0" lvl="0" indent="0" algn="ctr" defTabSz="711200">
            <a:lnSpc>
              <a:spcPct val="90000"/>
            </a:lnSpc>
            <a:spcBef>
              <a:spcPct val="0"/>
            </a:spcBef>
            <a:spcAft>
              <a:spcPct val="35000"/>
            </a:spcAft>
            <a:buNone/>
          </a:pPr>
          <a:r>
            <a:rPr lang="en-US" sz="1600" kern="1200" dirty="0">
              <a:latin typeface="Cambria Math" panose="02040503050406030204" pitchFamily="18" charset="0"/>
              <a:ea typeface="Cambria Math" panose="02040503050406030204" pitchFamily="18" charset="0"/>
            </a:rPr>
            <a:t>Gatton Academy opens</a:t>
          </a:r>
        </a:p>
      </dsp:txBody>
      <dsp:txXfrm>
        <a:off x="791133" y="1215585"/>
        <a:ext cx="902770" cy="1576414"/>
      </dsp:txXfrm>
    </dsp:sp>
    <dsp:sp modelId="{16E2B19E-C756-D144-98AA-37CC43F0FAB6}">
      <dsp:nvSpPr>
        <dsp:cNvPr id="0" name=""/>
        <dsp:cNvSpPr/>
      </dsp:nvSpPr>
      <dsp:spPr>
        <a:xfrm>
          <a:off x="2234192" y="1215580"/>
          <a:ext cx="2621687" cy="1576424"/>
        </a:xfrm>
        <a:prstGeom prst="chevron">
          <a:avLst/>
        </a:prstGeom>
        <a:solidFill>
          <a:srgbClr val="009F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Cambria Math" panose="02040503050406030204" pitchFamily="18" charset="0"/>
              <a:ea typeface="Cambria Math" panose="02040503050406030204" pitchFamily="18" charset="0"/>
            </a:rPr>
            <a:t>2015-16:</a:t>
          </a:r>
        </a:p>
        <a:p>
          <a:pPr marL="0" lvl="0" indent="0" algn="ctr" defTabSz="711200">
            <a:lnSpc>
              <a:spcPct val="90000"/>
            </a:lnSpc>
            <a:spcBef>
              <a:spcPct val="0"/>
            </a:spcBef>
            <a:spcAft>
              <a:spcPct val="35000"/>
            </a:spcAft>
            <a:buNone/>
          </a:pPr>
          <a:r>
            <a:rPr lang="en-US" sz="1500" kern="1200" dirty="0">
              <a:latin typeface="Cambria Math" panose="02040503050406030204" pitchFamily="18" charset="0"/>
              <a:ea typeface="Cambria Math" panose="02040503050406030204" pitchFamily="18" charset="0"/>
            </a:rPr>
            <a:t>Increase for expansion</a:t>
          </a:r>
        </a:p>
      </dsp:txBody>
      <dsp:txXfrm>
        <a:off x="3022404" y="1215580"/>
        <a:ext cx="1045263" cy="1576424"/>
      </dsp:txXfrm>
    </dsp:sp>
    <dsp:sp modelId="{F4EDF229-864D-AA41-9E99-A3515981802A}">
      <dsp:nvSpPr>
        <dsp:cNvPr id="0" name=""/>
        <dsp:cNvSpPr/>
      </dsp:nvSpPr>
      <dsp:spPr>
        <a:xfrm>
          <a:off x="4607961" y="1215580"/>
          <a:ext cx="2479184" cy="1576424"/>
        </a:xfrm>
        <a:prstGeom prst="chevron">
          <a:avLst/>
        </a:prstGeom>
        <a:solidFill>
          <a:srgbClr val="92D050">
            <a:alpha val="9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Cambria Math" panose="02040503050406030204" pitchFamily="18" charset="0"/>
              <a:ea typeface="Cambria Math" panose="02040503050406030204" pitchFamily="18" charset="0"/>
            </a:rPr>
            <a:t>2017-19:    </a:t>
          </a:r>
        </a:p>
        <a:p>
          <a:pPr marL="0" lvl="0" indent="0" algn="ctr" defTabSz="711200">
            <a:lnSpc>
              <a:spcPct val="90000"/>
            </a:lnSpc>
            <a:spcBef>
              <a:spcPct val="0"/>
            </a:spcBef>
            <a:spcAft>
              <a:spcPct val="35000"/>
            </a:spcAft>
            <a:buNone/>
          </a:pPr>
          <a:r>
            <a:rPr lang="en-US" sz="1600" kern="1200" dirty="0">
              <a:latin typeface="Cambria Math" panose="02040503050406030204" pitchFamily="18" charset="0"/>
              <a:ea typeface="Cambria Math" panose="02040503050406030204" pitchFamily="18" charset="0"/>
            </a:rPr>
            <a:t>Cuts to funding</a:t>
          </a:r>
        </a:p>
      </dsp:txBody>
      <dsp:txXfrm>
        <a:off x="5396173" y="1215580"/>
        <a:ext cx="902760" cy="1576424"/>
      </dsp:txXfrm>
    </dsp:sp>
    <dsp:sp modelId="{F8B9F43C-C7A8-0541-9EB4-598F42F4CA83}">
      <dsp:nvSpPr>
        <dsp:cNvPr id="0" name=""/>
        <dsp:cNvSpPr/>
      </dsp:nvSpPr>
      <dsp:spPr>
        <a:xfrm>
          <a:off x="6839227" y="1215580"/>
          <a:ext cx="2479184" cy="1576424"/>
        </a:xfrm>
        <a:prstGeom prst="chevron">
          <a:avLst/>
        </a:prstGeom>
        <a:solidFill>
          <a:srgbClr val="005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Cambria Math" panose="02040503050406030204" pitchFamily="18" charset="0"/>
              <a:ea typeface="Cambria Math" panose="02040503050406030204" pitchFamily="18" charset="0"/>
            </a:rPr>
            <a:t>2020-21:</a:t>
          </a:r>
        </a:p>
        <a:p>
          <a:pPr marL="0" lvl="0" indent="0" algn="ctr" defTabSz="711200">
            <a:lnSpc>
              <a:spcPct val="90000"/>
            </a:lnSpc>
            <a:spcBef>
              <a:spcPct val="0"/>
            </a:spcBef>
            <a:spcAft>
              <a:spcPct val="35000"/>
            </a:spcAft>
            <a:buNone/>
          </a:pPr>
          <a:r>
            <a:rPr lang="en-US" sz="1600" kern="1200" dirty="0">
              <a:latin typeface="Cambria Math" panose="02040503050406030204" pitchFamily="18" charset="0"/>
              <a:ea typeface="Cambria Math" panose="02040503050406030204" pitchFamily="18" charset="0"/>
            </a:rPr>
            <a:t>Funding restored</a:t>
          </a:r>
        </a:p>
      </dsp:txBody>
      <dsp:txXfrm>
        <a:off x="7627439" y="1215580"/>
        <a:ext cx="902760" cy="1576424"/>
      </dsp:txXfrm>
    </dsp:sp>
    <dsp:sp modelId="{E428ABDC-851F-A942-AF42-33665661B727}">
      <dsp:nvSpPr>
        <dsp:cNvPr id="0" name=""/>
        <dsp:cNvSpPr/>
      </dsp:nvSpPr>
      <dsp:spPr>
        <a:xfrm>
          <a:off x="9070493" y="1215585"/>
          <a:ext cx="2479184" cy="1576414"/>
        </a:xfrm>
        <a:prstGeom prst="chevron">
          <a:avLst/>
        </a:prstGeom>
        <a:solidFill>
          <a:srgbClr val="009F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Cambria Math" panose="02040503050406030204" pitchFamily="18" charset="0"/>
              <a:ea typeface="Cambria Math" panose="02040503050406030204" pitchFamily="18" charset="0"/>
            </a:rPr>
            <a:t>2024-26: </a:t>
          </a:r>
        </a:p>
        <a:p>
          <a:pPr marL="0" lvl="0" indent="0" algn="ctr" defTabSz="711200">
            <a:lnSpc>
              <a:spcPct val="90000"/>
            </a:lnSpc>
            <a:spcBef>
              <a:spcPct val="0"/>
            </a:spcBef>
            <a:spcAft>
              <a:spcPct val="35000"/>
            </a:spcAft>
            <a:buNone/>
          </a:pPr>
          <a:r>
            <a:rPr lang="en-US" sz="1600" kern="1200" dirty="0">
              <a:latin typeface="Cambria Math" panose="02040503050406030204" pitchFamily="18" charset="0"/>
              <a:ea typeface="Cambria Math" panose="02040503050406030204" pitchFamily="18" charset="0"/>
            </a:rPr>
            <a:t>9% increase</a:t>
          </a:r>
        </a:p>
      </dsp:txBody>
      <dsp:txXfrm>
        <a:off x="9858700" y="1215585"/>
        <a:ext cx="902770" cy="157641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E5AD52-AF26-4946-B5D3-7FFA877524F0}" type="datetimeFigureOut">
              <a:rPr lang="en-US" smtClean="0"/>
              <a:t>9/16/2025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0FA1C-1257-4AC4-9E32-4B18CBEF1BAF}" type="slidenum">
              <a:rPr lang="en-US" smtClean="0"/>
              <a:t>‹#›</a:t>
            </a:fld>
            <a:endParaRPr lang="en-US"/>
          </a:p>
        </p:txBody>
      </p:sp>
    </p:spTree>
    <p:extLst>
      <p:ext uri="{BB962C8B-B14F-4D97-AF65-F5344CB8AC3E}">
        <p14:creationId xmlns:p14="http://schemas.microsoft.com/office/powerpoint/2010/main" val="2164757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10FA1C-1257-4AC4-9E32-4B18CBEF1BAF}" type="slidenum">
              <a:rPr lang="en-US" smtClean="0"/>
              <a:t>1</a:t>
            </a:fld>
            <a:endParaRPr lang="en-US"/>
          </a:p>
        </p:txBody>
      </p:sp>
    </p:spTree>
    <p:extLst>
      <p:ext uri="{BB962C8B-B14F-4D97-AF65-F5344CB8AC3E}">
        <p14:creationId xmlns:p14="http://schemas.microsoft.com/office/powerpoint/2010/main" val="1334196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A6040-2310-DAA4-6D6E-660393479C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F95DC8-ED8C-3B75-E356-1C7B1D2174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25CEB7-1D66-5006-F306-068D660938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5BD5B3-4DA7-B406-B48B-09F23B69464F}"/>
              </a:ext>
            </a:extLst>
          </p:cNvPr>
          <p:cNvSpPr>
            <a:spLocks noGrp="1"/>
          </p:cNvSpPr>
          <p:nvPr>
            <p:ph type="sldNum" sz="quarter" idx="5"/>
          </p:nvPr>
        </p:nvSpPr>
        <p:spPr/>
        <p:txBody>
          <a:bodyPr/>
          <a:lstStyle/>
          <a:p>
            <a:fld id="{0310FA1C-1257-4AC4-9E32-4B18CBEF1BAF}" type="slidenum">
              <a:rPr lang="en-US" smtClean="0"/>
              <a:t>11</a:t>
            </a:fld>
            <a:endParaRPr lang="en-US"/>
          </a:p>
        </p:txBody>
      </p:sp>
    </p:spTree>
    <p:extLst>
      <p:ext uri="{BB962C8B-B14F-4D97-AF65-F5344CB8AC3E}">
        <p14:creationId xmlns:p14="http://schemas.microsoft.com/office/powerpoint/2010/main" val="3254124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10FA1C-1257-4AC4-9E32-4B18CBEF1BAF}" type="slidenum">
              <a:rPr lang="en-US" smtClean="0"/>
              <a:t>12</a:t>
            </a:fld>
            <a:endParaRPr lang="en-US"/>
          </a:p>
        </p:txBody>
      </p:sp>
    </p:spTree>
    <p:extLst>
      <p:ext uri="{BB962C8B-B14F-4D97-AF65-F5344CB8AC3E}">
        <p14:creationId xmlns:p14="http://schemas.microsoft.com/office/powerpoint/2010/main" val="2962028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10FA1C-1257-4AC4-9E32-4B18CBEF1BAF}" type="slidenum">
              <a:rPr lang="en-US" smtClean="0"/>
              <a:t>13</a:t>
            </a:fld>
            <a:endParaRPr lang="en-US"/>
          </a:p>
        </p:txBody>
      </p:sp>
    </p:spTree>
    <p:extLst>
      <p:ext uri="{BB962C8B-B14F-4D97-AF65-F5344CB8AC3E}">
        <p14:creationId xmlns:p14="http://schemas.microsoft.com/office/powerpoint/2010/main" val="2129344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10FA1C-1257-4AC4-9E32-4B18CBEF1BAF}" type="slidenum">
              <a:rPr lang="en-US" smtClean="0"/>
              <a:t>14</a:t>
            </a:fld>
            <a:endParaRPr lang="en-US"/>
          </a:p>
        </p:txBody>
      </p:sp>
    </p:spTree>
    <p:extLst>
      <p:ext uri="{BB962C8B-B14F-4D97-AF65-F5344CB8AC3E}">
        <p14:creationId xmlns:p14="http://schemas.microsoft.com/office/powerpoint/2010/main" val="4110427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98A7A-4925-FAA9-D44A-CE515170FD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449C98-F408-3176-0780-F3E6F40BAA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CC469D-8BAB-26E0-1780-027FF795EB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D6E596-9F66-0394-0B91-9C08A3AC8910}"/>
              </a:ext>
            </a:extLst>
          </p:cNvPr>
          <p:cNvSpPr>
            <a:spLocks noGrp="1"/>
          </p:cNvSpPr>
          <p:nvPr>
            <p:ph type="sldNum" sz="quarter" idx="5"/>
          </p:nvPr>
        </p:nvSpPr>
        <p:spPr/>
        <p:txBody>
          <a:bodyPr/>
          <a:lstStyle/>
          <a:p>
            <a:fld id="{0310FA1C-1257-4AC4-9E32-4B18CBEF1BAF}" type="slidenum">
              <a:rPr lang="en-US" smtClean="0"/>
              <a:t>15</a:t>
            </a:fld>
            <a:endParaRPr lang="en-US"/>
          </a:p>
        </p:txBody>
      </p:sp>
    </p:spTree>
    <p:extLst>
      <p:ext uri="{BB962C8B-B14F-4D97-AF65-F5344CB8AC3E}">
        <p14:creationId xmlns:p14="http://schemas.microsoft.com/office/powerpoint/2010/main" val="2635051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744D9-21B0-ADC5-AF49-B475F42D0C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C03576-0275-77F9-C7FF-D0851CE885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9348F5-419C-835A-A622-B2AFEB0C75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8D8171-15F4-161C-158F-4B8695E96D84}"/>
              </a:ext>
            </a:extLst>
          </p:cNvPr>
          <p:cNvSpPr>
            <a:spLocks noGrp="1"/>
          </p:cNvSpPr>
          <p:nvPr>
            <p:ph type="sldNum" sz="quarter" idx="5"/>
          </p:nvPr>
        </p:nvSpPr>
        <p:spPr/>
        <p:txBody>
          <a:bodyPr/>
          <a:lstStyle/>
          <a:p>
            <a:fld id="{0310FA1C-1257-4AC4-9E32-4B18CBEF1BAF}" type="slidenum">
              <a:rPr lang="en-US" smtClean="0"/>
              <a:t>16</a:t>
            </a:fld>
            <a:endParaRPr lang="en-US"/>
          </a:p>
        </p:txBody>
      </p:sp>
    </p:spTree>
    <p:extLst>
      <p:ext uri="{BB962C8B-B14F-4D97-AF65-F5344CB8AC3E}">
        <p14:creationId xmlns:p14="http://schemas.microsoft.com/office/powerpoint/2010/main" val="1731498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901E0-4982-45B1-7736-253FCD806C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F34D16-5509-08A2-4C42-3640A34830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4DDC1D-7A6A-E573-F9A3-28CACE25335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82E5A7-5CE0-98F0-4CE1-5649B17F6711}"/>
              </a:ext>
            </a:extLst>
          </p:cNvPr>
          <p:cNvSpPr>
            <a:spLocks noGrp="1"/>
          </p:cNvSpPr>
          <p:nvPr>
            <p:ph type="sldNum" sz="quarter" idx="5"/>
          </p:nvPr>
        </p:nvSpPr>
        <p:spPr/>
        <p:txBody>
          <a:bodyPr/>
          <a:lstStyle/>
          <a:p>
            <a:fld id="{0310FA1C-1257-4AC4-9E32-4B18CBEF1BAF}" type="slidenum">
              <a:rPr lang="en-US" smtClean="0"/>
              <a:t>17</a:t>
            </a:fld>
            <a:endParaRPr lang="en-US"/>
          </a:p>
        </p:txBody>
      </p:sp>
    </p:spTree>
    <p:extLst>
      <p:ext uri="{BB962C8B-B14F-4D97-AF65-F5344CB8AC3E}">
        <p14:creationId xmlns:p14="http://schemas.microsoft.com/office/powerpoint/2010/main" val="2990372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5474D-B4F8-72D2-577A-4168886CFB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C6F3C1-0B83-7B18-7F1B-3E49BC13A1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D484D8-B946-BA1A-8425-03B14B4169D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423D16-29AE-79CE-4398-F2359BC1DA02}"/>
              </a:ext>
            </a:extLst>
          </p:cNvPr>
          <p:cNvSpPr>
            <a:spLocks noGrp="1"/>
          </p:cNvSpPr>
          <p:nvPr>
            <p:ph type="sldNum" sz="quarter" idx="5"/>
          </p:nvPr>
        </p:nvSpPr>
        <p:spPr/>
        <p:txBody>
          <a:bodyPr/>
          <a:lstStyle/>
          <a:p>
            <a:fld id="{0310FA1C-1257-4AC4-9E32-4B18CBEF1BAF}" type="slidenum">
              <a:rPr lang="en-US" smtClean="0"/>
              <a:t>18</a:t>
            </a:fld>
            <a:endParaRPr lang="en-US"/>
          </a:p>
        </p:txBody>
      </p:sp>
    </p:spTree>
    <p:extLst>
      <p:ext uri="{BB962C8B-B14F-4D97-AF65-F5344CB8AC3E}">
        <p14:creationId xmlns:p14="http://schemas.microsoft.com/office/powerpoint/2010/main" val="4252000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10FA1C-1257-4AC4-9E32-4B18CBEF1BAF}" type="slidenum">
              <a:rPr lang="en-US" smtClean="0"/>
              <a:t>19</a:t>
            </a:fld>
            <a:endParaRPr lang="en-US"/>
          </a:p>
        </p:txBody>
      </p:sp>
    </p:spTree>
    <p:extLst>
      <p:ext uri="{BB962C8B-B14F-4D97-AF65-F5344CB8AC3E}">
        <p14:creationId xmlns:p14="http://schemas.microsoft.com/office/powerpoint/2010/main" val="4147773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10FA1C-1257-4AC4-9E32-4B18CBEF1BAF}" type="slidenum">
              <a:rPr lang="en-US" smtClean="0"/>
              <a:t>20</a:t>
            </a:fld>
            <a:endParaRPr lang="en-US"/>
          </a:p>
        </p:txBody>
      </p:sp>
    </p:spTree>
    <p:extLst>
      <p:ext uri="{BB962C8B-B14F-4D97-AF65-F5344CB8AC3E}">
        <p14:creationId xmlns:p14="http://schemas.microsoft.com/office/powerpoint/2010/main" val="2320484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10FA1C-1257-4AC4-9E32-4B18CBEF1BAF}" type="slidenum">
              <a:rPr lang="en-US" smtClean="0"/>
              <a:t>2</a:t>
            </a:fld>
            <a:endParaRPr lang="en-US"/>
          </a:p>
        </p:txBody>
      </p:sp>
    </p:spTree>
    <p:extLst>
      <p:ext uri="{BB962C8B-B14F-4D97-AF65-F5344CB8AC3E}">
        <p14:creationId xmlns:p14="http://schemas.microsoft.com/office/powerpoint/2010/main" val="2468514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77A3F-0B5E-7F4D-9BD7-3146AC748D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1AA218-C783-A0C0-45DD-1D0E3C41A0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2E84B5-C0E9-E35D-5FF9-2E74C468F4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68EFEF-9313-ED22-89CA-6EB16DE3F512}"/>
              </a:ext>
            </a:extLst>
          </p:cNvPr>
          <p:cNvSpPr>
            <a:spLocks noGrp="1"/>
          </p:cNvSpPr>
          <p:nvPr>
            <p:ph type="sldNum" sz="quarter" idx="5"/>
          </p:nvPr>
        </p:nvSpPr>
        <p:spPr/>
        <p:txBody>
          <a:bodyPr/>
          <a:lstStyle/>
          <a:p>
            <a:fld id="{0310FA1C-1257-4AC4-9E32-4B18CBEF1BAF}" type="slidenum">
              <a:rPr lang="en-US" smtClean="0"/>
              <a:t>21</a:t>
            </a:fld>
            <a:endParaRPr lang="en-US"/>
          </a:p>
        </p:txBody>
      </p:sp>
    </p:spTree>
    <p:extLst>
      <p:ext uri="{BB962C8B-B14F-4D97-AF65-F5344CB8AC3E}">
        <p14:creationId xmlns:p14="http://schemas.microsoft.com/office/powerpoint/2010/main" val="3420601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D42FE-ADDA-8CAE-B47B-B42904FD0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7D876E-5B7B-A4C2-17F1-328ED88464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01F1D2-6C6C-9680-C4A2-133961BE5E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3F038C-83C2-19EC-C9AD-463770D6738B}"/>
              </a:ext>
            </a:extLst>
          </p:cNvPr>
          <p:cNvSpPr>
            <a:spLocks noGrp="1"/>
          </p:cNvSpPr>
          <p:nvPr>
            <p:ph type="sldNum" sz="quarter" idx="5"/>
          </p:nvPr>
        </p:nvSpPr>
        <p:spPr/>
        <p:txBody>
          <a:bodyPr/>
          <a:lstStyle/>
          <a:p>
            <a:fld id="{0310FA1C-1257-4AC4-9E32-4B18CBEF1BAF}" type="slidenum">
              <a:rPr lang="en-US" smtClean="0"/>
              <a:t>22</a:t>
            </a:fld>
            <a:endParaRPr lang="en-US"/>
          </a:p>
        </p:txBody>
      </p:sp>
    </p:spTree>
    <p:extLst>
      <p:ext uri="{BB962C8B-B14F-4D97-AF65-F5344CB8AC3E}">
        <p14:creationId xmlns:p14="http://schemas.microsoft.com/office/powerpoint/2010/main" val="775660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10FA1C-1257-4AC4-9E32-4B18CBEF1BAF}" type="slidenum">
              <a:rPr lang="en-US" smtClean="0"/>
              <a:t>3</a:t>
            </a:fld>
            <a:endParaRPr lang="en-US"/>
          </a:p>
        </p:txBody>
      </p:sp>
    </p:spTree>
    <p:extLst>
      <p:ext uri="{BB962C8B-B14F-4D97-AF65-F5344CB8AC3E}">
        <p14:creationId xmlns:p14="http://schemas.microsoft.com/office/powerpoint/2010/main" val="338347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10FA1C-1257-4AC4-9E32-4B18CBEF1BAF}" type="slidenum">
              <a:rPr lang="en-US" smtClean="0"/>
              <a:t>4</a:t>
            </a:fld>
            <a:endParaRPr lang="en-US"/>
          </a:p>
        </p:txBody>
      </p:sp>
    </p:spTree>
    <p:extLst>
      <p:ext uri="{BB962C8B-B14F-4D97-AF65-F5344CB8AC3E}">
        <p14:creationId xmlns:p14="http://schemas.microsoft.com/office/powerpoint/2010/main" val="1498416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10FA1C-1257-4AC4-9E32-4B18CBEF1BAF}" type="slidenum">
              <a:rPr lang="en-US" smtClean="0"/>
              <a:t>6</a:t>
            </a:fld>
            <a:endParaRPr lang="en-US"/>
          </a:p>
        </p:txBody>
      </p:sp>
    </p:spTree>
    <p:extLst>
      <p:ext uri="{BB962C8B-B14F-4D97-AF65-F5344CB8AC3E}">
        <p14:creationId xmlns:p14="http://schemas.microsoft.com/office/powerpoint/2010/main" val="1213495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10FA1C-1257-4AC4-9E32-4B18CBEF1BAF}" type="slidenum">
              <a:rPr lang="en-US" smtClean="0"/>
              <a:t>7</a:t>
            </a:fld>
            <a:endParaRPr lang="en-US"/>
          </a:p>
        </p:txBody>
      </p:sp>
    </p:spTree>
    <p:extLst>
      <p:ext uri="{BB962C8B-B14F-4D97-AF65-F5344CB8AC3E}">
        <p14:creationId xmlns:p14="http://schemas.microsoft.com/office/powerpoint/2010/main" val="2724223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10FA1C-1257-4AC4-9E32-4B18CBEF1BAF}" type="slidenum">
              <a:rPr lang="en-US" smtClean="0"/>
              <a:t>8</a:t>
            </a:fld>
            <a:endParaRPr lang="en-US"/>
          </a:p>
        </p:txBody>
      </p:sp>
    </p:spTree>
    <p:extLst>
      <p:ext uri="{BB962C8B-B14F-4D97-AF65-F5344CB8AC3E}">
        <p14:creationId xmlns:p14="http://schemas.microsoft.com/office/powerpoint/2010/main" val="1670939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10FA1C-1257-4AC4-9E32-4B18CBEF1BAF}" type="slidenum">
              <a:rPr lang="en-US" smtClean="0"/>
              <a:t>9</a:t>
            </a:fld>
            <a:endParaRPr lang="en-US"/>
          </a:p>
        </p:txBody>
      </p:sp>
    </p:spTree>
    <p:extLst>
      <p:ext uri="{BB962C8B-B14F-4D97-AF65-F5344CB8AC3E}">
        <p14:creationId xmlns:p14="http://schemas.microsoft.com/office/powerpoint/2010/main" val="2184040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latin typeface="Cambria Math" panose="02040503050406030204" pitchFamily="18" charset="0"/>
              <a:ea typeface="Cambria Math" panose="02040503050406030204" pitchFamily="18" charset="0"/>
            </a:endParaRPr>
          </a:p>
        </p:txBody>
      </p:sp>
      <p:sp>
        <p:nvSpPr>
          <p:cNvPr id="4" name="Slide Number Placeholder 3"/>
          <p:cNvSpPr>
            <a:spLocks noGrp="1"/>
          </p:cNvSpPr>
          <p:nvPr>
            <p:ph type="sldNum" sz="quarter" idx="5"/>
          </p:nvPr>
        </p:nvSpPr>
        <p:spPr/>
        <p:txBody>
          <a:bodyPr/>
          <a:lstStyle/>
          <a:p>
            <a:fld id="{0310FA1C-1257-4AC4-9E32-4B18CBEF1BAF}" type="slidenum">
              <a:rPr lang="en-US" smtClean="0"/>
              <a:t>10</a:t>
            </a:fld>
            <a:endParaRPr lang="en-US"/>
          </a:p>
        </p:txBody>
      </p:sp>
    </p:spTree>
    <p:extLst>
      <p:ext uri="{BB962C8B-B14F-4D97-AF65-F5344CB8AC3E}">
        <p14:creationId xmlns:p14="http://schemas.microsoft.com/office/powerpoint/2010/main" val="1167101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99ECF-7992-5FD0-6C8E-AF12875DC5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DC1F87-2F43-6834-2A05-588D023046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275FD7-A477-994D-2598-F9FA69D442C2}"/>
              </a:ext>
            </a:extLst>
          </p:cNvPr>
          <p:cNvSpPr>
            <a:spLocks noGrp="1"/>
          </p:cNvSpPr>
          <p:nvPr>
            <p:ph type="dt" sz="half" idx="10"/>
          </p:nvPr>
        </p:nvSpPr>
        <p:spPr/>
        <p:txBody>
          <a:bodyPr/>
          <a:lstStyle/>
          <a:p>
            <a:fld id="{422782D2-8643-4F9A-AE1C-5F265C0EA1BE}" type="datetimeFigureOut">
              <a:rPr lang="en-US" smtClean="0"/>
              <a:t>9/16/2025</a:t>
            </a:fld>
            <a:endParaRPr lang="en-US"/>
          </a:p>
        </p:txBody>
      </p:sp>
      <p:sp>
        <p:nvSpPr>
          <p:cNvPr id="5" name="Footer Placeholder 4">
            <a:extLst>
              <a:ext uri="{FF2B5EF4-FFF2-40B4-BE49-F238E27FC236}">
                <a16:creationId xmlns:a16="http://schemas.microsoft.com/office/drawing/2014/main" id="{B115394F-4324-5A3A-C274-DD0B22940C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25D9D7-4A7D-9603-444E-7DE0F3328AEC}"/>
              </a:ext>
            </a:extLst>
          </p:cNvPr>
          <p:cNvSpPr>
            <a:spLocks noGrp="1"/>
          </p:cNvSpPr>
          <p:nvPr>
            <p:ph type="sldNum" sz="quarter" idx="12"/>
          </p:nvPr>
        </p:nvSpPr>
        <p:spPr/>
        <p:txBody>
          <a:bodyPr/>
          <a:lstStyle/>
          <a:p>
            <a:fld id="{AA3E8B90-8E09-4C74-B3FC-F2C66E9B6C65}" type="slidenum">
              <a:rPr lang="en-US" smtClean="0"/>
              <a:t>‹#›</a:t>
            </a:fld>
            <a:endParaRPr lang="en-US"/>
          </a:p>
        </p:txBody>
      </p:sp>
    </p:spTree>
    <p:extLst>
      <p:ext uri="{BB962C8B-B14F-4D97-AF65-F5344CB8AC3E}">
        <p14:creationId xmlns:p14="http://schemas.microsoft.com/office/powerpoint/2010/main" val="3388421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7479F-2969-3559-76B2-7BCCA7805F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141FBC-DA0F-B6DB-8793-DABEDDC7FC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FA8CBA-9B42-6FA4-4EA9-2A9A17416568}"/>
              </a:ext>
            </a:extLst>
          </p:cNvPr>
          <p:cNvSpPr>
            <a:spLocks noGrp="1"/>
          </p:cNvSpPr>
          <p:nvPr>
            <p:ph type="dt" sz="half" idx="10"/>
          </p:nvPr>
        </p:nvSpPr>
        <p:spPr/>
        <p:txBody>
          <a:bodyPr/>
          <a:lstStyle/>
          <a:p>
            <a:fld id="{422782D2-8643-4F9A-AE1C-5F265C0EA1BE}" type="datetimeFigureOut">
              <a:rPr lang="en-US" smtClean="0"/>
              <a:t>9/16/2025</a:t>
            </a:fld>
            <a:endParaRPr lang="en-US"/>
          </a:p>
        </p:txBody>
      </p:sp>
      <p:sp>
        <p:nvSpPr>
          <p:cNvPr id="5" name="Footer Placeholder 4">
            <a:extLst>
              <a:ext uri="{FF2B5EF4-FFF2-40B4-BE49-F238E27FC236}">
                <a16:creationId xmlns:a16="http://schemas.microsoft.com/office/drawing/2014/main" id="{E8F06B0D-2F15-17D2-EA86-EBEEF40DE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D642A6-65FF-4087-4F0C-816DD362AD40}"/>
              </a:ext>
            </a:extLst>
          </p:cNvPr>
          <p:cNvSpPr>
            <a:spLocks noGrp="1"/>
          </p:cNvSpPr>
          <p:nvPr>
            <p:ph type="sldNum" sz="quarter" idx="12"/>
          </p:nvPr>
        </p:nvSpPr>
        <p:spPr/>
        <p:txBody>
          <a:bodyPr/>
          <a:lstStyle/>
          <a:p>
            <a:fld id="{AA3E8B90-8E09-4C74-B3FC-F2C66E9B6C65}" type="slidenum">
              <a:rPr lang="en-US" smtClean="0"/>
              <a:t>‹#›</a:t>
            </a:fld>
            <a:endParaRPr lang="en-US"/>
          </a:p>
        </p:txBody>
      </p:sp>
    </p:spTree>
    <p:extLst>
      <p:ext uri="{BB962C8B-B14F-4D97-AF65-F5344CB8AC3E}">
        <p14:creationId xmlns:p14="http://schemas.microsoft.com/office/powerpoint/2010/main" val="2417830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837B29-833B-E1CE-FCC5-5E72FF3863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6640B2-8D87-965C-B71B-2CEA93ADBE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74A02E-2D30-0898-F56A-01F90383EFB9}"/>
              </a:ext>
            </a:extLst>
          </p:cNvPr>
          <p:cNvSpPr>
            <a:spLocks noGrp="1"/>
          </p:cNvSpPr>
          <p:nvPr>
            <p:ph type="dt" sz="half" idx="10"/>
          </p:nvPr>
        </p:nvSpPr>
        <p:spPr/>
        <p:txBody>
          <a:bodyPr/>
          <a:lstStyle/>
          <a:p>
            <a:fld id="{422782D2-8643-4F9A-AE1C-5F265C0EA1BE}" type="datetimeFigureOut">
              <a:rPr lang="en-US" smtClean="0"/>
              <a:t>9/16/2025</a:t>
            </a:fld>
            <a:endParaRPr lang="en-US"/>
          </a:p>
        </p:txBody>
      </p:sp>
      <p:sp>
        <p:nvSpPr>
          <p:cNvPr id="5" name="Footer Placeholder 4">
            <a:extLst>
              <a:ext uri="{FF2B5EF4-FFF2-40B4-BE49-F238E27FC236}">
                <a16:creationId xmlns:a16="http://schemas.microsoft.com/office/drawing/2014/main" id="{99BBBD12-7D8F-F206-90C6-B636EE84F1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54464-EFC8-E9C5-DC1B-E2A5AA7962B8}"/>
              </a:ext>
            </a:extLst>
          </p:cNvPr>
          <p:cNvSpPr>
            <a:spLocks noGrp="1"/>
          </p:cNvSpPr>
          <p:nvPr>
            <p:ph type="sldNum" sz="quarter" idx="12"/>
          </p:nvPr>
        </p:nvSpPr>
        <p:spPr/>
        <p:txBody>
          <a:bodyPr/>
          <a:lstStyle/>
          <a:p>
            <a:fld id="{AA3E8B90-8E09-4C74-B3FC-F2C66E9B6C65}" type="slidenum">
              <a:rPr lang="en-US" smtClean="0"/>
              <a:t>‹#›</a:t>
            </a:fld>
            <a:endParaRPr lang="en-US"/>
          </a:p>
        </p:txBody>
      </p:sp>
    </p:spTree>
    <p:extLst>
      <p:ext uri="{BB962C8B-B14F-4D97-AF65-F5344CB8AC3E}">
        <p14:creationId xmlns:p14="http://schemas.microsoft.com/office/powerpoint/2010/main" val="697883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6A94F-7D59-5770-E1B8-B714951FD0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045D54-ED40-7A16-B7B9-74ECC33A92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FB6E13-341D-E844-2B53-9D02F325328A}"/>
              </a:ext>
            </a:extLst>
          </p:cNvPr>
          <p:cNvSpPr>
            <a:spLocks noGrp="1"/>
          </p:cNvSpPr>
          <p:nvPr>
            <p:ph type="dt" sz="half" idx="10"/>
          </p:nvPr>
        </p:nvSpPr>
        <p:spPr/>
        <p:txBody>
          <a:bodyPr/>
          <a:lstStyle/>
          <a:p>
            <a:fld id="{422782D2-8643-4F9A-AE1C-5F265C0EA1BE}" type="datetimeFigureOut">
              <a:rPr lang="en-US" smtClean="0"/>
              <a:t>9/16/2025</a:t>
            </a:fld>
            <a:endParaRPr lang="en-US"/>
          </a:p>
        </p:txBody>
      </p:sp>
      <p:sp>
        <p:nvSpPr>
          <p:cNvPr id="5" name="Footer Placeholder 4">
            <a:extLst>
              <a:ext uri="{FF2B5EF4-FFF2-40B4-BE49-F238E27FC236}">
                <a16:creationId xmlns:a16="http://schemas.microsoft.com/office/drawing/2014/main" id="{50991D62-186C-7C77-5AE9-A287A47FD7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BFEFE8-D7C9-3369-BD08-2C59E77387AD}"/>
              </a:ext>
            </a:extLst>
          </p:cNvPr>
          <p:cNvSpPr>
            <a:spLocks noGrp="1"/>
          </p:cNvSpPr>
          <p:nvPr>
            <p:ph type="sldNum" sz="quarter" idx="12"/>
          </p:nvPr>
        </p:nvSpPr>
        <p:spPr/>
        <p:txBody>
          <a:bodyPr/>
          <a:lstStyle/>
          <a:p>
            <a:fld id="{AA3E8B90-8E09-4C74-B3FC-F2C66E9B6C65}" type="slidenum">
              <a:rPr lang="en-US" smtClean="0"/>
              <a:t>‹#›</a:t>
            </a:fld>
            <a:endParaRPr lang="en-US"/>
          </a:p>
        </p:txBody>
      </p:sp>
    </p:spTree>
    <p:extLst>
      <p:ext uri="{BB962C8B-B14F-4D97-AF65-F5344CB8AC3E}">
        <p14:creationId xmlns:p14="http://schemas.microsoft.com/office/powerpoint/2010/main" val="1562577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1015C-79FE-AB22-4C30-889521EF5D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5481F0-77A2-87A4-B77D-A6E278633C5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5B4170-D1C3-D020-FDBA-F4CB8FF5BE35}"/>
              </a:ext>
            </a:extLst>
          </p:cNvPr>
          <p:cNvSpPr>
            <a:spLocks noGrp="1"/>
          </p:cNvSpPr>
          <p:nvPr>
            <p:ph type="dt" sz="half" idx="10"/>
          </p:nvPr>
        </p:nvSpPr>
        <p:spPr/>
        <p:txBody>
          <a:bodyPr/>
          <a:lstStyle/>
          <a:p>
            <a:fld id="{422782D2-8643-4F9A-AE1C-5F265C0EA1BE}" type="datetimeFigureOut">
              <a:rPr lang="en-US" smtClean="0"/>
              <a:t>9/16/2025</a:t>
            </a:fld>
            <a:endParaRPr lang="en-US"/>
          </a:p>
        </p:txBody>
      </p:sp>
      <p:sp>
        <p:nvSpPr>
          <p:cNvPr id="5" name="Footer Placeholder 4">
            <a:extLst>
              <a:ext uri="{FF2B5EF4-FFF2-40B4-BE49-F238E27FC236}">
                <a16:creationId xmlns:a16="http://schemas.microsoft.com/office/drawing/2014/main" id="{C916ECA7-9FEC-1787-9701-AA9B33223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7F819A-F5D6-615F-3FB6-F59CAC0C4D6F}"/>
              </a:ext>
            </a:extLst>
          </p:cNvPr>
          <p:cNvSpPr>
            <a:spLocks noGrp="1"/>
          </p:cNvSpPr>
          <p:nvPr>
            <p:ph type="sldNum" sz="quarter" idx="12"/>
          </p:nvPr>
        </p:nvSpPr>
        <p:spPr/>
        <p:txBody>
          <a:bodyPr/>
          <a:lstStyle/>
          <a:p>
            <a:fld id="{AA3E8B90-8E09-4C74-B3FC-F2C66E9B6C65}" type="slidenum">
              <a:rPr lang="en-US" smtClean="0"/>
              <a:t>‹#›</a:t>
            </a:fld>
            <a:endParaRPr lang="en-US"/>
          </a:p>
        </p:txBody>
      </p:sp>
    </p:spTree>
    <p:extLst>
      <p:ext uri="{BB962C8B-B14F-4D97-AF65-F5344CB8AC3E}">
        <p14:creationId xmlns:p14="http://schemas.microsoft.com/office/powerpoint/2010/main" val="3966829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ED299-C79C-DFEF-C5FE-7CB721C7AB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27D101-E558-9AD4-2BDE-ADEA04729C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4089E2-9B15-265C-2A0C-BDA7C266B7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57C196-CAB8-9319-973B-904630DCE6E5}"/>
              </a:ext>
            </a:extLst>
          </p:cNvPr>
          <p:cNvSpPr>
            <a:spLocks noGrp="1"/>
          </p:cNvSpPr>
          <p:nvPr>
            <p:ph type="dt" sz="half" idx="10"/>
          </p:nvPr>
        </p:nvSpPr>
        <p:spPr/>
        <p:txBody>
          <a:bodyPr/>
          <a:lstStyle/>
          <a:p>
            <a:fld id="{422782D2-8643-4F9A-AE1C-5F265C0EA1BE}" type="datetimeFigureOut">
              <a:rPr lang="en-US" smtClean="0"/>
              <a:t>9/16/2025</a:t>
            </a:fld>
            <a:endParaRPr lang="en-US"/>
          </a:p>
        </p:txBody>
      </p:sp>
      <p:sp>
        <p:nvSpPr>
          <p:cNvPr id="6" name="Footer Placeholder 5">
            <a:extLst>
              <a:ext uri="{FF2B5EF4-FFF2-40B4-BE49-F238E27FC236}">
                <a16:creationId xmlns:a16="http://schemas.microsoft.com/office/drawing/2014/main" id="{D257C860-27EE-95EC-60FA-A2CB660C8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D90E3B-10DF-EB8C-A4F3-F65A89367868}"/>
              </a:ext>
            </a:extLst>
          </p:cNvPr>
          <p:cNvSpPr>
            <a:spLocks noGrp="1"/>
          </p:cNvSpPr>
          <p:nvPr>
            <p:ph type="sldNum" sz="quarter" idx="12"/>
          </p:nvPr>
        </p:nvSpPr>
        <p:spPr/>
        <p:txBody>
          <a:bodyPr/>
          <a:lstStyle/>
          <a:p>
            <a:fld id="{AA3E8B90-8E09-4C74-B3FC-F2C66E9B6C65}" type="slidenum">
              <a:rPr lang="en-US" smtClean="0"/>
              <a:t>‹#›</a:t>
            </a:fld>
            <a:endParaRPr lang="en-US"/>
          </a:p>
        </p:txBody>
      </p:sp>
    </p:spTree>
    <p:extLst>
      <p:ext uri="{BB962C8B-B14F-4D97-AF65-F5344CB8AC3E}">
        <p14:creationId xmlns:p14="http://schemas.microsoft.com/office/powerpoint/2010/main" val="387614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732D8-4D59-D30E-D154-A331FF352B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7F1AA3-8BE3-9489-8500-AD2461A4E4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8E9A0C-24A1-372A-DA1A-9ABA304255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48BF39-1F77-7509-D176-B9FB19B8E4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3F748F-A480-5C78-2ED2-D635EB390C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C0AA9C-32AD-DCDA-1799-CA86C1785FB7}"/>
              </a:ext>
            </a:extLst>
          </p:cNvPr>
          <p:cNvSpPr>
            <a:spLocks noGrp="1"/>
          </p:cNvSpPr>
          <p:nvPr>
            <p:ph type="dt" sz="half" idx="10"/>
          </p:nvPr>
        </p:nvSpPr>
        <p:spPr/>
        <p:txBody>
          <a:bodyPr/>
          <a:lstStyle/>
          <a:p>
            <a:fld id="{422782D2-8643-4F9A-AE1C-5F265C0EA1BE}" type="datetimeFigureOut">
              <a:rPr lang="en-US" smtClean="0"/>
              <a:t>9/16/2025</a:t>
            </a:fld>
            <a:endParaRPr lang="en-US"/>
          </a:p>
        </p:txBody>
      </p:sp>
      <p:sp>
        <p:nvSpPr>
          <p:cNvPr id="8" name="Footer Placeholder 7">
            <a:extLst>
              <a:ext uri="{FF2B5EF4-FFF2-40B4-BE49-F238E27FC236}">
                <a16:creationId xmlns:a16="http://schemas.microsoft.com/office/drawing/2014/main" id="{AD6F4FED-A261-7F8C-E372-052409CF7D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3FA960-CD5D-4313-C604-7D99A94F7A00}"/>
              </a:ext>
            </a:extLst>
          </p:cNvPr>
          <p:cNvSpPr>
            <a:spLocks noGrp="1"/>
          </p:cNvSpPr>
          <p:nvPr>
            <p:ph type="sldNum" sz="quarter" idx="12"/>
          </p:nvPr>
        </p:nvSpPr>
        <p:spPr/>
        <p:txBody>
          <a:bodyPr/>
          <a:lstStyle/>
          <a:p>
            <a:fld id="{AA3E8B90-8E09-4C74-B3FC-F2C66E9B6C65}" type="slidenum">
              <a:rPr lang="en-US" smtClean="0"/>
              <a:t>‹#›</a:t>
            </a:fld>
            <a:endParaRPr lang="en-US"/>
          </a:p>
        </p:txBody>
      </p:sp>
    </p:spTree>
    <p:extLst>
      <p:ext uri="{BB962C8B-B14F-4D97-AF65-F5344CB8AC3E}">
        <p14:creationId xmlns:p14="http://schemas.microsoft.com/office/powerpoint/2010/main" val="4018406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E1A1D-24E5-C8F8-137C-C77D84BEE8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D77732-BF60-5F46-FB3F-A2AFE4E27D2C}"/>
              </a:ext>
            </a:extLst>
          </p:cNvPr>
          <p:cNvSpPr>
            <a:spLocks noGrp="1"/>
          </p:cNvSpPr>
          <p:nvPr>
            <p:ph type="dt" sz="half" idx="10"/>
          </p:nvPr>
        </p:nvSpPr>
        <p:spPr/>
        <p:txBody>
          <a:bodyPr/>
          <a:lstStyle/>
          <a:p>
            <a:fld id="{422782D2-8643-4F9A-AE1C-5F265C0EA1BE}" type="datetimeFigureOut">
              <a:rPr lang="en-US" smtClean="0"/>
              <a:t>9/16/2025</a:t>
            </a:fld>
            <a:endParaRPr lang="en-US"/>
          </a:p>
        </p:txBody>
      </p:sp>
      <p:sp>
        <p:nvSpPr>
          <p:cNvPr id="4" name="Footer Placeholder 3">
            <a:extLst>
              <a:ext uri="{FF2B5EF4-FFF2-40B4-BE49-F238E27FC236}">
                <a16:creationId xmlns:a16="http://schemas.microsoft.com/office/drawing/2014/main" id="{F56E5622-5A29-84D6-7C89-8B8358F709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5DF84-321F-0821-93F4-0C430A50EE9F}"/>
              </a:ext>
            </a:extLst>
          </p:cNvPr>
          <p:cNvSpPr>
            <a:spLocks noGrp="1"/>
          </p:cNvSpPr>
          <p:nvPr>
            <p:ph type="sldNum" sz="quarter" idx="12"/>
          </p:nvPr>
        </p:nvSpPr>
        <p:spPr/>
        <p:txBody>
          <a:bodyPr/>
          <a:lstStyle/>
          <a:p>
            <a:fld id="{AA3E8B90-8E09-4C74-B3FC-F2C66E9B6C65}" type="slidenum">
              <a:rPr lang="en-US" smtClean="0"/>
              <a:t>‹#›</a:t>
            </a:fld>
            <a:endParaRPr lang="en-US"/>
          </a:p>
        </p:txBody>
      </p:sp>
    </p:spTree>
    <p:extLst>
      <p:ext uri="{BB962C8B-B14F-4D97-AF65-F5344CB8AC3E}">
        <p14:creationId xmlns:p14="http://schemas.microsoft.com/office/powerpoint/2010/main" val="714293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9FD54A-6574-1838-510C-AF692C44D5C5}"/>
              </a:ext>
            </a:extLst>
          </p:cNvPr>
          <p:cNvSpPr>
            <a:spLocks noGrp="1"/>
          </p:cNvSpPr>
          <p:nvPr>
            <p:ph type="dt" sz="half" idx="10"/>
          </p:nvPr>
        </p:nvSpPr>
        <p:spPr/>
        <p:txBody>
          <a:bodyPr/>
          <a:lstStyle/>
          <a:p>
            <a:fld id="{422782D2-8643-4F9A-AE1C-5F265C0EA1BE}" type="datetimeFigureOut">
              <a:rPr lang="en-US" smtClean="0"/>
              <a:t>9/16/2025</a:t>
            </a:fld>
            <a:endParaRPr lang="en-US"/>
          </a:p>
        </p:txBody>
      </p:sp>
      <p:sp>
        <p:nvSpPr>
          <p:cNvPr id="3" name="Footer Placeholder 2">
            <a:extLst>
              <a:ext uri="{FF2B5EF4-FFF2-40B4-BE49-F238E27FC236}">
                <a16:creationId xmlns:a16="http://schemas.microsoft.com/office/drawing/2014/main" id="{9B06552C-8364-BC83-8078-BA4FDF5A5C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E0E642-FA6D-F0F0-47EE-2DC3E37B43EE}"/>
              </a:ext>
            </a:extLst>
          </p:cNvPr>
          <p:cNvSpPr>
            <a:spLocks noGrp="1"/>
          </p:cNvSpPr>
          <p:nvPr>
            <p:ph type="sldNum" sz="quarter" idx="12"/>
          </p:nvPr>
        </p:nvSpPr>
        <p:spPr/>
        <p:txBody>
          <a:bodyPr/>
          <a:lstStyle/>
          <a:p>
            <a:fld id="{AA3E8B90-8E09-4C74-B3FC-F2C66E9B6C65}" type="slidenum">
              <a:rPr lang="en-US" smtClean="0"/>
              <a:t>‹#›</a:t>
            </a:fld>
            <a:endParaRPr lang="en-US"/>
          </a:p>
        </p:txBody>
      </p:sp>
    </p:spTree>
    <p:extLst>
      <p:ext uri="{BB962C8B-B14F-4D97-AF65-F5344CB8AC3E}">
        <p14:creationId xmlns:p14="http://schemas.microsoft.com/office/powerpoint/2010/main" val="2559289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C15D7-581E-3627-35CE-A8EC7EC604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6D32A8-198C-8FBB-3BBD-A556E5BBEA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3EAB2F-13E4-BCF3-F953-8E3A079196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057FDB-387D-6407-BA12-5343A2E99DD1}"/>
              </a:ext>
            </a:extLst>
          </p:cNvPr>
          <p:cNvSpPr>
            <a:spLocks noGrp="1"/>
          </p:cNvSpPr>
          <p:nvPr>
            <p:ph type="dt" sz="half" idx="10"/>
          </p:nvPr>
        </p:nvSpPr>
        <p:spPr/>
        <p:txBody>
          <a:bodyPr/>
          <a:lstStyle/>
          <a:p>
            <a:fld id="{422782D2-8643-4F9A-AE1C-5F265C0EA1BE}" type="datetimeFigureOut">
              <a:rPr lang="en-US" smtClean="0"/>
              <a:t>9/16/2025</a:t>
            </a:fld>
            <a:endParaRPr lang="en-US"/>
          </a:p>
        </p:txBody>
      </p:sp>
      <p:sp>
        <p:nvSpPr>
          <p:cNvPr id="6" name="Footer Placeholder 5">
            <a:extLst>
              <a:ext uri="{FF2B5EF4-FFF2-40B4-BE49-F238E27FC236}">
                <a16:creationId xmlns:a16="http://schemas.microsoft.com/office/drawing/2014/main" id="{EA9C0363-C5EE-9740-CD72-9D979C5D36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7BA65F-CB64-A060-49AE-9DECA7131A4C}"/>
              </a:ext>
            </a:extLst>
          </p:cNvPr>
          <p:cNvSpPr>
            <a:spLocks noGrp="1"/>
          </p:cNvSpPr>
          <p:nvPr>
            <p:ph type="sldNum" sz="quarter" idx="12"/>
          </p:nvPr>
        </p:nvSpPr>
        <p:spPr/>
        <p:txBody>
          <a:bodyPr/>
          <a:lstStyle/>
          <a:p>
            <a:fld id="{AA3E8B90-8E09-4C74-B3FC-F2C66E9B6C65}" type="slidenum">
              <a:rPr lang="en-US" smtClean="0"/>
              <a:t>‹#›</a:t>
            </a:fld>
            <a:endParaRPr lang="en-US"/>
          </a:p>
        </p:txBody>
      </p:sp>
    </p:spTree>
    <p:extLst>
      <p:ext uri="{BB962C8B-B14F-4D97-AF65-F5344CB8AC3E}">
        <p14:creationId xmlns:p14="http://schemas.microsoft.com/office/powerpoint/2010/main" val="2813930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B6A61-2C35-6E96-591D-750A9FBC5E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2E8EB4-101C-4FEF-8EB0-56095324BB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59090B-6F70-3469-FEBB-8D52376566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0D67D2-F33B-E834-0BBA-590AAE3B544D}"/>
              </a:ext>
            </a:extLst>
          </p:cNvPr>
          <p:cNvSpPr>
            <a:spLocks noGrp="1"/>
          </p:cNvSpPr>
          <p:nvPr>
            <p:ph type="dt" sz="half" idx="10"/>
          </p:nvPr>
        </p:nvSpPr>
        <p:spPr/>
        <p:txBody>
          <a:bodyPr/>
          <a:lstStyle/>
          <a:p>
            <a:fld id="{422782D2-8643-4F9A-AE1C-5F265C0EA1BE}" type="datetimeFigureOut">
              <a:rPr lang="en-US" smtClean="0"/>
              <a:t>9/16/2025</a:t>
            </a:fld>
            <a:endParaRPr lang="en-US"/>
          </a:p>
        </p:txBody>
      </p:sp>
      <p:sp>
        <p:nvSpPr>
          <p:cNvPr id="6" name="Footer Placeholder 5">
            <a:extLst>
              <a:ext uri="{FF2B5EF4-FFF2-40B4-BE49-F238E27FC236}">
                <a16:creationId xmlns:a16="http://schemas.microsoft.com/office/drawing/2014/main" id="{021C355C-B2DD-9C09-6247-4BD213D103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923F6E-DC68-53D5-A4D2-E6AB938D7475}"/>
              </a:ext>
            </a:extLst>
          </p:cNvPr>
          <p:cNvSpPr>
            <a:spLocks noGrp="1"/>
          </p:cNvSpPr>
          <p:nvPr>
            <p:ph type="sldNum" sz="quarter" idx="12"/>
          </p:nvPr>
        </p:nvSpPr>
        <p:spPr/>
        <p:txBody>
          <a:bodyPr/>
          <a:lstStyle/>
          <a:p>
            <a:fld id="{AA3E8B90-8E09-4C74-B3FC-F2C66E9B6C65}" type="slidenum">
              <a:rPr lang="en-US" smtClean="0"/>
              <a:t>‹#›</a:t>
            </a:fld>
            <a:endParaRPr lang="en-US"/>
          </a:p>
        </p:txBody>
      </p:sp>
    </p:spTree>
    <p:extLst>
      <p:ext uri="{BB962C8B-B14F-4D97-AF65-F5344CB8AC3E}">
        <p14:creationId xmlns:p14="http://schemas.microsoft.com/office/powerpoint/2010/main" val="3997435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B15D21-63E4-7CC0-8612-1B6B4176C7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E23771-FADE-F65E-4B33-54D80A4D05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786211-ADAF-FB46-BCD0-81AA5B5A40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22782D2-8643-4F9A-AE1C-5F265C0EA1BE}" type="datetimeFigureOut">
              <a:rPr lang="en-US" smtClean="0"/>
              <a:t>9/16/2025</a:t>
            </a:fld>
            <a:endParaRPr lang="en-US"/>
          </a:p>
        </p:txBody>
      </p:sp>
      <p:sp>
        <p:nvSpPr>
          <p:cNvPr id="5" name="Footer Placeholder 4">
            <a:extLst>
              <a:ext uri="{FF2B5EF4-FFF2-40B4-BE49-F238E27FC236}">
                <a16:creationId xmlns:a16="http://schemas.microsoft.com/office/drawing/2014/main" id="{6D46CBAC-F5B6-C208-B40B-4863B0C92D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EBE884-9526-4C45-A41D-7A2EC294BA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A3E8B90-8E09-4C74-B3FC-F2C66E9B6C65}" type="slidenum">
              <a:rPr lang="en-US" smtClean="0"/>
              <a:t>‹#›</a:t>
            </a:fld>
            <a:endParaRPr lang="en-US"/>
          </a:p>
        </p:txBody>
      </p:sp>
    </p:spTree>
    <p:extLst>
      <p:ext uri="{BB962C8B-B14F-4D97-AF65-F5344CB8AC3E}">
        <p14:creationId xmlns:p14="http://schemas.microsoft.com/office/powerpoint/2010/main" val="150426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close-up of a logo&#10;&#10;AI-generated content may be incorrect.">
            <a:extLst>
              <a:ext uri="{FF2B5EF4-FFF2-40B4-BE49-F238E27FC236}">
                <a16:creationId xmlns:a16="http://schemas.microsoft.com/office/drawing/2014/main" id="{49FF6348-67D9-E6D6-FEF8-183E9B07F7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710" y="1553621"/>
            <a:ext cx="10314579" cy="3750757"/>
          </a:xfrm>
          <a:prstGeom prst="rect">
            <a:avLst/>
          </a:prstGeom>
        </p:spPr>
      </p:pic>
    </p:spTree>
    <p:extLst>
      <p:ext uri="{BB962C8B-B14F-4D97-AF65-F5344CB8AC3E}">
        <p14:creationId xmlns:p14="http://schemas.microsoft.com/office/powerpoint/2010/main" val="2063154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aph of a bar graph&#10;&#10;AI-generated content may be incorrect.">
            <a:extLst>
              <a:ext uri="{FF2B5EF4-FFF2-40B4-BE49-F238E27FC236}">
                <a16:creationId xmlns:a16="http://schemas.microsoft.com/office/drawing/2014/main" id="{CF089D6F-6728-026F-70CA-9FA59BFE5B78}"/>
              </a:ext>
            </a:extLst>
          </p:cNvPr>
          <p:cNvPicPr>
            <a:picLocks noChangeAspect="1"/>
          </p:cNvPicPr>
          <p:nvPr/>
        </p:nvPicPr>
        <p:blipFill>
          <a:blip r:embed="rId3">
            <a:extLst>
              <a:ext uri="{28A0092B-C50C-407E-A947-70E740481C1C}">
                <a14:useLocalDpi xmlns:a14="http://schemas.microsoft.com/office/drawing/2010/main" val="0"/>
              </a:ext>
            </a:extLst>
          </a:blip>
          <a:srcRect t="32633" b="18378"/>
          <a:stretch>
            <a:fillRect/>
          </a:stretch>
        </p:blipFill>
        <p:spPr>
          <a:xfrm>
            <a:off x="1818467" y="1432231"/>
            <a:ext cx="8555064" cy="5425769"/>
          </a:xfrm>
          <a:prstGeom prst="rect">
            <a:avLst/>
          </a:prstGeom>
        </p:spPr>
      </p:pic>
      <p:sp>
        <p:nvSpPr>
          <p:cNvPr id="14" name="Process 13">
            <a:extLst>
              <a:ext uri="{FF2B5EF4-FFF2-40B4-BE49-F238E27FC236}">
                <a16:creationId xmlns:a16="http://schemas.microsoft.com/office/drawing/2014/main" id="{5CB3604D-0E85-6718-24E0-9944CF4ABC1A}"/>
              </a:ext>
            </a:extLst>
          </p:cNvPr>
          <p:cNvSpPr/>
          <p:nvPr/>
        </p:nvSpPr>
        <p:spPr>
          <a:xfrm>
            <a:off x="-1" y="547260"/>
            <a:ext cx="12192001" cy="961292"/>
          </a:xfrm>
          <a:prstGeom prst="flowChartProcess">
            <a:avLst/>
          </a:prstGeom>
          <a:gradFill flip="none" rotWithShape="1">
            <a:gsLst>
              <a:gs pos="7000">
                <a:schemeClr val="bg1"/>
              </a:gs>
              <a:gs pos="20000">
                <a:schemeClr val="accent6">
                  <a:lumMod val="20000"/>
                  <a:lumOff val="80000"/>
                </a:schemeClr>
              </a:gs>
              <a:gs pos="30000">
                <a:schemeClr val="accent6">
                  <a:lumMod val="40000"/>
                  <a:lumOff val="60000"/>
                </a:schemeClr>
              </a:gs>
              <a:gs pos="50000">
                <a:srgbClr val="009F68">
                  <a:lumMod val="100000"/>
                </a:srgb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F6D67B1-C20C-E4F8-9136-29974797DF83}"/>
              </a:ext>
            </a:extLst>
          </p:cNvPr>
          <p:cNvSpPr>
            <a:spLocks noGrp="1"/>
          </p:cNvSpPr>
          <p:nvPr>
            <p:ph type="title"/>
          </p:nvPr>
        </p:nvSpPr>
        <p:spPr>
          <a:xfrm>
            <a:off x="401782" y="365125"/>
            <a:ext cx="10515600" cy="1325563"/>
          </a:xfrm>
        </p:spPr>
        <p:txBody>
          <a:bodyPr/>
          <a:lstStyle/>
          <a:p>
            <a:r>
              <a:rPr lang="en-US" b="1" dirty="0">
                <a:solidFill>
                  <a:schemeClr val="bg1"/>
                </a:solidFill>
                <a:latin typeface="Tw Cen MT" panose="020B0602020104020603" pitchFamily="34" charset="77"/>
              </a:rPr>
              <a:t>Exceptional Students – Research</a:t>
            </a:r>
          </a:p>
        </p:txBody>
      </p:sp>
    </p:spTree>
    <p:extLst>
      <p:ext uri="{BB962C8B-B14F-4D97-AF65-F5344CB8AC3E}">
        <p14:creationId xmlns:p14="http://schemas.microsoft.com/office/powerpoint/2010/main" val="1226281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150EC-4B87-944D-4FDF-6DE647CACD66}"/>
            </a:ext>
          </a:extLst>
        </p:cNvPr>
        <p:cNvGrpSpPr/>
        <p:nvPr/>
      </p:nvGrpSpPr>
      <p:grpSpPr>
        <a:xfrm>
          <a:off x="0" y="0"/>
          <a:ext cx="0" cy="0"/>
          <a:chOff x="0" y="0"/>
          <a:chExt cx="0" cy="0"/>
        </a:xfrm>
      </p:grpSpPr>
      <p:sp>
        <p:nvSpPr>
          <p:cNvPr id="23" name="Process 22">
            <a:extLst>
              <a:ext uri="{FF2B5EF4-FFF2-40B4-BE49-F238E27FC236}">
                <a16:creationId xmlns:a16="http://schemas.microsoft.com/office/drawing/2014/main" id="{7FCC6C56-F83C-94F4-9325-442977FB5880}"/>
              </a:ext>
            </a:extLst>
          </p:cNvPr>
          <p:cNvSpPr/>
          <p:nvPr/>
        </p:nvSpPr>
        <p:spPr>
          <a:xfrm>
            <a:off x="-1" y="547260"/>
            <a:ext cx="12192001" cy="961292"/>
          </a:xfrm>
          <a:prstGeom prst="flowChartProcess">
            <a:avLst/>
          </a:prstGeom>
          <a:gradFill flip="none" rotWithShape="1">
            <a:gsLst>
              <a:gs pos="7000">
                <a:schemeClr val="bg1"/>
              </a:gs>
              <a:gs pos="20000">
                <a:schemeClr val="accent6">
                  <a:lumMod val="20000"/>
                  <a:lumOff val="80000"/>
                </a:schemeClr>
              </a:gs>
              <a:gs pos="30000">
                <a:schemeClr val="accent6">
                  <a:lumMod val="40000"/>
                  <a:lumOff val="60000"/>
                </a:schemeClr>
              </a:gs>
              <a:gs pos="50000">
                <a:srgbClr val="009F68">
                  <a:lumMod val="100000"/>
                </a:srgb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A88894F-E3D7-C7E2-E01D-B932E876E0EB}"/>
              </a:ext>
            </a:extLst>
          </p:cNvPr>
          <p:cNvSpPr>
            <a:spLocks noGrp="1"/>
          </p:cNvSpPr>
          <p:nvPr>
            <p:ph type="title"/>
          </p:nvPr>
        </p:nvSpPr>
        <p:spPr>
          <a:xfrm>
            <a:off x="484909" y="365124"/>
            <a:ext cx="10515600" cy="1325563"/>
          </a:xfrm>
        </p:spPr>
        <p:txBody>
          <a:bodyPr/>
          <a:lstStyle/>
          <a:p>
            <a:r>
              <a:rPr lang="en-US" b="1" dirty="0">
                <a:solidFill>
                  <a:schemeClr val="bg1"/>
                </a:solidFill>
                <a:latin typeface="Tw Cen MT" panose="020B0602020104020603" pitchFamily="34" charset="77"/>
              </a:rPr>
              <a:t>Exceptional Students – Awards</a:t>
            </a:r>
          </a:p>
        </p:txBody>
      </p:sp>
      <p:pic>
        <p:nvPicPr>
          <p:cNvPr id="6" name="Picture 5" descr="A person in a suit&#10;&#10;AI-generated content may be incorrect.">
            <a:extLst>
              <a:ext uri="{FF2B5EF4-FFF2-40B4-BE49-F238E27FC236}">
                <a16:creationId xmlns:a16="http://schemas.microsoft.com/office/drawing/2014/main" id="{2185B178-BBCF-E4C8-16BC-38FAB4DE2666}"/>
              </a:ext>
            </a:extLst>
          </p:cNvPr>
          <p:cNvPicPr>
            <a:picLocks noChangeAspect="1"/>
          </p:cNvPicPr>
          <p:nvPr/>
        </p:nvPicPr>
        <p:blipFill>
          <a:blip r:embed="rId3">
            <a:extLst>
              <a:ext uri="{28A0092B-C50C-407E-A947-70E740481C1C}">
                <a14:useLocalDpi xmlns:a14="http://schemas.microsoft.com/office/drawing/2010/main" val="0"/>
              </a:ext>
            </a:extLst>
          </a:blip>
          <a:srcRect l="12501" r="37614"/>
          <a:stretch>
            <a:fillRect/>
          </a:stretch>
        </p:blipFill>
        <p:spPr>
          <a:xfrm>
            <a:off x="2169632" y="1690687"/>
            <a:ext cx="2345091" cy="3134034"/>
          </a:xfrm>
          <a:prstGeom prst="rect">
            <a:avLst/>
          </a:prstGeom>
        </p:spPr>
      </p:pic>
      <p:pic>
        <p:nvPicPr>
          <p:cNvPr id="8" name="Picture 7" descr="A red circle with a bottle and leaves on it&#10;&#10;AI-generated content may be incorrect.">
            <a:extLst>
              <a:ext uri="{FF2B5EF4-FFF2-40B4-BE49-F238E27FC236}">
                <a16:creationId xmlns:a16="http://schemas.microsoft.com/office/drawing/2014/main" id="{36A4E6FB-CB83-CF74-E18E-C6D9683762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2578" y="5241902"/>
            <a:ext cx="1350631" cy="1350631"/>
          </a:xfrm>
          <a:prstGeom prst="rect">
            <a:avLst/>
          </a:prstGeom>
        </p:spPr>
      </p:pic>
      <p:pic>
        <p:nvPicPr>
          <p:cNvPr id="10" name="Picture 9" descr="Blue text on a black background&#10;&#10;AI-generated content may be incorrect.">
            <a:extLst>
              <a:ext uri="{FF2B5EF4-FFF2-40B4-BE49-F238E27FC236}">
                <a16:creationId xmlns:a16="http://schemas.microsoft.com/office/drawing/2014/main" id="{FB8AEF87-5B5B-B7CD-31B6-05661172B5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9545" y="5419337"/>
            <a:ext cx="1970404" cy="862052"/>
          </a:xfrm>
          <a:prstGeom prst="rect">
            <a:avLst/>
          </a:prstGeom>
        </p:spPr>
      </p:pic>
      <p:pic>
        <p:nvPicPr>
          <p:cNvPr id="14" name="Picture 13" descr="A blue and red text on a black background&#10;&#10;AI-generated content may be incorrect.">
            <a:extLst>
              <a:ext uri="{FF2B5EF4-FFF2-40B4-BE49-F238E27FC236}">
                <a16:creationId xmlns:a16="http://schemas.microsoft.com/office/drawing/2014/main" id="{33FD7459-6B19-434A-6768-09A42E8C13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4252" y="4592131"/>
            <a:ext cx="2095500" cy="2590800"/>
          </a:xfrm>
          <a:prstGeom prst="rect">
            <a:avLst/>
          </a:prstGeom>
        </p:spPr>
      </p:pic>
      <p:pic>
        <p:nvPicPr>
          <p:cNvPr id="16" name="Picture 15" descr="A person smiling at camera&#10;&#10;AI-generated content may be incorrect.">
            <a:extLst>
              <a:ext uri="{FF2B5EF4-FFF2-40B4-BE49-F238E27FC236}">
                <a16:creationId xmlns:a16="http://schemas.microsoft.com/office/drawing/2014/main" id="{BCA76D54-592B-5FE9-E117-699E15315786}"/>
              </a:ext>
            </a:extLst>
          </p:cNvPr>
          <p:cNvPicPr>
            <a:picLocks noChangeAspect="1"/>
          </p:cNvPicPr>
          <p:nvPr/>
        </p:nvPicPr>
        <p:blipFill>
          <a:blip r:embed="rId7">
            <a:extLst>
              <a:ext uri="{28A0092B-C50C-407E-A947-70E740481C1C}">
                <a14:useLocalDpi xmlns:a14="http://schemas.microsoft.com/office/drawing/2010/main" val="0"/>
              </a:ext>
            </a:extLst>
          </a:blip>
          <a:srcRect l="28358" r="21758"/>
          <a:stretch>
            <a:fillRect/>
          </a:stretch>
        </p:blipFill>
        <p:spPr>
          <a:xfrm>
            <a:off x="4720638" y="1695102"/>
            <a:ext cx="2342729" cy="3129619"/>
          </a:xfrm>
          <a:prstGeom prst="rect">
            <a:avLst/>
          </a:prstGeom>
        </p:spPr>
      </p:pic>
      <p:pic>
        <p:nvPicPr>
          <p:cNvPr id="18" name="Picture 17" descr="A logo for a youth scholarship&#10;&#10;AI-generated content may be incorrect.">
            <a:extLst>
              <a:ext uri="{FF2B5EF4-FFF2-40B4-BE49-F238E27FC236}">
                <a16:creationId xmlns:a16="http://schemas.microsoft.com/office/drawing/2014/main" id="{881F532C-FBC0-A97C-AE5B-21655FC0D81D}"/>
              </a:ext>
            </a:extLst>
          </p:cNvPr>
          <p:cNvPicPr>
            <a:picLocks noChangeAspect="1"/>
          </p:cNvPicPr>
          <p:nvPr/>
        </p:nvPicPr>
        <p:blipFill>
          <a:blip r:embed="rId8">
            <a:extLst>
              <a:ext uri="{28A0092B-C50C-407E-A947-70E740481C1C}">
                <a14:useLocalDpi xmlns:a14="http://schemas.microsoft.com/office/drawing/2010/main" val="0"/>
              </a:ext>
            </a:extLst>
          </a:blip>
          <a:srcRect l="33241" t="6091" r="33425" b="7161"/>
          <a:stretch>
            <a:fillRect/>
          </a:stretch>
        </p:blipFill>
        <p:spPr>
          <a:xfrm>
            <a:off x="6920344" y="4969324"/>
            <a:ext cx="1219201" cy="1784754"/>
          </a:xfrm>
          <a:prstGeom prst="rect">
            <a:avLst/>
          </a:prstGeom>
        </p:spPr>
      </p:pic>
      <p:pic>
        <p:nvPicPr>
          <p:cNvPr id="20" name="Picture 19" descr="A black background with a black square&#10;&#10;AI-generated content may be incorrect.">
            <a:extLst>
              <a:ext uri="{FF2B5EF4-FFF2-40B4-BE49-F238E27FC236}">
                <a16:creationId xmlns:a16="http://schemas.microsoft.com/office/drawing/2014/main" id="{0790D50F-4B56-200F-25CA-DB590B5B9C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4976" y="5288886"/>
            <a:ext cx="1472581" cy="1122954"/>
          </a:xfrm>
          <a:prstGeom prst="rect">
            <a:avLst/>
          </a:prstGeom>
        </p:spPr>
      </p:pic>
      <p:pic>
        <p:nvPicPr>
          <p:cNvPr id="22" name="Picture 21" descr="A young person smiling for a picture&#10;&#10;AI-generated content may be incorrect.">
            <a:extLst>
              <a:ext uri="{FF2B5EF4-FFF2-40B4-BE49-F238E27FC236}">
                <a16:creationId xmlns:a16="http://schemas.microsoft.com/office/drawing/2014/main" id="{D89DAA73-0D1D-897B-03CF-A0BF56315EE3}"/>
              </a:ext>
            </a:extLst>
          </p:cNvPr>
          <p:cNvPicPr>
            <a:picLocks noChangeAspect="1"/>
          </p:cNvPicPr>
          <p:nvPr/>
        </p:nvPicPr>
        <p:blipFill>
          <a:blip r:embed="rId10">
            <a:extLst>
              <a:ext uri="{28A0092B-C50C-407E-A947-70E740481C1C}">
                <a14:useLocalDpi xmlns:a14="http://schemas.microsoft.com/office/drawing/2010/main" val="0"/>
              </a:ext>
            </a:extLst>
          </a:blip>
          <a:srcRect l="27731" r="21535"/>
          <a:stretch>
            <a:fillRect/>
          </a:stretch>
        </p:blipFill>
        <p:spPr>
          <a:xfrm>
            <a:off x="7310940" y="1690687"/>
            <a:ext cx="2342729" cy="3077222"/>
          </a:xfrm>
          <a:prstGeom prst="rect">
            <a:avLst/>
          </a:prstGeom>
        </p:spPr>
      </p:pic>
      <p:pic>
        <p:nvPicPr>
          <p:cNvPr id="24" name="Picture 23" descr="A blue and white banner with white text&#10;&#10;AI-generated content may be incorrect.">
            <a:extLst>
              <a:ext uri="{FF2B5EF4-FFF2-40B4-BE49-F238E27FC236}">
                <a16:creationId xmlns:a16="http://schemas.microsoft.com/office/drawing/2014/main" id="{CAA10688-1782-1DBB-3447-EB6D393BAA4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65692" y="5023914"/>
            <a:ext cx="1118454" cy="1727234"/>
          </a:xfrm>
          <a:prstGeom prst="rect">
            <a:avLst/>
          </a:prstGeom>
        </p:spPr>
      </p:pic>
      <p:pic>
        <p:nvPicPr>
          <p:cNvPr id="25" name="Picture 24" descr="A grey rectangular sign with black text&#10;&#10;AI-generated content may be incorrect.">
            <a:extLst>
              <a:ext uri="{FF2B5EF4-FFF2-40B4-BE49-F238E27FC236}">
                <a16:creationId xmlns:a16="http://schemas.microsoft.com/office/drawing/2014/main" id="{4220D4D3-0DE9-BF31-90DE-1D1D007149B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62940" y="5523696"/>
            <a:ext cx="2136263" cy="787044"/>
          </a:xfrm>
          <a:prstGeom prst="rect">
            <a:avLst/>
          </a:prstGeom>
        </p:spPr>
      </p:pic>
    </p:spTree>
    <p:extLst>
      <p:ext uri="{BB962C8B-B14F-4D97-AF65-F5344CB8AC3E}">
        <p14:creationId xmlns:p14="http://schemas.microsoft.com/office/powerpoint/2010/main" val="1793944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51D90-D131-9280-0795-0238C369825C}"/>
            </a:ext>
          </a:extLst>
        </p:cNvPr>
        <p:cNvGrpSpPr/>
        <p:nvPr/>
      </p:nvGrpSpPr>
      <p:grpSpPr>
        <a:xfrm>
          <a:off x="0" y="0"/>
          <a:ext cx="0" cy="0"/>
          <a:chOff x="0" y="0"/>
          <a:chExt cx="0" cy="0"/>
        </a:xfrm>
      </p:grpSpPr>
      <p:sp>
        <p:nvSpPr>
          <p:cNvPr id="12" name="Process 11">
            <a:extLst>
              <a:ext uri="{FF2B5EF4-FFF2-40B4-BE49-F238E27FC236}">
                <a16:creationId xmlns:a16="http://schemas.microsoft.com/office/drawing/2014/main" id="{6E3583A1-B68F-841A-F84E-1C1695BAD513}"/>
              </a:ext>
            </a:extLst>
          </p:cNvPr>
          <p:cNvSpPr/>
          <p:nvPr/>
        </p:nvSpPr>
        <p:spPr>
          <a:xfrm>
            <a:off x="-1" y="547260"/>
            <a:ext cx="12192001" cy="961292"/>
          </a:xfrm>
          <a:prstGeom prst="flowChartProcess">
            <a:avLst/>
          </a:prstGeom>
          <a:gradFill flip="none" rotWithShape="1">
            <a:gsLst>
              <a:gs pos="7000">
                <a:schemeClr val="bg1"/>
              </a:gs>
              <a:gs pos="20000">
                <a:schemeClr val="accent6">
                  <a:lumMod val="20000"/>
                  <a:lumOff val="80000"/>
                </a:schemeClr>
              </a:gs>
              <a:gs pos="36000">
                <a:schemeClr val="accent6">
                  <a:lumMod val="40000"/>
                  <a:lumOff val="60000"/>
                </a:schemeClr>
              </a:gs>
              <a:gs pos="56000">
                <a:srgbClr val="009F68">
                  <a:lumMod val="100000"/>
                </a:srgb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3131FE-BD96-8F89-E5D7-FC065AB7968A}"/>
              </a:ext>
            </a:extLst>
          </p:cNvPr>
          <p:cNvSpPr>
            <a:spLocks noGrp="1"/>
          </p:cNvSpPr>
          <p:nvPr>
            <p:ph type="title"/>
          </p:nvPr>
        </p:nvSpPr>
        <p:spPr>
          <a:xfrm>
            <a:off x="422564" y="365125"/>
            <a:ext cx="10515600" cy="1325563"/>
          </a:xfrm>
        </p:spPr>
        <p:txBody>
          <a:bodyPr/>
          <a:lstStyle/>
          <a:p>
            <a:r>
              <a:rPr lang="en-US" b="1" dirty="0">
                <a:solidFill>
                  <a:schemeClr val="bg1"/>
                </a:solidFill>
                <a:latin typeface="Tw Cen MT" panose="020B0602020104020603" pitchFamily="34" charset="77"/>
              </a:rPr>
              <a:t>Exceptional Opportunities</a:t>
            </a:r>
          </a:p>
        </p:txBody>
      </p:sp>
      <p:sp>
        <p:nvSpPr>
          <p:cNvPr id="3" name="Rectangle: Rounded Corners 2">
            <a:extLst>
              <a:ext uri="{FF2B5EF4-FFF2-40B4-BE49-F238E27FC236}">
                <a16:creationId xmlns:a16="http://schemas.microsoft.com/office/drawing/2014/main" id="{91CF6F82-94AC-3F5E-2C28-8E166B566F5D}"/>
              </a:ext>
            </a:extLst>
          </p:cNvPr>
          <p:cNvSpPr/>
          <p:nvPr/>
        </p:nvSpPr>
        <p:spPr>
          <a:xfrm>
            <a:off x="838200" y="1946207"/>
            <a:ext cx="2819400" cy="2965585"/>
          </a:xfrm>
          <a:prstGeom prst="roundRect">
            <a:avLst/>
          </a:prstGeom>
          <a:solidFill>
            <a:srgbClr val="009F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Tw Cen MT" panose="020B0602020104020603" pitchFamily="34" charset="77"/>
              </a:rPr>
              <a:t>Ivy League</a:t>
            </a:r>
          </a:p>
          <a:p>
            <a:pPr algn="ctr"/>
            <a:r>
              <a:rPr lang="en-US" sz="2400" dirty="0">
                <a:latin typeface="Tw Cen MT" panose="020B0602020104020603" pitchFamily="34" charset="77"/>
              </a:rPr>
              <a:t>Overall</a:t>
            </a:r>
          </a:p>
          <a:p>
            <a:pPr algn="ctr"/>
            <a:endParaRPr lang="en-US" sz="2400" dirty="0">
              <a:latin typeface="Tw Cen MT" panose="020B0602020104020603" pitchFamily="34" charset="77"/>
            </a:endParaRPr>
          </a:p>
          <a:p>
            <a:pPr algn="ctr"/>
            <a:r>
              <a:rPr lang="en-US" sz="2400" b="1" dirty="0">
                <a:latin typeface="Tw Cen MT" panose="020B0602020104020603" pitchFamily="34" charset="77"/>
              </a:rPr>
              <a:t>Gatton’s: 7.68%</a:t>
            </a:r>
          </a:p>
          <a:p>
            <a:pPr algn="ctr"/>
            <a:r>
              <a:rPr lang="en-US" sz="2400" dirty="0">
                <a:latin typeface="Tw Cen MT" panose="020B0602020104020603" pitchFamily="34" charset="77"/>
              </a:rPr>
              <a:t>General: 5.32%</a:t>
            </a:r>
          </a:p>
        </p:txBody>
      </p:sp>
      <p:sp>
        <p:nvSpPr>
          <p:cNvPr id="5" name="Rectangle: Rounded Corners 4">
            <a:extLst>
              <a:ext uri="{FF2B5EF4-FFF2-40B4-BE49-F238E27FC236}">
                <a16:creationId xmlns:a16="http://schemas.microsoft.com/office/drawing/2014/main" id="{5EF8E1AB-B611-43AD-E298-3D7D2561FBA3}"/>
              </a:ext>
            </a:extLst>
          </p:cNvPr>
          <p:cNvSpPr/>
          <p:nvPr/>
        </p:nvSpPr>
        <p:spPr>
          <a:xfrm>
            <a:off x="4686300" y="1946207"/>
            <a:ext cx="2819400" cy="2965585"/>
          </a:xfrm>
          <a:prstGeom prst="roundRect">
            <a:avLst/>
          </a:prstGeom>
          <a:solidFill>
            <a:srgbClr val="009F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Tw Cen MT" panose="020B0602020104020603" pitchFamily="34" charset="77"/>
              </a:rPr>
              <a:t>University of Chicago</a:t>
            </a:r>
          </a:p>
          <a:p>
            <a:pPr algn="ctr"/>
            <a:endParaRPr lang="en-US" sz="2400" dirty="0">
              <a:latin typeface="Tw Cen MT" panose="020B0602020104020603" pitchFamily="34" charset="77"/>
            </a:endParaRPr>
          </a:p>
          <a:p>
            <a:pPr algn="ctr"/>
            <a:r>
              <a:rPr lang="en-US" sz="2400" b="1" dirty="0">
                <a:latin typeface="Tw Cen MT" panose="020B0602020104020603" pitchFamily="34" charset="77"/>
              </a:rPr>
              <a:t>Gatton’s: 8.59%</a:t>
            </a:r>
          </a:p>
          <a:p>
            <a:pPr algn="ctr"/>
            <a:r>
              <a:rPr lang="en-US" sz="2400" dirty="0">
                <a:latin typeface="Tw Cen MT" panose="020B0602020104020603" pitchFamily="34" charset="77"/>
              </a:rPr>
              <a:t>General: 4.48%</a:t>
            </a:r>
          </a:p>
        </p:txBody>
      </p:sp>
      <p:sp>
        <p:nvSpPr>
          <p:cNvPr id="6" name="Rectangle: Rounded Corners 5">
            <a:extLst>
              <a:ext uri="{FF2B5EF4-FFF2-40B4-BE49-F238E27FC236}">
                <a16:creationId xmlns:a16="http://schemas.microsoft.com/office/drawing/2014/main" id="{1FA92272-9629-3324-E196-8E892206EC47}"/>
              </a:ext>
            </a:extLst>
          </p:cNvPr>
          <p:cNvSpPr/>
          <p:nvPr/>
        </p:nvSpPr>
        <p:spPr>
          <a:xfrm>
            <a:off x="8534400" y="1946206"/>
            <a:ext cx="2819400" cy="2965585"/>
          </a:xfrm>
          <a:prstGeom prst="roundRect">
            <a:avLst/>
          </a:prstGeom>
          <a:solidFill>
            <a:srgbClr val="009F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Tw Cen MT" panose="020B0602020104020603" pitchFamily="34" charset="77"/>
              </a:rPr>
              <a:t>MIT</a:t>
            </a:r>
          </a:p>
          <a:p>
            <a:pPr algn="ctr"/>
            <a:endParaRPr lang="en-US" sz="2400" dirty="0">
              <a:latin typeface="Tw Cen MT" panose="020B0602020104020603" pitchFamily="34" charset="77"/>
            </a:endParaRPr>
          </a:p>
          <a:p>
            <a:pPr algn="ctr"/>
            <a:r>
              <a:rPr lang="en-US" sz="2400" b="1" dirty="0">
                <a:latin typeface="Tw Cen MT" panose="020B0602020104020603" pitchFamily="34" charset="77"/>
              </a:rPr>
              <a:t>Gatton’s: 13.9%</a:t>
            </a:r>
          </a:p>
          <a:p>
            <a:pPr algn="ctr"/>
            <a:r>
              <a:rPr lang="en-US" sz="2400" dirty="0">
                <a:latin typeface="Tw Cen MT" panose="020B0602020104020603" pitchFamily="34" charset="77"/>
              </a:rPr>
              <a:t>General: 4.5%</a:t>
            </a:r>
          </a:p>
          <a:p>
            <a:pPr algn="ctr"/>
            <a:endParaRPr lang="en-US" sz="2400" dirty="0">
              <a:latin typeface="Tw Cen MT" panose="020B0602020104020603" pitchFamily="34" charset="77"/>
            </a:endParaRPr>
          </a:p>
          <a:p>
            <a:pPr algn="ctr"/>
            <a:r>
              <a:rPr lang="en-US" sz="2400" b="1" dirty="0">
                <a:latin typeface="Tw Cen MT" panose="020B0602020104020603" pitchFamily="34" charset="77"/>
              </a:rPr>
              <a:t>Gatton’s 5-year rate: 19.54%</a:t>
            </a:r>
          </a:p>
        </p:txBody>
      </p:sp>
      <p:sp>
        <p:nvSpPr>
          <p:cNvPr id="11" name="TextBox 10">
            <a:extLst>
              <a:ext uri="{FF2B5EF4-FFF2-40B4-BE49-F238E27FC236}">
                <a16:creationId xmlns:a16="http://schemas.microsoft.com/office/drawing/2014/main" id="{4AC5A20E-F13B-D5EF-74E0-E88E3973490D}"/>
              </a:ext>
            </a:extLst>
          </p:cNvPr>
          <p:cNvSpPr txBox="1"/>
          <p:nvPr/>
        </p:nvSpPr>
        <p:spPr>
          <a:xfrm>
            <a:off x="422564" y="5372035"/>
            <a:ext cx="11454126" cy="1200329"/>
          </a:xfrm>
          <a:prstGeom prst="rect">
            <a:avLst/>
          </a:prstGeom>
          <a:noFill/>
        </p:spPr>
        <p:txBody>
          <a:bodyPr wrap="square">
            <a:spAutoFit/>
          </a:bodyPr>
          <a:lstStyle/>
          <a:p>
            <a:pPr marL="0" indent="0" algn="ctr">
              <a:buNone/>
            </a:pPr>
            <a:r>
              <a:rPr lang="en-US" sz="2400" b="1" dirty="0">
                <a:latin typeface="Cambria Math" panose="02040503050406030204" pitchFamily="18" charset="0"/>
                <a:ea typeface="Cambria Math" panose="02040503050406030204" pitchFamily="18" charset="0"/>
              </a:rPr>
              <a:t>The General Assembly’s investment has created an elite educational experience accessible by students statewide. Gatton students’ experiences and outcomes rival those of students attending the nation’s most prestigious high schools.</a:t>
            </a:r>
          </a:p>
        </p:txBody>
      </p:sp>
    </p:spTree>
    <p:extLst>
      <p:ext uri="{BB962C8B-B14F-4D97-AF65-F5344CB8AC3E}">
        <p14:creationId xmlns:p14="http://schemas.microsoft.com/office/powerpoint/2010/main" val="3990745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073BE-4A92-24B3-75CC-1AA6BBE689C2}"/>
            </a:ext>
          </a:extLst>
        </p:cNvPr>
        <p:cNvGrpSpPr/>
        <p:nvPr/>
      </p:nvGrpSpPr>
      <p:grpSpPr>
        <a:xfrm>
          <a:off x="0" y="0"/>
          <a:ext cx="0" cy="0"/>
          <a:chOff x="0" y="0"/>
          <a:chExt cx="0" cy="0"/>
        </a:xfrm>
      </p:grpSpPr>
      <p:sp>
        <p:nvSpPr>
          <p:cNvPr id="9" name="Process 8">
            <a:extLst>
              <a:ext uri="{FF2B5EF4-FFF2-40B4-BE49-F238E27FC236}">
                <a16:creationId xmlns:a16="http://schemas.microsoft.com/office/drawing/2014/main" id="{08C346A7-1C4C-0080-FF8B-9B214236F48D}"/>
              </a:ext>
            </a:extLst>
          </p:cNvPr>
          <p:cNvSpPr/>
          <p:nvPr/>
        </p:nvSpPr>
        <p:spPr>
          <a:xfrm>
            <a:off x="-1" y="547260"/>
            <a:ext cx="12192001" cy="961292"/>
          </a:xfrm>
          <a:prstGeom prst="flowChartProcess">
            <a:avLst/>
          </a:prstGeom>
          <a:gradFill flip="none" rotWithShape="1">
            <a:gsLst>
              <a:gs pos="7000">
                <a:schemeClr val="bg1"/>
              </a:gs>
              <a:gs pos="20000">
                <a:schemeClr val="accent6">
                  <a:lumMod val="20000"/>
                  <a:lumOff val="80000"/>
                </a:schemeClr>
              </a:gs>
              <a:gs pos="36000">
                <a:schemeClr val="accent6">
                  <a:lumMod val="40000"/>
                  <a:lumOff val="60000"/>
                </a:schemeClr>
              </a:gs>
              <a:gs pos="56000">
                <a:srgbClr val="009F68">
                  <a:lumMod val="100000"/>
                </a:srgb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692930-4AE8-D9D3-9844-7DAD84B31995}"/>
              </a:ext>
            </a:extLst>
          </p:cNvPr>
          <p:cNvSpPr>
            <a:spLocks noGrp="1"/>
          </p:cNvSpPr>
          <p:nvPr>
            <p:ph type="title"/>
          </p:nvPr>
        </p:nvSpPr>
        <p:spPr>
          <a:xfrm>
            <a:off x="449766" y="365124"/>
            <a:ext cx="10515600" cy="1325563"/>
          </a:xfrm>
        </p:spPr>
        <p:txBody>
          <a:bodyPr/>
          <a:lstStyle/>
          <a:p>
            <a:r>
              <a:rPr lang="en-US" b="1" dirty="0">
                <a:solidFill>
                  <a:schemeClr val="bg1"/>
                </a:solidFill>
                <a:latin typeface="Tw Cen MT" panose="020B0602020104020603" pitchFamily="34" charset="77"/>
              </a:rPr>
              <a:t>Exceptional Opportunities</a:t>
            </a:r>
          </a:p>
        </p:txBody>
      </p:sp>
      <p:pic>
        <p:nvPicPr>
          <p:cNvPr id="7" name="Picture 6" descr="A green circle with a few green lines&#10;&#10;AI-generated content may be incorrect.">
            <a:extLst>
              <a:ext uri="{FF2B5EF4-FFF2-40B4-BE49-F238E27FC236}">
                <a16:creationId xmlns:a16="http://schemas.microsoft.com/office/drawing/2014/main" id="{FED3278F-D340-1A00-1D0E-AE1B15646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7061" y="1690687"/>
            <a:ext cx="6164638" cy="5167803"/>
          </a:xfrm>
          <a:prstGeom prst="rect">
            <a:avLst/>
          </a:prstGeom>
        </p:spPr>
      </p:pic>
    </p:spTree>
    <p:extLst>
      <p:ext uri="{BB962C8B-B14F-4D97-AF65-F5344CB8AC3E}">
        <p14:creationId xmlns:p14="http://schemas.microsoft.com/office/powerpoint/2010/main" val="1469022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5366D-E7BA-12B4-8456-D0CB638FAF73}"/>
            </a:ext>
          </a:extLst>
        </p:cNvPr>
        <p:cNvGrpSpPr/>
        <p:nvPr/>
      </p:nvGrpSpPr>
      <p:grpSpPr>
        <a:xfrm>
          <a:off x="0" y="0"/>
          <a:ext cx="0" cy="0"/>
          <a:chOff x="0" y="0"/>
          <a:chExt cx="0" cy="0"/>
        </a:xfrm>
      </p:grpSpPr>
      <p:sp>
        <p:nvSpPr>
          <p:cNvPr id="6" name="Process 5">
            <a:extLst>
              <a:ext uri="{FF2B5EF4-FFF2-40B4-BE49-F238E27FC236}">
                <a16:creationId xmlns:a16="http://schemas.microsoft.com/office/drawing/2014/main" id="{BBBC38E9-6BE5-BE6C-384E-2D531BBC0785}"/>
              </a:ext>
            </a:extLst>
          </p:cNvPr>
          <p:cNvSpPr/>
          <p:nvPr/>
        </p:nvSpPr>
        <p:spPr>
          <a:xfrm>
            <a:off x="-1" y="547260"/>
            <a:ext cx="12192001" cy="961292"/>
          </a:xfrm>
          <a:prstGeom prst="flowChartProcess">
            <a:avLst/>
          </a:prstGeom>
          <a:gradFill flip="none" rotWithShape="1">
            <a:gsLst>
              <a:gs pos="7000">
                <a:schemeClr val="bg1"/>
              </a:gs>
              <a:gs pos="20000">
                <a:schemeClr val="accent6">
                  <a:lumMod val="20000"/>
                  <a:lumOff val="80000"/>
                </a:schemeClr>
              </a:gs>
              <a:gs pos="36000">
                <a:schemeClr val="accent6">
                  <a:lumMod val="40000"/>
                  <a:lumOff val="60000"/>
                </a:schemeClr>
              </a:gs>
              <a:gs pos="56000">
                <a:srgbClr val="009F68">
                  <a:lumMod val="100000"/>
                </a:srgb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9A1BE8C7-7241-AC41-6B50-6F03D858C4C2}"/>
              </a:ext>
            </a:extLst>
          </p:cNvPr>
          <p:cNvSpPr>
            <a:spLocks noGrp="1"/>
          </p:cNvSpPr>
          <p:nvPr>
            <p:ph idx="1"/>
          </p:nvPr>
        </p:nvSpPr>
        <p:spPr>
          <a:xfrm>
            <a:off x="576943" y="2404295"/>
            <a:ext cx="4736690" cy="3418435"/>
          </a:xfrm>
        </p:spPr>
        <p:txBody>
          <a:bodyPr>
            <a:normAutofit/>
          </a:bodyPr>
          <a:lstStyle/>
          <a:p>
            <a:pPr marL="0" indent="0">
              <a:buNone/>
            </a:pPr>
            <a:r>
              <a:rPr lang="en-US" sz="3600" b="1" dirty="0">
                <a:solidFill>
                  <a:srgbClr val="009F68"/>
                </a:solidFill>
                <a:latin typeface="Cambria Math" panose="02040503050406030204" pitchFamily="18" charset="0"/>
                <a:ea typeface="Cambria Math" panose="02040503050406030204" pitchFamily="18" charset="0"/>
              </a:rPr>
              <a:t>87% </a:t>
            </a:r>
            <a:r>
              <a:rPr lang="en-US" dirty="0">
                <a:latin typeface="Cambria Math" panose="02040503050406030204" pitchFamily="18" charset="0"/>
                <a:ea typeface="Cambria Math" panose="02040503050406030204" pitchFamily="18" charset="0"/>
              </a:rPr>
              <a:t>of Gatton alumni major in STEM and STEM-Related fields compared to only 22.6% of US college students.</a:t>
            </a:r>
          </a:p>
          <a:p>
            <a:pPr marL="0" indent="0">
              <a:buNone/>
            </a:pPr>
            <a:r>
              <a:rPr lang="en-US" dirty="0">
                <a:latin typeface="Cambria Math" panose="02040503050406030204" pitchFamily="18" charset="0"/>
                <a:ea typeface="Cambria Math" panose="02040503050406030204" pitchFamily="18" charset="0"/>
              </a:rPr>
              <a:t>Approximately 48% of students who enter college as STEM majors change majors or leave college.</a:t>
            </a:r>
          </a:p>
        </p:txBody>
      </p:sp>
      <p:pic>
        <p:nvPicPr>
          <p:cNvPr id="5" name="Picture 4" descr="A green circle with blue and green circles&#10;&#10;AI-generated content may be incorrect.">
            <a:extLst>
              <a:ext uri="{FF2B5EF4-FFF2-40B4-BE49-F238E27FC236}">
                <a16:creationId xmlns:a16="http://schemas.microsoft.com/office/drawing/2014/main" id="{9EFA8E94-52EB-2EC9-DD37-5BF9E32710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7944" y="897890"/>
            <a:ext cx="6585857" cy="6585857"/>
          </a:xfrm>
          <a:prstGeom prst="rect">
            <a:avLst/>
          </a:prstGeom>
        </p:spPr>
      </p:pic>
      <p:sp>
        <p:nvSpPr>
          <p:cNvPr id="2" name="Title 1">
            <a:extLst>
              <a:ext uri="{FF2B5EF4-FFF2-40B4-BE49-F238E27FC236}">
                <a16:creationId xmlns:a16="http://schemas.microsoft.com/office/drawing/2014/main" id="{9643CC91-5021-849E-3B60-6AA82EDCED20}"/>
              </a:ext>
            </a:extLst>
          </p:cNvPr>
          <p:cNvSpPr>
            <a:spLocks noGrp="1"/>
          </p:cNvSpPr>
          <p:nvPr>
            <p:ph type="title"/>
          </p:nvPr>
        </p:nvSpPr>
        <p:spPr>
          <a:xfrm>
            <a:off x="419100" y="365125"/>
            <a:ext cx="10515600" cy="1325563"/>
          </a:xfrm>
        </p:spPr>
        <p:txBody>
          <a:bodyPr>
            <a:normAutofit/>
          </a:bodyPr>
          <a:lstStyle/>
          <a:p>
            <a:r>
              <a:rPr lang="en-US" b="1" dirty="0">
                <a:solidFill>
                  <a:schemeClr val="bg1"/>
                </a:solidFill>
                <a:latin typeface="Tw Cen MT" panose="020B0602020104020603" pitchFamily="34" charset="77"/>
              </a:rPr>
              <a:t>Exceptional Alumni</a:t>
            </a:r>
          </a:p>
        </p:txBody>
      </p:sp>
      <p:sp>
        <p:nvSpPr>
          <p:cNvPr id="3" name="Content Placeholder 3">
            <a:extLst>
              <a:ext uri="{FF2B5EF4-FFF2-40B4-BE49-F238E27FC236}">
                <a16:creationId xmlns:a16="http://schemas.microsoft.com/office/drawing/2014/main" id="{9DA6FE21-485A-F41B-DABC-5BD39C8DD5FB}"/>
              </a:ext>
            </a:extLst>
          </p:cNvPr>
          <p:cNvSpPr txBox="1">
            <a:spLocks/>
          </p:cNvSpPr>
          <p:nvPr/>
        </p:nvSpPr>
        <p:spPr>
          <a:xfrm>
            <a:off x="576943" y="5795732"/>
            <a:ext cx="3504586" cy="6411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000" dirty="0">
                <a:latin typeface="Aptos" panose="020B0004020202020204" pitchFamily="34" charset="0"/>
                <a:ea typeface="Aptos" panose="020B0004020202020204" pitchFamily="34" charset="0"/>
                <a:cs typeface="Aptos" panose="020B0004020202020204" pitchFamily="34" charset="0"/>
              </a:rPr>
              <a:t>National Science Board, 2012 </a:t>
            </a:r>
          </a:p>
          <a:p>
            <a:pPr marL="0" indent="0">
              <a:spcBef>
                <a:spcPts val="0"/>
              </a:spcBef>
              <a:buFont typeface="Arial" panose="020B0604020202020204" pitchFamily="34" charset="0"/>
              <a:buNone/>
            </a:pPr>
            <a:r>
              <a:rPr lang="en-US" sz="1000" dirty="0">
                <a:latin typeface="Aptos" panose="020B0004020202020204" pitchFamily="34" charset="0"/>
                <a:ea typeface="Aptos" panose="020B0004020202020204" pitchFamily="34" charset="0"/>
                <a:cs typeface="Aptos" panose="020B0004020202020204" pitchFamily="34" charset="0"/>
              </a:rPr>
              <a:t>Chen &amp; Soldner, 2013</a:t>
            </a:r>
          </a:p>
          <a:p>
            <a:pPr marL="0" indent="0">
              <a:spcBef>
                <a:spcPts val="0"/>
              </a:spcBef>
              <a:buFont typeface="Arial" panose="020B0604020202020204" pitchFamily="34" charset="0"/>
              <a:buNone/>
            </a:pPr>
            <a:endParaRPr lang="en-US" sz="1200" dirty="0">
              <a:highlight>
                <a:srgbClr val="FFFF00"/>
              </a:highlight>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3107219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73462-0333-5A3F-939C-E33C74BEAF0E}"/>
            </a:ext>
          </a:extLst>
        </p:cNvPr>
        <p:cNvGrpSpPr/>
        <p:nvPr/>
      </p:nvGrpSpPr>
      <p:grpSpPr>
        <a:xfrm>
          <a:off x="0" y="0"/>
          <a:ext cx="0" cy="0"/>
          <a:chOff x="0" y="0"/>
          <a:chExt cx="0" cy="0"/>
        </a:xfrm>
      </p:grpSpPr>
      <p:sp>
        <p:nvSpPr>
          <p:cNvPr id="9" name="Process 8">
            <a:extLst>
              <a:ext uri="{FF2B5EF4-FFF2-40B4-BE49-F238E27FC236}">
                <a16:creationId xmlns:a16="http://schemas.microsoft.com/office/drawing/2014/main" id="{3F86AA73-62E9-4B8B-7A71-7C0E6196D26F}"/>
              </a:ext>
            </a:extLst>
          </p:cNvPr>
          <p:cNvSpPr/>
          <p:nvPr/>
        </p:nvSpPr>
        <p:spPr>
          <a:xfrm>
            <a:off x="-1" y="547260"/>
            <a:ext cx="12192001" cy="961292"/>
          </a:xfrm>
          <a:prstGeom prst="flowChartProcess">
            <a:avLst/>
          </a:prstGeom>
          <a:gradFill flip="none" rotWithShape="1">
            <a:gsLst>
              <a:gs pos="7000">
                <a:schemeClr val="bg1"/>
              </a:gs>
              <a:gs pos="20000">
                <a:schemeClr val="accent6">
                  <a:lumMod val="20000"/>
                  <a:lumOff val="80000"/>
                </a:schemeClr>
              </a:gs>
              <a:gs pos="36000">
                <a:schemeClr val="accent6">
                  <a:lumMod val="40000"/>
                  <a:lumOff val="60000"/>
                </a:schemeClr>
              </a:gs>
              <a:gs pos="56000">
                <a:srgbClr val="009F68">
                  <a:lumMod val="100000"/>
                </a:srgb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23357BF5-D341-8836-7CA7-439CC1B786E8}"/>
              </a:ext>
            </a:extLst>
          </p:cNvPr>
          <p:cNvSpPr>
            <a:spLocks noGrp="1"/>
          </p:cNvSpPr>
          <p:nvPr>
            <p:ph idx="1"/>
          </p:nvPr>
        </p:nvSpPr>
        <p:spPr>
          <a:xfrm>
            <a:off x="591741" y="2001859"/>
            <a:ext cx="10022683" cy="691513"/>
          </a:xfrm>
        </p:spPr>
        <p:txBody>
          <a:bodyPr>
            <a:normAutofit/>
          </a:bodyPr>
          <a:lstStyle/>
          <a:p>
            <a:pPr marL="0" indent="0">
              <a:buNone/>
            </a:pPr>
            <a:r>
              <a:rPr lang="en-US" sz="3200" dirty="0">
                <a:latin typeface="Tw Cen MT" panose="020B0602020104020603" pitchFamily="34" charset="77"/>
                <a:ea typeface="Cambria Math" panose="02040503050406030204" pitchFamily="18" charset="0"/>
              </a:rPr>
              <a:t>$30,715 per student for 180 students</a:t>
            </a:r>
          </a:p>
        </p:txBody>
      </p:sp>
      <p:sp>
        <p:nvSpPr>
          <p:cNvPr id="2" name="Title 1">
            <a:extLst>
              <a:ext uri="{FF2B5EF4-FFF2-40B4-BE49-F238E27FC236}">
                <a16:creationId xmlns:a16="http://schemas.microsoft.com/office/drawing/2014/main" id="{1A701103-A05E-B1EB-5DE4-5084C1EA6505}"/>
              </a:ext>
            </a:extLst>
          </p:cNvPr>
          <p:cNvSpPr>
            <a:spLocks noGrp="1"/>
          </p:cNvSpPr>
          <p:nvPr>
            <p:ph type="title"/>
          </p:nvPr>
        </p:nvSpPr>
        <p:spPr>
          <a:xfrm>
            <a:off x="591741" y="365125"/>
            <a:ext cx="10515600" cy="1325563"/>
          </a:xfrm>
        </p:spPr>
        <p:txBody>
          <a:bodyPr>
            <a:normAutofit/>
          </a:bodyPr>
          <a:lstStyle/>
          <a:p>
            <a:r>
              <a:rPr lang="en-US" b="1" dirty="0">
                <a:solidFill>
                  <a:schemeClr val="bg1"/>
                </a:solidFill>
                <a:latin typeface="Tw Cen MT" panose="020B0602020104020603" pitchFamily="34" charset="77"/>
              </a:rPr>
              <a:t>Sound Investment</a:t>
            </a:r>
          </a:p>
        </p:txBody>
      </p:sp>
      <p:pic>
        <p:nvPicPr>
          <p:cNvPr id="5" name="Picture 4" descr="A green bar with dots on a black background&#10;&#10;AI-generated content may be incorrect.">
            <a:extLst>
              <a:ext uri="{FF2B5EF4-FFF2-40B4-BE49-F238E27FC236}">
                <a16:creationId xmlns:a16="http://schemas.microsoft.com/office/drawing/2014/main" id="{FF0A7ADE-5EF4-1D22-D0A1-C79F5950A713}"/>
              </a:ext>
            </a:extLst>
          </p:cNvPr>
          <p:cNvPicPr>
            <a:picLocks noChangeAspect="1"/>
          </p:cNvPicPr>
          <p:nvPr/>
        </p:nvPicPr>
        <p:blipFill>
          <a:blip r:embed="rId3">
            <a:extLst>
              <a:ext uri="{28A0092B-C50C-407E-A947-70E740481C1C}">
                <a14:useLocalDpi xmlns:a14="http://schemas.microsoft.com/office/drawing/2010/main" val="0"/>
              </a:ext>
            </a:extLst>
          </a:blip>
          <a:srcRect t="10274" b="58615"/>
          <a:stretch>
            <a:fillRect/>
          </a:stretch>
        </p:blipFill>
        <p:spPr>
          <a:xfrm>
            <a:off x="1268040" y="2693372"/>
            <a:ext cx="9655919" cy="3889058"/>
          </a:xfrm>
          <a:prstGeom prst="rect">
            <a:avLst/>
          </a:prstGeom>
        </p:spPr>
      </p:pic>
    </p:spTree>
    <p:extLst>
      <p:ext uri="{BB962C8B-B14F-4D97-AF65-F5344CB8AC3E}">
        <p14:creationId xmlns:p14="http://schemas.microsoft.com/office/powerpoint/2010/main" val="3601055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D43F3-2CDA-DBF3-4FF7-7641A632BC26}"/>
            </a:ext>
          </a:extLst>
        </p:cNvPr>
        <p:cNvGrpSpPr/>
        <p:nvPr/>
      </p:nvGrpSpPr>
      <p:grpSpPr>
        <a:xfrm>
          <a:off x="0" y="0"/>
          <a:ext cx="0" cy="0"/>
          <a:chOff x="0" y="0"/>
          <a:chExt cx="0" cy="0"/>
        </a:xfrm>
      </p:grpSpPr>
      <p:sp>
        <p:nvSpPr>
          <p:cNvPr id="8" name="Process 7">
            <a:extLst>
              <a:ext uri="{FF2B5EF4-FFF2-40B4-BE49-F238E27FC236}">
                <a16:creationId xmlns:a16="http://schemas.microsoft.com/office/drawing/2014/main" id="{7ACCA3B5-71AE-16D0-6E90-209324CA66CB}"/>
              </a:ext>
            </a:extLst>
          </p:cNvPr>
          <p:cNvSpPr/>
          <p:nvPr/>
        </p:nvSpPr>
        <p:spPr>
          <a:xfrm>
            <a:off x="-1" y="547260"/>
            <a:ext cx="12192001" cy="961292"/>
          </a:xfrm>
          <a:prstGeom prst="flowChartProcess">
            <a:avLst/>
          </a:prstGeom>
          <a:gradFill flip="none" rotWithShape="1">
            <a:gsLst>
              <a:gs pos="7000">
                <a:schemeClr val="bg1"/>
              </a:gs>
              <a:gs pos="20000">
                <a:schemeClr val="accent6">
                  <a:lumMod val="20000"/>
                  <a:lumOff val="80000"/>
                </a:schemeClr>
              </a:gs>
              <a:gs pos="36000">
                <a:schemeClr val="accent6">
                  <a:lumMod val="40000"/>
                  <a:lumOff val="60000"/>
                </a:schemeClr>
              </a:gs>
              <a:gs pos="56000">
                <a:srgbClr val="009F68">
                  <a:lumMod val="100000"/>
                </a:srgb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1112C4-2959-D974-949B-9F04864D60A9}"/>
              </a:ext>
            </a:extLst>
          </p:cNvPr>
          <p:cNvSpPr>
            <a:spLocks noGrp="1"/>
          </p:cNvSpPr>
          <p:nvPr>
            <p:ph type="title"/>
          </p:nvPr>
        </p:nvSpPr>
        <p:spPr>
          <a:xfrm>
            <a:off x="508000" y="365124"/>
            <a:ext cx="10515600" cy="1325563"/>
          </a:xfrm>
        </p:spPr>
        <p:txBody>
          <a:bodyPr>
            <a:normAutofit/>
          </a:bodyPr>
          <a:lstStyle/>
          <a:p>
            <a:r>
              <a:rPr lang="en-US" b="1" dirty="0">
                <a:solidFill>
                  <a:schemeClr val="bg1"/>
                </a:solidFill>
                <a:latin typeface="Tw Cen MT" panose="020B0602020104020603" pitchFamily="34" charset="77"/>
              </a:rPr>
              <a:t>Sound Investment</a:t>
            </a:r>
          </a:p>
        </p:txBody>
      </p:sp>
      <p:graphicFrame>
        <p:nvGraphicFramePr>
          <p:cNvPr id="5" name="Diagram 4">
            <a:extLst>
              <a:ext uri="{FF2B5EF4-FFF2-40B4-BE49-F238E27FC236}">
                <a16:creationId xmlns:a16="http://schemas.microsoft.com/office/drawing/2014/main" id="{7890B34B-18CE-0DAA-1389-11A43EDCF209}"/>
              </a:ext>
            </a:extLst>
          </p:cNvPr>
          <p:cNvGraphicFramePr/>
          <p:nvPr>
            <p:extLst>
              <p:ext uri="{D42A27DB-BD31-4B8C-83A1-F6EECF244321}">
                <p14:modId xmlns:p14="http://schemas.microsoft.com/office/powerpoint/2010/main" val="433836782"/>
              </p:ext>
            </p:extLst>
          </p:nvPr>
        </p:nvGraphicFramePr>
        <p:xfrm>
          <a:off x="353646" y="1872823"/>
          <a:ext cx="11552604" cy="40075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0947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04210-C88F-29C4-858F-3BBCA9267F4C}"/>
            </a:ext>
          </a:extLst>
        </p:cNvPr>
        <p:cNvGrpSpPr/>
        <p:nvPr/>
      </p:nvGrpSpPr>
      <p:grpSpPr>
        <a:xfrm>
          <a:off x="0" y="0"/>
          <a:ext cx="0" cy="0"/>
          <a:chOff x="0" y="0"/>
          <a:chExt cx="0" cy="0"/>
        </a:xfrm>
      </p:grpSpPr>
      <p:sp>
        <p:nvSpPr>
          <p:cNvPr id="9" name="Process 8">
            <a:extLst>
              <a:ext uri="{FF2B5EF4-FFF2-40B4-BE49-F238E27FC236}">
                <a16:creationId xmlns:a16="http://schemas.microsoft.com/office/drawing/2014/main" id="{1DC4FC01-F3F3-58CF-08C7-0FD2F4D0F4B8}"/>
              </a:ext>
            </a:extLst>
          </p:cNvPr>
          <p:cNvSpPr/>
          <p:nvPr/>
        </p:nvSpPr>
        <p:spPr>
          <a:xfrm>
            <a:off x="-1" y="547260"/>
            <a:ext cx="12192001" cy="961292"/>
          </a:xfrm>
          <a:prstGeom prst="flowChartProcess">
            <a:avLst/>
          </a:prstGeom>
          <a:gradFill flip="none" rotWithShape="1">
            <a:gsLst>
              <a:gs pos="7000">
                <a:schemeClr val="bg1"/>
              </a:gs>
              <a:gs pos="20000">
                <a:schemeClr val="accent6">
                  <a:lumMod val="20000"/>
                  <a:lumOff val="80000"/>
                </a:schemeClr>
              </a:gs>
              <a:gs pos="36000">
                <a:schemeClr val="accent6">
                  <a:lumMod val="40000"/>
                  <a:lumOff val="60000"/>
                </a:schemeClr>
              </a:gs>
              <a:gs pos="56000">
                <a:srgbClr val="009F68">
                  <a:lumMod val="100000"/>
                </a:srgb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D5BFB40-10E8-FCA8-3538-FF154CE54781}"/>
              </a:ext>
            </a:extLst>
          </p:cNvPr>
          <p:cNvSpPr>
            <a:spLocks noGrp="1"/>
          </p:cNvSpPr>
          <p:nvPr>
            <p:ph type="title"/>
          </p:nvPr>
        </p:nvSpPr>
        <p:spPr>
          <a:xfrm>
            <a:off x="421622" y="365124"/>
            <a:ext cx="10515600" cy="1325563"/>
          </a:xfrm>
        </p:spPr>
        <p:txBody>
          <a:bodyPr>
            <a:normAutofit/>
          </a:bodyPr>
          <a:lstStyle/>
          <a:p>
            <a:r>
              <a:rPr lang="en-US" b="1" dirty="0">
                <a:solidFill>
                  <a:schemeClr val="bg1"/>
                </a:solidFill>
                <a:latin typeface="Tw Cen MT" panose="020B0602020104020603" pitchFamily="34" charset="77"/>
              </a:rPr>
              <a:t>Sound Investment</a:t>
            </a:r>
          </a:p>
        </p:txBody>
      </p:sp>
      <p:sp>
        <p:nvSpPr>
          <p:cNvPr id="3" name="TextBox 2">
            <a:extLst>
              <a:ext uri="{FF2B5EF4-FFF2-40B4-BE49-F238E27FC236}">
                <a16:creationId xmlns:a16="http://schemas.microsoft.com/office/drawing/2014/main" id="{9E27BE8B-F4C1-7E00-475C-668A45266816}"/>
              </a:ext>
            </a:extLst>
          </p:cNvPr>
          <p:cNvSpPr txBox="1"/>
          <p:nvPr/>
        </p:nvSpPr>
        <p:spPr>
          <a:xfrm>
            <a:off x="2815280" y="1690687"/>
            <a:ext cx="6561438" cy="400110"/>
          </a:xfrm>
          <a:prstGeom prst="rect">
            <a:avLst/>
          </a:prstGeom>
          <a:noFill/>
        </p:spPr>
        <p:txBody>
          <a:bodyPr wrap="square" rtlCol="0">
            <a:spAutoFit/>
          </a:bodyPr>
          <a:lstStyle/>
          <a:p>
            <a:pPr algn="ctr"/>
            <a:r>
              <a:rPr lang="en-US" sz="2000" b="1" dirty="0">
                <a:latin typeface="Tw Cen MT" panose="020B0602020104020603" pitchFamily="34" charset="77"/>
              </a:rPr>
              <a:t>Rising Costs of Attendance vs. Appropriation, 2008-2024</a:t>
            </a:r>
          </a:p>
        </p:txBody>
      </p:sp>
      <p:pic>
        <p:nvPicPr>
          <p:cNvPr id="7" name="Picture 6" descr="A graph of different colored squares&#10;&#10;AI-generated content may be incorrect.">
            <a:extLst>
              <a:ext uri="{FF2B5EF4-FFF2-40B4-BE49-F238E27FC236}">
                <a16:creationId xmlns:a16="http://schemas.microsoft.com/office/drawing/2014/main" id="{FDDEEFA7-49B5-8F51-048D-D6BA08FA52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910" y="1508552"/>
            <a:ext cx="6864178" cy="5754226"/>
          </a:xfrm>
          <a:prstGeom prst="rect">
            <a:avLst/>
          </a:prstGeom>
        </p:spPr>
      </p:pic>
    </p:spTree>
    <p:extLst>
      <p:ext uri="{BB962C8B-B14F-4D97-AF65-F5344CB8AC3E}">
        <p14:creationId xmlns:p14="http://schemas.microsoft.com/office/powerpoint/2010/main" val="238530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0C6AE-4C89-10B1-CABD-50E083C06FB3}"/>
            </a:ext>
          </a:extLst>
        </p:cNvPr>
        <p:cNvGrpSpPr/>
        <p:nvPr/>
      </p:nvGrpSpPr>
      <p:grpSpPr>
        <a:xfrm>
          <a:off x="0" y="0"/>
          <a:ext cx="0" cy="0"/>
          <a:chOff x="0" y="0"/>
          <a:chExt cx="0" cy="0"/>
        </a:xfrm>
      </p:grpSpPr>
      <p:sp>
        <p:nvSpPr>
          <p:cNvPr id="5" name="Process 4">
            <a:extLst>
              <a:ext uri="{FF2B5EF4-FFF2-40B4-BE49-F238E27FC236}">
                <a16:creationId xmlns:a16="http://schemas.microsoft.com/office/drawing/2014/main" id="{07B5B6D5-CEAD-1299-1234-0627A22360A2}"/>
              </a:ext>
            </a:extLst>
          </p:cNvPr>
          <p:cNvSpPr/>
          <p:nvPr/>
        </p:nvSpPr>
        <p:spPr>
          <a:xfrm>
            <a:off x="-1" y="547260"/>
            <a:ext cx="12192001" cy="961292"/>
          </a:xfrm>
          <a:prstGeom prst="flowChartProcess">
            <a:avLst/>
          </a:prstGeom>
          <a:gradFill flip="none" rotWithShape="1">
            <a:gsLst>
              <a:gs pos="7000">
                <a:schemeClr val="bg1"/>
              </a:gs>
              <a:gs pos="20000">
                <a:schemeClr val="accent6">
                  <a:lumMod val="20000"/>
                  <a:lumOff val="80000"/>
                </a:schemeClr>
              </a:gs>
              <a:gs pos="36000">
                <a:schemeClr val="accent6">
                  <a:lumMod val="40000"/>
                  <a:lumOff val="60000"/>
                </a:schemeClr>
              </a:gs>
              <a:gs pos="56000">
                <a:srgbClr val="009F68">
                  <a:lumMod val="100000"/>
                </a:srgb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BB8234-748B-370D-A923-D6EDEDA58035}"/>
              </a:ext>
            </a:extLst>
          </p:cNvPr>
          <p:cNvSpPr>
            <a:spLocks noGrp="1"/>
          </p:cNvSpPr>
          <p:nvPr>
            <p:ph type="title"/>
          </p:nvPr>
        </p:nvSpPr>
        <p:spPr>
          <a:xfrm>
            <a:off x="573505" y="365124"/>
            <a:ext cx="10515600" cy="1325563"/>
          </a:xfrm>
        </p:spPr>
        <p:txBody>
          <a:bodyPr>
            <a:normAutofit/>
          </a:bodyPr>
          <a:lstStyle/>
          <a:p>
            <a:r>
              <a:rPr lang="en-US" b="1" dirty="0">
                <a:solidFill>
                  <a:schemeClr val="bg1"/>
                </a:solidFill>
                <a:latin typeface="Tw Cen MT" panose="020B0602020104020603" pitchFamily="34" charset="77"/>
              </a:rPr>
              <a:t>Sound Investment</a:t>
            </a:r>
          </a:p>
        </p:txBody>
      </p:sp>
      <p:sp>
        <p:nvSpPr>
          <p:cNvPr id="4" name="Content Placeholder 3">
            <a:extLst>
              <a:ext uri="{FF2B5EF4-FFF2-40B4-BE49-F238E27FC236}">
                <a16:creationId xmlns:a16="http://schemas.microsoft.com/office/drawing/2014/main" id="{EF70732E-EF04-9D9D-3020-63A73331EAAD}"/>
              </a:ext>
            </a:extLst>
          </p:cNvPr>
          <p:cNvSpPr>
            <a:spLocks noGrp="1"/>
          </p:cNvSpPr>
          <p:nvPr>
            <p:ph idx="1"/>
          </p:nvPr>
        </p:nvSpPr>
        <p:spPr>
          <a:xfrm>
            <a:off x="838200" y="1825624"/>
            <a:ext cx="10515600" cy="4667251"/>
          </a:xfrm>
        </p:spPr>
        <p:txBody>
          <a:bodyPr>
            <a:normAutofit/>
          </a:bodyPr>
          <a:lstStyle/>
          <a:p>
            <a:pPr>
              <a:buBlip>
                <a:blip r:embed="rId3"/>
              </a:buBlip>
            </a:pPr>
            <a:r>
              <a:rPr lang="en-US" dirty="0">
                <a:latin typeface="Cambria Math" panose="02040503050406030204" pitchFamily="18" charset="0"/>
                <a:ea typeface="Cambria Math" panose="02040503050406030204" pitchFamily="18" charset="0"/>
              </a:rPr>
              <a:t> The Gatton Academy’s unique structure makes us well-positioned compared to many other states’ academies.</a:t>
            </a:r>
          </a:p>
          <a:p>
            <a:pPr marL="0" indent="0">
              <a:buNone/>
            </a:pPr>
            <a:endParaRPr lang="en-US" dirty="0">
              <a:latin typeface="Cambria Math" panose="02040503050406030204" pitchFamily="18" charset="0"/>
              <a:ea typeface="Cambria Math" panose="02040503050406030204" pitchFamily="18" charset="0"/>
            </a:endParaRPr>
          </a:p>
          <a:p>
            <a:pPr>
              <a:buBlip>
                <a:blip r:embed="rId3"/>
              </a:buBlip>
            </a:pPr>
            <a:r>
              <a:rPr lang="en-US" dirty="0">
                <a:latin typeface="Cambria Math" panose="02040503050406030204" pitchFamily="18" charset="0"/>
                <a:ea typeface="Cambria Math" panose="02040503050406030204" pitchFamily="18" charset="0"/>
              </a:rPr>
              <a:t> Students’ SEEK funds and test scores remaining with their districts allows us to be partners rather than competitors.</a:t>
            </a:r>
          </a:p>
          <a:p>
            <a:pPr marL="0" indent="0">
              <a:buNone/>
            </a:pPr>
            <a:endParaRPr lang="en-US" dirty="0">
              <a:latin typeface="Cambria Math" panose="02040503050406030204" pitchFamily="18" charset="0"/>
              <a:ea typeface="Cambria Math" panose="02040503050406030204" pitchFamily="18" charset="0"/>
            </a:endParaRPr>
          </a:p>
          <a:p>
            <a:pPr>
              <a:buBlip>
                <a:blip r:embed="rId3"/>
              </a:buBlip>
            </a:pPr>
            <a:r>
              <a:rPr lang="en-US" dirty="0">
                <a:latin typeface="Cambria Math" panose="02040503050406030204" pitchFamily="18" charset="0"/>
                <a:ea typeface="Cambria Math" panose="02040503050406030204" pitchFamily="18" charset="0"/>
              </a:rPr>
              <a:t> This structure was purposeful in Gatton’s founding. Our partnerships are mutually beneficial and maximize opportunities for students.  Academies in other states without these benefits cannot recruit in schools.</a:t>
            </a:r>
            <a:endParaRPr lang="en-US" dirty="0"/>
          </a:p>
          <a:p>
            <a:endParaRPr lang="en-US" dirty="0"/>
          </a:p>
          <a:p>
            <a:endParaRPr lang="en-US" dirty="0"/>
          </a:p>
        </p:txBody>
      </p:sp>
    </p:spTree>
    <p:extLst>
      <p:ext uri="{BB962C8B-B14F-4D97-AF65-F5344CB8AC3E}">
        <p14:creationId xmlns:p14="http://schemas.microsoft.com/office/powerpoint/2010/main" val="3258963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F4590-14C2-272D-FE17-D84410E0E6FD}"/>
            </a:ext>
          </a:extLst>
        </p:cNvPr>
        <p:cNvGrpSpPr/>
        <p:nvPr/>
      </p:nvGrpSpPr>
      <p:grpSpPr>
        <a:xfrm>
          <a:off x="0" y="0"/>
          <a:ext cx="0" cy="0"/>
          <a:chOff x="0" y="0"/>
          <a:chExt cx="0" cy="0"/>
        </a:xfrm>
      </p:grpSpPr>
      <p:sp>
        <p:nvSpPr>
          <p:cNvPr id="6" name="Process 5">
            <a:extLst>
              <a:ext uri="{FF2B5EF4-FFF2-40B4-BE49-F238E27FC236}">
                <a16:creationId xmlns:a16="http://schemas.microsoft.com/office/drawing/2014/main" id="{96DD09D6-23B1-C4D5-D5C8-1A40202F9DF6}"/>
              </a:ext>
            </a:extLst>
          </p:cNvPr>
          <p:cNvSpPr/>
          <p:nvPr/>
        </p:nvSpPr>
        <p:spPr>
          <a:xfrm>
            <a:off x="-1" y="547260"/>
            <a:ext cx="12192001" cy="961292"/>
          </a:xfrm>
          <a:prstGeom prst="flowChartProcess">
            <a:avLst/>
          </a:prstGeom>
          <a:gradFill flip="none" rotWithShape="1">
            <a:gsLst>
              <a:gs pos="7000">
                <a:schemeClr val="bg1"/>
              </a:gs>
              <a:gs pos="17000">
                <a:schemeClr val="accent6">
                  <a:lumMod val="20000"/>
                  <a:lumOff val="80000"/>
                </a:schemeClr>
              </a:gs>
              <a:gs pos="30000">
                <a:schemeClr val="accent6">
                  <a:lumMod val="40000"/>
                  <a:lumOff val="60000"/>
                </a:schemeClr>
              </a:gs>
              <a:gs pos="50000">
                <a:srgbClr val="009F68">
                  <a:lumMod val="100000"/>
                </a:srgb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6E9B9EA-3903-2BCA-5530-05AF5431754D}"/>
              </a:ext>
            </a:extLst>
          </p:cNvPr>
          <p:cNvSpPr>
            <a:spLocks noGrp="1"/>
          </p:cNvSpPr>
          <p:nvPr>
            <p:ph type="title"/>
          </p:nvPr>
        </p:nvSpPr>
        <p:spPr>
          <a:xfrm>
            <a:off x="433373" y="365124"/>
            <a:ext cx="10515600" cy="1325563"/>
          </a:xfrm>
        </p:spPr>
        <p:txBody>
          <a:bodyPr>
            <a:normAutofit/>
          </a:bodyPr>
          <a:lstStyle/>
          <a:p>
            <a:r>
              <a:rPr lang="en-US" b="1" dirty="0">
                <a:solidFill>
                  <a:schemeClr val="bg1"/>
                </a:solidFill>
                <a:latin typeface="Tw Cen MT" panose="020B0602020104020603" pitchFamily="34" charset="77"/>
              </a:rPr>
              <a:t>The Gatton Academy’s Vision</a:t>
            </a:r>
          </a:p>
        </p:txBody>
      </p:sp>
      <p:sp>
        <p:nvSpPr>
          <p:cNvPr id="3" name="Content Placeholder 2">
            <a:extLst>
              <a:ext uri="{FF2B5EF4-FFF2-40B4-BE49-F238E27FC236}">
                <a16:creationId xmlns:a16="http://schemas.microsoft.com/office/drawing/2014/main" id="{56958B55-6392-1AC6-95FD-2B715D6F839E}"/>
              </a:ext>
            </a:extLst>
          </p:cNvPr>
          <p:cNvSpPr>
            <a:spLocks noGrp="1"/>
          </p:cNvSpPr>
          <p:nvPr>
            <p:ph idx="1"/>
          </p:nvPr>
        </p:nvSpPr>
        <p:spPr>
          <a:xfrm>
            <a:off x="433373" y="2811462"/>
            <a:ext cx="11353801" cy="2649538"/>
          </a:xfrm>
        </p:spPr>
        <p:txBody>
          <a:bodyPr>
            <a:normAutofit/>
          </a:bodyPr>
          <a:lstStyle/>
          <a:p>
            <a:pPr marL="0" marR="0">
              <a:lnSpc>
                <a:spcPct val="107000"/>
              </a:lnSpc>
              <a:spcAft>
                <a:spcPts val="800"/>
              </a:spcAft>
              <a:buNone/>
            </a:pPr>
            <a:r>
              <a:rPr lang="en-US" sz="3600" b="1"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a:t>The Gatton Academy is a global leader in education, preparing Kentucky students for tomorrow’s STEM careers and infinite possibilities.</a:t>
            </a:r>
            <a:endParaRPr lang="en-US" sz="3600" b="1" dirty="0">
              <a:effectLst/>
              <a:latin typeface="Cambria Math" panose="02040503050406030204" pitchFamily="18" charset="0"/>
              <a:ea typeface="Cambria Math"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358100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cess 3">
            <a:extLst>
              <a:ext uri="{FF2B5EF4-FFF2-40B4-BE49-F238E27FC236}">
                <a16:creationId xmlns:a16="http://schemas.microsoft.com/office/drawing/2014/main" id="{4EA3DBAB-2F10-39C5-D896-D3F268DE2093}"/>
              </a:ext>
            </a:extLst>
          </p:cNvPr>
          <p:cNvSpPr/>
          <p:nvPr/>
        </p:nvSpPr>
        <p:spPr>
          <a:xfrm>
            <a:off x="-1" y="547260"/>
            <a:ext cx="12192001" cy="961292"/>
          </a:xfrm>
          <a:prstGeom prst="flowChartProcess">
            <a:avLst/>
          </a:prstGeom>
          <a:gradFill flip="none" rotWithShape="1">
            <a:gsLst>
              <a:gs pos="7000">
                <a:schemeClr val="bg1"/>
              </a:gs>
              <a:gs pos="20000">
                <a:schemeClr val="accent6">
                  <a:lumMod val="20000"/>
                  <a:lumOff val="80000"/>
                </a:schemeClr>
              </a:gs>
              <a:gs pos="32000">
                <a:schemeClr val="accent6">
                  <a:lumMod val="40000"/>
                  <a:lumOff val="60000"/>
                </a:schemeClr>
              </a:gs>
              <a:gs pos="56000">
                <a:srgbClr val="009F68">
                  <a:lumMod val="100000"/>
                </a:srgb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852F5EF-D412-D0F4-5332-C8230CD1F73B}"/>
              </a:ext>
            </a:extLst>
          </p:cNvPr>
          <p:cNvSpPr>
            <a:spLocks noGrp="1"/>
          </p:cNvSpPr>
          <p:nvPr>
            <p:ph type="title"/>
          </p:nvPr>
        </p:nvSpPr>
        <p:spPr>
          <a:xfrm>
            <a:off x="547254" y="365124"/>
            <a:ext cx="10515600" cy="1325563"/>
          </a:xfrm>
        </p:spPr>
        <p:txBody>
          <a:bodyPr/>
          <a:lstStyle/>
          <a:p>
            <a:r>
              <a:rPr lang="en-US" b="1" dirty="0">
                <a:solidFill>
                  <a:schemeClr val="bg1"/>
                </a:solidFill>
                <a:latin typeface="Tw Cen MT" panose="020B0602020104020603" pitchFamily="34" charset="77"/>
              </a:rPr>
              <a:t>The Gatton Academy’s Mission</a:t>
            </a:r>
          </a:p>
        </p:txBody>
      </p:sp>
      <p:sp>
        <p:nvSpPr>
          <p:cNvPr id="3" name="Content Placeholder 2">
            <a:extLst>
              <a:ext uri="{FF2B5EF4-FFF2-40B4-BE49-F238E27FC236}">
                <a16:creationId xmlns:a16="http://schemas.microsoft.com/office/drawing/2014/main" id="{AF1C861B-A23F-C11E-9D1A-D13A1C85DF8D}"/>
              </a:ext>
            </a:extLst>
          </p:cNvPr>
          <p:cNvSpPr>
            <a:spLocks noGrp="1"/>
          </p:cNvSpPr>
          <p:nvPr>
            <p:ph idx="1"/>
          </p:nvPr>
        </p:nvSpPr>
        <p:spPr>
          <a:xfrm>
            <a:off x="838198" y="2229662"/>
            <a:ext cx="10515600" cy="3469553"/>
          </a:xfrm>
        </p:spPr>
        <p:txBody>
          <a:bodyPr/>
          <a:lstStyle/>
          <a:p>
            <a:pPr marL="0" marR="0" indent="0" algn="ctr">
              <a:lnSpc>
                <a:spcPct val="107000"/>
              </a:lnSpc>
              <a:spcAft>
                <a:spcPts val="800"/>
              </a:spcAft>
              <a:buNone/>
            </a:pPr>
            <a:r>
              <a:rPr lang="en-US" sz="200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a:t>The Carol Martin Gatton Academy of Mathematics and Science in Kentucky is a residential program on the campus of Western Kentucky University for bright, highly motivated Kentucky high school students who have demonstrated interests in pursuing advanced careers in science, technology, engineering, and mathematics. Students enhance their creativity, curiosity, reasoning ability, and self-discipline through the companionship of peers, university courses, faculty-led research, and study abroad, preparing them for leadership roles in the Commonwealth of Kentucky. </a:t>
            </a:r>
            <a:endParaRPr lang="en-US" sz="2000" dirty="0">
              <a:effectLst/>
              <a:latin typeface="Cambria Math" panose="02040503050406030204" pitchFamily="18" charset="0"/>
              <a:ea typeface="Cambria Math" panose="02040503050406030204" pitchFamily="18" charset="0"/>
              <a:cs typeface="Times New Roman" panose="02020603050405020304" pitchFamily="18" charset="0"/>
            </a:endParaRPr>
          </a:p>
          <a:p>
            <a:endParaRPr lang="en-US" dirty="0"/>
          </a:p>
        </p:txBody>
      </p:sp>
      <p:pic>
        <p:nvPicPr>
          <p:cNvPr id="9" name="Picture 8" descr="A person wearing safety goggles and holding a marker&#10;&#10;AI-generated content may be incorrect.">
            <a:extLst>
              <a:ext uri="{FF2B5EF4-FFF2-40B4-BE49-F238E27FC236}">
                <a16:creationId xmlns:a16="http://schemas.microsoft.com/office/drawing/2014/main" id="{CDE835EC-93F4-5EC9-58B3-B21466E631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7887" y="5148793"/>
            <a:ext cx="2234671" cy="1489780"/>
          </a:xfrm>
          <a:prstGeom prst="rect">
            <a:avLst/>
          </a:prstGeom>
        </p:spPr>
      </p:pic>
      <p:pic>
        <p:nvPicPr>
          <p:cNvPr id="10" name="Picture 9" descr="A person leaning on a computer screen&#10;&#10;AI-generated content may be incorrect.">
            <a:extLst>
              <a:ext uri="{FF2B5EF4-FFF2-40B4-BE49-F238E27FC236}">
                <a16:creationId xmlns:a16="http://schemas.microsoft.com/office/drawing/2014/main" id="{C9DC27FB-DCF0-683D-EE28-8AF41F27BA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611" y="5148793"/>
            <a:ext cx="2234671" cy="1489780"/>
          </a:xfrm>
          <a:prstGeom prst="rect">
            <a:avLst/>
          </a:prstGeom>
        </p:spPr>
      </p:pic>
      <p:pic>
        <p:nvPicPr>
          <p:cNvPr id="11" name="Picture 10" descr="A person working in a laboratory&#10;&#10;AI-generated content may be incorrect.">
            <a:extLst>
              <a:ext uri="{FF2B5EF4-FFF2-40B4-BE49-F238E27FC236}">
                <a16:creationId xmlns:a16="http://schemas.microsoft.com/office/drawing/2014/main" id="{46E4E7BE-3B07-C37D-2ED6-7E3A8ED166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157" y="5148793"/>
            <a:ext cx="2233977" cy="1489780"/>
          </a:xfrm>
          <a:prstGeom prst="rect">
            <a:avLst/>
          </a:prstGeom>
        </p:spPr>
      </p:pic>
      <p:pic>
        <p:nvPicPr>
          <p:cNvPr id="12" name="Picture 11" descr="A person holding a device&#10;&#10;AI-generated content may be incorrect.">
            <a:extLst>
              <a:ext uri="{FF2B5EF4-FFF2-40B4-BE49-F238E27FC236}">
                <a16:creationId xmlns:a16="http://schemas.microsoft.com/office/drawing/2014/main" id="{48C7E4CE-6585-8211-98CE-4261B435C5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5590" y="5148793"/>
            <a:ext cx="2236226" cy="1489780"/>
          </a:xfrm>
          <a:prstGeom prst="rect">
            <a:avLst/>
          </a:prstGeom>
        </p:spPr>
      </p:pic>
      <p:pic>
        <p:nvPicPr>
          <p:cNvPr id="13" name="Picture 12" descr="A person standing in front of a machine&#10;&#10;AI-generated content may be incorrect.">
            <a:extLst>
              <a:ext uri="{FF2B5EF4-FFF2-40B4-BE49-F238E27FC236}">
                <a16:creationId xmlns:a16="http://schemas.microsoft.com/office/drawing/2014/main" id="{EA0BCA5E-7CCE-9927-9A08-DA48415F4A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02866" y="5148793"/>
            <a:ext cx="2235522" cy="1489780"/>
          </a:xfrm>
          <a:prstGeom prst="rect">
            <a:avLst/>
          </a:prstGeom>
        </p:spPr>
      </p:pic>
    </p:spTree>
    <p:extLst>
      <p:ext uri="{BB962C8B-B14F-4D97-AF65-F5344CB8AC3E}">
        <p14:creationId xmlns:p14="http://schemas.microsoft.com/office/powerpoint/2010/main" val="2324113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4869A-A598-E646-A3FC-D9970B7F78C1}"/>
            </a:ext>
          </a:extLst>
        </p:cNvPr>
        <p:cNvGrpSpPr/>
        <p:nvPr/>
      </p:nvGrpSpPr>
      <p:grpSpPr>
        <a:xfrm>
          <a:off x="0" y="0"/>
          <a:ext cx="0" cy="0"/>
          <a:chOff x="0" y="0"/>
          <a:chExt cx="0" cy="0"/>
        </a:xfrm>
      </p:grpSpPr>
      <p:sp>
        <p:nvSpPr>
          <p:cNvPr id="11" name="Process 10">
            <a:extLst>
              <a:ext uri="{FF2B5EF4-FFF2-40B4-BE49-F238E27FC236}">
                <a16:creationId xmlns:a16="http://schemas.microsoft.com/office/drawing/2014/main" id="{B9CBECB3-DF94-327A-C875-9675DB116FAC}"/>
              </a:ext>
            </a:extLst>
          </p:cNvPr>
          <p:cNvSpPr/>
          <p:nvPr/>
        </p:nvSpPr>
        <p:spPr>
          <a:xfrm>
            <a:off x="-1" y="547260"/>
            <a:ext cx="12192001" cy="961292"/>
          </a:xfrm>
          <a:prstGeom prst="flowChartProcess">
            <a:avLst/>
          </a:prstGeom>
          <a:gradFill flip="none" rotWithShape="1">
            <a:gsLst>
              <a:gs pos="7000">
                <a:schemeClr val="bg1"/>
              </a:gs>
              <a:gs pos="17000">
                <a:schemeClr val="accent6">
                  <a:lumMod val="20000"/>
                  <a:lumOff val="80000"/>
                </a:schemeClr>
              </a:gs>
              <a:gs pos="30000">
                <a:schemeClr val="accent6">
                  <a:lumMod val="40000"/>
                  <a:lumOff val="60000"/>
                </a:schemeClr>
              </a:gs>
              <a:gs pos="50000">
                <a:srgbClr val="009F68">
                  <a:lumMod val="100000"/>
                </a:srgb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189D11-C995-5D15-3633-80967330575F}"/>
              </a:ext>
            </a:extLst>
          </p:cNvPr>
          <p:cNvSpPr>
            <a:spLocks noGrp="1"/>
          </p:cNvSpPr>
          <p:nvPr>
            <p:ph type="title"/>
          </p:nvPr>
        </p:nvSpPr>
        <p:spPr>
          <a:xfrm>
            <a:off x="488577" y="365124"/>
            <a:ext cx="10515600" cy="1325563"/>
          </a:xfrm>
        </p:spPr>
        <p:txBody>
          <a:bodyPr/>
          <a:lstStyle/>
          <a:p>
            <a:r>
              <a:rPr lang="en-US" b="1" dirty="0">
                <a:solidFill>
                  <a:schemeClr val="bg1"/>
                </a:solidFill>
                <a:latin typeface="Tw Cen MT" panose="020B0602020104020603" pitchFamily="34" charset="77"/>
              </a:rPr>
              <a:t>The Gatton Academy’s Vision</a:t>
            </a:r>
          </a:p>
        </p:txBody>
      </p:sp>
      <p:pic>
        <p:nvPicPr>
          <p:cNvPr id="6" name="Picture 5" descr="A close-up of text&#10;&#10;AI-generated content may be incorrect.">
            <a:extLst>
              <a:ext uri="{FF2B5EF4-FFF2-40B4-BE49-F238E27FC236}">
                <a16:creationId xmlns:a16="http://schemas.microsoft.com/office/drawing/2014/main" id="{CE3961DC-355E-FCB4-F6C7-811E58159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5254" y="2721245"/>
            <a:ext cx="3198923" cy="2284945"/>
          </a:xfrm>
          <a:prstGeom prst="rect">
            <a:avLst/>
          </a:prstGeom>
        </p:spPr>
      </p:pic>
      <p:pic>
        <p:nvPicPr>
          <p:cNvPr id="8" name="Picture 7" descr="A logo of two people standing in a box&#10;&#10;AI-generated content may be incorrect.">
            <a:extLst>
              <a:ext uri="{FF2B5EF4-FFF2-40B4-BE49-F238E27FC236}">
                <a16:creationId xmlns:a16="http://schemas.microsoft.com/office/drawing/2014/main" id="{D8153FC6-A9D8-D2F6-B474-0EBDEF4759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0499" y="2639384"/>
            <a:ext cx="2748975" cy="2448668"/>
          </a:xfrm>
          <a:prstGeom prst="rect">
            <a:avLst/>
          </a:prstGeom>
        </p:spPr>
      </p:pic>
      <p:pic>
        <p:nvPicPr>
          <p:cNvPr id="10" name="Picture 9" descr="A black and red sign with text&#10;&#10;AI-generated content may be incorrect.">
            <a:extLst>
              <a:ext uri="{FF2B5EF4-FFF2-40B4-BE49-F238E27FC236}">
                <a16:creationId xmlns:a16="http://schemas.microsoft.com/office/drawing/2014/main" id="{B795EC82-F236-2D0A-6E64-98AB28CA97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745" y="2832852"/>
            <a:ext cx="2748975" cy="2061732"/>
          </a:xfrm>
          <a:prstGeom prst="rect">
            <a:avLst/>
          </a:prstGeom>
        </p:spPr>
      </p:pic>
    </p:spTree>
    <p:extLst>
      <p:ext uri="{BB962C8B-B14F-4D97-AF65-F5344CB8AC3E}">
        <p14:creationId xmlns:p14="http://schemas.microsoft.com/office/powerpoint/2010/main" val="3475409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78B74-CAB4-BDBD-3AAD-6048289AC714}"/>
            </a:ext>
          </a:extLst>
        </p:cNvPr>
        <p:cNvGrpSpPr/>
        <p:nvPr/>
      </p:nvGrpSpPr>
      <p:grpSpPr>
        <a:xfrm>
          <a:off x="0" y="0"/>
          <a:ext cx="0" cy="0"/>
          <a:chOff x="0" y="0"/>
          <a:chExt cx="0" cy="0"/>
        </a:xfrm>
      </p:grpSpPr>
      <p:sp>
        <p:nvSpPr>
          <p:cNvPr id="5" name="Process 4">
            <a:extLst>
              <a:ext uri="{FF2B5EF4-FFF2-40B4-BE49-F238E27FC236}">
                <a16:creationId xmlns:a16="http://schemas.microsoft.com/office/drawing/2014/main" id="{C6E91FF0-5801-56CE-B6B7-EA5B92FF18DD}"/>
              </a:ext>
            </a:extLst>
          </p:cNvPr>
          <p:cNvSpPr/>
          <p:nvPr/>
        </p:nvSpPr>
        <p:spPr>
          <a:xfrm>
            <a:off x="-1" y="547260"/>
            <a:ext cx="12192001" cy="961292"/>
          </a:xfrm>
          <a:prstGeom prst="flowChartProcess">
            <a:avLst/>
          </a:prstGeom>
          <a:gradFill flip="none" rotWithShape="1">
            <a:gsLst>
              <a:gs pos="7000">
                <a:schemeClr val="bg1"/>
              </a:gs>
              <a:gs pos="20000">
                <a:schemeClr val="accent6">
                  <a:lumMod val="20000"/>
                  <a:lumOff val="80000"/>
                </a:schemeClr>
              </a:gs>
              <a:gs pos="36000">
                <a:schemeClr val="accent6">
                  <a:lumMod val="40000"/>
                  <a:lumOff val="60000"/>
                </a:schemeClr>
              </a:gs>
              <a:gs pos="56000">
                <a:srgbClr val="009F68">
                  <a:lumMod val="100000"/>
                </a:srgb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D98CE3-E295-788B-3FBA-2AE0FFD16DE7}"/>
              </a:ext>
            </a:extLst>
          </p:cNvPr>
          <p:cNvSpPr>
            <a:spLocks noGrp="1"/>
          </p:cNvSpPr>
          <p:nvPr>
            <p:ph type="title"/>
          </p:nvPr>
        </p:nvSpPr>
        <p:spPr>
          <a:xfrm>
            <a:off x="573505" y="365124"/>
            <a:ext cx="10515600" cy="1325563"/>
          </a:xfrm>
        </p:spPr>
        <p:txBody>
          <a:bodyPr>
            <a:normAutofit/>
          </a:bodyPr>
          <a:lstStyle/>
          <a:p>
            <a:r>
              <a:rPr lang="en-US" b="1" dirty="0">
                <a:solidFill>
                  <a:schemeClr val="bg1"/>
                </a:solidFill>
                <a:latin typeface="Tw Cen MT" panose="020B0602020104020603" pitchFamily="34" charset="77"/>
              </a:rPr>
              <a:t>The Gatton Academy’s Vision</a:t>
            </a:r>
          </a:p>
        </p:txBody>
      </p:sp>
      <p:sp>
        <p:nvSpPr>
          <p:cNvPr id="4" name="Content Placeholder 3">
            <a:extLst>
              <a:ext uri="{FF2B5EF4-FFF2-40B4-BE49-F238E27FC236}">
                <a16:creationId xmlns:a16="http://schemas.microsoft.com/office/drawing/2014/main" id="{92B92426-B1BA-9A10-3741-538054BEBCFD}"/>
              </a:ext>
            </a:extLst>
          </p:cNvPr>
          <p:cNvSpPr>
            <a:spLocks noGrp="1"/>
          </p:cNvSpPr>
          <p:nvPr>
            <p:ph idx="1"/>
          </p:nvPr>
        </p:nvSpPr>
        <p:spPr>
          <a:xfrm>
            <a:off x="573505" y="2034087"/>
            <a:ext cx="4912895" cy="4128047"/>
          </a:xfrm>
        </p:spPr>
        <p:txBody>
          <a:bodyPr>
            <a:normAutofit lnSpcReduction="10000"/>
          </a:bodyPr>
          <a:lstStyle/>
          <a:p>
            <a:pPr>
              <a:buBlip>
                <a:blip r:embed="rId3"/>
              </a:buBlip>
            </a:pPr>
            <a:r>
              <a:rPr lang="en-US" dirty="0">
                <a:latin typeface="Cambria Math" panose="02040503050406030204" pitchFamily="18" charset="0"/>
                <a:ea typeface="Cambria Math" panose="02040503050406030204" pitchFamily="18" charset="0"/>
              </a:rPr>
              <a:t> Access to advanced coursework has declined, particularly access to Algebra 1 in 8</a:t>
            </a:r>
            <a:r>
              <a:rPr lang="en-US" baseline="30000" dirty="0">
                <a:latin typeface="Cambria Math" panose="02040503050406030204" pitchFamily="18" charset="0"/>
                <a:ea typeface="Cambria Math" panose="02040503050406030204" pitchFamily="18" charset="0"/>
              </a:rPr>
              <a:t>th</a:t>
            </a:r>
            <a:r>
              <a:rPr lang="en-US" dirty="0">
                <a:latin typeface="Cambria Math" panose="02040503050406030204" pitchFamily="18" charset="0"/>
                <a:ea typeface="Cambria Math" panose="02040503050406030204" pitchFamily="18" charset="0"/>
              </a:rPr>
              <a:t> grade and Algebra 2.</a:t>
            </a:r>
          </a:p>
          <a:p>
            <a:pPr marL="0" indent="0">
              <a:buNone/>
            </a:pPr>
            <a:endParaRPr lang="en-US" dirty="0">
              <a:latin typeface="Cambria Math" panose="02040503050406030204" pitchFamily="18" charset="0"/>
              <a:ea typeface="Cambria Math" panose="02040503050406030204" pitchFamily="18" charset="0"/>
            </a:endParaRPr>
          </a:p>
          <a:p>
            <a:pPr>
              <a:buBlip>
                <a:blip r:embed="rId3"/>
              </a:buBlip>
            </a:pPr>
            <a:r>
              <a:rPr lang="en-US" dirty="0">
                <a:latin typeface="Cambria Math" panose="02040503050406030204" pitchFamily="18" charset="0"/>
                <a:ea typeface="Cambria Math" panose="02040503050406030204" pitchFamily="18" charset="0"/>
              </a:rPr>
              <a:t>The Gatton Academy and The Center for Gifted Studies are well-positioned to partner with the General Assembly to address this problem.</a:t>
            </a:r>
          </a:p>
          <a:p>
            <a:pPr marL="0" indent="0">
              <a:buNone/>
            </a:pPr>
            <a:endParaRPr lang="en-US" dirty="0"/>
          </a:p>
          <a:p>
            <a:endParaRPr lang="en-US" dirty="0"/>
          </a:p>
        </p:txBody>
      </p:sp>
      <p:pic>
        <p:nvPicPr>
          <p:cNvPr id="6" name="Picture 5" descr="A graph with a line and a line&#10;&#10;AI-generated content may be incorrect.">
            <a:extLst>
              <a:ext uri="{FF2B5EF4-FFF2-40B4-BE49-F238E27FC236}">
                <a16:creationId xmlns:a16="http://schemas.microsoft.com/office/drawing/2014/main" id="{1132C7AC-0057-9BE6-B87E-C3DB4C0A4FE7}"/>
              </a:ext>
            </a:extLst>
          </p:cNvPr>
          <p:cNvPicPr>
            <a:picLocks noChangeAspect="1"/>
          </p:cNvPicPr>
          <p:nvPr/>
        </p:nvPicPr>
        <p:blipFill>
          <a:blip r:embed="rId4">
            <a:extLst>
              <a:ext uri="{28A0092B-C50C-407E-A947-70E740481C1C}">
                <a14:useLocalDpi xmlns:a14="http://schemas.microsoft.com/office/drawing/2010/main" val="0"/>
              </a:ext>
            </a:extLst>
          </a:blip>
          <a:srcRect t="5639"/>
          <a:stretch>
            <a:fillRect/>
          </a:stretch>
        </p:blipFill>
        <p:spPr>
          <a:xfrm>
            <a:off x="5889457" y="2119533"/>
            <a:ext cx="6124660" cy="4128047"/>
          </a:xfrm>
          <a:prstGeom prst="rect">
            <a:avLst/>
          </a:prstGeom>
        </p:spPr>
      </p:pic>
      <p:sp>
        <p:nvSpPr>
          <p:cNvPr id="7" name="TextBox 6">
            <a:extLst>
              <a:ext uri="{FF2B5EF4-FFF2-40B4-BE49-F238E27FC236}">
                <a16:creationId xmlns:a16="http://schemas.microsoft.com/office/drawing/2014/main" id="{CD7A1305-BF55-D9D6-1D95-561507652CD1}"/>
              </a:ext>
            </a:extLst>
          </p:cNvPr>
          <p:cNvSpPr txBox="1"/>
          <p:nvPr/>
        </p:nvSpPr>
        <p:spPr>
          <a:xfrm>
            <a:off x="6351963" y="1662332"/>
            <a:ext cx="5199648" cy="400110"/>
          </a:xfrm>
          <a:prstGeom prst="rect">
            <a:avLst/>
          </a:prstGeom>
          <a:noFill/>
        </p:spPr>
        <p:txBody>
          <a:bodyPr wrap="square" rtlCol="0">
            <a:spAutoFit/>
          </a:bodyPr>
          <a:lstStyle/>
          <a:p>
            <a:r>
              <a:rPr lang="en-US" sz="2000" b="1" dirty="0">
                <a:latin typeface="Tw Cen MT" panose="020B0602020104020603" pitchFamily="34" charset="77"/>
              </a:rPr>
              <a:t>Algebra 1 Enrollments in Kentucky, 2016-2024</a:t>
            </a:r>
          </a:p>
        </p:txBody>
      </p:sp>
      <p:sp>
        <p:nvSpPr>
          <p:cNvPr id="8" name="TextBox 7">
            <a:extLst>
              <a:ext uri="{FF2B5EF4-FFF2-40B4-BE49-F238E27FC236}">
                <a16:creationId xmlns:a16="http://schemas.microsoft.com/office/drawing/2014/main" id="{90763BEB-D48E-9F16-877C-DA3727B4D367}"/>
              </a:ext>
            </a:extLst>
          </p:cNvPr>
          <p:cNvSpPr txBox="1"/>
          <p:nvPr/>
        </p:nvSpPr>
        <p:spPr>
          <a:xfrm>
            <a:off x="7224328" y="6369765"/>
            <a:ext cx="3454917" cy="246221"/>
          </a:xfrm>
          <a:prstGeom prst="rect">
            <a:avLst/>
          </a:prstGeom>
          <a:noFill/>
        </p:spPr>
        <p:txBody>
          <a:bodyPr wrap="square" rtlCol="0">
            <a:spAutoFit/>
          </a:bodyPr>
          <a:lstStyle/>
          <a:p>
            <a:r>
              <a:rPr lang="en-US" sz="1000" dirty="0">
                <a:latin typeface="Cambria Math" panose="02040503050406030204" pitchFamily="18" charset="0"/>
                <a:ea typeface="Cambria Math" panose="02040503050406030204" pitchFamily="18" charset="0"/>
              </a:rPr>
              <a:t>Data Source: KYSTATS (2025); Figure by Tyler Clark </a:t>
            </a:r>
          </a:p>
        </p:txBody>
      </p:sp>
    </p:spTree>
    <p:extLst>
      <p:ext uri="{BB962C8B-B14F-4D97-AF65-F5344CB8AC3E}">
        <p14:creationId xmlns:p14="http://schemas.microsoft.com/office/powerpoint/2010/main" val="251334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726D2-4E64-88DB-6F01-17A9B5CD6141}"/>
            </a:ext>
          </a:extLst>
        </p:cNvPr>
        <p:cNvGrpSpPr/>
        <p:nvPr/>
      </p:nvGrpSpPr>
      <p:grpSpPr>
        <a:xfrm>
          <a:off x="0" y="0"/>
          <a:ext cx="0" cy="0"/>
          <a:chOff x="0" y="0"/>
          <a:chExt cx="0" cy="0"/>
        </a:xfrm>
      </p:grpSpPr>
      <p:sp>
        <p:nvSpPr>
          <p:cNvPr id="4" name="Process 3">
            <a:extLst>
              <a:ext uri="{FF2B5EF4-FFF2-40B4-BE49-F238E27FC236}">
                <a16:creationId xmlns:a16="http://schemas.microsoft.com/office/drawing/2014/main" id="{F1908598-53F6-F320-F532-46235483F0E6}"/>
              </a:ext>
            </a:extLst>
          </p:cNvPr>
          <p:cNvSpPr/>
          <p:nvPr/>
        </p:nvSpPr>
        <p:spPr>
          <a:xfrm>
            <a:off x="-1" y="365125"/>
            <a:ext cx="12192001" cy="1325563"/>
          </a:xfrm>
          <a:prstGeom prst="flowChartProcess">
            <a:avLst/>
          </a:prstGeom>
          <a:gradFill flip="none" rotWithShape="1">
            <a:gsLst>
              <a:gs pos="7000">
                <a:schemeClr val="bg1"/>
              </a:gs>
              <a:gs pos="17000">
                <a:schemeClr val="accent6">
                  <a:lumMod val="20000"/>
                  <a:lumOff val="80000"/>
                </a:schemeClr>
              </a:gs>
              <a:gs pos="30000">
                <a:schemeClr val="accent6">
                  <a:lumMod val="40000"/>
                  <a:lumOff val="60000"/>
                </a:schemeClr>
              </a:gs>
              <a:gs pos="50000">
                <a:srgbClr val="009F68">
                  <a:lumMod val="100000"/>
                </a:srgb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DDA6917-0582-1BD1-6F90-23464C497ACE}"/>
              </a:ext>
            </a:extLst>
          </p:cNvPr>
          <p:cNvSpPr>
            <a:spLocks noGrp="1"/>
          </p:cNvSpPr>
          <p:nvPr>
            <p:ph type="title"/>
          </p:nvPr>
        </p:nvSpPr>
        <p:spPr>
          <a:xfrm>
            <a:off x="451945" y="365125"/>
            <a:ext cx="11193517" cy="1325563"/>
          </a:xfrm>
        </p:spPr>
        <p:txBody>
          <a:bodyPr/>
          <a:lstStyle/>
          <a:p>
            <a:r>
              <a:rPr lang="en-US" b="1" dirty="0">
                <a:solidFill>
                  <a:schemeClr val="bg1"/>
                </a:solidFill>
                <a:latin typeface="Tw Cen MT" panose="020B0602020104020603" pitchFamily="34" charset="77"/>
              </a:rPr>
              <a:t>Kentucky’s Statewide Leader in</a:t>
            </a:r>
            <a:br>
              <a:rPr lang="en-US" b="1" dirty="0">
                <a:solidFill>
                  <a:schemeClr val="bg1"/>
                </a:solidFill>
                <a:latin typeface="Tw Cen MT" panose="020B0602020104020603" pitchFamily="34" charset="77"/>
              </a:rPr>
            </a:br>
            <a:r>
              <a:rPr lang="en-US" b="1" dirty="0">
                <a:solidFill>
                  <a:schemeClr val="bg1"/>
                </a:solidFill>
                <a:latin typeface="Tw Cen MT" panose="020B0602020104020603" pitchFamily="34" charset="77"/>
              </a:rPr>
              <a:t>Advanced Education</a:t>
            </a:r>
          </a:p>
        </p:txBody>
      </p:sp>
      <p:pic>
        <p:nvPicPr>
          <p:cNvPr id="9" name="Picture 8" descr="A map of kentucky with green and white labels&#10;&#10;AI-generated content may be incorrect.">
            <a:extLst>
              <a:ext uri="{FF2B5EF4-FFF2-40B4-BE49-F238E27FC236}">
                <a16:creationId xmlns:a16="http://schemas.microsoft.com/office/drawing/2014/main" id="{F84EA12A-D821-1608-4E7D-51E3451933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4803" y="2104476"/>
            <a:ext cx="8702393" cy="4954481"/>
          </a:xfrm>
          <a:prstGeom prst="rect">
            <a:avLst/>
          </a:prstGeom>
        </p:spPr>
      </p:pic>
    </p:spTree>
    <p:extLst>
      <p:ext uri="{BB962C8B-B14F-4D97-AF65-F5344CB8AC3E}">
        <p14:creationId xmlns:p14="http://schemas.microsoft.com/office/powerpoint/2010/main" val="2527195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ack and white logo&#10;&#10;AI-generated content may be incorrect.">
            <a:extLst>
              <a:ext uri="{FF2B5EF4-FFF2-40B4-BE49-F238E27FC236}">
                <a16:creationId xmlns:a16="http://schemas.microsoft.com/office/drawing/2014/main" id="{F3F2DB73-9373-4314-5085-BECB74B76E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2047" y="4107052"/>
            <a:ext cx="10547906" cy="2055772"/>
          </a:xfrm>
        </p:spPr>
      </p:pic>
      <p:sp>
        <p:nvSpPr>
          <p:cNvPr id="3" name="TextBox 2">
            <a:extLst>
              <a:ext uri="{FF2B5EF4-FFF2-40B4-BE49-F238E27FC236}">
                <a16:creationId xmlns:a16="http://schemas.microsoft.com/office/drawing/2014/main" id="{FCD45576-0263-4404-0BFA-B35871BA4654}"/>
              </a:ext>
            </a:extLst>
          </p:cNvPr>
          <p:cNvSpPr txBox="1"/>
          <p:nvPr/>
        </p:nvSpPr>
        <p:spPr>
          <a:xfrm>
            <a:off x="979374" y="1319690"/>
            <a:ext cx="9342497" cy="1815882"/>
          </a:xfrm>
          <a:prstGeom prst="rect">
            <a:avLst/>
          </a:prstGeom>
          <a:noFill/>
        </p:spPr>
        <p:txBody>
          <a:bodyPr wrap="square" rtlCol="0">
            <a:spAutoFit/>
          </a:bodyPr>
          <a:lstStyle/>
          <a:p>
            <a:r>
              <a:rPr lang="en-US" sz="2800" b="1" dirty="0">
                <a:latin typeface="Cambria Math" panose="02040503050406030204" pitchFamily="18" charset="0"/>
                <a:ea typeface="Cambria Math" panose="02040503050406030204" pitchFamily="18" charset="0"/>
              </a:rPr>
              <a:t>Lynette Breedlove, Ph.D.</a:t>
            </a:r>
          </a:p>
          <a:p>
            <a:r>
              <a:rPr lang="en-US" sz="2800" dirty="0">
                <a:latin typeface="Cambria Math" panose="02040503050406030204" pitchFamily="18" charset="0"/>
                <a:ea typeface="Cambria Math" panose="02040503050406030204" pitchFamily="18" charset="0"/>
              </a:rPr>
              <a:t>Director, The Gatton Academy of Mathematics and Science</a:t>
            </a:r>
          </a:p>
          <a:p>
            <a:endParaRPr lang="en-US" sz="2800" dirty="0">
              <a:latin typeface="Cambria Math" panose="02040503050406030204" pitchFamily="18" charset="0"/>
              <a:ea typeface="Cambria Math" panose="02040503050406030204" pitchFamily="18" charset="0"/>
            </a:endParaRPr>
          </a:p>
          <a:p>
            <a:r>
              <a:rPr lang="en-US" sz="2800" dirty="0" err="1">
                <a:latin typeface="Cambria Math" panose="02040503050406030204" pitchFamily="18" charset="0"/>
                <a:ea typeface="Cambria Math" panose="02040503050406030204" pitchFamily="18" charset="0"/>
              </a:rPr>
              <a:t>lynette.breedlove@wku.edu</a:t>
            </a:r>
            <a:endParaRPr lang="en-US" sz="2800"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891045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cess 4">
            <a:extLst>
              <a:ext uri="{FF2B5EF4-FFF2-40B4-BE49-F238E27FC236}">
                <a16:creationId xmlns:a16="http://schemas.microsoft.com/office/drawing/2014/main" id="{5A950FE4-5243-D55D-38EA-28C3FFA26E11}"/>
              </a:ext>
            </a:extLst>
          </p:cNvPr>
          <p:cNvSpPr/>
          <p:nvPr/>
        </p:nvSpPr>
        <p:spPr>
          <a:xfrm>
            <a:off x="-1" y="523813"/>
            <a:ext cx="12192001" cy="1257881"/>
          </a:xfrm>
          <a:prstGeom prst="flowChartProcess">
            <a:avLst/>
          </a:prstGeom>
          <a:gradFill flip="none" rotWithShape="1">
            <a:gsLst>
              <a:gs pos="7000">
                <a:schemeClr val="bg1"/>
              </a:gs>
              <a:gs pos="20000">
                <a:schemeClr val="accent6">
                  <a:lumMod val="20000"/>
                  <a:lumOff val="80000"/>
                </a:schemeClr>
              </a:gs>
              <a:gs pos="33000">
                <a:schemeClr val="accent6">
                  <a:lumMod val="40000"/>
                  <a:lumOff val="60000"/>
                </a:schemeClr>
              </a:gs>
              <a:gs pos="56000">
                <a:srgbClr val="009F68">
                  <a:lumMod val="100000"/>
                </a:srgb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ABCE28-0A6C-1B24-7CB3-453D62DAFFA4}"/>
              </a:ext>
            </a:extLst>
          </p:cNvPr>
          <p:cNvSpPr>
            <a:spLocks noGrp="1"/>
          </p:cNvSpPr>
          <p:nvPr>
            <p:ph type="title"/>
          </p:nvPr>
        </p:nvSpPr>
        <p:spPr>
          <a:xfrm>
            <a:off x="838198" y="479577"/>
            <a:ext cx="10515600" cy="1325563"/>
          </a:xfrm>
        </p:spPr>
        <p:txBody>
          <a:bodyPr/>
          <a:lstStyle/>
          <a:p>
            <a:r>
              <a:rPr lang="en-US" b="1" dirty="0">
                <a:solidFill>
                  <a:schemeClr val="bg1"/>
                </a:solidFill>
                <a:latin typeface="Tw Cen MT" panose="020B0602020104020603" pitchFamily="34" charset="77"/>
              </a:rPr>
              <a:t>Established as Kentucky’s </a:t>
            </a:r>
            <a:br>
              <a:rPr lang="en-US" b="1" dirty="0">
                <a:solidFill>
                  <a:schemeClr val="bg1"/>
                </a:solidFill>
                <a:latin typeface="Tw Cen MT" panose="020B0602020104020603" pitchFamily="34" charset="77"/>
              </a:rPr>
            </a:br>
            <a:r>
              <a:rPr lang="en-US" b="1" dirty="0">
                <a:solidFill>
                  <a:schemeClr val="bg1"/>
                </a:solidFill>
                <a:latin typeface="Tw Cen MT" panose="020B0602020104020603" pitchFamily="34" charset="77"/>
              </a:rPr>
              <a:t>Statewide Academy</a:t>
            </a:r>
          </a:p>
        </p:txBody>
      </p:sp>
      <p:pic>
        <p:nvPicPr>
          <p:cNvPr id="4" name="Picture 3" descr="A map of kentucky with green and white labels&#10;&#10;AI-generated content may be incorrect.">
            <a:extLst>
              <a:ext uri="{FF2B5EF4-FFF2-40B4-BE49-F238E27FC236}">
                <a16:creationId xmlns:a16="http://schemas.microsoft.com/office/drawing/2014/main" id="{631E9793-1E34-6E1F-0F49-5C0544BAC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9730" y="2098963"/>
            <a:ext cx="8692536" cy="4948869"/>
          </a:xfrm>
          <a:prstGeom prst="rect">
            <a:avLst/>
          </a:prstGeom>
        </p:spPr>
      </p:pic>
    </p:spTree>
    <p:extLst>
      <p:ext uri="{BB962C8B-B14F-4D97-AF65-F5344CB8AC3E}">
        <p14:creationId xmlns:p14="http://schemas.microsoft.com/office/powerpoint/2010/main" val="1514695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ocess 13">
            <a:extLst>
              <a:ext uri="{FF2B5EF4-FFF2-40B4-BE49-F238E27FC236}">
                <a16:creationId xmlns:a16="http://schemas.microsoft.com/office/drawing/2014/main" id="{F1CD577D-590B-F140-816A-6F243079A1E3}"/>
              </a:ext>
            </a:extLst>
          </p:cNvPr>
          <p:cNvSpPr/>
          <p:nvPr/>
        </p:nvSpPr>
        <p:spPr>
          <a:xfrm>
            <a:off x="-3" y="380232"/>
            <a:ext cx="12192001" cy="961292"/>
          </a:xfrm>
          <a:prstGeom prst="flowChartProcess">
            <a:avLst/>
          </a:prstGeom>
          <a:gradFill flip="none" rotWithShape="1">
            <a:gsLst>
              <a:gs pos="7000">
                <a:schemeClr val="bg1"/>
              </a:gs>
              <a:gs pos="20000">
                <a:schemeClr val="accent6">
                  <a:lumMod val="20000"/>
                  <a:lumOff val="80000"/>
                </a:schemeClr>
              </a:gs>
              <a:gs pos="36000">
                <a:schemeClr val="accent6">
                  <a:lumMod val="40000"/>
                  <a:lumOff val="60000"/>
                </a:schemeClr>
              </a:gs>
              <a:gs pos="56000">
                <a:srgbClr val="009F68">
                  <a:lumMod val="100000"/>
                </a:srgb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large building with a statue in front of it&#10;&#10;AI-generated content may be incorrect.">
            <a:extLst>
              <a:ext uri="{FF2B5EF4-FFF2-40B4-BE49-F238E27FC236}">
                <a16:creationId xmlns:a16="http://schemas.microsoft.com/office/drawing/2014/main" id="{67C0E084-58AA-B6B8-57E0-C32A970E6570}"/>
              </a:ext>
            </a:extLst>
          </p:cNvPr>
          <p:cNvPicPr>
            <a:picLocks noChangeAspect="1"/>
          </p:cNvPicPr>
          <p:nvPr/>
        </p:nvPicPr>
        <p:blipFill>
          <a:blip r:embed="rId3">
            <a:extLst>
              <a:ext uri="{28A0092B-C50C-407E-A947-70E740481C1C}">
                <a14:useLocalDpi xmlns:a14="http://schemas.microsoft.com/office/drawing/2010/main" val="0"/>
              </a:ext>
            </a:extLst>
          </a:blip>
          <a:srcRect b="14715"/>
          <a:stretch>
            <a:fillRect/>
          </a:stretch>
        </p:blipFill>
        <p:spPr>
          <a:xfrm>
            <a:off x="0" y="-71877"/>
            <a:ext cx="12192000" cy="6929877"/>
          </a:xfrm>
          <a:prstGeom prst="rect">
            <a:avLst/>
          </a:prstGeom>
        </p:spPr>
      </p:pic>
      <p:sp>
        <p:nvSpPr>
          <p:cNvPr id="2" name="Title 1">
            <a:extLst>
              <a:ext uri="{FF2B5EF4-FFF2-40B4-BE49-F238E27FC236}">
                <a16:creationId xmlns:a16="http://schemas.microsoft.com/office/drawing/2014/main" id="{80C513A1-C0AC-31D6-4510-B9CC8FE71921}"/>
              </a:ext>
            </a:extLst>
          </p:cNvPr>
          <p:cNvSpPr>
            <a:spLocks noGrp="1"/>
          </p:cNvSpPr>
          <p:nvPr>
            <p:ph type="title"/>
          </p:nvPr>
        </p:nvSpPr>
        <p:spPr>
          <a:xfrm>
            <a:off x="609600" y="187324"/>
            <a:ext cx="10515600" cy="1325563"/>
          </a:xfrm>
        </p:spPr>
        <p:txBody>
          <a:bodyPr/>
          <a:lstStyle/>
          <a:p>
            <a:r>
              <a:rPr lang="en-US" b="1" dirty="0">
                <a:solidFill>
                  <a:schemeClr val="bg1"/>
                </a:solidFill>
                <a:latin typeface="Tw Cen MT" panose="020B0602020104020603" pitchFamily="34" charset="77"/>
              </a:rPr>
              <a:t>History</a:t>
            </a:r>
          </a:p>
        </p:txBody>
      </p:sp>
      <p:graphicFrame>
        <p:nvGraphicFramePr>
          <p:cNvPr id="5" name="Diagram 4">
            <a:extLst>
              <a:ext uri="{FF2B5EF4-FFF2-40B4-BE49-F238E27FC236}">
                <a16:creationId xmlns:a16="http://schemas.microsoft.com/office/drawing/2014/main" id="{4D1A4CB5-55E2-74B9-DCBC-0C0E965B14CF}"/>
              </a:ext>
            </a:extLst>
          </p:cNvPr>
          <p:cNvGraphicFramePr/>
          <p:nvPr>
            <p:extLst>
              <p:ext uri="{D42A27DB-BD31-4B8C-83A1-F6EECF244321}">
                <p14:modId xmlns:p14="http://schemas.microsoft.com/office/powerpoint/2010/main" val="2367838528"/>
              </p:ext>
            </p:extLst>
          </p:nvPr>
        </p:nvGraphicFramePr>
        <p:xfrm>
          <a:off x="347130" y="4653896"/>
          <a:ext cx="11497733" cy="16213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56202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cess 8">
            <a:extLst>
              <a:ext uri="{FF2B5EF4-FFF2-40B4-BE49-F238E27FC236}">
                <a16:creationId xmlns:a16="http://schemas.microsoft.com/office/drawing/2014/main" id="{8AE4A0B7-E921-2FFA-1DB8-71B5AB51AF88}"/>
              </a:ext>
            </a:extLst>
          </p:cNvPr>
          <p:cNvSpPr/>
          <p:nvPr/>
        </p:nvSpPr>
        <p:spPr>
          <a:xfrm>
            <a:off x="-1" y="547259"/>
            <a:ext cx="12192001" cy="961292"/>
          </a:xfrm>
          <a:prstGeom prst="flowChartProcess">
            <a:avLst/>
          </a:prstGeom>
          <a:gradFill flip="none" rotWithShape="1">
            <a:gsLst>
              <a:gs pos="7000">
                <a:schemeClr val="bg1"/>
              </a:gs>
              <a:gs pos="20000">
                <a:schemeClr val="accent6">
                  <a:lumMod val="20000"/>
                  <a:lumOff val="80000"/>
                </a:schemeClr>
              </a:gs>
              <a:gs pos="36000">
                <a:schemeClr val="accent6">
                  <a:lumMod val="40000"/>
                  <a:lumOff val="60000"/>
                </a:schemeClr>
              </a:gs>
              <a:gs pos="56000">
                <a:srgbClr val="009F68">
                  <a:lumMod val="100000"/>
                </a:srgb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C33DF5A-E47B-41CB-70E4-7A20C4061AD9}"/>
              </a:ext>
            </a:extLst>
          </p:cNvPr>
          <p:cNvSpPr>
            <a:spLocks noGrp="1"/>
          </p:cNvSpPr>
          <p:nvPr>
            <p:ph type="title"/>
          </p:nvPr>
        </p:nvSpPr>
        <p:spPr>
          <a:xfrm>
            <a:off x="588818" y="365124"/>
            <a:ext cx="10515600" cy="1325563"/>
          </a:xfrm>
        </p:spPr>
        <p:txBody>
          <a:bodyPr/>
          <a:lstStyle/>
          <a:p>
            <a:r>
              <a:rPr lang="en-US" b="1" dirty="0">
                <a:solidFill>
                  <a:schemeClr val="bg1"/>
                </a:solidFill>
                <a:latin typeface="Tw Cen MT" panose="020B0602020104020603" pitchFamily="34" charset="77"/>
              </a:rPr>
              <a:t>Exceptional Program</a:t>
            </a:r>
          </a:p>
        </p:txBody>
      </p:sp>
      <p:sp>
        <p:nvSpPr>
          <p:cNvPr id="3" name="Content Placeholder 2">
            <a:extLst>
              <a:ext uri="{FF2B5EF4-FFF2-40B4-BE49-F238E27FC236}">
                <a16:creationId xmlns:a16="http://schemas.microsoft.com/office/drawing/2014/main" id="{61F01052-E717-FB4C-DE87-0345C9866657}"/>
              </a:ext>
            </a:extLst>
          </p:cNvPr>
          <p:cNvSpPr>
            <a:spLocks noGrp="1"/>
          </p:cNvSpPr>
          <p:nvPr>
            <p:ph idx="1"/>
          </p:nvPr>
        </p:nvSpPr>
        <p:spPr>
          <a:xfrm>
            <a:off x="380660" y="2141538"/>
            <a:ext cx="8684941" cy="4351338"/>
          </a:xfrm>
        </p:spPr>
        <p:txBody>
          <a:bodyPr>
            <a:normAutofit/>
          </a:bodyPr>
          <a:lstStyle/>
          <a:p>
            <a:pPr>
              <a:buBlip>
                <a:blip r:embed="rId2"/>
              </a:buBlip>
            </a:pPr>
            <a:r>
              <a:rPr lang="en-US" sz="2000" dirty="0">
                <a:latin typeface="Cambria Math" panose="02040503050406030204" pitchFamily="18" charset="0"/>
                <a:ea typeface="Cambria Math" panose="02040503050406030204" pitchFamily="18" charset="0"/>
              </a:rPr>
              <a:t> Included on Jay Mathew’s List of Public Elites since 2009</a:t>
            </a:r>
          </a:p>
          <a:p>
            <a:pPr>
              <a:buBlip>
                <a:blip r:embed="rId2"/>
              </a:buBlip>
            </a:pPr>
            <a:r>
              <a:rPr lang="en-US" sz="2000" dirty="0">
                <a:latin typeface="Cambria Math" panose="02040503050406030204" pitchFamily="18" charset="0"/>
                <a:ea typeface="Cambria Math" panose="02040503050406030204" pitchFamily="18" charset="0"/>
              </a:rPr>
              <a:t> Ranked #1 2012, 2013, and 2014 by Newsweek/Daily Beast </a:t>
            </a:r>
            <a:r>
              <a:rPr lang="en-US" sz="2000" i="1" dirty="0">
                <a:latin typeface="Cambria Math" panose="02040503050406030204" pitchFamily="18" charset="0"/>
                <a:ea typeface="Cambria Math" panose="02040503050406030204" pitchFamily="18" charset="0"/>
              </a:rPr>
              <a:t>(after 2014 ineligible for ranking)</a:t>
            </a:r>
          </a:p>
          <a:p>
            <a:pPr>
              <a:buBlip>
                <a:blip r:embed="rId2"/>
              </a:buBlip>
            </a:pPr>
            <a:r>
              <a:rPr lang="en-US" sz="2000" dirty="0">
                <a:latin typeface="Cambria Math" panose="02040503050406030204" pitchFamily="18" charset="0"/>
                <a:ea typeface="Cambria Math" panose="02040503050406030204" pitchFamily="18" charset="0"/>
              </a:rPr>
              <a:t> Intel School of Distinction Finalist 2012</a:t>
            </a:r>
          </a:p>
          <a:p>
            <a:pPr>
              <a:buBlip>
                <a:blip r:embed="rId2"/>
              </a:buBlip>
            </a:pPr>
            <a:r>
              <a:rPr lang="en-US" sz="2000" dirty="0">
                <a:latin typeface="Cambria Math" panose="02040503050406030204" pitchFamily="18" charset="0"/>
                <a:ea typeface="Cambria Math" panose="02040503050406030204" pitchFamily="18" charset="0"/>
              </a:rPr>
              <a:t> NCSSS Innovative Partnership Award 2021</a:t>
            </a:r>
          </a:p>
          <a:p>
            <a:pPr>
              <a:buBlip>
                <a:blip r:embed="rId2"/>
              </a:buBlip>
            </a:pPr>
            <a:r>
              <a:rPr lang="en-US" sz="2000" i="0" u="none" strike="noStrike" baseline="0" dirty="0">
                <a:solidFill>
                  <a:srgbClr val="221E1F"/>
                </a:solidFill>
                <a:latin typeface="Cambria Math" panose="02040503050406030204" pitchFamily="18" charset="0"/>
                <a:ea typeface="Cambria Math" panose="02040503050406030204" pitchFamily="18" charset="0"/>
              </a:rPr>
              <a:t> American’s Languages: Guide to Exemplary Programs &amp; Practices in U.S. Language Education 2021</a:t>
            </a:r>
            <a:endParaRPr lang="en-US" sz="2000" dirty="0">
              <a:solidFill>
                <a:srgbClr val="221E1F"/>
              </a:solidFill>
              <a:latin typeface="Cambria Math" panose="02040503050406030204" pitchFamily="18" charset="0"/>
              <a:ea typeface="Cambria Math" panose="02040503050406030204" pitchFamily="18" charset="0"/>
            </a:endParaRPr>
          </a:p>
          <a:p>
            <a:pPr>
              <a:buBlip>
                <a:blip r:embed="rId2"/>
              </a:buBlip>
            </a:pPr>
            <a:r>
              <a:rPr lang="en-US" sz="2000" dirty="0">
                <a:latin typeface="Cambria Math" panose="02040503050406030204" pitchFamily="18" charset="0"/>
                <a:ea typeface="Cambria Math" panose="02040503050406030204" pitchFamily="18" charset="0"/>
              </a:rPr>
              <a:t> Recent Grants:</a:t>
            </a:r>
          </a:p>
          <a:p>
            <a:pPr marL="0" indent="0">
              <a:buNone/>
            </a:pPr>
            <a:r>
              <a:rPr lang="en-US" sz="2000" dirty="0">
                <a:latin typeface="Cambria Math" panose="02040503050406030204" pitchFamily="18" charset="0"/>
                <a:ea typeface="Cambria Math" panose="02040503050406030204" pitchFamily="18" charset="0"/>
              </a:rPr>
              <a:t>	- General Motors (4 times in 5 years: 2021; 2023; 2024; 2025)</a:t>
            </a:r>
          </a:p>
          <a:p>
            <a:pPr marL="0" indent="0">
              <a:buNone/>
            </a:pPr>
            <a:r>
              <a:rPr lang="en-US" sz="2000" dirty="0">
                <a:latin typeface="Cambria Math" panose="02040503050406030204" pitchFamily="18" charset="0"/>
                <a:ea typeface="Cambria Math" panose="02040503050406030204" pitchFamily="18" charset="0"/>
              </a:rPr>
              <a:t>	- Jesse Ball DuPont Fund 2023-2026</a:t>
            </a:r>
          </a:p>
          <a:p>
            <a:pPr marL="0" indent="0">
              <a:buNone/>
            </a:pPr>
            <a:r>
              <a:rPr lang="en-US" sz="2000" dirty="0">
                <a:latin typeface="Cambria Math" panose="02040503050406030204" pitchFamily="18" charset="0"/>
                <a:ea typeface="Cambria Math" panose="02040503050406030204" pitchFamily="18" charset="0"/>
              </a:rPr>
              <a:t>	- Council for Post Secondary Education 2024</a:t>
            </a:r>
          </a:p>
        </p:txBody>
      </p:sp>
      <p:pic>
        <p:nvPicPr>
          <p:cNvPr id="8" name="Picture 7" descr="A black circle with white text&#10;&#10;AI-generated content may be incorrect.">
            <a:extLst>
              <a:ext uri="{FF2B5EF4-FFF2-40B4-BE49-F238E27FC236}">
                <a16:creationId xmlns:a16="http://schemas.microsoft.com/office/drawing/2014/main" id="{5F2CD5C8-ECF2-6CD6-D1B9-BA8C618F4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0392" y="2323673"/>
            <a:ext cx="4311133" cy="3233350"/>
          </a:xfrm>
          <a:prstGeom prst="rect">
            <a:avLst/>
          </a:prstGeom>
        </p:spPr>
      </p:pic>
    </p:spTree>
    <p:extLst>
      <p:ext uri="{BB962C8B-B14F-4D97-AF65-F5344CB8AC3E}">
        <p14:creationId xmlns:p14="http://schemas.microsoft.com/office/powerpoint/2010/main" val="3964267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33F13-2BFD-38AE-4983-209ADD8AA383}"/>
            </a:ext>
          </a:extLst>
        </p:cNvPr>
        <p:cNvGrpSpPr/>
        <p:nvPr/>
      </p:nvGrpSpPr>
      <p:grpSpPr>
        <a:xfrm>
          <a:off x="0" y="0"/>
          <a:ext cx="0" cy="0"/>
          <a:chOff x="0" y="0"/>
          <a:chExt cx="0" cy="0"/>
        </a:xfrm>
      </p:grpSpPr>
      <p:sp>
        <p:nvSpPr>
          <p:cNvPr id="5" name="Process 4">
            <a:extLst>
              <a:ext uri="{FF2B5EF4-FFF2-40B4-BE49-F238E27FC236}">
                <a16:creationId xmlns:a16="http://schemas.microsoft.com/office/drawing/2014/main" id="{33CACD6B-56BC-BF27-F7E1-7E33603C6CF1}"/>
              </a:ext>
            </a:extLst>
          </p:cNvPr>
          <p:cNvSpPr/>
          <p:nvPr/>
        </p:nvSpPr>
        <p:spPr>
          <a:xfrm>
            <a:off x="-1" y="547260"/>
            <a:ext cx="12192001" cy="961292"/>
          </a:xfrm>
          <a:prstGeom prst="flowChartProcess">
            <a:avLst/>
          </a:prstGeom>
          <a:gradFill flip="none" rotWithShape="1">
            <a:gsLst>
              <a:gs pos="7000">
                <a:schemeClr val="bg1"/>
              </a:gs>
              <a:gs pos="20000">
                <a:schemeClr val="accent6">
                  <a:lumMod val="20000"/>
                  <a:lumOff val="80000"/>
                </a:schemeClr>
              </a:gs>
              <a:gs pos="36000">
                <a:schemeClr val="accent6">
                  <a:lumMod val="40000"/>
                  <a:lumOff val="60000"/>
                </a:schemeClr>
              </a:gs>
              <a:gs pos="56000">
                <a:srgbClr val="009F68">
                  <a:lumMod val="100000"/>
                </a:srgb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2CE28E-543B-B99B-1AFB-91F73172B4E9}"/>
              </a:ext>
            </a:extLst>
          </p:cNvPr>
          <p:cNvSpPr>
            <a:spLocks noGrp="1"/>
          </p:cNvSpPr>
          <p:nvPr>
            <p:ph type="title"/>
          </p:nvPr>
        </p:nvSpPr>
        <p:spPr>
          <a:xfrm>
            <a:off x="526472" y="365124"/>
            <a:ext cx="10515600" cy="1325563"/>
          </a:xfrm>
        </p:spPr>
        <p:txBody>
          <a:bodyPr/>
          <a:lstStyle/>
          <a:p>
            <a:r>
              <a:rPr lang="en-US" b="1" dirty="0">
                <a:solidFill>
                  <a:schemeClr val="bg1"/>
                </a:solidFill>
                <a:latin typeface="Tw Cen MT" panose="020B0602020104020603" pitchFamily="34" charset="77"/>
              </a:rPr>
              <a:t>Exceptional Students</a:t>
            </a:r>
          </a:p>
        </p:txBody>
      </p:sp>
      <p:sp>
        <p:nvSpPr>
          <p:cNvPr id="3" name="Content Placeholder 2">
            <a:extLst>
              <a:ext uri="{FF2B5EF4-FFF2-40B4-BE49-F238E27FC236}">
                <a16:creationId xmlns:a16="http://schemas.microsoft.com/office/drawing/2014/main" id="{A65ED130-2B7A-82C0-C99F-286892F80D1E}"/>
              </a:ext>
            </a:extLst>
          </p:cNvPr>
          <p:cNvSpPr>
            <a:spLocks noGrp="1"/>
          </p:cNvSpPr>
          <p:nvPr>
            <p:ph idx="1"/>
          </p:nvPr>
        </p:nvSpPr>
        <p:spPr>
          <a:xfrm>
            <a:off x="838199" y="1959402"/>
            <a:ext cx="10515600" cy="4351338"/>
          </a:xfrm>
        </p:spPr>
        <p:txBody>
          <a:bodyPr>
            <a:normAutofit/>
          </a:bodyPr>
          <a:lstStyle/>
          <a:p>
            <a:pPr>
              <a:buBlip>
                <a:blip r:embed="rId3"/>
              </a:buBlip>
            </a:pPr>
            <a:r>
              <a:rPr lang="en-US" dirty="0">
                <a:latin typeface="Cambria Math" panose="02040503050406030204" pitchFamily="18" charset="0"/>
                <a:ea typeface="Cambria Math" panose="02040503050406030204" pitchFamily="18" charset="0"/>
              </a:rPr>
              <a:t> Admissions requirements:</a:t>
            </a:r>
          </a:p>
          <a:p>
            <a:pPr marL="457200" lvl="1" indent="0">
              <a:buNone/>
            </a:pPr>
            <a:r>
              <a:rPr lang="en-US" dirty="0">
                <a:latin typeface="Cambria Math" panose="02040503050406030204" pitchFamily="18" charset="0"/>
                <a:ea typeface="Cambria Math" panose="02040503050406030204" pitchFamily="18" charset="0"/>
              </a:rPr>
              <a:t>- Minimum ACT Math of 22 </a:t>
            </a:r>
          </a:p>
          <a:p>
            <a:pPr marL="457200" lvl="1" indent="0">
              <a:buNone/>
            </a:pPr>
            <a:r>
              <a:rPr lang="en-US" dirty="0">
                <a:latin typeface="Cambria Math" panose="02040503050406030204" pitchFamily="18" charset="0"/>
                <a:ea typeface="Cambria Math" panose="02040503050406030204" pitchFamily="18" charset="0"/>
              </a:rPr>
              <a:t>- Completion of Algebra 1, Geometry, and Algebra 2 (or College Algebra)</a:t>
            </a:r>
          </a:p>
          <a:p>
            <a:pPr marL="457200" lvl="1" indent="0">
              <a:buNone/>
            </a:pPr>
            <a:r>
              <a:rPr lang="en-US" dirty="0">
                <a:latin typeface="Cambria Math" panose="02040503050406030204" pitchFamily="18" charset="0"/>
                <a:ea typeface="Cambria Math" panose="02040503050406030204" pitchFamily="18" charset="0"/>
              </a:rPr>
              <a:t>- Essays</a:t>
            </a:r>
          </a:p>
          <a:p>
            <a:pPr marL="457200" lvl="1" indent="0">
              <a:buNone/>
            </a:pPr>
            <a:r>
              <a:rPr lang="en-US" dirty="0">
                <a:latin typeface="Cambria Math" panose="02040503050406030204" pitchFamily="18" charset="0"/>
                <a:ea typeface="Cambria Math" panose="02040503050406030204" pitchFamily="18" charset="0"/>
              </a:rPr>
              <a:t>- Educator recommendation</a:t>
            </a:r>
          </a:p>
          <a:p>
            <a:pPr marL="457200" lvl="1" indent="0">
              <a:buNone/>
            </a:pPr>
            <a:r>
              <a:rPr lang="en-US" dirty="0">
                <a:latin typeface="Cambria Math" panose="02040503050406030204" pitchFamily="18" charset="0"/>
                <a:ea typeface="Cambria Math" panose="02040503050406030204" pitchFamily="18" charset="0"/>
              </a:rPr>
              <a:t>- Interview</a:t>
            </a:r>
          </a:p>
          <a:p>
            <a:pPr>
              <a:buBlip>
                <a:blip r:embed="rId3"/>
              </a:buBlip>
            </a:pPr>
            <a:r>
              <a:rPr lang="en-US" dirty="0">
                <a:latin typeface="Cambria Math" panose="02040503050406030204" pitchFamily="18" charset="0"/>
                <a:ea typeface="Cambria Math" panose="02040503050406030204" pitchFamily="18" charset="0"/>
              </a:rPr>
              <a:t> Start in Trigonometry (or higher) and complete math through </a:t>
            </a:r>
          </a:p>
          <a:p>
            <a:pPr marL="0" indent="0">
              <a:buNone/>
            </a:pPr>
            <a:r>
              <a:rPr lang="en-US" dirty="0">
                <a:latin typeface="Cambria Math" panose="02040503050406030204" pitchFamily="18" charset="0"/>
                <a:ea typeface="Cambria Math" panose="02040503050406030204" pitchFamily="18" charset="0"/>
              </a:rPr>
              <a:t>     at least Calculus 2</a:t>
            </a:r>
          </a:p>
          <a:p>
            <a:pPr>
              <a:buBlip>
                <a:blip r:embed="rId3"/>
              </a:buBlip>
            </a:pPr>
            <a:r>
              <a:rPr lang="en-US" dirty="0">
                <a:latin typeface="Cambria Math" panose="02040503050406030204" pitchFamily="18" charset="0"/>
                <a:ea typeface="Cambria Math" panose="02040503050406030204" pitchFamily="18" charset="0"/>
              </a:rPr>
              <a:t> Ready to live away from home in a college environment</a:t>
            </a:r>
          </a:p>
          <a:p>
            <a:endParaRPr lang="en-US" dirty="0"/>
          </a:p>
        </p:txBody>
      </p:sp>
    </p:spTree>
    <p:extLst>
      <p:ext uri="{BB962C8B-B14F-4D97-AF65-F5344CB8AC3E}">
        <p14:creationId xmlns:p14="http://schemas.microsoft.com/office/powerpoint/2010/main" val="3570514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2ED98-2EF3-329D-982C-E2C0C730D53A}"/>
            </a:ext>
          </a:extLst>
        </p:cNvPr>
        <p:cNvGrpSpPr/>
        <p:nvPr/>
      </p:nvGrpSpPr>
      <p:grpSpPr>
        <a:xfrm>
          <a:off x="0" y="0"/>
          <a:ext cx="0" cy="0"/>
          <a:chOff x="0" y="0"/>
          <a:chExt cx="0" cy="0"/>
        </a:xfrm>
      </p:grpSpPr>
      <p:sp>
        <p:nvSpPr>
          <p:cNvPr id="7" name="Process 6">
            <a:extLst>
              <a:ext uri="{FF2B5EF4-FFF2-40B4-BE49-F238E27FC236}">
                <a16:creationId xmlns:a16="http://schemas.microsoft.com/office/drawing/2014/main" id="{61308906-9CAA-4F22-AF04-77F43DBB9699}"/>
              </a:ext>
            </a:extLst>
          </p:cNvPr>
          <p:cNvSpPr/>
          <p:nvPr/>
        </p:nvSpPr>
        <p:spPr>
          <a:xfrm>
            <a:off x="-1" y="547260"/>
            <a:ext cx="12192001" cy="961292"/>
          </a:xfrm>
          <a:prstGeom prst="flowChartProcess">
            <a:avLst/>
          </a:prstGeom>
          <a:gradFill flip="none" rotWithShape="1">
            <a:gsLst>
              <a:gs pos="7000">
                <a:schemeClr val="bg1"/>
              </a:gs>
              <a:gs pos="16000">
                <a:schemeClr val="accent6">
                  <a:lumMod val="20000"/>
                  <a:lumOff val="80000"/>
                </a:schemeClr>
              </a:gs>
              <a:gs pos="28000">
                <a:schemeClr val="accent6">
                  <a:lumMod val="40000"/>
                  <a:lumOff val="60000"/>
                </a:schemeClr>
              </a:gs>
              <a:gs pos="51000">
                <a:srgbClr val="009F68">
                  <a:lumMod val="100000"/>
                </a:srgb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3E9DE7-978B-3B08-1F00-9EF108701C3A}"/>
              </a:ext>
            </a:extLst>
          </p:cNvPr>
          <p:cNvSpPr>
            <a:spLocks noGrp="1"/>
          </p:cNvSpPr>
          <p:nvPr>
            <p:ph type="title"/>
          </p:nvPr>
        </p:nvSpPr>
        <p:spPr>
          <a:xfrm>
            <a:off x="484909" y="365124"/>
            <a:ext cx="10515600" cy="1325563"/>
          </a:xfrm>
        </p:spPr>
        <p:txBody>
          <a:bodyPr/>
          <a:lstStyle/>
          <a:p>
            <a:r>
              <a:rPr lang="en-US" b="1" dirty="0">
                <a:solidFill>
                  <a:schemeClr val="bg1"/>
                </a:solidFill>
                <a:latin typeface="Tw Cen MT" panose="020B0602020104020603" pitchFamily="34" charset="77"/>
              </a:rPr>
              <a:t>Exceptional Students – Demographics</a:t>
            </a:r>
          </a:p>
        </p:txBody>
      </p:sp>
      <p:pic>
        <p:nvPicPr>
          <p:cNvPr id="6" name="Picture 5" descr="A graph with green squares&#10;&#10;AI-generated content may be incorrect.">
            <a:extLst>
              <a:ext uri="{FF2B5EF4-FFF2-40B4-BE49-F238E27FC236}">
                <a16:creationId xmlns:a16="http://schemas.microsoft.com/office/drawing/2014/main" id="{DC228E12-BC40-FC63-DAA4-EB4BB2E90B4A}"/>
              </a:ext>
            </a:extLst>
          </p:cNvPr>
          <p:cNvPicPr>
            <a:picLocks noChangeAspect="1"/>
          </p:cNvPicPr>
          <p:nvPr/>
        </p:nvPicPr>
        <p:blipFill>
          <a:blip r:embed="rId3">
            <a:extLst>
              <a:ext uri="{28A0092B-C50C-407E-A947-70E740481C1C}">
                <a14:useLocalDpi xmlns:a14="http://schemas.microsoft.com/office/drawing/2010/main" val="0"/>
              </a:ext>
            </a:extLst>
          </a:blip>
          <a:srcRect l="23444" t="20768" r="24637" b="29584"/>
          <a:stretch>
            <a:fillRect/>
          </a:stretch>
        </p:blipFill>
        <p:spPr>
          <a:xfrm>
            <a:off x="2503657" y="1690687"/>
            <a:ext cx="7184684" cy="5167313"/>
          </a:xfrm>
          <a:prstGeom prst="rect">
            <a:avLst/>
          </a:prstGeom>
        </p:spPr>
      </p:pic>
    </p:spTree>
    <p:extLst>
      <p:ext uri="{BB962C8B-B14F-4D97-AF65-F5344CB8AC3E}">
        <p14:creationId xmlns:p14="http://schemas.microsoft.com/office/powerpoint/2010/main" val="964877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18526-7F53-A994-F3F7-CA828996F766}"/>
            </a:ext>
          </a:extLst>
        </p:cNvPr>
        <p:cNvGrpSpPr/>
        <p:nvPr/>
      </p:nvGrpSpPr>
      <p:grpSpPr>
        <a:xfrm>
          <a:off x="0" y="0"/>
          <a:ext cx="0" cy="0"/>
          <a:chOff x="0" y="0"/>
          <a:chExt cx="0" cy="0"/>
        </a:xfrm>
      </p:grpSpPr>
      <p:sp>
        <p:nvSpPr>
          <p:cNvPr id="4" name="Process 3">
            <a:extLst>
              <a:ext uri="{FF2B5EF4-FFF2-40B4-BE49-F238E27FC236}">
                <a16:creationId xmlns:a16="http://schemas.microsoft.com/office/drawing/2014/main" id="{9524DF9B-9314-23F3-22B8-C0B0598598F3}"/>
              </a:ext>
            </a:extLst>
          </p:cNvPr>
          <p:cNvSpPr/>
          <p:nvPr/>
        </p:nvSpPr>
        <p:spPr>
          <a:xfrm>
            <a:off x="-1" y="547260"/>
            <a:ext cx="12192001" cy="961292"/>
          </a:xfrm>
          <a:prstGeom prst="flowChartProcess">
            <a:avLst/>
          </a:prstGeom>
          <a:gradFill flip="none" rotWithShape="1">
            <a:gsLst>
              <a:gs pos="7000">
                <a:schemeClr val="bg1"/>
              </a:gs>
              <a:gs pos="20000">
                <a:schemeClr val="accent6">
                  <a:lumMod val="20000"/>
                  <a:lumOff val="80000"/>
                </a:schemeClr>
              </a:gs>
              <a:gs pos="36000">
                <a:schemeClr val="accent6">
                  <a:lumMod val="40000"/>
                  <a:lumOff val="60000"/>
                </a:schemeClr>
              </a:gs>
              <a:gs pos="56000">
                <a:srgbClr val="009F68">
                  <a:lumMod val="100000"/>
                </a:srgb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17763B5-729D-5882-138F-F5622372EC5D}"/>
              </a:ext>
            </a:extLst>
          </p:cNvPr>
          <p:cNvSpPr>
            <a:spLocks noGrp="1"/>
          </p:cNvSpPr>
          <p:nvPr>
            <p:ph type="title"/>
          </p:nvPr>
        </p:nvSpPr>
        <p:spPr>
          <a:xfrm>
            <a:off x="567179" y="365124"/>
            <a:ext cx="10515600" cy="1325563"/>
          </a:xfrm>
        </p:spPr>
        <p:txBody>
          <a:bodyPr/>
          <a:lstStyle/>
          <a:p>
            <a:r>
              <a:rPr lang="en-US" b="1" dirty="0">
                <a:solidFill>
                  <a:schemeClr val="bg1"/>
                </a:solidFill>
                <a:latin typeface="Tw Cen MT" panose="020B0602020104020603" pitchFamily="34" charset="77"/>
              </a:rPr>
              <a:t>Exceptional Students – ACT</a:t>
            </a:r>
          </a:p>
        </p:txBody>
      </p:sp>
      <p:graphicFrame>
        <p:nvGraphicFramePr>
          <p:cNvPr id="6" name="Content Placeholder 5">
            <a:extLst>
              <a:ext uri="{FF2B5EF4-FFF2-40B4-BE49-F238E27FC236}">
                <a16:creationId xmlns:a16="http://schemas.microsoft.com/office/drawing/2014/main" id="{9D216761-0467-B80D-A8F3-56C9B277C25A}"/>
              </a:ext>
            </a:extLst>
          </p:cNvPr>
          <p:cNvGraphicFramePr>
            <a:graphicFrameLocks noGrp="1"/>
          </p:cNvGraphicFramePr>
          <p:nvPr>
            <p:ph idx="1"/>
            <p:extLst>
              <p:ext uri="{D42A27DB-BD31-4B8C-83A1-F6EECF244321}">
                <p14:modId xmlns:p14="http://schemas.microsoft.com/office/powerpoint/2010/main" val="2615778869"/>
              </p:ext>
            </p:extLst>
          </p:nvPr>
        </p:nvGraphicFramePr>
        <p:xfrm>
          <a:off x="1109221" y="1872823"/>
          <a:ext cx="9973559" cy="4437912"/>
        </p:xfrm>
        <a:graphic>
          <a:graphicData uri="http://schemas.openxmlformats.org/drawingml/2006/table">
            <a:tbl>
              <a:tblPr>
                <a:tableStyleId>{93296810-A885-4BE3-A3E7-6D5BEEA58F35}</a:tableStyleId>
              </a:tblPr>
              <a:tblGrid>
                <a:gridCol w="1484077">
                  <a:extLst>
                    <a:ext uri="{9D8B030D-6E8A-4147-A177-3AD203B41FA5}">
                      <a16:colId xmlns:a16="http://schemas.microsoft.com/office/drawing/2014/main" val="653618877"/>
                    </a:ext>
                  </a:extLst>
                </a:gridCol>
                <a:gridCol w="2998033">
                  <a:extLst>
                    <a:ext uri="{9D8B030D-6E8A-4147-A177-3AD203B41FA5}">
                      <a16:colId xmlns:a16="http://schemas.microsoft.com/office/drawing/2014/main" val="3476423149"/>
                    </a:ext>
                  </a:extLst>
                </a:gridCol>
                <a:gridCol w="2834260">
                  <a:extLst>
                    <a:ext uri="{9D8B030D-6E8A-4147-A177-3AD203B41FA5}">
                      <a16:colId xmlns:a16="http://schemas.microsoft.com/office/drawing/2014/main" val="1401477996"/>
                    </a:ext>
                  </a:extLst>
                </a:gridCol>
                <a:gridCol w="2657189">
                  <a:extLst>
                    <a:ext uri="{9D8B030D-6E8A-4147-A177-3AD203B41FA5}">
                      <a16:colId xmlns:a16="http://schemas.microsoft.com/office/drawing/2014/main" val="3863271832"/>
                    </a:ext>
                  </a:extLst>
                </a:gridCol>
              </a:tblGrid>
              <a:tr h="369826">
                <a:tc>
                  <a:txBody>
                    <a:bodyPr/>
                    <a:lstStyle/>
                    <a:p>
                      <a:pPr algn="ctr" rtl="0" fontAlgn="b"/>
                      <a:r>
                        <a:rPr lang="en-US" sz="1600" b="1" u="none" strike="noStrike" dirty="0">
                          <a:solidFill>
                            <a:srgbClr val="000000"/>
                          </a:solidFill>
                          <a:effectLst/>
                          <a:latin typeface="Cambria Math" panose="02040503050406030204" pitchFamily="18" charset="0"/>
                          <a:ea typeface="Cambria Math" panose="02040503050406030204" pitchFamily="18" charset="0"/>
                        </a:rPr>
                        <a:t>Class</a:t>
                      </a:r>
                      <a:endParaRPr lang="en-US" sz="1600" b="1" i="0" u="none" strike="noStrike" dirty="0">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tc>
                  <a:txBody>
                    <a:bodyPr/>
                    <a:lstStyle/>
                    <a:p>
                      <a:pPr algn="ctr" rtl="0" fontAlgn="b"/>
                      <a:r>
                        <a:rPr lang="en-US" sz="1600" b="1" u="none" strike="noStrike" dirty="0">
                          <a:solidFill>
                            <a:srgbClr val="000000"/>
                          </a:solidFill>
                          <a:effectLst/>
                          <a:latin typeface="Cambria Math" panose="02040503050406030204" pitchFamily="18" charset="0"/>
                          <a:ea typeface="Cambria Math" panose="02040503050406030204" pitchFamily="18" charset="0"/>
                        </a:rPr>
                        <a:t>Sophomore Admission</a:t>
                      </a:r>
                      <a:endParaRPr lang="en-US" sz="1600" b="1" i="0" u="none" strike="noStrike" dirty="0">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tc>
                  <a:txBody>
                    <a:bodyPr/>
                    <a:lstStyle/>
                    <a:p>
                      <a:pPr algn="ctr" rtl="0" fontAlgn="b"/>
                      <a:r>
                        <a:rPr lang="en-US" sz="1600" b="1" u="none" strike="noStrike" dirty="0">
                          <a:solidFill>
                            <a:srgbClr val="000000"/>
                          </a:solidFill>
                          <a:effectLst/>
                          <a:latin typeface="Cambria Math" panose="02040503050406030204" pitchFamily="18" charset="0"/>
                          <a:ea typeface="Cambria Math" panose="02040503050406030204" pitchFamily="18" charset="0"/>
                        </a:rPr>
                        <a:t>Senior Exit</a:t>
                      </a:r>
                      <a:endParaRPr lang="en-US" sz="1600" b="1" i="0" u="none" strike="noStrike" dirty="0">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tc>
                  <a:txBody>
                    <a:bodyPr/>
                    <a:lstStyle/>
                    <a:p>
                      <a:pPr algn="ctr" rtl="0" fontAlgn="b"/>
                      <a:r>
                        <a:rPr lang="en-US" sz="1600" b="1" u="none" strike="noStrike" dirty="0">
                          <a:solidFill>
                            <a:srgbClr val="000000"/>
                          </a:solidFill>
                          <a:effectLst/>
                          <a:latin typeface="Cambria Math" panose="02040503050406030204" pitchFamily="18" charset="0"/>
                          <a:ea typeface="Cambria Math" panose="02040503050406030204" pitchFamily="18" charset="0"/>
                        </a:rPr>
                        <a:t>2 Year Growth</a:t>
                      </a:r>
                      <a:endParaRPr lang="en-US" sz="1600" b="1" i="0" u="none" strike="noStrike" dirty="0">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extLst>
                  <a:ext uri="{0D108BD9-81ED-4DB2-BD59-A6C34878D82A}">
                    <a16:rowId xmlns:a16="http://schemas.microsoft.com/office/drawing/2014/main" val="337142078"/>
                  </a:ext>
                </a:extLst>
              </a:tr>
              <a:tr h="369826">
                <a:tc>
                  <a:txBody>
                    <a:bodyPr/>
                    <a:lstStyle/>
                    <a:p>
                      <a:pPr algn="ctr" rtl="0" fontAlgn="b"/>
                      <a:r>
                        <a:rPr lang="en-US" sz="1600" u="none" strike="noStrike">
                          <a:effectLst/>
                          <a:latin typeface="Cambria Math" panose="02040503050406030204" pitchFamily="18" charset="0"/>
                          <a:ea typeface="Cambria Math" panose="02040503050406030204" pitchFamily="18" charset="0"/>
                        </a:rPr>
                        <a:t>2017</a:t>
                      </a:r>
                      <a:endParaRPr lang="en-US" sz="1600" b="0" i="0" u="none" strike="noStrike">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tc>
                  <a:txBody>
                    <a:bodyPr/>
                    <a:lstStyle/>
                    <a:p>
                      <a:pPr algn="ctr" rtl="0" fontAlgn="b"/>
                      <a:r>
                        <a:rPr lang="en-US" sz="1600" u="none" strike="noStrike">
                          <a:effectLst/>
                          <a:latin typeface="Cambria Math" panose="02040503050406030204" pitchFamily="18" charset="0"/>
                          <a:ea typeface="Cambria Math" panose="02040503050406030204" pitchFamily="18" charset="0"/>
                        </a:rPr>
                        <a:t>30.8</a:t>
                      </a:r>
                      <a:endParaRPr lang="en-US" sz="1600" b="0" i="0" u="none" strike="noStrike">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tc>
                  <a:txBody>
                    <a:bodyPr/>
                    <a:lstStyle/>
                    <a:p>
                      <a:pPr algn="ctr" rtl="0" fontAlgn="b"/>
                      <a:r>
                        <a:rPr lang="en-US" sz="1600" u="none" strike="noStrike">
                          <a:effectLst/>
                          <a:latin typeface="Cambria Math" panose="02040503050406030204" pitchFamily="18" charset="0"/>
                          <a:ea typeface="Cambria Math" panose="02040503050406030204" pitchFamily="18" charset="0"/>
                        </a:rPr>
                        <a:t>32.8</a:t>
                      </a:r>
                      <a:endParaRPr lang="en-US" sz="1600" b="0" i="0" u="none" strike="noStrike">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tc>
                  <a:txBody>
                    <a:bodyPr/>
                    <a:lstStyle/>
                    <a:p>
                      <a:pPr algn="ctr" rtl="0" fontAlgn="b"/>
                      <a:r>
                        <a:rPr lang="en-US" sz="1600" u="none" strike="noStrike" dirty="0">
                          <a:effectLst/>
                          <a:latin typeface="Cambria Math" panose="02040503050406030204" pitchFamily="18" charset="0"/>
                          <a:ea typeface="Cambria Math" panose="02040503050406030204" pitchFamily="18" charset="0"/>
                        </a:rPr>
                        <a:t>2.0</a:t>
                      </a:r>
                      <a:endParaRPr lang="en-US" sz="1600" b="0" i="0" u="none" strike="noStrike" dirty="0">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extLst>
                  <a:ext uri="{0D108BD9-81ED-4DB2-BD59-A6C34878D82A}">
                    <a16:rowId xmlns:a16="http://schemas.microsoft.com/office/drawing/2014/main" val="1323268791"/>
                  </a:ext>
                </a:extLst>
              </a:tr>
              <a:tr h="369826">
                <a:tc>
                  <a:txBody>
                    <a:bodyPr/>
                    <a:lstStyle/>
                    <a:p>
                      <a:pPr algn="ctr" rtl="0" fontAlgn="b"/>
                      <a:r>
                        <a:rPr lang="en-US" sz="1600" u="none" strike="noStrike">
                          <a:effectLst/>
                          <a:latin typeface="Cambria Math" panose="02040503050406030204" pitchFamily="18" charset="0"/>
                          <a:ea typeface="Cambria Math" panose="02040503050406030204" pitchFamily="18" charset="0"/>
                        </a:rPr>
                        <a:t>2018</a:t>
                      </a:r>
                      <a:endParaRPr lang="en-US" sz="1600" b="0" i="0" u="none" strike="noStrike">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tc>
                  <a:txBody>
                    <a:bodyPr/>
                    <a:lstStyle/>
                    <a:p>
                      <a:pPr algn="ctr" rtl="0" fontAlgn="b"/>
                      <a:r>
                        <a:rPr lang="en-US" sz="1600" u="none" strike="noStrike">
                          <a:effectLst/>
                          <a:latin typeface="Cambria Math" panose="02040503050406030204" pitchFamily="18" charset="0"/>
                          <a:ea typeface="Cambria Math" panose="02040503050406030204" pitchFamily="18" charset="0"/>
                        </a:rPr>
                        <a:t>30.4</a:t>
                      </a:r>
                      <a:endParaRPr lang="en-US" sz="1600" b="0" i="0" u="none" strike="noStrike">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tc>
                  <a:txBody>
                    <a:bodyPr/>
                    <a:lstStyle/>
                    <a:p>
                      <a:pPr algn="ctr" rtl="0" fontAlgn="b"/>
                      <a:r>
                        <a:rPr lang="en-US" sz="1600" u="none" strike="noStrike">
                          <a:effectLst/>
                          <a:latin typeface="Cambria Math" panose="02040503050406030204" pitchFamily="18" charset="0"/>
                          <a:ea typeface="Cambria Math" panose="02040503050406030204" pitchFamily="18" charset="0"/>
                        </a:rPr>
                        <a:t>32.9</a:t>
                      </a:r>
                      <a:endParaRPr lang="en-US" sz="1600" b="0" i="0" u="none" strike="noStrike">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tc>
                  <a:txBody>
                    <a:bodyPr/>
                    <a:lstStyle/>
                    <a:p>
                      <a:pPr algn="ctr" rtl="0" fontAlgn="b"/>
                      <a:r>
                        <a:rPr lang="en-US" sz="1600" u="none" strike="noStrike">
                          <a:effectLst/>
                          <a:latin typeface="Cambria Math" panose="02040503050406030204" pitchFamily="18" charset="0"/>
                          <a:ea typeface="Cambria Math" panose="02040503050406030204" pitchFamily="18" charset="0"/>
                        </a:rPr>
                        <a:t>2.5</a:t>
                      </a:r>
                      <a:endParaRPr lang="en-US" sz="1600" b="0" i="0" u="none" strike="noStrike">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extLst>
                  <a:ext uri="{0D108BD9-81ED-4DB2-BD59-A6C34878D82A}">
                    <a16:rowId xmlns:a16="http://schemas.microsoft.com/office/drawing/2014/main" val="3434693921"/>
                  </a:ext>
                </a:extLst>
              </a:tr>
              <a:tr h="369826">
                <a:tc>
                  <a:txBody>
                    <a:bodyPr/>
                    <a:lstStyle/>
                    <a:p>
                      <a:pPr algn="ctr" rtl="0" fontAlgn="b"/>
                      <a:r>
                        <a:rPr lang="en-US" sz="1600" u="none" strike="noStrike" dirty="0">
                          <a:effectLst/>
                          <a:latin typeface="Cambria Math" panose="02040503050406030204" pitchFamily="18" charset="0"/>
                          <a:ea typeface="Cambria Math" panose="02040503050406030204" pitchFamily="18" charset="0"/>
                        </a:rPr>
                        <a:t>2019</a:t>
                      </a:r>
                      <a:endParaRPr lang="en-US" sz="1600" b="0" i="0" u="none" strike="noStrike" dirty="0">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tc>
                  <a:txBody>
                    <a:bodyPr/>
                    <a:lstStyle/>
                    <a:p>
                      <a:pPr algn="ctr" rtl="0" fontAlgn="b"/>
                      <a:r>
                        <a:rPr lang="en-US" sz="1600" u="none" strike="noStrike">
                          <a:effectLst/>
                          <a:latin typeface="Cambria Math" panose="02040503050406030204" pitchFamily="18" charset="0"/>
                          <a:ea typeface="Cambria Math" panose="02040503050406030204" pitchFamily="18" charset="0"/>
                        </a:rPr>
                        <a:t>30.3</a:t>
                      </a:r>
                      <a:endParaRPr lang="en-US" sz="1600" b="0" i="0" u="none" strike="noStrike">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tc>
                  <a:txBody>
                    <a:bodyPr/>
                    <a:lstStyle/>
                    <a:p>
                      <a:pPr algn="ctr" rtl="0" fontAlgn="b"/>
                      <a:r>
                        <a:rPr lang="en-US" sz="1600" u="none" strike="noStrike">
                          <a:effectLst/>
                          <a:latin typeface="Cambria Math" panose="02040503050406030204" pitchFamily="18" charset="0"/>
                          <a:ea typeface="Cambria Math" panose="02040503050406030204" pitchFamily="18" charset="0"/>
                        </a:rPr>
                        <a:t>32.7</a:t>
                      </a:r>
                      <a:endParaRPr lang="en-US" sz="1600" b="0" i="0" u="none" strike="noStrike">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tc>
                  <a:txBody>
                    <a:bodyPr/>
                    <a:lstStyle/>
                    <a:p>
                      <a:pPr algn="ctr" rtl="0" fontAlgn="b"/>
                      <a:r>
                        <a:rPr lang="en-US" sz="1600" u="none" strike="noStrike">
                          <a:effectLst/>
                          <a:latin typeface="Cambria Math" panose="02040503050406030204" pitchFamily="18" charset="0"/>
                          <a:ea typeface="Cambria Math" panose="02040503050406030204" pitchFamily="18" charset="0"/>
                        </a:rPr>
                        <a:t>2.4</a:t>
                      </a:r>
                      <a:endParaRPr lang="en-US" sz="1600" b="0" i="0" u="none" strike="noStrike">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extLst>
                  <a:ext uri="{0D108BD9-81ED-4DB2-BD59-A6C34878D82A}">
                    <a16:rowId xmlns:a16="http://schemas.microsoft.com/office/drawing/2014/main" val="3071054040"/>
                  </a:ext>
                </a:extLst>
              </a:tr>
              <a:tr h="369826">
                <a:tc>
                  <a:txBody>
                    <a:bodyPr/>
                    <a:lstStyle/>
                    <a:p>
                      <a:pPr algn="ctr" rtl="0" fontAlgn="b"/>
                      <a:r>
                        <a:rPr lang="en-US" sz="1600" u="none" strike="noStrike">
                          <a:effectLst/>
                          <a:latin typeface="Cambria Math" panose="02040503050406030204" pitchFamily="18" charset="0"/>
                          <a:ea typeface="Cambria Math" panose="02040503050406030204" pitchFamily="18" charset="0"/>
                        </a:rPr>
                        <a:t>2020</a:t>
                      </a:r>
                      <a:endParaRPr lang="en-US" sz="1600" b="0" i="0" u="none" strike="noStrike">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tc>
                  <a:txBody>
                    <a:bodyPr/>
                    <a:lstStyle/>
                    <a:p>
                      <a:pPr algn="ctr" rtl="0" fontAlgn="b"/>
                      <a:r>
                        <a:rPr lang="en-US" sz="1600" u="none" strike="noStrike">
                          <a:effectLst/>
                          <a:latin typeface="Cambria Math" panose="02040503050406030204" pitchFamily="18" charset="0"/>
                          <a:ea typeface="Cambria Math" panose="02040503050406030204" pitchFamily="18" charset="0"/>
                        </a:rPr>
                        <a:t>31.4</a:t>
                      </a:r>
                      <a:endParaRPr lang="en-US" sz="1600" b="0" i="0" u="none" strike="noStrike">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tc>
                  <a:txBody>
                    <a:bodyPr/>
                    <a:lstStyle/>
                    <a:p>
                      <a:pPr algn="ctr" rtl="0" fontAlgn="b"/>
                      <a:r>
                        <a:rPr lang="en-US" sz="1600" u="none" strike="noStrike">
                          <a:effectLst/>
                          <a:latin typeface="Cambria Math" panose="02040503050406030204" pitchFamily="18" charset="0"/>
                          <a:ea typeface="Cambria Math" panose="02040503050406030204" pitchFamily="18" charset="0"/>
                        </a:rPr>
                        <a:t>33.7</a:t>
                      </a:r>
                      <a:endParaRPr lang="en-US" sz="1600" b="0" i="0" u="none" strike="noStrike">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tc>
                  <a:txBody>
                    <a:bodyPr/>
                    <a:lstStyle/>
                    <a:p>
                      <a:pPr algn="ctr" rtl="0" fontAlgn="b"/>
                      <a:r>
                        <a:rPr lang="en-US" sz="1600" u="none" strike="noStrike">
                          <a:effectLst/>
                          <a:latin typeface="Cambria Math" panose="02040503050406030204" pitchFamily="18" charset="0"/>
                          <a:ea typeface="Cambria Math" panose="02040503050406030204" pitchFamily="18" charset="0"/>
                        </a:rPr>
                        <a:t>2.3</a:t>
                      </a:r>
                      <a:endParaRPr lang="en-US" sz="1600" b="0" i="0" u="none" strike="noStrike">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extLst>
                  <a:ext uri="{0D108BD9-81ED-4DB2-BD59-A6C34878D82A}">
                    <a16:rowId xmlns:a16="http://schemas.microsoft.com/office/drawing/2014/main" val="974408748"/>
                  </a:ext>
                </a:extLst>
              </a:tr>
              <a:tr h="369826">
                <a:tc>
                  <a:txBody>
                    <a:bodyPr/>
                    <a:lstStyle/>
                    <a:p>
                      <a:pPr algn="ctr" rtl="0" fontAlgn="b"/>
                      <a:r>
                        <a:rPr lang="en-US" sz="1600" u="none" strike="noStrike" dirty="0">
                          <a:effectLst/>
                          <a:latin typeface="Cambria Math" panose="02040503050406030204" pitchFamily="18" charset="0"/>
                          <a:ea typeface="Cambria Math" panose="02040503050406030204" pitchFamily="18" charset="0"/>
                        </a:rPr>
                        <a:t>2021</a:t>
                      </a:r>
                      <a:endParaRPr lang="en-US" sz="1600" b="0" i="0" u="none" strike="noStrike" dirty="0">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tc>
                  <a:txBody>
                    <a:bodyPr/>
                    <a:lstStyle/>
                    <a:p>
                      <a:pPr algn="ctr" rtl="0" fontAlgn="b"/>
                      <a:r>
                        <a:rPr lang="en-US" sz="1600" u="none" strike="noStrike" dirty="0">
                          <a:effectLst/>
                          <a:latin typeface="Cambria Math" panose="02040503050406030204" pitchFamily="18" charset="0"/>
                          <a:ea typeface="Cambria Math" panose="02040503050406030204" pitchFamily="18" charset="0"/>
                        </a:rPr>
                        <a:t>31.6</a:t>
                      </a:r>
                      <a:endParaRPr lang="en-US" sz="1600" b="0" i="0" u="none" strike="noStrike" dirty="0">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tc>
                  <a:txBody>
                    <a:bodyPr/>
                    <a:lstStyle/>
                    <a:p>
                      <a:pPr algn="ctr" rtl="0" fontAlgn="b"/>
                      <a:r>
                        <a:rPr lang="en-US" sz="1600" u="none" strike="noStrike">
                          <a:effectLst/>
                          <a:latin typeface="Cambria Math" panose="02040503050406030204" pitchFamily="18" charset="0"/>
                          <a:ea typeface="Cambria Math" panose="02040503050406030204" pitchFamily="18" charset="0"/>
                        </a:rPr>
                        <a:t>33.2</a:t>
                      </a:r>
                      <a:endParaRPr lang="en-US" sz="1600" b="0" i="0" u="none" strike="noStrike">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tc>
                  <a:txBody>
                    <a:bodyPr/>
                    <a:lstStyle/>
                    <a:p>
                      <a:pPr algn="ctr" rtl="0" fontAlgn="b"/>
                      <a:r>
                        <a:rPr lang="en-US" sz="1600" u="none" strike="noStrike">
                          <a:effectLst/>
                          <a:latin typeface="Cambria Math" panose="02040503050406030204" pitchFamily="18" charset="0"/>
                          <a:ea typeface="Cambria Math" panose="02040503050406030204" pitchFamily="18" charset="0"/>
                        </a:rPr>
                        <a:t>1.6</a:t>
                      </a:r>
                      <a:endParaRPr lang="en-US" sz="1600" b="0" i="0" u="none" strike="noStrike">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extLst>
                  <a:ext uri="{0D108BD9-81ED-4DB2-BD59-A6C34878D82A}">
                    <a16:rowId xmlns:a16="http://schemas.microsoft.com/office/drawing/2014/main" val="1964106373"/>
                  </a:ext>
                </a:extLst>
              </a:tr>
              <a:tr h="369826">
                <a:tc>
                  <a:txBody>
                    <a:bodyPr/>
                    <a:lstStyle/>
                    <a:p>
                      <a:pPr algn="ctr" rtl="0" fontAlgn="b"/>
                      <a:r>
                        <a:rPr lang="en-US" sz="1600" u="none" strike="noStrike">
                          <a:effectLst/>
                          <a:latin typeface="Cambria Math" panose="02040503050406030204" pitchFamily="18" charset="0"/>
                          <a:ea typeface="Cambria Math" panose="02040503050406030204" pitchFamily="18" charset="0"/>
                        </a:rPr>
                        <a:t>2022</a:t>
                      </a:r>
                      <a:endParaRPr lang="en-US" sz="1600" b="0" i="0" u="none" strike="noStrike">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tc>
                  <a:txBody>
                    <a:bodyPr/>
                    <a:lstStyle/>
                    <a:p>
                      <a:pPr algn="ctr" rtl="0" fontAlgn="b"/>
                      <a:r>
                        <a:rPr lang="en-US" sz="1600" u="none" strike="noStrike">
                          <a:effectLst/>
                          <a:latin typeface="Cambria Math" panose="02040503050406030204" pitchFamily="18" charset="0"/>
                          <a:ea typeface="Cambria Math" panose="02040503050406030204" pitchFamily="18" charset="0"/>
                        </a:rPr>
                        <a:t>30.6</a:t>
                      </a:r>
                      <a:endParaRPr lang="en-US" sz="1600" b="0" i="0" u="none" strike="noStrike">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tc>
                  <a:txBody>
                    <a:bodyPr/>
                    <a:lstStyle/>
                    <a:p>
                      <a:pPr algn="ctr" rtl="0" fontAlgn="b"/>
                      <a:r>
                        <a:rPr lang="en-US" sz="1600" u="none" strike="noStrike" dirty="0">
                          <a:effectLst/>
                          <a:latin typeface="Cambria Math" panose="02040503050406030204" pitchFamily="18" charset="0"/>
                          <a:ea typeface="Cambria Math" panose="02040503050406030204" pitchFamily="18" charset="0"/>
                        </a:rPr>
                        <a:t>31.2</a:t>
                      </a:r>
                      <a:endParaRPr lang="en-US" sz="1600" b="0" i="0" u="none" strike="noStrike" dirty="0">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tc>
                  <a:txBody>
                    <a:bodyPr/>
                    <a:lstStyle/>
                    <a:p>
                      <a:pPr algn="ctr" rtl="0" fontAlgn="b"/>
                      <a:r>
                        <a:rPr lang="en-US" sz="1600" u="none" strike="noStrike" dirty="0">
                          <a:effectLst/>
                          <a:latin typeface="Cambria Math" panose="02040503050406030204" pitchFamily="18" charset="0"/>
                          <a:ea typeface="Cambria Math" panose="02040503050406030204" pitchFamily="18" charset="0"/>
                        </a:rPr>
                        <a:t>0.6</a:t>
                      </a:r>
                      <a:endParaRPr lang="en-US" sz="1600" b="0" i="0" u="none" strike="noStrike" dirty="0">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extLst>
                  <a:ext uri="{0D108BD9-81ED-4DB2-BD59-A6C34878D82A}">
                    <a16:rowId xmlns:a16="http://schemas.microsoft.com/office/drawing/2014/main" val="426147137"/>
                  </a:ext>
                </a:extLst>
              </a:tr>
              <a:tr h="369826">
                <a:tc>
                  <a:txBody>
                    <a:bodyPr/>
                    <a:lstStyle/>
                    <a:p>
                      <a:pPr algn="ctr" rtl="0" fontAlgn="b"/>
                      <a:r>
                        <a:rPr lang="en-US" sz="1600" u="none" strike="noStrike">
                          <a:effectLst/>
                          <a:latin typeface="Cambria Math" panose="02040503050406030204" pitchFamily="18" charset="0"/>
                          <a:ea typeface="Cambria Math" panose="02040503050406030204" pitchFamily="18" charset="0"/>
                        </a:rPr>
                        <a:t>2023</a:t>
                      </a:r>
                      <a:endParaRPr lang="en-US" sz="1600" b="0" i="0" u="none" strike="noStrike">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tc>
                  <a:txBody>
                    <a:bodyPr/>
                    <a:lstStyle/>
                    <a:p>
                      <a:pPr algn="ctr" rtl="0" fontAlgn="b"/>
                      <a:r>
                        <a:rPr lang="en-US" sz="1600" u="none" strike="noStrike">
                          <a:effectLst/>
                          <a:latin typeface="Cambria Math" panose="02040503050406030204" pitchFamily="18" charset="0"/>
                          <a:ea typeface="Cambria Math" panose="02040503050406030204" pitchFamily="18" charset="0"/>
                        </a:rPr>
                        <a:t>28.7</a:t>
                      </a:r>
                      <a:endParaRPr lang="en-US" sz="1600" b="0" i="0" u="none" strike="noStrike">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tc>
                  <a:txBody>
                    <a:bodyPr/>
                    <a:lstStyle/>
                    <a:p>
                      <a:pPr algn="ctr" rtl="0" fontAlgn="b"/>
                      <a:r>
                        <a:rPr lang="en-US" sz="1600" u="none" strike="noStrike">
                          <a:effectLst/>
                          <a:latin typeface="Cambria Math" panose="02040503050406030204" pitchFamily="18" charset="0"/>
                          <a:ea typeface="Cambria Math" panose="02040503050406030204" pitchFamily="18" charset="0"/>
                        </a:rPr>
                        <a:t>31.8</a:t>
                      </a:r>
                      <a:endParaRPr lang="en-US" sz="1600" b="0" i="0" u="none" strike="noStrike">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tc>
                  <a:txBody>
                    <a:bodyPr/>
                    <a:lstStyle/>
                    <a:p>
                      <a:pPr algn="ctr" rtl="0" fontAlgn="b"/>
                      <a:r>
                        <a:rPr lang="en-US" sz="1600" u="none" strike="noStrike">
                          <a:effectLst/>
                          <a:latin typeface="Cambria Math" panose="02040503050406030204" pitchFamily="18" charset="0"/>
                          <a:ea typeface="Cambria Math" panose="02040503050406030204" pitchFamily="18" charset="0"/>
                        </a:rPr>
                        <a:t>3.1</a:t>
                      </a:r>
                      <a:endParaRPr lang="en-US" sz="1600" b="0" i="0" u="none" strike="noStrike">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extLst>
                  <a:ext uri="{0D108BD9-81ED-4DB2-BD59-A6C34878D82A}">
                    <a16:rowId xmlns:a16="http://schemas.microsoft.com/office/drawing/2014/main" val="1611176328"/>
                  </a:ext>
                </a:extLst>
              </a:tr>
              <a:tr h="369826">
                <a:tc>
                  <a:txBody>
                    <a:bodyPr/>
                    <a:lstStyle/>
                    <a:p>
                      <a:pPr algn="ctr" rtl="0" fontAlgn="b"/>
                      <a:r>
                        <a:rPr lang="en-US" sz="1600" u="none" strike="noStrike">
                          <a:effectLst/>
                          <a:latin typeface="Cambria Math" panose="02040503050406030204" pitchFamily="18" charset="0"/>
                          <a:ea typeface="Cambria Math" panose="02040503050406030204" pitchFamily="18" charset="0"/>
                        </a:rPr>
                        <a:t>2024</a:t>
                      </a:r>
                      <a:endParaRPr lang="en-US" sz="1600" b="0" i="0" u="none" strike="noStrike">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tc>
                  <a:txBody>
                    <a:bodyPr/>
                    <a:lstStyle/>
                    <a:p>
                      <a:pPr algn="ctr" rtl="0" fontAlgn="b"/>
                      <a:r>
                        <a:rPr lang="en-US" sz="1600" u="none" strike="noStrike">
                          <a:effectLst/>
                          <a:latin typeface="Cambria Math" panose="02040503050406030204" pitchFamily="18" charset="0"/>
                          <a:ea typeface="Cambria Math" panose="02040503050406030204" pitchFamily="18" charset="0"/>
                        </a:rPr>
                        <a:t>29.1</a:t>
                      </a:r>
                      <a:endParaRPr lang="en-US" sz="1600" b="0" i="0" u="none" strike="noStrike">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tc>
                  <a:txBody>
                    <a:bodyPr/>
                    <a:lstStyle/>
                    <a:p>
                      <a:pPr algn="ctr" rtl="0" fontAlgn="b"/>
                      <a:r>
                        <a:rPr lang="en-US" sz="1600" u="none" strike="noStrike" dirty="0">
                          <a:effectLst/>
                          <a:latin typeface="Cambria Math" panose="02040503050406030204" pitchFamily="18" charset="0"/>
                          <a:ea typeface="Cambria Math" panose="02040503050406030204" pitchFamily="18" charset="0"/>
                        </a:rPr>
                        <a:t>32.0</a:t>
                      </a:r>
                      <a:endParaRPr lang="en-US" sz="1600" b="0" i="0" u="none" strike="noStrike" dirty="0">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tc>
                  <a:txBody>
                    <a:bodyPr/>
                    <a:lstStyle/>
                    <a:p>
                      <a:pPr algn="ctr" rtl="0" fontAlgn="b"/>
                      <a:r>
                        <a:rPr lang="en-US" sz="1600" u="none" strike="noStrike">
                          <a:effectLst/>
                          <a:latin typeface="Cambria Math" panose="02040503050406030204" pitchFamily="18" charset="0"/>
                          <a:ea typeface="Cambria Math" panose="02040503050406030204" pitchFamily="18" charset="0"/>
                        </a:rPr>
                        <a:t>2.9</a:t>
                      </a:r>
                      <a:endParaRPr lang="en-US" sz="1600" b="0" i="0" u="none" strike="noStrike">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extLst>
                  <a:ext uri="{0D108BD9-81ED-4DB2-BD59-A6C34878D82A}">
                    <a16:rowId xmlns:a16="http://schemas.microsoft.com/office/drawing/2014/main" val="536170103"/>
                  </a:ext>
                </a:extLst>
              </a:tr>
              <a:tr h="369826">
                <a:tc>
                  <a:txBody>
                    <a:bodyPr/>
                    <a:lstStyle/>
                    <a:p>
                      <a:pPr algn="ctr" rtl="0" fontAlgn="b"/>
                      <a:r>
                        <a:rPr lang="en-US" sz="1600" u="none" strike="noStrike">
                          <a:effectLst/>
                          <a:latin typeface="Cambria Math" panose="02040503050406030204" pitchFamily="18" charset="0"/>
                          <a:ea typeface="Cambria Math" panose="02040503050406030204" pitchFamily="18" charset="0"/>
                        </a:rPr>
                        <a:t>2025</a:t>
                      </a:r>
                      <a:endParaRPr lang="en-US" sz="1600" b="0" i="0" u="none" strike="noStrike">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tc>
                  <a:txBody>
                    <a:bodyPr/>
                    <a:lstStyle/>
                    <a:p>
                      <a:pPr algn="ctr" rtl="0" fontAlgn="b"/>
                      <a:r>
                        <a:rPr lang="en-US" sz="1600" u="none" strike="noStrike">
                          <a:effectLst/>
                          <a:latin typeface="Cambria Math" panose="02040503050406030204" pitchFamily="18" charset="0"/>
                          <a:ea typeface="Cambria Math" panose="02040503050406030204" pitchFamily="18" charset="0"/>
                        </a:rPr>
                        <a:t>27.8</a:t>
                      </a:r>
                      <a:endParaRPr lang="en-US" sz="1600" b="0" i="0" u="none" strike="noStrike">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tc>
                  <a:txBody>
                    <a:bodyPr/>
                    <a:lstStyle/>
                    <a:p>
                      <a:pPr algn="ctr" rtl="0" fontAlgn="b"/>
                      <a:r>
                        <a:rPr lang="en-US" sz="1600" u="none" strike="noStrike">
                          <a:effectLst/>
                          <a:latin typeface="Cambria Math" panose="02040503050406030204" pitchFamily="18" charset="0"/>
                          <a:ea typeface="Cambria Math" panose="02040503050406030204" pitchFamily="18" charset="0"/>
                        </a:rPr>
                        <a:t>31.1</a:t>
                      </a:r>
                      <a:endParaRPr lang="en-US" sz="1600" b="0" i="0" u="none" strike="noStrike">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tc>
                  <a:txBody>
                    <a:bodyPr/>
                    <a:lstStyle/>
                    <a:p>
                      <a:pPr algn="ctr" rtl="0" fontAlgn="b"/>
                      <a:r>
                        <a:rPr lang="en-US" sz="1600" u="none" strike="noStrike" dirty="0">
                          <a:effectLst/>
                          <a:latin typeface="Cambria Math" panose="02040503050406030204" pitchFamily="18" charset="0"/>
                          <a:ea typeface="Cambria Math" panose="02040503050406030204" pitchFamily="18" charset="0"/>
                        </a:rPr>
                        <a:t>3.3</a:t>
                      </a:r>
                      <a:endParaRPr lang="en-US" sz="1600" b="0" i="0" u="none" strike="noStrike" dirty="0">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extLst>
                  <a:ext uri="{0D108BD9-81ED-4DB2-BD59-A6C34878D82A}">
                    <a16:rowId xmlns:a16="http://schemas.microsoft.com/office/drawing/2014/main" val="3323212607"/>
                  </a:ext>
                </a:extLst>
              </a:tr>
              <a:tr h="369826">
                <a:tc>
                  <a:txBody>
                    <a:bodyPr/>
                    <a:lstStyle/>
                    <a:p>
                      <a:pPr algn="ctr" rtl="0" fontAlgn="b"/>
                      <a:r>
                        <a:rPr lang="en-US" sz="1600" u="none" strike="noStrike">
                          <a:effectLst/>
                          <a:latin typeface="Cambria Math" panose="02040503050406030204" pitchFamily="18" charset="0"/>
                          <a:ea typeface="Cambria Math" panose="02040503050406030204" pitchFamily="18" charset="0"/>
                        </a:rPr>
                        <a:t>2026</a:t>
                      </a:r>
                      <a:endParaRPr lang="en-US" sz="1600" b="0" i="0" u="none" strike="noStrike">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tc>
                  <a:txBody>
                    <a:bodyPr/>
                    <a:lstStyle/>
                    <a:p>
                      <a:pPr algn="ctr" rtl="0" fontAlgn="b"/>
                      <a:r>
                        <a:rPr lang="en-US" sz="1600" u="none" strike="noStrike">
                          <a:effectLst/>
                          <a:latin typeface="Cambria Math" panose="02040503050406030204" pitchFamily="18" charset="0"/>
                          <a:ea typeface="Cambria Math" panose="02040503050406030204" pitchFamily="18" charset="0"/>
                        </a:rPr>
                        <a:t>28.5</a:t>
                      </a:r>
                      <a:endParaRPr lang="en-US" sz="1600" b="0" i="0" u="none" strike="noStrike">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tc>
                  <a:txBody>
                    <a:bodyPr/>
                    <a:lstStyle/>
                    <a:p>
                      <a:pPr algn="ctr" rtl="0" fontAlgn="b"/>
                      <a:r>
                        <a:rPr lang="en-US" sz="1600" u="none" strike="noStrike">
                          <a:effectLst/>
                          <a:latin typeface="Cambria Math" panose="02040503050406030204" pitchFamily="18" charset="0"/>
                          <a:ea typeface="Cambria Math" panose="02040503050406030204" pitchFamily="18" charset="0"/>
                        </a:rPr>
                        <a:t>N/A</a:t>
                      </a:r>
                      <a:endParaRPr lang="en-US" sz="1600" b="0" i="0" u="none" strike="noStrike">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tc>
                  <a:txBody>
                    <a:bodyPr/>
                    <a:lstStyle/>
                    <a:p>
                      <a:pPr algn="ctr" rtl="0" fontAlgn="b"/>
                      <a:r>
                        <a:rPr lang="en-US" sz="1600" u="none" strike="noStrike">
                          <a:effectLst/>
                          <a:latin typeface="Cambria Math" panose="02040503050406030204" pitchFamily="18" charset="0"/>
                          <a:ea typeface="Cambria Math" panose="02040503050406030204" pitchFamily="18" charset="0"/>
                        </a:rPr>
                        <a:t>N/A</a:t>
                      </a:r>
                      <a:endParaRPr lang="en-US" sz="1600" b="0" i="0" u="none" strike="noStrike">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extLst>
                  <a:ext uri="{0D108BD9-81ED-4DB2-BD59-A6C34878D82A}">
                    <a16:rowId xmlns:a16="http://schemas.microsoft.com/office/drawing/2014/main" val="3345987476"/>
                  </a:ext>
                </a:extLst>
              </a:tr>
              <a:tr h="369826">
                <a:tc>
                  <a:txBody>
                    <a:bodyPr/>
                    <a:lstStyle/>
                    <a:p>
                      <a:pPr algn="ctr" rtl="0" fontAlgn="b"/>
                      <a:r>
                        <a:rPr lang="en-US" sz="1600" u="none" strike="noStrike">
                          <a:effectLst/>
                          <a:latin typeface="Cambria Math" panose="02040503050406030204" pitchFamily="18" charset="0"/>
                          <a:ea typeface="Cambria Math" panose="02040503050406030204" pitchFamily="18" charset="0"/>
                        </a:rPr>
                        <a:t>2027</a:t>
                      </a:r>
                      <a:endParaRPr lang="en-US" sz="1600" b="0" i="0" u="none" strike="noStrike">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tc>
                  <a:txBody>
                    <a:bodyPr/>
                    <a:lstStyle/>
                    <a:p>
                      <a:pPr algn="ctr" rtl="0" fontAlgn="b"/>
                      <a:r>
                        <a:rPr lang="en-US" sz="1600" u="none" strike="noStrike">
                          <a:effectLst/>
                          <a:latin typeface="Cambria Math" panose="02040503050406030204" pitchFamily="18" charset="0"/>
                          <a:ea typeface="Cambria Math" panose="02040503050406030204" pitchFamily="18" charset="0"/>
                        </a:rPr>
                        <a:t>28.8</a:t>
                      </a:r>
                      <a:endParaRPr lang="en-US" sz="1600" b="0" i="0" u="none" strike="noStrike">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tc>
                  <a:txBody>
                    <a:bodyPr/>
                    <a:lstStyle/>
                    <a:p>
                      <a:pPr algn="ctr" rtl="0" fontAlgn="b"/>
                      <a:r>
                        <a:rPr lang="en-US" sz="1600" u="none" strike="noStrike" dirty="0">
                          <a:effectLst/>
                          <a:latin typeface="Cambria Math" panose="02040503050406030204" pitchFamily="18" charset="0"/>
                          <a:ea typeface="Cambria Math" panose="02040503050406030204" pitchFamily="18" charset="0"/>
                        </a:rPr>
                        <a:t>N/A</a:t>
                      </a:r>
                      <a:endParaRPr lang="en-US" sz="1600" b="0" i="0" u="none" strike="noStrike" dirty="0">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tc>
                  <a:txBody>
                    <a:bodyPr/>
                    <a:lstStyle/>
                    <a:p>
                      <a:pPr algn="ctr" rtl="0" fontAlgn="b"/>
                      <a:r>
                        <a:rPr lang="en-US" sz="1600" u="none" strike="noStrike" dirty="0">
                          <a:effectLst/>
                          <a:latin typeface="Cambria Math" panose="02040503050406030204" pitchFamily="18" charset="0"/>
                          <a:ea typeface="Cambria Math" panose="02040503050406030204" pitchFamily="18" charset="0"/>
                        </a:rPr>
                        <a:t>N/A</a:t>
                      </a:r>
                      <a:endParaRPr lang="en-US" sz="1600" b="0" i="0" u="none" strike="noStrike" dirty="0">
                        <a:solidFill>
                          <a:srgbClr val="000000"/>
                        </a:solidFill>
                        <a:effectLst/>
                        <a:latin typeface="Cambria Math" panose="02040503050406030204" pitchFamily="18" charset="0"/>
                        <a:ea typeface="Cambria Math" panose="02040503050406030204" pitchFamily="18" charset="0"/>
                      </a:endParaRPr>
                    </a:p>
                  </a:txBody>
                  <a:tcPr marL="7620" marR="7620" marT="7620" marB="0" anchor="b"/>
                </a:tc>
                <a:extLst>
                  <a:ext uri="{0D108BD9-81ED-4DB2-BD59-A6C34878D82A}">
                    <a16:rowId xmlns:a16="http://schemas.microsoft.com/office/drawing/2014/main" val="1665490444"/>
                  </a:ext>
                </a:extLst>
              </a:tr>
            </a:tbl>
          </a:graphicData>
        </a:graphic>
      </p:graphicFrame>
      <p:sp>
        <p:nvSpPr>
          <p:cNvPr id="7" name="TextBox 6">
            <a:extLst>
              <a:ext uri="{FF2B5EF4-FFF2-40B4-BE49-F238E27FC236}">
                <a16:creationId xmlns:a16="http://schemas.microsoft.com/office/drawing/2014/main" id="{A2E6C2E7-1B8B-407C-61EC-EB682CC48C05}"/>
              </a:ext>
            </a:extLst>
          </p:cNvPr>
          <p:cNvSpPr txBox="1"/>
          <p:nvPr/>
        </p:nvSpPr>
        <p:spPr>
          <a:xfrm>
            <a:off x="9942897" y="3891724"/>
            <a:ext cx="1139882" cy="400110"/>
          </a:xfrm>
          <a:prstGeom prst="rect">
            <a:avLst/>
          </a:prstGeom>
          <a:noFill/>
        </p:spPr>
        <p:txBody>
          <a:bodyPr wrap="square" rtlCol="0">
            <a:spAutoFit/>
          </a:bodyPr>
          <a:lstStyle/>
          <a:p>
            <a:r>
              <a:rPr lang="en-US" sz="2000" i="1" dirty="0">
                <a:latin typeface="Tw Cen MT" panose="020B0602020104020603" pitchFamily="34" charset="77"/>
              </a:rPr>
              <a:t>pandemic</a:t>
            </a:r>
          </a:p>
        </p:txBody>
      </p:sp>
    </p:spTree>
    <p:extLst>
      <p:ext uri="{BB962C8B-B14F-4D97-AF65-F5344CB8AC3E}">
        <p14:creationId xmlns:p14="http://schemas.microsoft.com/office/powerpoint/2010/main" val="2807920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C6089-5EFA-50FE-56C2-54322E3F53D3}"/>
            </a:ext>
          </a:extLst>
        </p:cNvPr>
        <p:cNvGrpSpPr/>
        <p:nvPr/>
      </p:nvGrpSpPr>
      <p:grpSpPr>
        <a:xfrm>
          <a:off x="0" y="0"/>
          <a:ext cx="0" cy="0"/>
          <a:chOff x="0" y="0"/>
          <a:chExt cx="0" cy="0"/>
        </a:xfrm>
      </p:grpSpPr>
      <p:sp>
        <p:nvSpPr>
          <p:cNvPr id="5" name="Process 4">
            <a:extLst>
              <a:ext uri="{FF2B5EF4-FFF2-40B4-BE49-F238E27FC236}">
                <a16:creationId xmlns:a16="http://schemas.microsoft.com/office/drawing/2014/main" id="{4635190C-74CE-EFDD-D1F2-E398FD5C97A2}"/>
              </a:ext>
            </a:extLst>
          </p:cNvPr>
          <p:cNvSpPr/>
          <p:nvPr/>
        </p:nvSpPr>
        <p:spPr>
          <a:xfrm>
            <a:off x="-1" y="547260"/>
            <a:ext cx="12192001" cy="961292"/>
          </a:xfrm>
          <a:prstGeom prst="flowChartProcess">
            <a:avLst/>
          </a:prstGeom>
          <a:gradFill flip="none" rotWithShape="1">
            <a:gsLst>
              <a:gs pos="7000">
                <a:schemeClr val="bg1"/>
              </a:gs>
              <a:gs pos="14000">
                <a:schemeClr val="accent6">
                  <a:lumMod val="20000"/>
                  <a:lumOff val="80000"/>
                </a:schemeClr>
              </a:gs>
              <a:gs pos="27000">
                <a:schemeClr val="accent6">
                  <a:lumMod val="40000"/>
                  <a:lumOff val="60000"/>
                </a:schemeClr>
              </a:gs>
              <a:gs pos="45000">
                <a:srgbClr val="009F68">
                  <a:lumMod val="100000"/>
                </a:srgb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46135A8-F485-59E2-2CF1-D0181354D529}"/>
              </a:ext>
            </a:extLst>
          </p:cNvPr>
          <p:cNvSpPr>
            <a:spLocks noGrp="1"/>
          </p:cNvSpPr>
          <p:nvPr>
            <p:ph type="title"/>
          </p:nvPr>
        </p:nvSpPr>
        <p:spPr>
          <a:xfrm>
            <a:off x="464128" y="365126"/>
            <a:ext cx="10515600" cy="1325563"/>
          </a:xfrm>
        </p:spPr>
        <p:txBody>
          <a:bodyPr/>
          <a:lstStyle/>
          <a:p>
            <a:r>
              <a:rPr lang="en-US" b="1" dirty="0">
                <a:solidFill>
                  <a:schemeClr val="bg1"/>
                </a:solidFill>
                <a:latin typeface="Tw Cen MT" panose="020B0602020104020603" pitchFamily="34" charset="77"/>
              </a:rPr>
              <a:t>Exceptional Students – National Merit</a:t>
            </a:r>
          </a:p>
        </p:txBody>
      </p:sp>
      <p:graphicFrame>
        <p:nvGraphicFramePr>
          <p:cNvPr id="8" name="Chart 7">
            <a:extLst>
              <a:ext uri="{FF2B5EF4-FFF2-40B4-BE49-F238E27FC236}">
                <a16:creationId xmlns:a16="http://schemas.microsoft.com/office/drawing/2014/main" id="{F4A9D455-6A57-4836-A931-2743DCAAD402}"/>
              </a:ext>
            </a:extLst>
          </p:cNvPr>
          <p:cNvGraphicFramePr>
            <a:graphicFrameLocks/>
          </p:cNvGraphicFramePr>
          <p:nvPr>
            <p:extLst>
              <p:ext uri="{D42A27DB-BD31-4B8C-83A1-F6EECF244321}">
                <p14:modId xmlns:p14="http://schemas.microsoft.com/office/powerpoint/2010/main" val="3717808849"/>
              </p:ext>
            </p:extLst>
          </p:nvPr>
        </p:nvGraphicFramePr>
        <p:xfrm>
          <a:off x="921821" y="1508552"/>
          <a:ext cx="10348356" cy="462005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DF1181E9-5ADB-5779-3521-27175CE948BB}"/>
              </a:ext>
            </a:extLst>
          </p:cNvPr>
          <p:cNvSpPr txBox="1"/>
          <p:nvPr/>
        </p:nvSpPr>
        <p:spPr>
          <a:xfrm>
            <a:off x="580406" y="6123542"/>
            <a:ext cx="11031186" cy="369332"/>
          </a:xfrm>
          <a:prstGeom prst="rect">
            <a:avLst/>
          </a:prstGeom>
          <a:noFill/>
        </p:spPr>
        <p:txBody>
          <a:bodyPr wrap="square" rtlCol="0">
            <a:spAutoFit/>
          </a:bodyPr>
          <a:lstStyle/>
          <a:p>
            <a:pPr algn="ctr"/>
            <a:r>
              <a:rPr lang="en-US" b="1" dirty="0">
                <a:latin typeface="Tw Cen MT" panose="020B0602020104020603" pitchFamily="34" charset="77"/>
              </a:rPr>
              <a:t>*Top 1% of students who take the PSAT nationally; approximately 2% of Kentucky students qualify annually.*</a:t>
            </a:r>
          </a:p>
        </p:txBody>
      </p:sp>
    </p:spTree>
    <p:extLst>
      <p:ext uri="{BB962C8B-B14F-4D97-AF65-F5344CB8AC3E}">
        <p14:creationId xmlns:p14="http://schemas.microsoft.com/office/powerpoint/2010/main" val="30086972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1487</TotalTime>
  <Words>788</Words>
  <Application>Microsoft Office PowerPoint</Application>
  <PresentationFormat>Widescreen</PresentationFormat>
  <Paragraphs>163</Paragraphs>
  <Slides>23</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Aptos</vt:lpstr>
      <vt:lpstr>Aptos Display</vt:lpstr>
      <vt:lpstr>Arial</vt:lpstr>
      <vt:lpstr>Cambria Math</vt:lpstr>
      <vt:lpstr>Tw Cen MT</vt:lpstr>
      <vt:lpstr>Office Theme</vt:lpstr>
      <vt:lpstr>PowerPoint Presentation</vt:lpstr>
      <vt:lpstr>The Gatton Academy’s Mission</vt:lpstr>
      <vt:lpstr>Established as Kentucky’s  Statewide Academy</vt:lpstr>
      <vt:lpstr>History</vt:lpstr>
      <vt:lpstr>Exceptional Program</vt:lpstr>
      <vt:lpstr>Exceptional Students</vt:lpstr>
      <vt:lpstr>Exceptional Students – Demographics</vt:lpstr>
      <vt:lpstr>Exceptional Students – ACT</vt:lpstr>
      <vt:lpstr>Exceptional Students – National Merit</vt:lpstr>
      <vt:lpstr>Exceptional Students – Research</vt:lpstr>
      <vt:lpstr>Exceptional Students – Awards</vt:lpstr>
      <vt:lpstr>Exceptional Opportunities</vt:lpstr>
      <vt:lpstr>Exceptional Opportunities</vt:lpstr>
      <vt:lpstr>Exceptional Alumni</vt:lpstr>
      <vt:lpstr>Sound Investment</vt:lpstr>
      <vt:lpstr>Sound Investment</vt:lpstr>
      <vt:lpstr>Sound Investment</vt:lpstr>
      <vt:lpstr>Sound Investment</vt:lpstr>
      <vt:lpstr>The Gatton Academy’s Vision</vt:lpstr>
      <vt:lpstr>The Gatton Academy’s Vision</vt:lpstr>
      <vt:lpstr>The Gatton Academy’s Vision</vt:lpstr>
      <vt:lpstr>Kentucky’s Statewide Leader in Advanced Education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Breedlove, Lynette</dc:creator>
  <cp:lastModifiedBy>Elam, Amie (LRC)</cp:lastModifiedBy>
  <cp:revision>28</cp:revision>
  <dcterms:created xsi:type="dcterms:W3CDTF">2025-09-07T23:30:55Z</dcterms:created>
  <dcterms:modified xsi:type="dcterms:W3CDTF">2025-09-16T14:49:31Z</dcterms:modified>
</cp:coreProperties>
</file>