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78" r:id="rId3"/>
    <p:sldId id="288" r:id="rId4"/>
    <p:sldId id="282" r:id="rId5"/>
    <p:sldId id="284" r:id="rId6"/>
    <p:sldId id="285" r:id="rId7"/>
    <p:sldId id="286" r:id="rId8"/>
    <p:sldId id="287" r:id="rId9"/>
  </p:sldIdLst>
  <p:sldSz cx="9144000" cy="5143500" type="screen16x9"/>
  <p:notesSz cx="6858000" cy="9144000"/>
  <p:embeddedFontLst>
    <p:embeddedFont>
      <p:font typeface="Barlow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AkM1ESPaMtrzQbzQoWolRaADA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D401D-4F1A-874B-83E6-3903ACD0E5F9}" v="348" dt="2025-09-09T17:51:28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35"/>
  </p:normalViewPr>
  <p:slideViewPr>
    <p:cSldViewPr snapToGrid="0">
      <p:cViewPr varScale="1">
        <p:scale>
          <a:sx n="140" d="100"/>
          <a:sy n="140" d="100"/>
        </p:scale>
        <p:origin x="4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f397a81ea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f397a81eab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f397a81eab_0_3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56F5A-26C8-58F9-9827-9FAA3BB54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26A2D-DE1E-B323-FE38-311A26E51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A8472-328C-6541-DD55-EB6C4486E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2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3">
  <p:cSld name="Title Slide Option 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75" y="0"/>
            <a:ext cx="9144000" cy="3707775"/>
          </a:xfrm>
          <a:prstGeom prst="rect">
            <a:avLst/>
          </a:prstGeom>
          <a:noFill/>
          <a:ln>
            <a:noFill/>
          </a:ln>
          <a:effectLst>
            <a:outerShdw blurRad="114300" dist="57150" dir="5400000" algn="bl" rotWithShape="0">
              <a:srgbClr val="000000">
                <a:alpha val="64999"/>
              </a:srgbClr>
            </a:outerShdw>
          </a:effectLst>
        </p:spPr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46881" y="76706"/>
            <a:ext cx="25040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7" r="-465"/>
          <a:stretch/>
        </p:blipFill>
        <p:spPr>
          <a:xfrm>
            <a:off x="1908178" y="3810001"/>
            <a:ext cx="5327797" cy="72260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-16922" y="4578094"/>
            <a:ext cx="9177750" cy="224550"/>
          </a:xfrm>
          <a:prstGeom prst="rect">
            <a:avLst/>
          </a:prstGeom>
          <a:solidFill>
            <a:srgbClr val="4C151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16828" y="4768200"/>
            <a:ext cx="9177750" cy="37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63441" y="312713"/>
            <a:ext cx="8171775" cy="796950"/>
          </a:xfrm>
          <a:prstGeom prst="rect">
            <a:avLst/>
          </a:prstGeom>
          <a:effectLst>
            <a:outerShdw blurRad="42863" dist="38100" dir="228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86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pps.legislature.ky.gov/law/statutes/statute.aspx?id=50245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DF62E3-7588-EC7C-59C6-3889EF13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24" y="3995842"/>
            <a:ext cx="7387628" cy="135128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Vision Years in the Making…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Now Becoming Reality</a:t>
            </a:r>
          </a:p>
        </p:txBody>
      </p:sp>
      <p:pic>
        <p:nvPicPr>
          <p:cNvPr id="10" name="Picture 9" descr="A group of children and adults holding shovels&#10;&#10;AI-generated content may be incorrect.">
            <a:extLst>
              <a:ext uri="{FF2B5EF4-FFF2-40B4-BE49-F238E27FC236}">
                <a16:creationId xmlns:a16="http://schemas.microsoft.com/office/drawing/2014/main" id="{1FF78B87-3CA8-A4A0-452C-A8A8653995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880786"/>
          </a:xfrm>
          <a:prstGeom prst="rect">
            <a:avLst/>
          </a:prstGeom>
        </p:spPr>
      </p:pic>
      <p:pic>
        <p:nvPicPr>
          <p:cNvPr id="2" name="Google Shape;127;p17">
            <a:extLst>
              <a:ext uri="{FF2B5EF4-FFF2-40B4-BE49-F238E27FC236}">
                <a16:creationId xmlns:a16="http://schemas.microsoft.com/office/drawing/2014/main" id="{E6DAA020-4147-5022-46E9-75EFA13E483C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4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461F774-20F0-F97F-8DFE-E1C286F405A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32046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AB80CC9-8F96-A00B-EC43-793C63FA0481}"/>
              </a:ext>
            </a:extLst>
          </p:cNvPr>
          <p:cNvSpPr/>
          <p:nvPr/>
        </p:nvSpPr>
        <p:spPr>
          <a:xfrm>
            <a:off x="-1" y="4032046"/>
            <a:ext cx="9144000" cy="1225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F9980B5-F9B9-7F93-BAFF-1668DD00F5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054" y="4235227"/>
            <a:ext cx="5307593" cy="727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D3991-1962-1721-5E4D-A9118E3B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2" y="283138"/>
            <a:ext cx="1911412" cy="2453061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But a building doesn’t make a school…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EFC795-676F-33EA-1330-DD92B3AFF76A}"/>
              </a:ext>
            </a:extLst>
          </p:cNvPr>
          <p:cNvSpPr txBox="1">
            <a:spLocks/>
          </p:cNvSpPr>
          <p:nvPr/>
        </p:nvSpPr>
        <p:spPr>
          <a:xfrm>
            <a:off x="6400799" y="3268301"/>
            <a:ext cx="2471595" cy="601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2863" dist="38100" dir="228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DF47-B130-08FB-AB9E-1C1D62C02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0FB11-B25A-B5C7-6B04-358221D4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219" y="2027571"/>
            <a:ext cx="2696275" cy="3385257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PK-12 public school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open admission by application date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758 students 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9 districts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10% of students have a disability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Same assessments and standards as every Kentucky public school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E97F2B-9C8B-A930-65F5-615143B1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4160"/>
            <a:ext cx="8520600" cy="1513839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Proud to be the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Commonwealth’s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Lab School</a:t>
            </a:r>
          </a:p>
        </p:txBody>
      </p:sp>
      <p:pic>
        <p:nvPicPr>
          <p:cNvPr id="7" name="Google Shape;127;p17">
            <a:extLst>
              <a:ext uri="{FF2B5EF4-FFF2-40B4-BE49-F238E27FC236}">
                <a16:creationId xmlns:a16="http://schemas.microsoft.com/office/drawing/2014/main" id="{BBC4F38D-CAB2-7DF2-9597-3A5322DB039A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map of kentucky with several states&#10;&#10;AI-generated content may be incorrect.">
            <a:extLst>
              <a:ext uri="{FF2B5EF4-FFF2-40B4-BE49-F238E27FC236}">
                <a16:creationId xmlns:a16="http://schemas.microsoft.com/office/drawing/2014/main" id="{CE27C404-6E9D-A9D9-5357-DB29B24E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664" y="100259"/>
            <a:ext cx="4486636" cy="198938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FA6252-8ADE-F4EB-08DA-5D263A47E3E1}"/>
              </a:ext>
            </a:extLst>
          </p:cNvPr>
          <p:cNvSpPr txBox="1">
            <a:spLocks/>
          </p:cNvSpPr>
          <p:nvPr/>
        </p:nvSpPr>
        <p:spPr>
          <a:xfrm>
            <a:off x="3115538" y="2027571"/>
            <a:ext cx="2919502" cy="358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 lvl="0" indent="0">
              <a:lnSpc>
                <a:spcPct val="120000"/>
              </a:lnSpc>
              <a:buClrTx/>
              <a:buSzTx/>
              <a:buNone/>
              <a:defRPr/>
            </a:pPr>
            <a:r>
              <a:rPr lang="en-US" sz="4500" b="1" kern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Living laboratory for teacher training, research, and applied learning experiences </a:t>
            </a:r>
            <a:r>
              <a:rPr lang="en-US" sz="45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31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 established in statute (</a:t>
            </a:r>
            <a:r>
              <a:rPr lang="en-US" sz="31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KRS 164.380</a:t>
            </a:r>
            <a:r>
              <a:rPr lang="en-US" sz="31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indent="-365760">
              <a:lnSpc>
                <a:spcPct val="120000"/>
              </a:lnSpc>
              <a:buClrTx/>
              <a:buSzTx/>
              <a:defRPr/>
            </a:pPr>
            <a:r>
              <a:rPr lang="en-US" sz="31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Applied clinical experiences that support “learning by doing” for Kentucky’s </a:t>
            </a:r>
            <a:r>
              <a:rPr lang="en-US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future</a:t>
            </a:r>
            <a:r>
              <a:rPr lang="en-US" sz="29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teachers, nurses, mental health professionals, child development specialists, occupational therapists</a:t>
            </a:r>
          </a:p>
          <a:p>
            <a:pPr lvl="1" indent="-365760">
              <a:lnSpc>
                <a:spcPct val="120000"/>
              </a:lnSpc>
              <a:buClrTx/>
              <a:buSzTx/>
              <a:defRPr/>
            </a:pPr>
            <a:r>
              <a:rPr lang="en-US" sz="27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12,500+ hours </a:t>
            </a:r>
            <a:r>
              <a:rPr lang="en-US" sz="2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undergrad learning in 2024-25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804E5E-BD4B-B29D-137A-F0016B5D2CF7}"/>
              </a:ext>
            </a:extLst>
          </p:cNvPr>
          <p:cNvSpPr txBox="1">
            <a:spLocks/>
          </p:cNvSpPr>
          <p:nvPr/>
        </p:nvSpPr>
        <p:spPr>
          <a:xfrm>
            <a:off x="6121356" y="2027573"/>
            <a:ext cx="2710944" cy="301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en-US" sz="1800" b="1" kern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Educator Excellence – professional development for in-service teachers</a:t>
            </a:r>
          </a:p>
          <a:p>
            <a:pPr indent="-365760">
              <a:lnSpc>
                <a:spcPct val="100000"/>
              </a:lnSpc>
              <a:buClrTx/>
              <a:buSzTx/>
              <a:defRPr/>
            </a:pPr>
            <a:r>
              <a:rPr lang="en-US" sz="17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15 faculty/staff serve in a leadership capacity training professional educators across the nation</a:t>
            </a:r>
          </a:p>
        </p:txBody>
      </p:sp>
    </p:spTree>
    <p:extLst>
      <p:ext uri="{BB962C8B-B14F-4D97-AF65-F5344CB8AC3E}">
        <p14:creationId xmlns:p14="http://schemas.microsoft.com/office/powerpoint/2010/main" val="359761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8D64-8004-1F20-109C-149ACEF4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97B9F-2F4F-6B02-D733-FBA32402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68" y="3804745"/>
            <a:ext cx="2668703" cy="133875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06DF-B67F-72B6-17AE-10F6B1E9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7" y="1056641"/>
            <a:ext cx="5155849" cy="35495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Elementary earned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possible state academic rating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2024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Consistently ranked in the top 10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highest-performing high schools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Kentucky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Graduation requirements based on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seniors complete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projects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College/Career Readiness: state average 81.0% vs. Model 96.4%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≈15% higher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 Platinum School of Excellence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ranked in the </a:t>
            </a:r>
            <a:r>
              <a:rPr lang="en-US" sz="1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7% of schools nationwide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recognized every year since the award began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A58513-5BF0-B421-6F4A-D750A0C9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4160"/>
            <a:ext cx="8520600" cy="79248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Tradition of Academic Excellence</a:t>
            </a:r>
          </a:p>
        </p:txBody>
      </p:sp>
      <p:pic>
        <p:nvPicPr>
          <p:cNvPr id="12" name="Google Shape;127;p17">
            <a:extLst>
              <a:ext uri="{FF2B5EF4-FFF2-40B4-BE49-F238E27FC236}">
                <a16:creationId xmlns:a16="http://schemas.microsoft.com/office/drawing/2014/main" id="{99B110A9-990A-C703-2930-298D5962B1E3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erson writing on a whiteboard&#10;&#10;AI-generated content may be incorrect.">
            <a:extLst>
              <a:ext uri="{FF2B5EF4-FFF2-40B4-BE49-F238E27FC236}">
                <a16:creationId xmlns:a16="http://schemas.microsoft.com/office/drawing/2014/main" id="{91946494-797A-43C3-5395-7DC6D8C539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5586" y="1317503"/>
            <a:ext cx="3917622" cy="3027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27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8E8F4-FDE6-8F9C-7E71-692F6F6D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1905B-AFDA-A934-A4A4-8478BD43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34245"/>
            <a:ext cx="4342596" cy="410925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EKU receives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$4.571M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annual state support for Model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number has not been adjusted since its initial allocation in 2020 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enrollment grows, Model’s state funding remains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decrease in per-pupil support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does not receive any SEEK funding nor does it receive federal funding (e.g., IDEA-B, Title I, School Lunch Program, etc.)</a:t>
            </a:r>
          </a:p>
          <a:p>
            <a:pPr lvl="1">
              <a:buClr>
                <a:schemeClr val="tx1"/>
              </a:buCl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ruled Model ineligible for federal funding, though 10% of Model Lab students are identified as special needs (similar to state average)</a:t>
            </a: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is not able to levy any local taxes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D81E9B-67E1-932A-05FA-597D5869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4160"/>
            <a:ext cx="8520600" cy="79248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Key Fiscal Metrics </a:t>
            </a:r>
          </a:p>
        </p:txBody>
      </p:sp>
      <p:pic>
        <p:nvPicPr>
          <p:cNvPr id="2" name="Google Shape;127;p17">
            <a:extLst>
              <a:ext uri="{FF2B5EF4-FFF2-40B4-BE49-F238E27FC236}">
                <a16:creationId xmlns:a16="http://schemas.microsoft.com/office/drawing/2014/main" id="{F71ED618-4812-0683-536F-A83B3D03E162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13D3F8-D175-A2E2-67B7-F39D55F13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99448"/>
              </p:ext>
            </p:extLst>
          </p:nvPr>
        </p:nvGraphicFramePr>
        <p:xfrm>
          <a:off x="4945396" y="372619"/>
          <a:ext cx="3886904" cy="410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830">
                  <a:extLst>
                    <a:ext uri="{9D8B030D-6E8A-4147-A177-3AD203B41FA5}">
                      <a16:colId xmlns:a16="http://schemas.microsoft.com/office/drawing/2014/main" val="1616160785"/>
                    </a:ext>
                  </a:extLst>
                </a:gridCol>
                <a:gridCol w="1299912">
                  <a:extLst>
                    <a:ext uri="{9D8B030D-6E8A-4147-A177-3AD203B41FA5}">
                      <a16:colId xmlns:a16="http://schemas.microsoft.com/office/drawing/2014/main" val="2446903593"/>
                    </a:ext>
                  </a:extLst>
                </a:gridCol>
                <a:gridCol w="1580162">
                  <a:extLst>
                    <a:ext uri="{9D8B030D-6E8A-4147-A177-3AD203B41FA5}">
                      <a16:colId xmlns:a16="http://schemas.microsoft.com/office/drawing/2014/main" val="175200476"/>
                    </a:ext>
                  </a:extLst>
                </a:gridCol>
              </a:tblGrid>
              <a:tr h="8620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State Support for Model Lab</a:t>
                      </a:r>
                    </a:p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Pupil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77085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$7,544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38730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17643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7995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643503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09019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0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5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22948-2DBB-5B2E-10C4-BEFCF847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3CDDB-87C8-2ECD-2F95-6017774BCEC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163765"/>
            <a:ext cx="4113136" cy="2841307"/>
          </a:xfrm>
        </p:spPr>
        <p:txBody>
          <a:bodyPr>
            <a:normAutofit/>
          </a:bodyPr>
          <a:lstStyle/>
          <a:p>
            <a:pPr marL="139700" indent="0">
              <a:lnSpc>
                <a:spcPct val="100000"/>
              </a:lnSpc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dollar the state invests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Model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stretches farther </a:t>
            </a:r>
          </a:p>
          <a:p>
            <a:pPr marL="139700" indent="0">
              <a:lnSpc>
                <a:spcPct val="100000"/>
              </a:lnSpc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average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39700" indent="0">
              <a:buClrTx/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Per-Pupil Spending*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9700" indent="0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$13,471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$19,020 statewide</a:t>
            </a:r>
          </a:p>
          <a:p>
            <a:pPr marL="139700" indent="0">
              <a:buClrTx/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≈34% lower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ClrTx/>
              <a:buNone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B37A1D-1B81-8658-B2E0-6A47367C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3076"/>
            <a:ext cx="8520600" cy="79248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Model Maximizes Efficiency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72135E-B16F-5138-0E48-CD1EA499EE0E}"/>
              </a:ext>
            </a:extLst>
          </p:cNvPr>
          <p:cNvGrpSpPr/>
          <p:nvPr/>
        </p:nvGrpSpPr>
        <p:grpSpPr>
          <a:xfrm>
            <a:off x="4782207" y="1322518"/>
            <a:ext cx="3731952" cy="3273718"/>
            <a:chOff x="6002172" y="436843"/>
            <a:chExt cx="2865467" cy="24043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2856E2-8D77-9607-A31B-3CB86185E704}"/>
                </a:ext>
              </a:extLst>
            </p:cNvPr>
            <p:cNvGrpSpPr/>
            <p:nvPr/>
          </p:nvGrpSpPr>
          <p:grpSpPr>
            <a:xfrm>
              <a:off x="6002172" y="691393"/>
              <a:ext cx="2865467" cy="2149800"/>
              <a:chOff x="6002172" y="691393"/>
              <a:chExt cx="2865467" cy="2149800"/>
            </a:xfrm>
          </p:grpSpPr>
          <p:grpSp>
            <p:nvGrpSpPr>
              <p:cNvPr id="7" name="Google Shape;131;p28">
                <a:extLst>
                  <a:ext uri="{FF2B5EF4-FFF2-40B4-BE49-F238E27FC236}">
                    <a16:creationId xmlns:a16="http://schemas.microsoft.com/office/drawing/2014/main" id="{AB0EF5DD-C6A0-ADBB-6552-8C0F3DEAF088}"/>
                  </a:ext>
                </a:extLst>
              </p:cNvPr>
              <p:cNvGrpSpPr/>
              <p:nvPr/>
            </p:nvGrpSpPr>
            <p:grpSpPr>
              <a:xfrm>
                <a:off x="6608939" y="691393"/>
                <a:ext cx="2258700" cy="2149800"/>
                <a:chOff x="6478311" y="247800"/>
                <a:chExt cx="2258700" cy="2149800"/>
              </a:xfrm>
            </p:grpSpPr>
            <p:cxnSp>
              <p:nvCxnSpPr>
                <p:cNvPr id="8" name="Google Shape;132;p28">
                  <a:extLst>
                    <a:ext uri="{FF2B5EF4-FFF2-40B4-BE49-F238E27FC236}">
                      <a16:creationId xmlns:a16="http://schemas.microsoft.com/office/drawing/2014/main" id="{B2F74F6F-9865-7EC1-553D-6668E123932A}"/>
                    </a:ext>
                  </a:extLst>
                </p:cNvPr>
                <p:cNvCxnSpPr/>
                <p:nvPr/>
              </p:nvCxnSpPr>
              <p:spPr>
                <a:xfrm>
                  <a:off x="6491925" y="247800"/>
                  <a:ext cx="0" cy="21498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" name="Google Shape;133;p28">
                  <a:extLst>
                    <a:ext uri="{FF2B5EF4-FFF2-40B4-BE49-F238E27FC236}">
                      <a16:creationId xmlns:a16="http://schemas.microsoft.com/office/drawing/2014/main" id="{FE27587A-A658-EEC8-533B-F19BBCF8B71E}"/>
                    </a:ext>
                  </a:extLst>
                </p:cNvPr>
                <p:cNvCxnSpPr/>
                <p:nvPr/>
              </p:nvCxnSpPr>
              <p:spPr>
                <a:xfrm>
                  <a:off x="6478311" y="2384100"/>
                  <a:ext cx="22587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" name="Google Shape;135;p28">
                <a:extLst>
                  <a:ext uri="{FF2B5EF4-FFF2-40B4-BE49-F238E27FC236}">
                    <a16:creationId xmlns:a16="http://schemas.microsoft.com/office/drawing/2014/main" id="{71AE48F4-9C20-C6D8-0155-0AD95D71EBA8}"/>
                  </a:ext>
                </a:extLst>
              </p:cNvPr>
              <p:cNvSpPr txBox="1"/>
              <p:nvPr/>
            </p:nvSpPr>
            <p:spPr>
              <a:xfrm>
                <a:off x="6002172" y="1667918"/>
                <a:ext cx="603900" cy="35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$10k</a:t>
                </a:r>
                <a:endParaRPr b="1" dirty="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cxnSp>
            <p:nvCxnSpPr>
              <p:cNvPr id="11" name="Google Shape;136;p28">
                <a:extLst>
                  <a:ext uri="{FF2B5EF4-FFF2-40B4-BE49-F238E27FC236}">
                    <a16:creationId xmlns:a16="http://schemas.microsoft.com/office/drawing/2014/main" id="{A06A8075-7A64-A578-F7DE-E16B6B368990}"/>
                  </a:ext>
                </a:extLst>
              </p:cNvPr>
              <p:cNvCxnSpPr/>
              <p:nvPr/>
            </p:nvCxnSpPr>
            <p:spPr>
              <a:xfrm>
                <a:off x="6536366" y="691393"/>
                <a:ext cx="3864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37;p28">
                <a:extLst>
                  <a:ext uri="{FF2B5EF4-FFF2-40B4-BE49-F238E27FC236}">
                    <a16:creationId xmlns:a16="http://schemas.microsoft.com/office/drawing/2014/main" id="{281A4D38-78A7-61E4-E63D-159EE3D9B300}"/>
                  </a:ext>
                </a:extLst>
              </p:cNvPr>
              <p:cNvCxnSpPr/>
              <p:nvPr/>
            </p:nvCxnSpPr>
            <p:spPr>
              <a:xfrm>
                <a:off x="6536366" y="1844768"/>
                <a:ext cx="3864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B60B3B-1936-DAE8-AEE7-6DD4865AAE80}"/>
                </a:ext>
              </a:extLst>
            </p:cNvPr>
            <p:cNvGrpSpPr/>
            <p:nvPr/>
          </p:nvGrpSpPr>
          <p:grpSpPr>
            <a:xfrm>
              <a:off x="6920450" y="436843"/>
              <a:ext cx="1603207" cy="2384850"/>
              <a:chOff x="6920450" y="436843"/>
              <a:chExt cx="1603207" cy="2384850"/>
            </a:xfrm>
          </p:grpSpPr>
          <p:sp>
            <p:nvSpPr>
              <p:cNvPr id="2" name="Google Shape;129;p28">
                <a:extLst>
                  <a:ext uri="{FF2B5EF4-FFF2-40B4-BE49-F238E27FC236}">
                    <a16:creationId xmlns:a16="http://schemas.microsoft.com/office/drawing/2014/main" id="{AA90EC94-A83F-82D0-8272-41DF558EF542}"/>
                  </a:ext>
                </a:extLst>
              </p:cNvPr>
              <p:cNvSpPr/>
              <p:nvPr/>
            </p:nvSpPr>
            <p:spPr>
              <a:xfrm>
                <a:off x="7112404" y="1530042"/>
                <a:ext cx="489900" cy="129107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30;p28">
                <a:extLst>
                  <a:ext uri="{FF2B5EF4-FFF2-40B4-BE49-F238E27FC236}">
                    <a16:creationId xmlns:a16="http://schemas.microsoft.com/office/drawing/2014/main" id="{FDF5D83F-0F54-9062-0878-1A8E78758DED}"/>
                  </a:ext>
                </a:extLst>
              </p:cNvPr>
              <p:cNvSpPr/>
              <p:nvPr/>
            </p:nvSpPr>
            <p:spPr>
              <a:xfrm>
                <a:off x="7904329" y="767593"/>
                <a:ext cx="489900" cy="2054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8;p28">
                <a:extLst>
                  <a:ext uri="{FF2B5EF4-FFF2-40B4-BE49-F238E27FC236}">
                    <a16:creationId xmlns:a16="http://schemas.microsoft.com/office/drawing/2014/main" id="{13EE7DF3-6DCC-EA88-7303-090BD2B76E42}"/>
                  </a:ext>
                </a:extLst>
              </p:cNvPr>
              <p:cNvSpPr txBox="1"/>
              <p:nvPr/>
            </p:nvSpPr>
            <p:spPr>
              <a:xfrm>
                <a:off x="7731357" y="436843"/>
                <a:ext cx="792300" cy="339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$19,020</a:t>
                </a:r>
                <a:endParaRPr sz="1800" dirty="0"/>
              </a:p>
            </p:txBody>
          </p:sp>
          <p:sp>
            <p:nvSpPr>
              <p:cNvPr id="14" name="Google Shape;139;p28">
                <a:extLst>
                  <a:ext uri="{FF2B5EF4-FFF2-40B4-BE49-F238E27FC236}">
                    <a16:creationId xmlns:a16="http://schemas.microsoft.com/office/drawing/2014/main" id="{C0FD386D-9A62-BB97-BBBC-2587BE135DF8}"/>
                  </a:ext>
                </a:extLst>
              </p:cNvPr>
              <p:cNvSpPr txBox="1"/>
              <p:nvPr/>
            </p:nvSpPr>
            <p:spPr>
              <a:xfrm>
                <a:off x="6920450" y="1225810"/>
                <a:ext cx="792300" cy="339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$13,471</a:t>
                </a:r>
                <a:endParaRPr sz="1800" dirty="0"/>
              </a:p>
            </p:txBody>
          </p:sp>
          <p:sp>
            <p:nvSpPr>
              <p:cNvPr id="15" name="Google Shape;141;p28">
                <a:extLst>
                  <a:ext uri="{FF2B5EF4-FFF2-40B4-BE49-F238E27FC236}">
                    <a16:creationId xmlns:a16="http://schemas.microsoft.com/office/drawing/2014/main" id="{3DD7AE8B-3402-A928-3312-935247658463}"/>
                  </a:ext>
                </a:extLst>
              </p:cNvPr>
              <p:cNvSpPr txBox="1"/>
              <p:nvPr/>
            </p:nvSpPr>
            <p:spPr>
              <a:xfrm rot="16200000">
                <a:off x="6977554" y="2216530"/>
                <a:ext cx="759600" cy="354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lt1"/>
                    </a:solidFill>
                    <a:latin typeface="Barlow"/>
                    <a:ea typeface="Barlow"/>
                    <a:cs typeface="Barlow"/>
                    <a:sym typeface="Barlow"/>
                  </a:rPr>
                  <a:t>MODEL</a:t>
                </a:r>
                <a:endParaRPr sz="1800" b="1" dirty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6" name="Google Shape;142;p28">
                <a:extLst>
                  <a:ext uri="{FF2B5EF4-FFF2-40B4-BE49-F238E27FC236}">
                    <a16:creationId xmlns:a16="http://schemas.microsoft.com/office/drawing/2014/main" id="{BA958E09-617B-00DF-3035-1854BE80F848}"/>
                  </a:ext>
                </a:extLst>
              </p:cNvPr>
              <p:cNvSpPr txBox="1"/>
              <p:nvPr/>
            </p:nvSpPr>
            <p:spPr>
              <a:xfrm rot="16200000">
                <a:off x="7208801" y="1699527"/>
                <a:ext cx="1880957" cy="354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KENTUCKY AVERAGE</a:t>
                </a:r>
                <a:endParaRPr sz="1800" b="1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pic>
        <p:nvPicPr>
          <p:cNvPr id="20" name="Google Shape;127;p17">
            <a:extLst>
              <a:ext uri="{FF2B5EF4-FFF2-40B4-BE49-F238E27FC236}">
                <a16:creationId xmlns:a16="http://schemas.microsoft.com/office/drawing/2014/main" id="{07B2AF2D-D143-54B9-DEFB-80DC4BB9B81E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5;p28">
            <a:extLst>
              <a:ext uri="{FF2B5EF4-FFF2-40B4-BE49-F238E27FC236}">
                <a16:creationId xmlns:a16="http://schemas.microsoft.com/office/drawing/2014/main" id="{8882A60B-F137-1B19-FD0E-9E891ACFD712}"/>
              </a:ext>
            </a:extLst>
          </p:cNvPr>
          <p:cNvSpPr txBox="1"/>
          <p:nvPr/>
        </p:nvSpPr>
        <p:spPr>
          <a:xfrm>
            <a:off x="4771919" y="1337321"/>
            <a:ext cx="786513" cy="4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$20k</a:t>
            </a:r>
            <a:endParaRPr b="1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35450-15B1-E89A-2B8A-0C0CE5DBF101}"/>
              </a:ext>
            </a:extLst>
          </p:cNvPr>
          <p:cNvSpPr txBox="1"/>
          <p:nvPr/>
        </p:nvSpPr>
        <p:spPr>
          <a:xfrm>
            <a:off x="468824" y="4481315"/>
            <a:ext cx="411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*according to latest audited financial data (2023-24)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89C43BF-FC6D-A806-28A9-17EA64C2DE7C}"/>
              </a:ext>
            </a:extLst>
          </p:cNvPr>
          <p:cNvSpPr txBox="1">
            <a:spLocks/>
          </p:cNvSpPr>
          <p:nvPr/>
        </p:nvSpPr>
        <p:spPr>
          <a:xfrm>
            <a:off x="5477935" y="754367"/>
            <a:ext cx="2434807" cy="582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ctr">
              <a:lnSpc>
                <a:spcPts val="1800"/>
              </a:lnSpc>
              <a:buClrTx/>
              <a:buNone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Per-Pupil Spending </a:t>
            </a:r>
          </a:p>
          <a:p>
            <a:pPr marL="139700" indent="0" algn="ctr">
              <a:lnSpc>
                <a:spcPts val="1800"/>
              </a:lnSpc>
              <a:buClrTx/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2023-24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62BAF-8B85-5B9D-0405-88C044EB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6EB49-5499-06B9-5E8B-B5B482CFD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85337"/>
            <a:ext cx="4682994" cy="37579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Preserving our undergraduate focus while broadening our contributions to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Kentucky’s emerging needs 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our impact beyond education to support the university in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recruiting and preparing the next generation of future health professionals through a residential academy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7E63B1-6E4B-22BA-2E4E-8BCAFC23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4160"/>
            <a:ext cx="8520600" cy="753565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Advancing the Priorities of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Commonwealth</a:t>
            </a:r>
          </a:p>
        </p:txBody>
      </p:sp>
      <p:pic>
        <p:nvPicPr>
          <p:cNvPr id="2" name="Google Shape;127;p17">
            <a:extLst>
              <a:ext uri="{FF2B5EF4-FFF2-40B4-BE49-F238E27FC236}">
                <a16:creationId xmlns:a16="http://schemas.microsoft.com/office/drawing/2014/main" id="{FF973AB1-583E-DF3F-7A54-81B01317C4DC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people in maroon uniforms&#10;&#10;AI-generated content may be incorrect.">
            <a:extLst>
              <a:ext uri="{FF2B5EF4-FFF2-40B4-BE49-F238E27FC236}">
                <a16:creationId xmlns:a16="http://schemas.microsoft.com/office/drawing/2014/main" id="{5B855B6E-14A3-7D74-4972-D961911E1F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4694" y="1453896"/>
            <a:ext cx="4254860" cy="2788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48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57055-3FE0-EAB8-3BA9-54C55ABC1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FB149-2615-4092-7FCA-E1A108F6D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52503"/>
            <a:ext cx="4898658" cy="40716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our tradition of success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PK-12 students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Collaboratively preparing pre-service professionals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Equipping in-service teachers with tools and training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our role within the university by serving as a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lab for undergraduates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supporting the need for more healthcare professionals through an innovative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academy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consideration for the committee and General Assembly is to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 per-pupil funding model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accounts for: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growth</a:t>
            </a:r>
          </a:p>
          <a:p>
            <a:pPr lvl="1">
              <a:lnSpc>
                <a:spcPct val="110000"/>
              </a:lnSpc>
              <a:buClrTx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increases equivalent to guaranteed base funding to other districts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11DA18-658F-63B5-A59D-29570A32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4160"/>
            <a:ext cx="8520600" cy="753565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Sustaining Achievement as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Enrollment Increases</a:t>
            </a:r>
          </a:p>
        </p:txBody>
      </p:sp>
      <p:pic>
        <p:nvPicPr>
          <p:cNvPr id="2" name="Google Shape;127;p17">
            <a:extLst>
              <a:ext uri="{FF2B5EF4-FFF2-40B4-BE49-F238E27FC236}">
                <a16:creationId xmlns:a16="http://schemas.microsoft.com/office/drawing/2014/main" id="{07369AFE-5825-4CD8-7D30-D6164AC54373}"/>
              </a:ext>
            </a:extLst>
          </p:cNvPr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046" y="4734856"/>
            <a:ext cx="2247315" cy="30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in a military uniform reading a book to a group of children&#10;&#10;AI-generated content may be incorrect.">
            <a:extLst>
              <a:ext uri="{FF2B5EF4-FFF2-40B4-BE49-F238E27FC236}">
                <a16:creationId xmlns:a16="http://schemas.microsoft.com/office/drawing/2014/main" id="{1F77D48A-4FE3-3460-34F9-F21149C2D3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703" y="1252503"/>
            <a:ext cx="3965028" cy="31030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1715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2023 Eastern Kentucky University Brand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61F41"/>
      </a:accent1>
      <a:accent2>
        <a:srgbClr val="DC582A"/>
      </a:accent2>
      <a:accent3>
        <a:srgbClr val="FFC658"/>
      </a:accent3>
      <a:accent4>
        <a:srgbClr val="E6A65D"/>
      </a:accent4>
      <a:accent5>
        <a:srgbClr val="009681"/>
      </a:accent5>
      <a:accent6>
        <a:srgbClr val="861F41"/>
      </a:accent6>
      <a:hlink>
        <a:srgbClr val="861F41"/>
      </a:hlink>
      <a:folHlink>
        <a:srgbClr val="861F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543</Words>
  <Application>Microsoft Macintosh PowerPoint</Application>
  <PresentationFormat>On-screen Show (16:9)</PresentationFormat>
  <Paragraphs>81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Barlow</vt:lpstr>
      <vt:lpstr>Calibri</vt:lpstr>
      <vt:lpstr>Simple Light</vt:lpstr>
      <vt:lpstr>A Vision Years in the Making…  Now Becoming Reality</vt:lpstr>
      <vt:lpstr>But a building doesn’t make a school…</vt:lpstr>
      <vt:lpstr>Proud to be the  Commonwealth’s  Lab School</vt:lpstr>
      <vt:lpstr>A Tradition of Academic Excellence</vt:lpstr>
      <vt:lpstr>Key Fiscal Metrics </vt:lpstr>
      <vt:lpstr>Model Maximizes Efficiency</vt:lpstr>
      <vt:lpstr>Advancing the Priorities of  the Commonwealth</vt:lpstr>
      <vt:lpstr>Sustaining Achievement as  Enrollment Increases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Collings, Erick</cp:lastModifiedBy>
  <cp:revision>3</cp:revision>
  <cp:lastPrinted>2025-09-08T18:30:16Z</cp:lastPrinted>
  <dcterms:modified xsi:type="dcterms:W3CDTF">2025-09-09T18:04:13Z</dcterms:modified>
</cp:coreProperties>
</file>