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66" r:id="rId7"/>
    <p:sldId id="261" r:id="rId8"/>
    <p:sldId id="264" r:id="rId9"/>
    <p:sldId id="262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1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Percent Change, 2006-2023 Inflation-Adjusted Teacher Salaries, Teacher</a:t>
            </a:r>
            <a:r>
              <a:rPr lang="en-US" sz="1600" baseline="0"/>
              <a:t> Compensaton, and Total Funds Per Pupil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995306479960397E-2"/>
          <c:y val="0.15133117442964975"/>
          <c:w val="0.91126654026756615"/>
          <c:h val="0.73968086898365071"/>
        </c:manualLayout>
      </c:layout>
      <c:barChart>
        <c:barDir val="col"/>
        <c:grouping val="clustered"/>
        <c:varyColors val="0"/>
        <c:ser>
          <c:idx val="0"/>
          <c:order val="0"/>
          <c:tx>
            <c:v>Teach. salary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comparison!$B$2</c:f>
              <c:numCache>
                <c:formatCode>0.0%</c:formatCode>
                <c:ptCount val="1"/>
                <c:pt idx="0">
                  <c:v>-7.0999999999999994E-2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9-4C53-801A-2DECE2732886}"/>
            </c:ext>
          </c:extLst>
        </c:ser>
        <c:ser>
          <c:idx val="1"/>
          <c:order val="1"/>
          <c:tx>
            <c:v>Tot. teacher comp.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comparison!$B$3</c:f>
              <c:numCache>
                <c:formatCode>0.0%</c:formatCode>
                <c:ptCount val="1"/>
                <c:pt idx="0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9-4C53-801A-2DECE2732886}"/>
            </c:ext>
          </c:extLst>
        </c:ser>
        <c:ser>
          <c:idx val="3"/>
          <c:order val="2"/>
          <c:tx>
            <c:v>Funds per pupil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 </c:v>
              </c:pt>
            </c:strLit>
          </c:cat>
          <c:val>
            <c:numRef>
              <c:f>comparison!$B$5</c:f>
              <c:numCache>
                <c:formatCode>0.0%</c:formatCode>
                <c:ptCount val="1"/>
                <c:pt idx="0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9-4C53-801A-2DECE27328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0482255"/>
        <c:axId val="170480815"/>
      </c:barChart>
      <c:catAx>
        <c:axId val="17048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80815"/>
        <c:crosses val="autoZero"/>
        <c:auto val="1"/>
        <c:lblAlgn val="ctr"/>
        <c:lblOffset val="100"/>
        <c:noMultiLvlLbl val="0"/>
      </c:catAx>
      <c:valAx>
        <c:axId val="170480815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8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61213859363685"/>
          <c:y val="0.91048025141360345"/>
          <c:w val="0.8224785644970759"/>
          <c:h val="7.5377398738680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EFE8-3259-47BF-A267-346D0C16C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5376F-D60E-4AAC-A1FD-11A9C76C3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F6D23-8309-4A30-B2D4-9166F368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A94D2-DC16-4C04-8965-A1ECEDA6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9B79A-0379-48E7-9492-85BF697A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8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DC8F-915D-4F7E-A43A-C28ECB33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63DF2-B567-4A83-A84B-DE283CB0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1D80E-697F-4339-B0D2-34D407E6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27B3B-7B55-41EF-94AC-C5E6D419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39694-9817-4A6E-BFDD-4A61113B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1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76FB19-D00C-4414-9DBD-F8CC9BB8E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1E601-FCB0-4690-8968-C60CC4268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FBEEE-1D19-4A95-ADB3-0B93296D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3CAA8-B7C4-4CA0-A8FA-268BC0DE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83BF8-E611-4B80-9C66-950E3377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9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073B-4678-4BEA-8617-C0F53E22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9C73-1CD7-4858-9C52-C8C1AA6B9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2E281-1233-4D01-91A0-2498227D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E7463-F6B7-4593-8C2A-34F455CB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96F23-216A-4DC2-AFB6-775BD1A1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80FB-1FE4-47A2-B29D-8B69E764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4E414-F560-4D98-A4D4-C2ADDD96B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FD8DE-79DB-403F-8E31-DA2BB270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CBADD-9D43-4B38-B097-CC2392B2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87EDD-0FC1-49F9-842B-4BBD57C8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7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C237E-3CC3-4CC5-8D67-BEE29DDF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1317-AD3F-4219-94FD-9E3837D52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EB6A4-01C7-4850-95E9-E3FA9A255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DC6E0-0849-40F9-B333-EC06B2E8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51836-8464-4EDC-8C4F-B28F9EB7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0CA8C-2656-4D10-9D57-BB1760D6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3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1C9F-0BD6-408F-B1B0-5B80ECA6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69538-0DC8-4076-A3FD-7C5BA1493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0787F-85E5-4D81-A587-5A6300C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9226F-3D11-4984-8C44-763A165C2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E1EBF-969E-42BE-97B5-18733F1CF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D89EA-7A4F-457E-A028-2885BC05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C4626-31AF-464E-AF63-6973F449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782900-20C0-4377-9A44-71219967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77CB-E9C1-4AD4-ABC0-F9EA1A20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D603F-D18D-4202-833E-DEBDDE41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785FF-54CF-49FF-A8BD-D1BEF2E5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BF16D-CF14-42F2-B5F1-ABFBDB5D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27443-A633-4AF8-9D78-B70F330B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383B9-2F0E-4D16-BBDD-63C31A61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34AEC-C7A3-446E-835C-C2B8F240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5729-3FF3-4B54-AFB8-0C8F4491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66EB-5CED-46F5-AD6C-8651AC1F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790D3-5144-41B1-90F2-8D3DD58C4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B8CD4-BA62-4147-8FCA-BB2B9A99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08145-EAC2-4AB6-921A-C5C5D311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96209-0F81-46EC-9792-A6AB9B62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D3EF-1052-4765-9B73-265F1DC0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F71AA-6389-41E2-8C79-72C5D4214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D3793-5509-42B0-85F0-375848F78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7CE4C-AC93-418A-BB63-1D223B93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E01FF-18FA-4158-9CA0-5C0D5F4D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8039A-0B3A-441F-B0AE-DE053444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2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B5414-84B0-490E-A7CF-82BF63C4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F8FC5-617E-4037-BE5A-45174973F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EF5D2-D4B2-416F-BB1A-BDB682345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51174-AF80-4123-9FD6-B53ED714CB0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92B41-FEDD-4C7F-88BD-F904FFE0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66D9C-011F-4E05-9652-B9F7E6230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0FDAF-1FBB-4793-A3C6-B33460C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grassinstitute.org/content/files/2025/10/Growth-in-teachers--compensation-study-3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B3A5-23B6-40B5-88A3-F3D2E9F0B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548594" cy="1837653"/>
          </a:xfrm>
        </p:spPr>
        <p:txBody>
          <a:bodyPr>
            <a:normAutofit fontScale="90000"/>
          </a:bodyPr>
          <a:lstStyle/>
          <a:p>
            <a:r>
              <a:rPr lang="en-US" dirty="0"/>
              <a:t>Teacher Compensation in Kentucky Public K-12 Schools: An Estimate*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12F23-D5EB-4611-88FD-1CD5D4E94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80528"/>
            <a:ext cx="9144000" cy="29882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John </a:t>
            </a:r>
            <a:r>
              <a:rPr lang="en-US" dirty="0" err="1"/>
              <a:t>Garen</a:t>
            </a:r>
            <a:r>
              <a:rPr lang="en-US" dirty="0"/>
              <a:t>, Ph.D.</a:t>
            </a:r>
          </a:p>
          <a:p>
            <a:r>
              <a:rPr lang="en-US" dirty="0"/>
              <a:t>Emeritus Professor of Economics, University of Kentucky and Scholar, Bluegrass Institute</a:t>
            </a:r>
          </a:p>
          <a:p>
            <a:r>
              <a:rPr lang="en-US" dirty="0"/>
              <a:t>Paul </a:t>
            </a:r>
            <a:r>
              <a:rPr lang="en-US" dirty="0" err="1"/>
              <a:t>Coomes</a:t>
            </a:r>
            <a:r>
              <a:rPr lang="en-US" dirty="0"/>
              <a:t>, Ph.D.</a:t>
            </a:r>
          </a:p>
          <a:p>
            <a:r>
              <a:rPr lang="en-US" dirty="0"/>
              <a:t>Emeritus Professor of Economics, University of Louisville</a:t>
            </a:r>
          </a:p>
          <a:p>
            <a:endParaRPr lang="en-US" dirty="0"/>
          </a:p>
          <a:p>
            <a:r>
              <a:rPr lang="en-US" i="1" dirty="0"/>
              <a:t>October 15, 2025</a:t>
            </a:r>
          </a:p>
          <a:p>
            <a:pPr algn="l"/>
            <a:r>
              <a:rPr lang="en-US" dirty="0"/>
              <a:t>*</a:t>
            </a:r>
            <a:r>
              <a:rPr lang="en-US" sz="1800" dirty="0"/>
              <a:t>Based largely on the authors’ Bluegrass Institute Policy Brief “Estimated Growth in Annual Public Teachers’ Compensation in Kentucky,” March 20, 2025, </a:t>
            </a:r>
            <a:r>
              <a:rPr lang="en-US" sz="1800" dirty="0">
                <a:hlinkClick r:id="rId2"/>
              </a:rPr>
              <a:t>www.bluegrassinstitute.org/content/files/2025/10/Growth-in-teachers--compensation-study-3.pdf</a:t>
            </a:r>
            <a:r>
              <a:rPr lang="en-US" sz="1800" dirty="0"/>
              <a:t>.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3BB2A-052A-2890-4E33-B5CB5E47F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1CD7E-01B0-355C-3ED1-BCA1D6BAA546}"/>
              </a:ext>
            </a:extLst>
          </p:cNvPr>
          <p:cNvSpPr txBox="1"/>
          <p:nvPr/>
        </p:nvSpPr>
        <p:spPr>
          <a:xfrm>
            <a:off x="401053" y="649705"/>
            <a:ext cx="2366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gaps between White and Black student NAEP scores were higher in 2024 that at the NAEP test inception in the 1990s.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99F9F-65B4-F389-1F42-22668D209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35" y="899264"/>
            <a:ext cx="6573795" cy="46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FF277-98D6-CAC1-C3FC-8255E7511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5DA3A-1ADB-BE2C-F7D4-845B8CDEB598}"/>
              </a:ext>
            </a:extLst>
          </p:cNvPr>
          <p:cNvSpPr txBox="1"/>
          <p:nvPr/>
        </p:nvSpPr>
        <p:spPr>
          <a:xfrm>
            <a:off x="487550" y="1248220"/>
            <a:ext cx="2366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scores showed a small increase to 2017, then a decline. The White-Black score gap has not </a:t>
            </a:r>
            <a:r>
              <a:rPr lang="en-US"/>
              <a:t>lessened.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1E829-0FCD-CE3D-C45D-B63D7A89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32" y="1248220"/>
            <a:ext cx="6981568" cy="38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6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EF4E4B-2C1C-4239-9EEA-DFE43DAF7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807" y="274320"/>
            <a:ext cx="8677656" cy="6309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5CB7B6-A5BD-4A26-9B8B-8F3C8B38F3EA}"/>
              </a:ext>
            </a:extLst>
          </p:cNvPr>
          <p:cNvSpPr txBox="1"/>
          <p:nvPr/>
        </p:nvSpPr>
        <p:spPr>
          <a:xfrm>
            <a:off x="793421" y="179294"/>
            <a:ext cx="2160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average annual teacher salary in FY24 was $58,788 (and rose to $61,107 in FY25). </a:t>
            </a:r>
          </a:p>
          <a:p>
            <a:endParaRPr lang="en-US" dirty="0"/>
          </a:p>
          <a:p>
            <a:r>
              <a:rPr lang="en-US" dirty="0"/>
              <a:t>Adjusted for inflation, average teacher salaries fell by 7.1 percent between 2006 (the earliest year for which consistent data are available) and 2024.</a:t>
            </a:r>
          </a:p>
          <a:p>
            <a:endParaRPr lang="en-US" dirty="0"/>
          </a:p>
          <a:p>
            <a:r>
              <a:rPr lang="en-US" sz="1200" dirty="0"/>
              <a:t>Salary data from Kentucky Department of Education. Adjustment for inflation using US implicit price deflator for personal consumption expenditures.</a:t>
            </a:r>
          </a:p>
        </p:txBody>
      </p:sp>
    </p:spTree>
    <p:extLst>
      <p:ext uri="{BB962C8B-B14F-4D97-AF65-F5344CB8AC3E}">
        <p14:creationId xmlns:p14="http://schemas.microsoft.com/office/powerpoint/2010/main" val="148754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963FF-D82E-411B-9398-FBA51ADB4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29" y="274320"/>
            <a:ext cx="8686800" cy="6309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A3E6EB-F839-492F-95EE-69FE2D7D6674}"/>
              </a:ext>
            </a:extLst>
          </p:cNvPr>
          <p:cNvSpPr txBox="1"/>
          <p:nvPr/>
        </p:nvSpPr>
        <p:spPr>
          <a:xfrm>
            <a:off x="136359" y="64168"/>
            <a:ext cx="25587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state further subsidizes teacher salaries with the “on behalf” payments for pensions, health insurance, life insurance, technology support, and debt service on construction projects. </a:t>
            </a:r>
            <a:r>
              <a:rPr lang="en-US" u="sng" dirty="0"/>
              <a:t>On behalf payments related to compensation amounted to</a:t>
            </a:r>
            <a:r>
              <a:rPr lang="en-US" dirty="0"/>
              <a:t> </a:t>
            </a:r>
            <a:r>
              <a:rPr lang="en-US" u="sng" dirty="0"/>
              <a:t>$1.93 billion</a:t>
            </a:r>
            <a:r>
              <a:rPr lang="en-US" dirty="0"/>
              <a:t> in fiscal year 2024.</a:t>
            </a:r>
          </a:p>
          <a:p>
            <a:endParaRPr lang="en-US" dirty="0"/>
          </a:p>
          <a:p>
            <a:r>
              <a:rPr lang="en-US" dirty="0"/>
              <a:t>We estimate that average fringe benefits per teacher were $35,406 in FY24. </a:t>
            </a:r>
          </a:p>
          <a:p>
            <a:endParaRPr lang="en-US" dirty="0"/>
          </a:p>
          <a:p>
            <a:r>
              <a:rPr lang="en-US" dirty="0"/>
              <a:t>One can see that after inflation, these payments rose 61 percent over the period studied.</a:t>
            </a:r>
          </a:p>
        </p:txBody>
      </p:sp>
    </p:spTree>
    <p:extLst>
      <p:ext uri="{BB962C8B-B14F-4D97-AF65-F5344CB8AC3E}">
        <p14:creationId xmlns:p14="http://schemas.microsoft.com/office/powerpoint/2010/main" val="346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8F0A8-F159-4907-9548-E9FAE76A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930" y="363967"/>
            <a:ext cx="8686800" cy="6309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8FD49-223B-4D6D-A5D3-BA75E4BD9389}"/>
              </a:ext>
            </a:extLst>
          </p:cNvPr>
          <p:cNvSpPr txBox="1"/>
          <p:nvPr/>
        </p:nvSpPr>
        <p:spPr>
          <a:xfrm>
            <a:off x="268941" y="107576"/>
            <a:ext cx="23712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Combining salaries and benefits, we see that total average compensation was $94,194. Because of large increases in fringe benefits, especially contributions to the Kentucky Teachers’ Retirement System (TRS), </a:t>
            </a:r>
            <a:r>
              <a:rPr lang="en-US" b="1" dirty="0"/>
              <a:t>average inflation-adjusted compensation per teacher rose 10.5 percent over the period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861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1C12D7-43B5-4256-9727-8A56742C5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0645"/>
            <a:ext cx="5212080" cy="3785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2D6009-494D-4054-893B-1E0DA1E06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0645"/>
            <a:ext cx="5212080" cy="3785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1DC71-47AD-418D-9DB3-246C0238DBAC}"/>
              </a:ext>
            </a:extLst>
          </p:cNvPr>
          <p:cNvSpPr txBox="1"/>
          <p:nvPr/>
        </p:nvSpPr>
        <p:spPr>
          <a:xfrm>
            <a:off x="762000" y="295275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Jefferson now $118,000, up 21%.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327AC-A515-4D53-8DFA-EB1E63510EC0}"/>
              </a:ext>
            </a:extLst>
          </p:cNvPr>
          <p:cNvSpPr txBox="1"/>
          <p:nvPr/>
        </p:nvSpPr>
        <p:spPr>
          <a:xfrm>
            <a:off x="6029325" y="295275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Fayette now over $112,000, up 31%.</a:t>
            </a:r>
          </a:p>
        </p:txBody>
      </p:sp>
    </p:spTree>
    <p:extLst>
      <p:ext uri="{BB962C8B-B14F-4D97-AF65-F5344CB8AC3E}">
        <p14:creationId xmlns:p14="http://schemas.microsoft.com/office/powerpoint/2010/main" val="320260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A1D6E-1EB2-EBD8-FD9E-EC20FC8C3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87997-32EF-F621-2C55-AC5A4B3AA881}"/>
              </a:ext>
            </a:extLst>
          </p:cNvPr>
          <p:cNvSpPr txBox="1"/>
          <p:nvPr/>
        </p:nvSpPr>
        <p:spPr>
          <a:xfrm>
            <a:off x="3416968" y="216568"/>
            <a:ext cx="474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Some Related K-12 Measures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CD9B7-AB9F-4C70-775E-E2E4BB7B4FC0}"/>
              </a:ext>
            </a:extLst>
          </p:cNvPr>
          <p:cNvSpPr txBox="1"/>
          <p:nvPr/>
        </p:nvSpPr>
        <p:spPr>
          <a:xfrm>
            <a:off x="401053" y="649705"/>
            <a:ext cx="17806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10.5 percent increase in average  teacher compensation was much less than the 40.5 percent increase in inflation-adjusted </a:t>
            </a:r>
            <a:r>
              <a:rPr lang="en-US" u="sng" dirty="0"/>
              <a:t>per pupil funding </a:t>
            </a:r>
            <a:r>
              <a:rPr lang="en-US" dirty="0"/>
              <a:t>received by Kentucky’s K-12 schools.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C072C-D377-4274-B1E3-086C895AC6C2}"/>
              </a:ext>
            </a:extLst>
          </p:cNvPr>
          <p:cNvSpPr/>
          <p:nvPr/>
        </p:nvSpPr>
        <p:spPr>
          <a:xfrm>
            <a:off x="6505576" y="2671010"/>
            <a:ext cx="1019174" cy="252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46EC11-5898-4202-8ED7-5322621810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112648"/>
              </p:ext>
            </p:extLst>
          </p:nvPr>
        </p:nvGraphicFramePr>
        <p:xfrm>
          <a:off x="2338466" y="739787"/>
          <a:ext cx="8364511" cy="501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498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970F06-64C6-477B-8701-71F340E2A806}"/>
              </a:ext>
            </a:extLst>
          </p:cNvPr>
          <p:cNvSpPr txBox="1"/>
          <p:nvPr/>
        </p:nvSpPr>
        <p:spPr>
          <a:xfrm>
            <a:off x="420103" y="1002130"/>
            <a:ext cx="22118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number of public-school students has fallen on net over the last 30 years, while the number of teachers and staff have grown.</a:t>
            </a:r>
          </a:p>
          <a:p>
            <a:endParaRPr lang="en-US" dirty="0"/>
          </a:p>
          <a:p>
            <a:r>
              <a:rPr lang="en-US" dirty="0"/>
              <a:t>The pupil to teacher ratio fell from 15.5 in 1994 to 13.1 in 2023.</a:t>
            </a:r>
          </a:p>
          <a:p>
            <a:endParaRPr lang="en-US" dirty="0"/>
          </a:p>
          <a:p>
            <a:r>
              <a:rPr lang="en-US" dirty="0"/>
              <a:t>The pupil to non-teacher staff ratio fell from 13.2 in 1994 </a:t>
            </a:r>
            <a:r>
              <a:rPr lang="en-US"/>
              <a:t>to 10.1 </a:t>
            </a:r>
            <a:r>
              <a:rPr lang="en-US" dirty="0"/>
              <a:t>in 2023.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CE8F4-FBB8-4665-B35E-AB628DB2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63" y="364076"/>
            <a:ext cx="8686800" cy="630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2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EEC71A-DAFA-41E9-A5A0-BFDBE62D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50" y="0"/>
            <a:ext cx="51054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4201A-83FE-4277-AFFF-ECF948726C00}"/>
              </a:ext>
            </a:extLst>
          </p:cNvPr>
          <p:cNvSpPr txBox="1"/>
          <p:nvPr/>
        </p:nvSpPr>
        <p:spPr>
          <a:xfrm>
            <a:off x="3610928" y="5050255"/>
            <a:ext cx="1913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Kentucky ranked 45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among states in the share of total staff who were teachers.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9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B6B153-3F91-46D8-B36A-2D978AD102AD}"/>
              </a:ext>
            </a:extLst>
          </p:cNvPr>
          <p:cNvSpPr txBox="1"/>
          <p:nvPr/>
        </p:nvSpPr>
        <p:spPr>
          <a:xfrm>
            <a:off x="401053" y="649705"/>
            <a:ext cx="26757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Improvement in educational performance has been small,  especially compared to funding increases.</a:t>
            </a:r>
          </a:p>
          <a:p>
            <a:r>
              <a:rPr lang="en-US" dirty="0"/>
              <a:t>Inflation-adjusted per pupil funding rose from $8,293 in 1990 to $19,934 in 2024;  2.4 times higher. </a:t>
            </a:r>
          </a:p>
          <a:p>
            <a:endParaRPr lang="en-US" dirty="0"/>
          </a:p>
          <a:p>
            <a:r>
              <a:rPr lang="en-US" dirty="0"/>
              <a:t>Compared to their initial 1990s scores, NAEP grade 4 math is 1.11 times higher, grade 8 math is 1.05 times higher, grade 4 reading 1.03 times as high, and grade 8 reading is 0.98 times as high.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B04FD-4887-403A-5163-A2F857C30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38" y="370703"/>
            <a:ext cx="8736227" cy="57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3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544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Teacher Compensation in Kentucky Public K-12 Schools: An Estimate*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Compensation in Kentucky Public K-12 Schools: an estimate</dc:title>
  <dc:creator>Coomes, Paul</dc:creator>
  <cp:lastModifiedBy>Coomes, Paul</cp:lastModifiedBy>
  <cp:revision>23</cp:revision>
  <dcterms:created xsi:type="dcterms:W3CDTF">2025-09-16T12:16:04Z</dcterms:created>
  <dcterms:modified xsi:type="dcterms:W3CDTF">2025-10-06T13:29:49Z</dcterms:modified>
</cp:coreProperties>
</file>