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</p:sldIdLst>
  <p:sldSz cx="9753600" cy="7315200"/>
  <p:notesSz cx="6858000" cy="9144000"/>
  <p:embeddedFontLst>
    <p:embeddedFont>
      <p:font typeface="Blinker Bold" panose="020B0604020202020204" charset="0"/>
      <p:regular r:id="rId10"/>
    </p:embeddedFont>
    <p:embeddedFont>
      <p:font typeface="Poppins" panose="00000500000000000000" pitchFamily="2" charset="0"/>
      <p:regular r:id="rId11"/>
      <p:bold r:id="rId12"/>
    </p:embeddedFont>
    <p:embeddedFont>
      <p:font typeface="Poppins ExtraBold" panose="00000900000000000000" pitchFamily="2" charset="0"/>
      <p:bold r:id="rId13"/>
      <p:boldItalic r:id="rId14"/>
    </p:embeddedFont>
    <p:embeddedFont>
      <p:font typeface="Poppins Extra-Light" panose="020B0604020202020204" charset="0"/>
      <p:regular r:id="rId15"/>
    </p:embeddedFont>
    <p:embeddedFont>
      <p:font typeface="Poppins Light" panose="00000400000000000000" pitchFamily="2" charset="0"/>
      <p:regular r:id="rId16"/>
    </p:embeddedFont>
    <p:embeddedFont>
      <p:font typeface="Poppins Medium" panose="00000600000000000000" pitchFamily="2" charset="0"/>
      <p:regular r:id="rId17"/>
      <p:italic r:id="rId18"/>
    </p:embeddedFont>
    <p:embeddedFont>
      <p:font typeface="Squada On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15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svg"/><Relationship Id="rId12" Type="http://schemas.openxmlformats.org/officeDocument/2006/relationships/image" Target="../media/image1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8.sv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19200" y="-1219200"/>
            <a:ext cx="7315200" cy="9753600"/>
          </a:xfrm>
          <a:custGeom>
            <a:avLst/>
            <a:gdLst/>
            <a:ahLst/>
            <a:cxnLst/>
            <a:rect l="l" t="t" r="r" b="b"/>
            <a:pathLst>
              <a:path w="7315200" h="9753600">
                <a:moveTo>
                  <a:pt x="7315200" y="0"/>
                </a:moveTo>
                <a:lnTo>
                  <a:pt x="7315200" y="9753600"/>
                </a:lnTo>
                <a:lnTo>
                  <a:pt x="0" y="9753600"/>
                </a:lnTo>
                <a:lnTo>
                  <a:pt x="0" y="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203074" y="-707254"/>
            <a:ext cx="8417686" cy="8417686"/>
          </a:xfrm>
          <a:custGeom>
            <a:avLst/>
            <a:gdLst/>
            <a:ahLst/>
            <a:cxnLst/>
            <a:rect l="l" t="t" r="r" b="b"/>
            <a:pathLst>
              <a:path w="8417686" h="8417686">
                <a:moveTo>
                  <a:pt x="0" y="0"/>
                </a:moveTo>
                <a:lnTo>
                  <a:pt x="8417685" y="0"/>
                </a:lnTo>
                <a:lnTo>
                  <a:pt x="8417685" y="8417685"/>
                </a:lnTo>
                <a:lnTo>
                  <a:pt x="0" y="8417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5523728" y="254588"/>
            <a:ext cx="3490502" cy="322871"/>
          </a:xfrm>
          <a:custGeom>
            <a:avLst/>
            <a:gdLst/>
            <a:ahLst/>
            <a:cxnLst/>
            <a:rect l="l" t="t" r="r" b="b"/>
            <a:pathLst>
              <a:path w="3490502" h="322871">
                <a:moveTo>
                  <a:pt x="0" y="0"/>
                </a:moveTo>
                <a:lnTo>
                  <a:pt x="3490502" y="0"/>
                </a:lnTo>
                <a:lnTo>
                  <a:pt x="3490502" y="322871"/>
                </a:lnTo>
                <a:lnTo>
                  <a:pt x="0" y="322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-10800000">
            <a:off x="7268979" y="5798499"/>
            <a:ext cx="2209476" cy="2109045"/>
          </a:xfrm>
          <a:custGeom>
            <a:avLst/>
            <a:gdLst/>
            <a:ahLst/>
            <a:cxnLst/>
            <a:rect l="l" t="t" r="r" b="b"/>
            <a:pathLst>
              <a:path w="2209476" h="2109045">
                <a:moveTo>
                  <a:pt x="0" y="0"/>
                </a:moveTo>
                <a:lnTo>
                  <a:pt x="2209476" y="0"/>
                </a:lnTo>
                <a:lnTo>
                  <a:pt x="2209476" y="2109045"/>
                </a:lnTo>
                <a:lnTo>
                  <a:pt x="0" y="210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5034432" y="6120442"/>
            <a:ext cx="3280432" cy="588334"/>
            <a:chOff x="0" y="0"/>
            <a:chExt cx="1404631" cy="2519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4631" cy="251916"/>
            </a:xfrm>
            <a:custGeom>
              <a:avLst/>
              <a:gdLst/>
              <a:ahLst/>
              <a:cxnLst/>
              <a:rect l="l" t="t" r="r" b="b"/>
              <a:pathLst>
                <a:path w="1404631" h="251916">
                  <a:moveTo>
                    <a:pt x="125958" y="0"/>
                  </a:moveTo>
                  <a:lnTo>
                    <a:pt x="1278673" y="0"/>
                  </a:lnTo>
                  <a:cubicBezTo>
                    <a:pt x="1312080" y="0"/>
                    <a:pt x="1344117" y="13271"/>
                    <a:pt x="1367739" y="36892"/>
                  </a:cubicBezTo>
                  <a:cubicBezTo>
                    <a:pt x="1391361" y="60514"/>
                    <a:pt x="1404631" y="92552"/>
                    <a:pt x="1404631" y="125958"/>
                  </a:cubicBezTo>
                  <a:lnTo>
                    <a:pt x="1404631" y="125958"/>
                  </a:lnTo>
                  <a:cubicBezTo>
                    <a:pt x="1404631" y="159364"/>
                    <a:pt x="1391361" y="191402"/>
                    <a:pt x="1367739" y="215024"/>
                  </a:cubicBezTo>
                  <a:cubicBezTo>
                    <a:pt x="1344117" y="238645"/>
                    <a:pt x="1312080" y="251916"/>
                    <a:pt x="1278673" y="251916"/>
                  </a:cubicBezTo>
                  <a:lnTo>
                    <a:pt x="125958" y="251916"/>
                  </a:lnTo>
                  <a:cubicBezTo>
                    <a:pt x="92552" y="251916"/>
                    <a:pt x="60514" y="238645"/>
                    <a:pt x="36892" y="215024"/>
                  </a:cubicBezTo>
                  <a:cubicBezTo>
                    <a:pt x="13271" y="191402"/>
                    <a:pt x="0" y="159364"/>
                    <a:pt x="0" y="125958"/>
                  </a:cubicBezTo>
                  <a:lnTo>
                    <a:pt x="0" y="125958"/>
                  </a:lnTo>
                  <a:cubicBezTo>
                    <a:pt x="0" y="92552"/>
                    <a:pt x="13271" y="60514"/>
                    <a:pt x="36892" y="36892"/>
                  </a:cubicBezTo>
                  <a:cubicBezTo>
                    <a:pt x="60514" y="13271"/>
                    <a:pt x="92552" y="0"/>
                    <a:pt x="1259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404631" cy="280491"/>
            </a:xfrm>
            <a:prstGeom prst="rect">
              <a:avLst/>
            </a:prstGeom>
          </p:spPr>
          <p:txBody>
            <a:bodyPr lIns="49511" tIns="49511" rIns="49511" bIns="49511" rtlCol="0" anchor="ctr"/>
            <a:lstStyle/>
            <a:p>
              <a:pPr algn="ctr">
                <a:lnSpc>
                  <a:spcPts val="2592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-2157112" y="4389120"/>
            <a:ext cx="5852160" cy="5852160"/>
          </a:xfrm>
          <a:custGeom>
            <a:avLst/>
            <a:gdLst/>
            <a:ahLst/>
            <a:cxnLst/>
            <a:rect l="l" t="t" r="r" b="b"/>
            <a:pathLst>
              <a:path w="5852160" h="5852160">
                <a:moveTo>
                  <a:pt x="0" y="0"/>
                </a:moveTo>
                <a:lnTo>
                  <a:pt x="5852160" y="0"/>
                </a:lnTo>
                <a:lnTo>
                  <a:pt x="5852160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3013913" y="731520"/>
            <a:ext cx="996218" cy="996218"/>
          </a:xfrm>
          <a:custGeom>
            <a:avLst/>
            <a:gdLst/>
            <a:ahLst/>
            <a:cxnLst/>
            <a:rect l="l" t="t" r="r" b="b"/>
            <a:pathLst>
              <a:path w="996218" h="996218">
                <a:moveTo>
                  <a:pt x="0" y="0"/>
                </a:moveTo>
                <a:lnTo>
                  <a:pt x="996218" y="0"/>
                </a:lnTo>
                <a:lnTo>
                  <a:pt x="996218" y="996218"/>
                </a:lnTo>
                <a:lnTo>
                  <a:pt x="0" y="996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6187201" y="3688533"/>
            <a:ext cx="3631607" cy="304147"/>
          </a:xfrm>
          <a:custGeom>
            <a:avLst/>
            <a:gdLst/>
            <a:ahLst/>
            <a:cxnLst/>
            <a:rect l="l" t="t" r="r" b="b"/>
            <a:pathLst>
              <a:path w="3631607" h="304147">
                <a:moveTo>
                  <a:pt x="0" y="0"/>
                </a:moveTo>
                <a:lnTo>
                  <a:pt x="3631607" y="0"/>
                </a:lnTo>
                <a:lnTo>
                  <a:pt x="3631607" y="304147"/>
                </a:lnTo>
                <a:lnTo>
                  <a:pt x="0" y="3041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4214611" y="1229629"/>
            <a:ext cx="5030290" cy="1301587"/>
          </a:xfrm>
          <a:custGeom>
            <a:avLst/>
            <a:gdLst/>
            <a:ahLst/>
            <a:cxnLst/>
            <a:rect l="l" t="t" r="r" b="b"/>
            <a:pathLst>
              <a:path w="5030290" h="1301587">
                <a:moveTo>
                  <a:pt x="0" y="0"/>
                </a:moveTo>
                <a:lnTo>
                  <a:pt x="5030290" y="0"/>
                </a:lnTo>
                <a:lnTo>
                  <a:pt x="5030290" y="1301587"/>
                </a:lnTo>
                <a:lnTo>
                  <a:pt x="0" y="13015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4521253" y="2877147"/>
            <a:ext cx="4957202" cy="127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5"/>
              </a:lnSpc>
            </a:pPr>
            <a:r>
              <a:rPr lang="en-US" sz="3203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Building Kentucky’s Digital Workforce Pipeline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50716" y="4247077"/>
            <a:ext cx="4498276" cy="139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64"/>
              </a:lnSpc>
              <a:spcBef>
                <a:spcPct val="0"/>
              </a:spcBef>
            </a:pPr>
            <a:r>
              <a:rPr lang="en-US" sz="2617" dirty="0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 Strategic Workforce Investment for Kentucky’s Future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46291" y="6120442"/>
            <a:ext cx="2656714" cy="51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3"/>
              </a:lnSpc>
              <a:spcBef>
                <a:spcPct val="0"/>
              </a:spcBef>
            </a:pPr>
            <a:r>
              <a:rPr lang="en-US" sz="285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weleadcs.org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-672901" y="3710622"/>
            <a:ext cx="11099403" cy="9753600"/>
          </a:xfrm>
          <a:custGeom>
            <a:avLst/>
            <a:gdLst/>
            <a:ahLst/>
            <a:cxnLst/>
            <a:rect l="l" t="t" r="r" b="b"/>
            <a:pathLst>
              <a:path w="11099403" h="9753600">
                <a:moveTo>
                  <a:pt x="11099402" y="0"/>
                </a:moveTo>
                <a:lnTo>
                  <a:pt x="0" y="0"/>
                </a:lnTo>
                <a:lnTo>
                  <a:pt x="0" y="9753600"/>
                </a:lnTo>
                <a:lnTo>
                  <a:pt x="11099402" y="9753600"/>
                </a:lnTo>
                <a:lnTo>
                  <a:pt x="110994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 flipV="1">
            <a:off x="4054810" y="1354971"/>
            <a:ext cx="5964889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731520" y="2097920"/>
            <a:ext cx="949209" cy="94920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54D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520" y="3351930"/>
            <a:ext cx="949209" cy="94920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54D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1520" y="4605939"/>
            <a:ext cx="949209" cy="94920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54D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903673" y="2272361"/>
            <a:ext cx="604902" cy="604902"/>
          </a:xfrm>
          <a:custGeom>
            <a:avLst/>
            <a:gdLst/>
            <a:ahLst/>
            <a:cxnLst/>
            <a:rect l="l" t="t" r="r" b="b"/>
            <a:pathLst>
              <a:path w="604902" h="604902">
                <a:moveTo>
                  <a:pt x="0" y="0"/>
                </a:moveTo>
                <a:lnTo>
                  <a:pt x="604903" y="0"/>
                </a:lnTo>
                <a:lnTo>
                  <a:pt x="604903" y="604903"/>
                </a:lnTo>
                <a:lnTo>
                  <a:pt x="0" y="604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534691" y="940633"/>
            <a:ext cx="352011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>
                <a:solidFill>
                  <a:srgbClr val="FF8034"/>
                </a:solidFill>
                <a:latin typeface="Squada One"/>
                <a:ea typeface="Squada One"/>
                <a:cs typeface="Squada One"/>
                <a:sym typeface="Squada One"/>
              </a:rPr>
              <a:t>THE CHALLENGE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90279" y="2050295"/>
            <a:ext cx="5857744" cy="32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Poppins ExtraBold" panose="020B0502040204020203" pitchFamily="2" charset="0"/>
                <a:ea typeface="Blinker Bold"/>
                <a:cs typeface="Poppins ExtraBold" panose="020B0502040204020203" pitchFamily="2" charset="0"/>
                <a:sym typeface="Blinker Bold"/>
              </a:rPr>
              <a:t>92% of jobs require technology skills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0278" y="3396424"/>
            <a:ext cx="585774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Blinker Bold"/>
                <a:cs typeface="Poppins ExtraBold" panose="00000900000000000000" pitchFamily="2" charset="0"/>
                <a:sym typeface="Blinker Bold"/>
              </a:rPr>
              <a:t>50% of tech jobs now require AI skills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90279" y="4558314"/>
            <a:ext cx="661748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Blinker Bold"/>
                <a:cs typeface="Poppins ExtraBold" panose="00000900000000000000" pitchFamily="2" charset="0"/>
                <a:sym typeface="Blinker Bold"/>
              </a:rPr>
              <a:t>3,400 open computing jobs/month in KY – average $80,000/ year</a:t>
            </a:r>
          </a:p>
        </p:txBody>
      </p:sp>
      <p:sp>
        <p:nvSpPr>
          <p:cNvPr id="18" name="Freeform 18"/>
          <p:cNvSpPr/>
          <p:nvPr/>
        </p:nvSpPr>
        <p:spPr>
          <a:xfrm>
            <a:off x="903673" y="3524083"/>
            <a:ext cx="604902" cy="604902"/>
          </a:xfrm>
          <a:custGeom>
            <a:avLst/>
            <a:gdLst/>
            <a:ahLst/>
            <a:cxnLst/>
            <a:rect l="l" t="t" r="r" b="b"/>
            <a:pathLst>
              <a:path w="604902" h="604902">
                <a:moveTo>
                  <a:pt x="0" y="0"/>
                </a:moveTo>
                <a:lnTo>
                  <a:pt x="604903" y="0"/>
                </a:lnTo>
                <a:lnTo>
                  <a:pt x="604903" y="604902"/>
                </a:lnTo>
                <a:lnTo>
                  <a:pt x="0" y="604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Freeform 19"/>
          <p:cNvSpPr/>
          <p:nvPr/>
        </p:nvSpPr>
        <p:spPr>
          <a:xfrm>
            <a:off x="903673" y="4778092"/>
            <a:ext cx="604902" cy="604902"/>
          </a:xfrm>
          <a:custGeom>
            <a:avLst/>
            <a:gdLst/>
            <a:ahLst/>
            <a:cxnLst/>
            <a:rect l="l" t="t" r="r" b="b"/>
            <a:pathLst>
              <a:path w="604902" h="604902">
                <a:moveTo>
                  <a:pt x="0" y="0"/>
                </a:moveTo>
                <a:lnTo>
                  <a:pt x="604903" y="0"/>
                </a:lnTo>
                <a:lnTo>
                  <a:pt x="604903" y="604903"/>
                </a:lnTo>
                <a:lnTo>
                  <a:pt x="0" y="604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20"/>
          <p:cNvSpPr/>
          <p:nvPr/>
        </p:nvSpPr>
        <p:spPr>
          <a:xfrm>
            <a:off x="6193368" y="365107"/>
            <a:ext cx="2828712" cy="732827"/>
          </a:xfrm>
          <a:custGeom>
            <a:avLst/>
            <a:gdLst/>
            <a:ahLst/>
            <a:cxnLst/>
            <a:rect l="l" t="t" r="r" b="b"/>
            <a:pathLst>
              <a:path w="2828712" h="732827">
                <a:moveTo>
                  <a:pt x="0" y="0"/>
                </a:moveTo>
                <a:lnTo>
                  <a:pt x="2828712" y="0"/>
                </a:lnTo>
                <a:lnTo>
                  <a:pt x="2828712" y="732826"/>
                </a:lnTo>
                <a:lnTo>
                  <a:pt x="0" y="732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1890278" y="2579393"/>
            <a:ext cx="7710921" cy="341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Blinker Bold"/>
                <a:cs typeface="Poppins ExtraBold" panose="00000900000000000000" pitchFamily="2" charset="0"/>
                <a:sym typeface="Blinker Bold"/>
              </a:rPr>
              <a:t>47% require 'definitely digital' skills (Java, Python, etc.)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90278" y="3832645"/>
            <a:ext cx="585774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Blinker Bold"/>
                <a:cs typeface="Poppins ExtraBold" panose="00000900000000000000" pitchFamily="2" charset="0"/>
                <a:sym typeface="Blinker Bold"/>
              </a:rPr>
              <a:t>+98% increase in one year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05026" y="5449050"/>
            <a:ext cx="6422121" cy="70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Blinker Bold"/>
                <a:cs typeface="Poppins ExtraBold" panose="00000900000000000000" pitchFamily="2" charset="0"/>
                <a:sym typeface="Blinker Bold"/>
              </a:rPr>
              <a:t>Jobs open 120+ days - leading indicator of skills gap in KY tech workforce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4187322" y="1031558"/>
            <a:ext cx="580630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019228" y="2296647"/>
            <a:ext cx="2089995" cy="998279"/>
            <a:chOff x="0" y="0"/>
            <a:chExt cx="1498303" cy="7156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98304" cy="715660"/>
            </a:xfrm>
            <a:custGeom>
              <a:avLst/>
              <a:gdLst/>
              <a:ahLst/>
              <a:cxnLst/>
              <a:rect l="l" t="t" r="r" b="b"/>
              <a:pathLst>
                <a:path w="1498304" h="715660">
                  <a:moveTo>
                    <a:pt x="1373843" y="715660"/>
                  </a:moveTo>
                  <a:lnTo>
                    <a:pt x="124460" y="715660"/>
                  </a:lnTo>
                  <a:cubicBezTo>
                    <a:pt x="55880" y="715660"/>
                    <a:pt x="0" y="659780"/>
                    <a:pt x="0" y="5912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3844" y="0"/>
                  </a:lnTo>
                  <a:cubicBezTo>
                    <a:pt x="1442423" y="0"/>
                    <a:pt x="1498304" y="55880"/>
                    <a:pt x="1498304" y="124460"/>
                  </a:cubicBezTo>
                  <a:lnTo>
                    <a:pt x="1498304" y="591200"/>
                  </a:lnTo>
                  <a:cubicBezTo>
                    <a:pt x="1498304" y="659780"/>
                    <a:pt x="1442423" y="715660"/>
                    <a:pt x="1373844" y="71566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9376" y="2573360"/>
            <a:ext cx="2669700" cy="3574495"/>
            <a:chOff x="0" y="0"/>
            <a:chExt cx="1913890" cy="25625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2562532"/>
            </a:xfrm>
            <a:custGeom>
              <a:avLst/>
              <a:gdLst/>
              <a:ahLst/>
              <a:cxnLst/>
              <a:rect l="l" t="t" r="r" b="b"/>
              <a:pathLst>
                <a:path w="1913890" h="2562532">
                  <a:moveTo>
                    <a:pt x="1789430" y="2562532"/>
                  </a:moveTo>
                  <a:lnTo>
                    <a:pt x="124460" y="2562532"/>
                  </a:lnTo>
                  <a:cubicBezTo>
                    <a:pt x="55880" y="2562532"/>
                    <a:pt x="0" y="2506652"/>
                    <a:pt x="0" y="24380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438072"/>
                  </a:lnTo>
                  <a:cubicBezTo>
                    <a:pt x="1913890" y="2506652"/>
                    <a:pt x="1858010" y="2562532"/>
                    <a:pt x="1789430" y="2562532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7347" y="2096482"/>
            <a:ext cx="953757" cy="95375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97196" y="2296647"/>
            <a:ext cx="534059" cy="534059"/>
          </a:xfrm>
          <a:custGeom>
            <a:avLst/>
            <a:gdLst/>
            <a:ahLst/>
            <a:cxnLst/>
            <a:rect l="l" t="t" r="r" b="b"/>
            <a:pathLst>
              <a:path w="534059" h="534059">
                <a:moveTo>
                  <a:pt x="0" y="0"/>
                </a:moveTo>
                <a:lnTo>
                  <a:pt x="534059" y="0"/>
                </a:lnTo>
                <a:lnTo>
                  <a:pt x="534059" y="534059"/>
                </a:lnTo>
                <a:lnTo>
                  <a:pt x="0" y="5340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284790" y="636270"/>
            <a:ext cx="361260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>
                <a:solidFill>
                  <a:srgbClr val="FF8034"/>
                </a:solidFill>
                <a:latin typeface="Squada One"/>
                <a:ea typeface="Squada One"/>
                <a:cs typeface="Squada One"/>
                <a:sym typeface="Squada One"/>
              </a:rPr>
              <a:t>THE OPPORTUNITY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829658" y="2296647"/>
            <a:ext cx="2089995" cy="998279"/>
            <a:chOff x="0" y="0"/>
            <a:chExt cx="1498303" cy="7156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98304" cy="715660"/>
            </a:xfrm>
            <a:custGeom>
              <a:avLst/>
              <a:gdLst/>
              <a:ahLst/>
              <a:cxnLst/>
              <a:rect l="l" t="t" r="r" b="b"/>
              <a:pathLst>
                <a:path w="1498304" h="715660">
                  <a:moveTo>
                    <a:pt x="1373843" y="715660"/>
                  </a:moveTo>
                  <a:lnTo>
                    <a:pt x="124460" y="715660"/>
                  </a:lnTo>
                  <a:cubicBezTo>
                    <a:pt x="55880" y="715660"/>
                    <a:pt x="0" y="659780"/>
                    <a:pt x="0" y="5912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3844" y="0"/>
                  </a:lnTo>
                  <a:cubicBezTo>
                    <a:pt x="1442423" y="0"/>
                    <a:pt x="1498304" y="55880"/>
                    <a:pt x="1498304" y="124460"/>
                  </a:cubicBezTo>
                  <a:lnTo>
                    <a:pt x="1498304" y="591200"/>
                  </a:lnTo>
                  <a:cubicBezTo>
                    <a:pt x="1498304" y="659780"/>
                    <a:pt x="1442423" y="715660"/>
                    <a:pt x="1373844" y="71566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39806" y="2573360"/>
            <a:ext cx="2669700" cy="3574495"/>
            <a:chOff x="0" y="0"/>
            <a:chExt cx="1913890" cy="25625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2562532"/>
            </a:xfrm>
            <a:custGeom>
              <a:avLst/>
              <a:gdLst/>
              <a:ahLst/>
              <a:cxnLst/>
              <a:rect l="l" t="t" r="r" b="b"/>
              <a:pathLst>
                <a:path w="1913890" h="2562532">
                  <a:moveTo>
                    <a:pt x="1789430" y="2562532"/>
                  </a:moveTo>
                  <a:lnTo>
                    <a:pt x="124460" y="2562532"/>
                  </a:lnTo>
                  <a:cubicBezTo>
                    <a:pt x="55880" y="2562532"/>
                    <a:pt x="0" y="2506652"/>
                    <a:pt x="0" y="24380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438072"/>
                  </a:lnTo>
                  <a:cubicBezTo>
                    <a:pt x="1913890" y="2506652"/>
                    <a:pt x="1858010" y="2562532"/>
                    <a:pt x="1789430" y="2562532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97777" y="2096482"/>
            <a:ext cx="953757" cy="9537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607626" y="2296647"/>
            <a:ext cx="534059" cy="534059"/>
          </a:xfrm>
          <a:custGeom>
            <a:avLst/>
            <a:gdLst/>
            <a:ahLst/>
            <a:cxnLst/>
            <a:rect l="l" t="t" r="r" b="b"/>
            <a:pathLst>
              <a:path w="534059" h="534059">
                <a:moveTo>
                  <a:pt x="0" y="0"/>
                </a:moveTo>
                <a:lnTo>
                  <a:pt x="534059" y="0"/>
                </a:lnTo>
                <a:lnTo>
                  <a:pt x="534059" y="534059"/>
                </a:lnTo>
                <a:lnTo>
                  <a:pt x="0" y="5340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1" name="Group 21"/>
          <p:cNvGrpSpPr/>
          <p:nvPr/>
        </p:nvGrpSpPr>
        <p:grpSpPr>
          <a:xfrm>
            <a:off x="6642233" y="2296647"/>
            <a:ext cx="2089995" cy="998279"/>
            <a:chOff x="0" y="0"/>
            <a:chExt cx="1498303" cy="7156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98304" cy="715660"/>
            </a:xfrm>
            <a:custGeom>
              <a:avLst/>
              <a:gdLst/>
              <a:ahLst/>
              <a:cxnLst/>
              <a:rect l="l" t="t" r="r" b="b"/>
              <a:pathLst>
                <a:path w="1498304" h="715660">
                  <a:moveTo>
                    <a:pt x="1373843" y="715660"/>
                  </a:moveTo>
                  <a:lnTo>
                    <a:pt x="124460" y="715660"/>
                  </a:lnTo>
                  <a:cubicBezTo>
                    <a:pt x="55880" y="715660"/>
                    <a:pt x="0" y="659780"/>
                    <a:pt x="0" y="5912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3844" y="0"/>
                  </a:lnTo>
                  <a:cubicBezTo>
                    <a:pt x="1442423" y="0"/>
                    <a:pt x="1498304" y="55880"/>
                    <a:pt x="1498304" y="124460"/>
                  </a:cubicBezTo>
                  <a:lnTo>
                    <a:pt x="1498304" y="591200"/>
                  </a:lnTo>
                  <a:cubicBezTo>
                    <a:pt x="1498304" y="659780"/>
                    <a:pt x="1442423" y="715660"/>
                    <a:pt x="1373844" y="71566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52380" y="2573360"/>
            <a:ext cx="2669700" cy="3574495"/>
            <a:chOff x="0" y="0"/>
            <a:chExt cx="1913890" cy="256253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2562532"/>
            </a:xfrm>
            <a:custGeom>
              <a:avLst/>
              <a:gdLst/>
              <a:ahLst/>
              <a:cxnLst/>
              <a:rect l="l" t="t" r="r" b="b"/>
              <a:pathLst>
                <a:path w="1913890" h="2562532">
                  <a:moveTo>
                    <a:pt x="1789430" y="2562532"/>
                  </a:moveTo>
                  <a:lnTo>
                    <a:pt x="124460" y="2562532"/>
                  </a:lnTo>
                  <a:cubicBezTo>
                    <a:pt x="55880" y="2562532"/>
                    <a:pt x="0" y="2506652"/>
                    <a:pt x="0" y="24380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438072"/>
                  </a:lnTo>
                  <a:cubicBezTo>
                    <a:pt x="1913890" y="2506652"/>
                    <a:pt x="1858010" y="2562532"/>
                    <a:pt x="1789430" y="2562532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10352" y="2096482"/>
            <a:ext cx="953757" cy="95375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8" name="Freeform 28"/>
          <p:cNvSpPr/>
          <p:nvPr/>
        </p:nvSpPr>
        <p:spPr>
          <a:xfrm>
            <a:off x="7420201" y="2296647"/>
            <a:ext cx="534059" cy="534059"/>
          </a:xfrm>
          <a:custGeom>
            <a:avLst/>
            <a:gdLst/>
            <a:ahLst/>
            <a:cxnLst/>
            <a:rect l="l" t="t" r="r" b="b"/>
            <a:pathLst>
              <a:path w="534059" h="534059">
                <a:moveTo>
                  <a:pt x="0" y="0"/>
                </a:moveTo>
                <a:lnTo>
                  <a:pt x="534059" y="0"/>
                </a:lnTo>
                <a:lnTo>
                  <a:pt x="534059" y="534059"/>
                </a:lnTo>
                <a:lnTo>
                  <a:pt x="0" y="5340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TextBox 29"/>
          <p:cNvSpPr txBox="1"/>
          <p:nvPr/>
        </p:nvSpPr>
        <p:spPr>
          <a:xfrm>
            <a:off x="6642233" y="3878746"/>
            <a:ext cx="2089995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Launching Kentucky’s first high school AI literacy course spring 2026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51534" y="1243222"/>
            <a:ext cx="3352799" cy="40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8034"/>
                </a:solidFill>
                <a:latin typeface="Squada One"/>
                <a:ea typeface="Squada One"/>
                <a:cs typeface="Squada One"/>
                <a:sym typeface="Squada One"/>
              </a:rPr>
              <a:t>START WHERE THE GAP BEGINS</a:t>
            </a:r>
            <a:endParaRPr lang="en-US" sz="2499" dirty="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27231" y="3232785"/>
            <a:ext cx="266970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DATA SCIENCE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539806" y="3232785"/>
            <a:ext cx="266970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CYBERSECURITY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52380" y="3232785"/>
            <a:ext cx="266970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 LITERACY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46095" y="3878746"/>
            <a:ext cx="2089995" cy="200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 data science pathways in KY high schools → We Lead CS  launching in 2026-2027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831803" y="3848100"/>
            <a:ext cx="2089995" cy="2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Enrollment: only 336 students statewide → We Lead CS </a:t>
            </a: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added 57 </a:t>
            </a:r>
            <a:r>
              <a:rPr lang="en-US" sz="1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more in one year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31162" y="6607866"/>
            <a:ext cx="7886985" cy="3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000" dirty="0">
                <a:solidFill>
                  <a:srgbClr val="FFFFFF"/>
                </a:solidFill>
                <a:latin typeface="Poppins ExtraBold" panose="00000900000000000000" pitchFamily="2" charset="0"/>
                <a:ea typeface="Squada One"/>
                <a:cs typeface="Poppins ExtraBold" panose="00000900000000000000" pitchFamily="2" charset="0"/>
                <a:sym typeface="Squada One"/>
              </a:rPr>
              <a:t>EMPLOYER ADVISORY BOARD ENSURES INDUSTRY ALIGNMENT</a:t>
            </a:r>
          </a:p>
        </p:txBody>
      </p:sp>
      <p:sp>
        <p:nvSpPr>
          <p:cNvPr id="37" name="Freeform 37"/>
          <p:cNvSpPr/>
          <p:nvPr/>
        </p:nvSpPr>
        <p:spPr>
          <a:xfrm>
            <a:off x="5979533" y="123833"/>
            <a:ext cx="2828712" cy="732827"/>
          </a:xfrm>
          <a:custGeom>
            <a:avLst/>
            <a:gdLst/>
            <a:ahLst/>
            <a:cxnLst/>
            <a:rect l="l" t="t" r="r" b="b"/>
            <a:pathLst>
              <a:path w="2828712" h="732827">
                <a:moveTo>
                  <a:pt x="0" y="0"/>
                </a:moveTo>
                <a:lnTo>
                  <a:pt x="2828712" y="0"/>
                </a:lnTo>
                <a:lnTo>
                  <a:pt x="2828712" y="732827"/>
                </a:lnTo>
                <a:lnTo>
                  <a:pt x="0" y="7328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-1039133"/>
            <a:ext cx="9753600" cy="4352544"/>
          </a:xfrm>
          <a:custGeom>
            <a:avLst/>
            <a:gdLst/>
            <a:ahLst/>
            <a:cxnLst/>
            <a:rect l="l" t="t" r="r" b="b"/>
            <a:pathLst>
              <a:path w="9753600" h="4352544">
                <a:moveTo>
                  <a:pt x="9753600" y="4352544"/>
                </a:moveTo>
                <a:lnTo>
                  <a:pt x="0" y="4352544"/>
                </a:lnTo>
                <a:lnTo>
                  <a:pt x="0" y="0"/>
                </a:lnTo>
                <a:lnTo>
                  <a:pt x="9753600" y="0"/>
                </a:lnTo>
                <a:lnTo>
                  <a:pt x="9753600" y="43525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7120773" y="1976611"/>
            <a:ext cx="604001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8421400" y="2681461"/>
            <a:ext cx="600680" cy="6006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54D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21400" y="3935471"/>
            <a:ext cx="600680" cy="60068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54D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421400" y="5189480"/>
            <a:ext cx="600680" cy="60068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54D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-1815114" y="6083808"/>
            <a:ext cx="3901440" cy="999744"/>
          </a:xfrm>
          <a:custGeom>
            <a:avLst/>
            <a:gdLst/>
            <a:ahLst/>
            <a:cxnLst/>
            <a:rect l="l" t="t" r="r" b="b"/>
            <a:pathLst>
              <a:path w="3901440" h="999744">
                <a:moveTo>
                  <a:pt x="0" y="0"/>
                </a:moveTo>
                <a:lnTo>
                  <a:pt x="3901440" y="0"/>
                </a:lnTo>
                <a:lnTo>
                  <a:pt x="3901440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2928729" y="1128886"/>
            <a:ext cx="609335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dirty="0">
                <a:solidFill>
                  <a:srgbClr val="FF8034"/>
                </a:solidFill>
                <a:latin typeface="Squada One"/>
                <a:ea typeface="Squada One"/>
                <a:cs typeface="Squada One"/>
                <a:sym typeface="Squada One"/>
              </a:rPr>
              <a:t>RETURN ON INVESTMENT (ROI)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60926" y="2633836"/>
            <a:ext cx="585774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b="1" dirty="0">
                <a:solidFill>
                  <a:srgbClr val="3784FF"/>
                </a:solidFill>
                <a:latin typeface="Blinker Bold"/>
                <a:ea typeface="Blinker Bold"/>
                <a:cs typeface="Blinker Bold"/>
                <a:sym typeface="Blinker Bold"/>
              </a:rPr>
              <a:t>WORKERS: INCREASED WAGES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05000" y="3054726"/>
            <a:ext cx="6313669" cy="603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600" dirty="0">
                <a:solidFill>
                  <a:srgbClr val="FFFFFF"/>
                </a:solidFill>
                <a:latin typeface="Poppins Medium" panose="020B0502040204020203" pitchFamily="2" charset="0"/>
                <a:ea typeface="Blinker"/>
                <a:cs typeface="Poppins Medium" panose="020B0502040204020203" pitchFamily="2" charset="0"/>
                <a:sym typeface="Blinker"/>
              </a:rPr>
              <a:t>Workers with 1 digital skill earn 23% more; 3+ skills earn </a:t>
            </a:r>
          </a:p>
          <a:p>
            <a:pPr algn="r">
              <a:lnSpc>
                <a:spcPts val="2380"/>
              </a:lnSpc>
            </a:pPr>
            <a:r>
              <a:rPr lang="en-US" sz="1600" dirty="0">
                <a:solidFill>
                  <a:srgbClr val="FFFFFF"/>
                </a:solidFill>
                <a:latin typeface="Poppins Medium" panose="020B0502040204020203" pitchFamily="2" charset="0"/>
                <a:ea typeface="Blinker"/>
                <a:cs typeface="Poppins Medium" panose="020B0502040204020203" pitchFamily="2" charset="0"/>
                <a:sym typeface="Blinker"/>
              </a:rPr>
              <a:t>45% more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60926" y="3887846"/>
            <a:ext cx="5857744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dirty="0">
                <a:solidFill>
                  <a:srgbClr val="3784FF"/>
                </a:solidFill>
                <a:latin typeface="Blinker Bold"/>
                <a:ea typeface="Blinker Bold"/>
                <a:cs typeface="Blinker Bold"/>
                <a:sym typeface="Blinker Bold"/>
              </a:rPr>
              <a:t>BUSINESSES: HIGHER PROFITS AND GROWTH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34930" y="4308735"/>
            <a:ext cx="6683739" cy="59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600" dirty="0">
                <a:solidFill>
                  <a:srgbClr val="FFFFFF"/>
                </a:solidFill>
                <a:latin typeface="Poppins Medium" panose="00000600000000000000" pitchFamily="2" charset="0"/>
                <a:ea typeface="Blinker"/>
                <a:cs typeface="Poppins Medium" panose="00000600000000000000" pitchFamily="2" charset="0"/>
                <a:sym typeface="Blinker"/>
              </a:rPr>
              <a:t>Companies with advanced digital skills → 168% higher revenue</a:t>
            </a:r>
          </a:p>
          <a:p>
            <a:pPr algn="r">
              <a:lnSpc>
                <a:spcPts val="2380"/>
              </a:lnSpc>
            </a:pPr>
            <a:r>
              <a:rPr lang="en-US" sz="1600" dirty="0">
                <a:solidFill>
                  <a:srgbClr val="FFFFFF"/>
                </a:solidFill>
                <a:latin typeface="Poppins Medium" panose="00000600000000000000" pitchFamily="2" charset="0"/>
                <a:ea typeface="Blinker"/>
                <a:cs typeface="Poppins Medium" panose="00000600000000000000" pitchFamily="2" charset="0"/>
                <a:sym typeface="Blinker"/>
              </a:rPr>
              <a:t>44% more likely to see consistent growth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34930" y="5562744"/>
            <a:ext cx="6683739" cy="2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600" dirty="0">
                <a:solidFill>
                  <a:srgbClr val="FFFFFF"/>
                </a:solidFill>
                <a:latin typeface="Poppins Medium" panose="00000600000000000000" pitchFamily="2" charset="0"/>
                <a:ea typeface="Blinker"/>
                <a:cs typeface="Poppins Medium" panose="00000600000000000000" pitchFamily="2" charset="0"/>
                <a:sym typeface="Blinker"/>
              </a:rPr>
              <a:t>Digital skills = higher wages, productivity, and tax revenue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19883" y="2735383"/>
            <a:ext cx="40371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19883" y="3989392"/>
            <a:ext cx="40371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19883" y="5243401"/>
            <a:ext cx="40371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03</a:t>
            </a:r>
          </a:p>
        </p:txBody>
      </p:sp>
      <p:sp>
        <p:nvSpPr>
          <p:cNvPr id="24" name="Freeform 24"/>
          <p:cNvSpPr/>
          <p:nvPr/>
        </p:nvSpPr>
        <p:spPr>
          <a:xfrm>
            <a:off x="6094885" y="365107"/>
            <a:ext cx="2828712" cy="732827"/>
          </a:xfrm>
          <a:custGeom>
            <a:avLst/>
            <a:gdLst/>
            <a:ahLst/>
            <a:cxnLst/>
            <a:rect l="l" t="t" r="r" b="b"/>
            <a:pathLst>
              <a:path w="2828712" h="732827">
                <a:moveTo>
                  <a:pt x="0" y="0"/>
                </a:moveTo>
                <a:lnTo>
                  <a:pt x="2828712" y="0"/>
                </a:lnTo>
                <a:lnTo>
                  <a:pt x="2828712" y="732826"/>
                </a:lnTo>
                <a:lnTo>
                  <a:pt x="0" y="732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E3E43E99-7459-B770-F943-62D0639B85D5}"/>
              </a:ext>
            </a:extLst>
          </p:cNvPr>
          <p:cNvSpPr txBox="1"/>
          <p:nvPr/>
        </p:nvSpPr>
        <p:spPr>
          <a:xfrm>
            <a:off x="2360925" y="5158960"/>
            <a:ext cx="5857744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dirty="0">
                <a:solidFill>
                  <a:srgbClr val="3784FF"/>
                </a:solidFill>
                <a:latin typeface="Blinker Bold"/>
                <a:ea typeface="Blinker Bold"/>
                <a:cs typeface="Blinker Bold"/>
                <a:sym typeface="Blinker Bold"/>
              </a:rPr>
              <a:t>KENTUCKY: ECONOMIC GROWTH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28786"/>
            <a:ext cx="9753600" cy="4352544"/>
          </a:xfrm>
          <a:custGeom>
            <a:avLst/>
            <a:gdLst/>
            <a:ahLst/>
            <a:cxnLst/>
            <a:rect l="l" t="t" r="r" b="b"/>
            <a:pathLst>
              <a:path w="9753600" h="4352544">
                <a:moveTo>
                  <a:pt x="0" y="0"/>
                </a:moveTo>
                <a:lnTo>
                  <a:pt x="9753600" y="0"/>
                </a:lnTo>
                <a:lnTo>
                  <a:pt x="9753600" y="4352544"/>
                </a:lnTo>
                <a:lnTo>
                  <a:pt x="0" y="4352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 flipV="1">
            <a:off x="4876871" y="1369696"/>
            <a:ext cx="511291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5386448" y="3657600"/>
            <a:ext cx="3861990" cy="386199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6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612807" y="3657600"/>
            <a:ext cx="3409273" cy="3409259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6747" b="-16747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36436" y="874423"/>
            <a:ext cx="437209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>
                <a:solidFill>
                  <a:srgbClr val="FF8034"/>
                </a:solidFill>
                <a:latin typeface="Squada One"/>
                <a:ea typeface="Squada One"/>
                <a:cs typeface="Squada One"/>
                <a:sym typeface="Squada One"/>
              </a:rPr>
              <a:t>GROWTH &amp; IMPACT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1520" y="2050760"/>
            <a:ext cx="829056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Poppins ExtraBold" panose="00000900000000000000" pitchFamily="2" charset="0"/>
                <a:ea typeface="Blinker"/>
                <a:cs typeface="Poppins ExtraBold" panose="00000900000000000000" pitchFamily="2" charset="0"/>
                <a:sym typeface="Blinker"/>
              </a:rPr>
              <a:t>Growth: 68 students → 225 students → projected 750 by 2028</a:t>
            </a:r>
          </a:p>
        </p:txBody>
      </p:sp>
      <p:sp>
        <p:nvSpPr>
          <p:cNvPr id="11" name="Freeform 11"/>
          <p:cNvSpPr/>
          <p:nvPr/>
        </p:nvSpPr>
        <p:spPr>
          <a:xfrm>
            <a:off x="6094885" y="365107"/>
            <a:ext cx="2828712" cy="732827"/>
          </a:xfrm>
          <a:custGeom>
            <a:avLst/>
            <a:gdLst/>
            <a:ahLst/>
            <a:cxnLst/>
            <a:rect l="l" t="t" r="r" b="b"/>
            <a:pathLst>
              <a:path w="2828712" h="732827">
                <a:moveTo>
                  <a:pt x="0" y="0"/>
                </a:moveTo>
                <a:lnTo>
                  <a:pt x="2828712" y="0"/>
                </a:lnTo>
                <a:lnTo>
                  <a:pt x="2828712" y="732826"/>
                </a:lnTo>
                <a:lnTo>
                  <a:pt x="0" y="732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731520" y="2856402"/>
            <a:ext cx="641254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Poppins ExtraBold" panose="00000900000000000000" pitchFamily="2" charset="0"/>
                <a:ea typeface="Blinker"/>
                <a:cs typeface="Poppins ExtraBold" panose="00000900000000000000" pitchFamily="2" charset="0"/>
                <a:sym typeface="Blinker"/>
              </a:rPr>
              <a:t>5 schools → 26 schools → statewide virtual reach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3790686"/>
            <a:ext cx="4350392" cy="95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Poppins ExtraBold" panose="00000900000000000000" pitchFamily="2" charset="0"/>
                <a:ea typeface="Blinker"/>
                <a:cs typeface="Poppins ExtraBold" panose="00000900000000000000" pitchFamily="2" charset="0"/>
                <a:sym typeface="Blinker"/>
              </a:rPr>
              <a:t>JumpStart pre-internships and 60 paid virtual internships by 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99" r="-1000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4167589" y="1198245"/>
            <a:ext cx="580630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903689" y="670684"/>
            <a:ext cx="316587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>
                <a:solidFill>
                  <a:srgbClr val="FF8034"/>
                </a:solidFill>
                <a:latin typeface="Squada One"/>
                <a:ea typeface="Squada One"/>
                <a:cs typeface="Squada One"/>
                <a:sym typeface="Squada One"/>
              </a:rPr>
              <a:t>THE ASK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31520" y="2109282"/>
            <a:ext cx="7557867" cy="1048795"/>
            <a:chOff x="0" y="0"/>
            <a:chExt cx="5418185" cy="7518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18185" cy="751874"/>
            </a:xfrm>
            <a:custGeom>
              <a:avLst/>
              <a:gdLst/>
              <a:ahLst/>
              <a:cxnLst/>
              <a:rect l="l" t="t" r="r" b="b"/>
              <a:pathLst>
                <a:path w="5418185" h="751874">
                  <a:moveTo>
                    <a:pt x="5293725" y="751874"/>
                  </a:moveTo>
                  <a:lnTo>
                    <a:pt x="124460" y="751874"/>
                  </a:lnTo>
                  <a:cubicBezTo>
                    <a:pt x="55880" y="751874"/>
                    <a:pt x="0" y="695994"/>
                    <a:pt x="0" y="6274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3725" y="0"/>
                  </a:lnTo>
                  <a:cubicBezTo>
                    <a:pt x="5362305" y="0"/>
                    <a:pt x="5418185" y="55880"/>
                    <a:pt x="5418185" y="124460"/>
                  </a:cubicBezTo>
                  <a:lnTo>
                    <a:pt x="5418185" y="627414"/>
                  </a:lnTo>
                  <a:cubicBezTo>
                    <a:pt x="5418185" y="695994"/>
                    <a:pt x="5362305" y="751874"/>
                    <a:pt x="5293725" y="751874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887301" y="1785110"/>
            <a:ext cx="9022889" cy="472200"/>
            <a:chOff x="0" y="0"/>
            <a:chExt cx="12619064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19065" cy="660400"/>
            </a:xfrm>
            <a:custGeom>
              <a:avLst/>
              <a:gdLst/>
              <a:ahLst/>
              <a:cxnLst/>
              <a:rect l="l" t="t" r="r" b="b"/>
              <a:pathLst>
                <a:path w="12619065" h="660400">
                  <a:moveTo>
                    <a:pt x="124946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94605" y="0"/>
                  </a:lnTo>
                  <a:cubicBezTo>
                    <a:pt x="12563184" y="0"/>
                    <a:pt x="12619065" y="55880"/>
                    <a:pt x="12619065" y="124460"/>
                  </a:cubicBezTo>
                  <a:lnTo>
                    <a:pt x="12619065" y="535940"/>
                  </a:lnTo>
                  <a:cubicBezTo>
                    <a:pt x="12619065" y="604520"/>
                    <a:pt x="12563184" y="660400"/>
                    <a:pt x="12494605" y="66040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06573" y="1674495"/>
            <a:ext cx="1165627" cy="116562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7963038" y="1919126"/>
            <a:ext cx="652697" cy="652697"/>
          </a:xfrm>
          <a:custGeom>
            <a:avLst/>
            <a:gdLst/>
            <a:ahLst/>
            <a:cxnLst/>
            <a:rect l="l" t="t" r="r" b="b"/>
            <a:pathLst>
              <a:path w="652697" h="652697">
                <a:moveTo>
                  <a:pt x="0" y="0"/>
                </a:moveTo>
                <a:lnTo>
                  <a:pt x="652697" y="0"/>
                </a:lnTo>
                <a:lnTo>
                  <a:pt x="652697" y="652697"/>
                </a:lnTo>
                <a:lnTo>
                  <a:pt x="0" y="6526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990677" y="2406591"/>
            <a:ext cx="6103439" cy="59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 dirty="0">
                <a:solidFill>
                  <a:srgbClr val="FFFFFF"/>
                </a:solidFill>
                <a:latin typeface="Poppins" panose="00000500000000000000" pitchFamily="2" charset="0"/>
                <a:ea typeface="Blinker"/>
                <a:cs typeface="Poppins" panose="00000500000000000000" pitchFamily="2" charset="0"/>
                <a:sym typeface="Blinker"/>
              </a:rPr>
              <a:t>Expands AI, Data Science, Cybersecurity, Programming, Networking pathways across Kentucky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7301" y="1822772"/>
            <a:ext cx="6490543" cy="338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Blinker Bold"/>
                <a:cs typeface="Poppins ExtraBold" panose="00000900000000000000" pitchFamily="2" charset="0"/>
                <a:sym typeface="Blinker Bold"/>
              </a:rPr>
              <a:t>Increase appropriation from $3M → $5M </a:t>
            </a:r>
            <a:r>
              <a:rPr lang="en-US" sz="1000" b="1" dirty="0">
                <a:solidFill>
                  <a:srgbClr val="FFFFFF"/>
                </a:solidFill>
                <a:latin typeface="Poppins ExtraBold" panose="00000900000000000000" pitchFamily="2" charset="0"/>
                <a:ea typeface="Blinker Bold"/>
                <a:cs typeface="Poppins ExtraBold" panose="00000900000000000000" pitchFamily="2" charset="0"/>
                <a:sym typeface="Blinker Bold"/>
              </a:rPr>
              <a:t>(2026–2028) </a:t>
            </a:r>
            <a:endParaRPr lang="en-US" sz="1000" b="1" dirty="0">
              <a:solidFill>
                <a:srgbClr val="FFFFFF"/>
              </a:solidFill>
              <a:latin typeface="Blinker Bold"/>
              <a:ea typeface="Blinker Bold"/>
              <a:cs typeface="Blinker Bold"/>
              <a:sym typeface="Blinker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731520" y="3735739"/>
            <a:ext cx="7557867" cy="1048795"/>
            <a:chOff x="0" y="0"/>
            <a:chExt cx="5418185" cy="751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18185" cy="751874"/>
            </a:xfrm>
            <a:custGeom>
              <a:avLst/>
              <a:gdLst/>
              <a:ahLst/>
              <a:cxnLst/>
              <a:rect l="l" t="t" r="r" b="b"/>
              <a:pathLst>
                <a:path w="5418185" h="751874">
                  <a:moveTo>
                    <a:pt x="5293725" y="751874"/>
                  </a:moveTo>
                  <a:lnTo>
                    <a:pt x="124460" y="751874"/>
                  </a:lnTo>
                  <a:cubicBezTo>
                    <a:pt x="55880" y="751874"/>
                    <a:pt x="0" y="695994"/>
                    <a:pt x="0" y="6274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3725" y="0"/>
                  </a:lnTo>
                  <a:cubicBezTo>
                    <a:pt x="5362305" y="0"/>
                    <a:pt x="5418185" y="55880"/>
                    <a:pt x="5418185" y="124460"/>
                  </a:cubicBezTo>
                  <a:lnTo>
                    <a:pt x="5418185" y="627414"/>
                  </a:lnTo>
                  <a:cubicBezTo>
                    <a:pt x="5418185" y="695994"/>
                    <a:pt x="5362305" y="751874"/>
                    <a:pt x="5293725" y="751874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87301" y="3411566"/>
            <a:ext cx="9022889" cy="472200"/>
            <a:chOff x="0" y="0"/>
            <a:chExt cx="12619064" cy="660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19065" cy="660400"/>
            </a:xfrm>
            <a:custGeom>
              <a:avLst/>
              <a:gdLst/>
              <a:ahLst/>
              <a:cxnLst/>
              <a:rect l="l" t="t" r="r" b="b"/>
              <a:pathLst>
                <a:path w="12619065" h="660400">
                  <a:moveTo>
                    <a:pt x="124946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94605" y="0"/>
                  </a:lnTo>
                  <a:cubicBezTo>
                    <a:pt x="12563184" y="0"/>
                    <a:pt x="12619065" y="55880"/>
                    <a:pt x="12619065" y="124460"/>
                  </a:cubicBezTo>
                  <a:lnTo>
                    <a:pt x="12619065" y="535940"/>
                  </a:lnTo>
                  <a:cubicBezTo>
                    <a:pt x="12619065" y="604520"/>
                    <a:pt x="12563184" y="660400"/>
                    <a:pt x="12494605" y="66040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06573" y="3300952"/>
            <a:ext cx="1165627" cy="116562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7963038" y="3545583"/>
            <a:ext cx="652697" cy="652697"/>
          </a:xfrm>
          <a:custGeom>
            <a:avLst/>
            <a:gdLst/>
            <a:ahLst/>
            <a:cxnLst/>
            <a:rect l="l" t="t" r="r" b="b"/>
            <a:pathLst>
              <a:path w="652697" h="652697">
                <a:moveTo>
                  <a:pt x="0" y="0"/>
                </a:moveTo>
                <a:lnTo>
                  <a:pt x="652697" y="0"/>
                </a:lnTo>
                <a:lnTo>
                  <a:pt x="652697" y="652697"/>
                </a:lnTo>
                <a:lnTo>
                  <a:pt x="0" y="6526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TextBox 23"/>
          <p:cNvSpPr txBox="1"/>
          <p:nvPr/>
        </p:nvSpPr>
        <p:spPr>
          <a:xfrm>
            <a:off x="973471" y="4133814"/>
            <a:ext cx="6103439" cy="29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 dirty="0">
                <a:solidFill>
                  <a:srgbClr val="FFFFFF"/>
                </a:solidFill>
                <a:latin typeface="Poppins" panose="00000500000000000000" pitchFamily="2" charset="0"/>
                <a:ea typeface="Blinker"/>
                <a:cs typeface="Poppins" panose="00000500000000000000" pitchFamily="2" charset="0"/>
                <a:sym typeface="Blinker"/>
              </a:rPr>
              <a:t>Total enrollment +750 in 2027-2028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7301" y="3449229"/>
            <a:ext cx="537237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Blinker Bold"/>
                <a:cs typeface="Poppins ExtraBold" panose="00000900000000000000" pitchFamily="2" charset="0"/>
                <a:sym typeface="Blinker Bold"/>
              </a:rPr>
              <a:t>Supports 250 new students/year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61311" y="5362196"/>
            <a:ext cx="7557867" cy="1048795"/>
            <a:chOff x="0" y="0"/>
            <a:chExt cx="5418185" cy="7518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418185" cy="751874"/>
            </a:xfrm>
            <a:custGeom>
              <a:avLst/>
              <a:gdLst/>
              <a:ahLst/>
              <a:cxnLst/>
              <a:rect l="l" t="t" r="r" b="b"/>
              <a:pathLst>
                <a:path w="5418185" h="751874">
                  <a:moveTo>
                    <a:pt x="5293725" y="751874"/>
                  </a:moveTo>
                  <a:lnTo>
                    <a:pt x="124460" y="751874"/>
                  </a:lnTo>
                  <a:cubicBezTo>
                    <a:pt x="55880" y="751874"/>
                    <a:pt x="0" y="695994"/>
                    <a:pt x="0" y="6274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3725" y="0"/>
                  </a:lnTo>
                  <a:cubicBezTo>
                    <a:pt x="5362305" y="0"/>
                    <a:pt x="5418185" y="55880"/>
                    <a:pt x="5418185" y="124460"/>
                  </a:cubicBezTo>
                  <a:lnTo>
                    <a:pt x="5418185" y="627414"/>
                  </a:lnTo>
                  <a:cubicBezTo>
                    <a:pt x="5418185" y="695994"/>
                    <a:pt x="5362305" y="751874"/>
                    <a:pt x="5293725" y="751874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857510" y="5038023"/>
            <a:ext cx="9022889" cy="472200"/>
            <a:chOff x="0" y="0"/>
            <a:chExt cx="12619064" cy="660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619065" cy="660400"/>
            </a:xfrm>
            <a:custGeom>
              <a:avLst/>
              <a:gdLst/>
              <a:ahLst/>
              <a:cxnLst/>
              <a:rect l="l" t="t" r="r" b="b"/>
              <a:pathLst>
                <a:path w="12619065" h="660400">
                  <a:moveTo>
                    <a:pt x="124946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94605" y="0"/>
                  </a:lnTo>
                  <a:cubicBezTo>
                    <a:pt x="12563184" y="0"/>
                    <a:pt x="12619065" y="55880"/>
                    <a:pt x="12619065" y="124460"/>
                  </a:cubicBezTo>
                  <a:lnTo>
                    <a:pt x="12619065" y="535940"/>
                  </a:lnTo>
                  <a:cubicBezTo>
                    <a:pt x="12619065" y="604520"/>
                    <a:pt x="12563184" y="660400"/>
                    <a:pt x="12494605" y="66040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36364" y="4927409"/>
            <a:ext cx="1165627" cy="116562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32" name="Freeform 32"/>
          <p:cNvSpPr/>
          <p:nvPr/>
        </p:nvSpPr>
        <p:spPr>
          <a:xfrm>
            <a:off x="7992829" y="5172040"/>
            <a:ext cx="652697" cy="652697"/>
          </a:xfrm>
          <a:custGeom>
            <a:avLst/>
            <a:gdLst/>
            <a:ahLst/>
            <a:cxnLst/>
            <a:rect l="l" t="t" r="r" b="b"/>
            <a:pathLst>
              <a:path w="652697" h="652697">
                <a:moveTo>
                  <a:pt x="0" y="0"/>
                </a:moveTo>
                <a:lnTo>
                  <a:pt x="652697" y="0"/>
                </a:lnTo>
                <a:lnTo>
                  <a:pt x="652697" y="652697"/>
                </a:lnTo>
                <a:lnTo>
                  <a:pt x="0" y="6526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3" name="TextBox 33"/>
          <p:cNvSpPr txBox="1"/>
          <p:nvPr/>
        </p:nvSpPr>
        <p:spPr>
          <a:xfrm>
            <a:off x="1103235" y="5609567"/>
            <a:ext cx="6103439" cy="59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 dirty="0">
                <a:solidFill>
                  <a:srgbClr val="FFFFFF"/>
                </a:solidFill>
                <a:latin typeface="Poppins" panose="00000500000000000000" pitchFamily="2" charset="0"/>
                <a:ea typeface="Blinker"/>
                <a:cs typeface="Poppins" panose="00000500000000000000" pitchFamily="2" charset="0"/>
                <a:sym typeface="Blinker"/>
              </a:rPr>
              <a:t>Virtual work based learning</a:t>
            </a:r>
          </a:p>
          <a:p>
            <a:pPr algn="l">
              <a:lnSpc>
                <a:spcPts val="2379"/>
              </a:lnSpc>
            </a:pPr>
            <a:r>
              <a:rPr lang="en-US" sz="1699" dirty="0">
                <a:solidFill>
                  <a:srgbClr val="FFFFFF"/>
                </a:solidFill>
                <a:latin typeface="Poppins" panose="00000500000000000000" pitchFamily="2" charset="0"/>
                <a:ea typeface="Blinker"/>
                <a:cs typeface="Poppins" panose="00000500000000000000" pitchFamily="2" charset="0"/>
                <a:sym typeface="Blinker"/>
              </a:rPr>
              <a:t>Paid work experience for students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67301" y="5075685"/>
            <a:ext cx="6769063" cy="34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Blinker Bold"/>
                <a:cs typeface="Poppins ExtraBold" panose="00000900000000000000" pitchFamily="2" charset="0"/>
                <a:sym typeface="Blinker Bold"/>
              </a:rPr>
              <a:t>Strengthens employer partnerships</a:t>
            </a:r>
          </a:p>
        </p:txBody>
      </p:sp>
      <p:sp>
        <p:nvSpPr>
          <p:cNvPr id="35" name="Freeform 35"/>
          <p:cNvSpPr/>
          <p:nvPr/>
        </p:nvSpPr>
        <p:spPr>
          <a:xfrm>
            <a:off x="6043488" y="189193"/>
            <a:ext cx="2828712" cy="732827"/>
          </a:xfrm>
          <a:custGeom>
            <a:avLst/>
            <a:gdLst/>
            <a:ahLst/>
            <a:cxnLst/>
            <a:rect l="l" t="t" r="r" b="b"/>
            <a:pathLst>
              <a:path w="2828712" h="732827">
                <a:moveTo>
                  <a:pt x="0" y="0"/>
                </a:moveTo>
                <a:lnTo>
                  <a:pt x="2828712" y="0"/>
                </a:lnTo>
                <a:lnTo>
                  <a:pt x="2828712" y="732827"/>
                </a:lnTo>
                <a:lnTo>
                  <a:pt x="0" y="7328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-1039133"/>
            <a:ext cx="9753600" cy="4352544"/>
          </a:xfrm>
          <a:custGeom>
            <a:avLst/>
            <a:gdLst/>
            <a:ahLst/>
            <a:cxnLst/>
            <a:rect l="l" t="t" r="r" b="b"/>
            <a:pathLst>
              <a:path w="9753600" h="4352544">
                <a:moveTo>
                  <a:pt x="9753600" y="4352544"/>
                </a:moveTo>
                <a:lnTo>
                  <a:pt x="0" y="4352544"/>
                </a:lnTo>
                <a:lnTo>
                  <a:pt x="0" y="0"/>
                </a:lnTo>
                <a:lnTo>
                  <a:pt x="9753600" y="0"/>
                </a:lnTo>
                <a:lnTo>
                  <a:pt x="9753600" y="43525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8421400" y="2681461"/>
            <a:ext cx="600680" cy="60068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54D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21400" y="3935471"/>
            <a:ext cx="600680" cy="60068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54D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21400" y="5189480"/>
            <a:ext cx="600680" cy="60068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54D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0574" y="1108564"/>
            <a:ext cx="9175720" cy="1415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79"/>
              </a:lnSpc>
            </a:pPr>
            <a:r>
              <a:rPr lang="en-US" sz="4499" dirty="0">
                <a:solidFill>
                  <a:srgbClr val="FF8034"/>
                </a:solidFill>
                <a:latin typeface="Squada One"/>
                <a:ea typeface="Squada One"/>
                <a:cs typeface="Squada One"/>
                <a:sym typeface="Squada One"/>
              </a:rPr>
              <a:t>PREPARING STUDENTS. POWERING EMPLOYERS.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7200" y="2735383"/>
            <a:ext cx="7761469" cy="949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779"/>
              </a:lnSpc>
            </a:pPr>
            <a:r>
              <a:rPr lang="en-US" sz="2600" b="1" dirty="0">
                <a:solidFill>
                  <a:srgbClr val="FCFDFD"/>
                </a:solidFill>
                <a:latin typeface="Poppins" panose="00000500000000000000" pitchFamily="2" charset="0"/>
                <a:ea typeface="Blinker Bold"/>
                <a:cs typeface="Poppins" panose="00000500000000000000" pitchFamily="2" charset="0"/>
                <a:sym typeface="Blinker Bold"/>
              </a:rPr>
              <a:t>Building Kentucky’s digital workforce pipeline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24054" y="4027290"/>
            <a:ext cx="5857744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599" b="1" dirty="0">
                <a:solidFill>
                  <a:srgbClr val="FFFFFF"/>
                </a:solidFill>
                <a:latin typeface="Poppins" panose="00000500000000000000" pitchFamily="2" charset="0"/>
                <a:ea typeface="Blinker Bold"/>
                <a:cs typeface="Poppins" panose="00000500000000000000" pitchFamily="2" charset="0"/>
                <a:sym typeface="Blinker Bold"/>
              </a:rPr>
              <a:t>Proven results, scalable statewide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8998" y="5132330"/>
            <a:ext cx="6899671" cy="9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599" b="1" dirty="0">
                <a:solidFill>
                  <a:srgbClr val="FCFDFD"/>
                </a:solidFill>
                <a:latin typeface="Poppins" panose="00000500000000000000" pitchFamily="2" charset="0"/>
                <a:ea typeface="Blinker Bold"/>
                <a:cs typeface="Poppins" panose="00000500000000000000" pitchFamily="2" charset="0"/>
                <a:sym typeface="Blinker Bold"/>
              </a:rPr>
              <a:t>Smart return on investment for Kentucky’s future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19883" y="2735383"/>
            <a:ext cx="40371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19883" y="3989392"/>
            <a:ext cx="40371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19883" y="5243401"/>
            <a:ext cx="40371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>
            <a:off x="120574" y="6243464"/>
            <a:ext cx="2828712" cy="732827"/>
          </a:xfrm>
          <a:custGeom>
            <a:avLst/>
            <a:gdLst/>
            <a:ahLst/>
            <a:cxnLst/>
            <a:rect l="l" t="t" r="r" b="b"/>
            <a:pathLst>
              <a:path w="2828712" h="732827">
                <a:moveTo>
                  <a:pt x="0" y="0"/>
                </a:moveTo>
                <a:lnTo>
                  <a:pt x="2828712" y="0"/>
                </a:lnTo>
                <a:lnTo>
                  <a:pt x="2828712" y="732827"/>
                </a:lnTo>
                <a:lnTo>
                  <a:pt x="0" y="732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62" r="-696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 flipV="1">
            <a:off x="0" y="-610009"/>
            <a:ext cx="9753600" cy="4352544"/>
          </a:xfrm>
          <a:custGeom>
            <a:avLst/>
            <a:gdLst/>
            <a:ahLst/>
            <a:cxnLst/>
            <a:rect l="l" t="t" r="r" b="b"/>
            <a:pathLst>
              <a:path w="9753600" h="4352544">
                <a:moveTo>
                  <a:pt x="9753600" y="4352544"/>
                </a:moveTo>
                <a:lnTo>
                  <a:pt x="0" y="4352544"/>
                </a:lnTo>
                <a:lnTo>
                  <a:pt x="0" y="0"/>
                </a:lnTo>
                <a:lnTo>
                  <a:pt x="9753600" y="0"/>
                </a:lnTo>
                <a:lnTo>
                  <a:pt x="9753600" y="435254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4179262" y="654677"/>
            <a:ext cx="5406049" cy="54060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03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47551" y="485485"/>
            <a:ext cx="5069471" cy="5069451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11521" b="-1152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5890185"/>
            <a:ext cx="333124" cy="341083"/>
          </a:xfrm>
          <a:custGeom>
            <a:avLst/>
            <a:gdLst/>
            <a:ahLst/>
            <a:cxnLst/>
            <a:rect l="l" t="t" r="r" b="b"/>
            <a:pathLst>
              <a:path w="333124" h="341083">
                <a:moveTo>
                  <a:pt x="0" y="0"/>
                </a:moveTo>
                <a:lnTo>
                  <a:pt x="333124" y="0"/>
                </a:lnTo>
                <a:lnTo>
                  <a:pt x="333124" y="341083"/>
                </a:lnTo>
                <a:lnTo>
                  <a:pt x="0" y="341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731520" y="4831937"/>
            <a:ext cx="333124" cy="341083"/>
          </a:xfrm>
          <a:custGeom>
            <a:avLst/>
            <a:gdLst/>
            <a:ahLst/>
            <a:cxnLst/>
            <a:rect l="l" t="t" r="r" b="b"/>
            <a:pathLst>
              <a:path w="333124" h="341083">
                <a:moveTo>
                  <a:pt x="0" y="0"/>
                </a:moveTo>
                <a:lnTo>
                  <a:pt x="333124" y="0"/>
                </a:lnTo>
                <a:lnTo>
                  <a:pt x="333124" y="341083"/>
                </a:lnTo>
                <a:lnTo>
                  <a:pt x="0" y="341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731520" y="5371299"/>
            <a:ext cx="338098" cy="338098"/>
          </a:xfrm>
          <a:custGeom>
            <a:avLst/>
            <a:gdLst/>
            <a:ahLst/>
            <a:cxnLst/>
            <a:rect l="l" t="t" r="r" b="b"/>
            <a:pathLst>
              <a:path w="338098" h="338098">
                <a:moveTo>
                  <a:pt x="0" y="0"/>
                </a:moveTo>
                <a:lnTo>
                  <a:pt x="338098" y="0"/>
                </a:lnTo>
                <a:lnTo>
                  <a:pt x="338098" y="338098"/>
                </a:lnTo>
                <a:lnTo>
                  <a:pt x="0" y="338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731520" y="2965635"/>
            <a:ext cx="2828712" cy="732827"/>
          </a:xfrm>
          <a:custGeom>
            <a:avLst/>
            <a:gdLst/>
            <a:ahLst/>
            <a:cxnLst/>
            <a:rect l="l" t="t" r="r" b="b"/>
            <a:pathLst>
              <a:path w="2828712" h="732827">
                <a:moveTo>
                  <a:pt x="0" y="0"/>
                </a:moveTo>
                <a:lnTo>
                  <a:pt x="2828712" y="0"/>
                </a:lnTo>
                <a:lnTo>
                  <a:pt x="2828712" y="732827"/>
                </a:lnTo>
                <a:lnTo>
                  <a:pt x="0" y="73282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31520" y="3841337"/>
            <a:ext cx="2946803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FF8034"/>
                </a:solidFill>
                <a:latin typeface="Squada One"/>
                <a:ea typeface="Squada One"/>
                <a:cs typeface="Squada One"/>
                <a:sym typeface="Squada One"/>
              </a:rPr>
              <a:t>CONTACT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9578" y="4809837"/>
            <a:ext cx="2256218" cy="36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2070" dirty="0">
                <a:solidFill>
                  <a:srgbClr val="FFFFFF"/>
                </a:solidFill>
                <a:latin typeface="Poppins" panose="00000500000000000000" pitchFamily="2" charset="0"/>
                <a:ea typeface="Blinker"/>
                <a:cs typeface="Poppins" panose="00000500000000000000" pitchFamily="2" charset="0"/>
                <a:sym typeface="Blinker"/>
              </a:rPr>
              <a:t>502-475-1245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9578" y="5334945"/>
            <a:ext cx="3193431" cy="36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2070" dirty="0">
                <a:solidFill>
                  <a:srgbClr val="FFFFFF"/>
                </a:solidFill>
                <a:latin typeface="Poppins" panose="00000500000000000000" pitchFamily="2" charset="0"/>
                <a:ea typeface="Blinker"/>
                <a:cs typeface="Poppins" panose="00000500000000000000" pitchFamily="2" charset="0"/>
                <a:sym typeface="Blinker"/>
              </a:rPr>
              <a:t>asells@weleadcs.org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9578" y="5855323"/>
            <a:ext cx="3193431" cy="36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2070" dirty="0">
                <a:solidFill>
                  <a:srgbClr val="FFFFFF"/>
                </a:solidFill>
                <a:latin typeface="Poppins" panose="00000500000000000000" pitchFamily="2" charset="0"/>
                <a:ea typeface="Blinker"/>
                <a:cs typeface="Poppins" panose="00000500000000000000" pitchFamily="2" charset="0"/>
                <a:sym typeface="Blinker"/>
              </a:rPr>
              <a:t>www.weleadcs.org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334</Words>
  <Application>Microsoft Office PowerPoint</Application>
  <PresentationFormat>Custom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Poppins Light</vt:lpstr>
      <vt:lpstr>Squada One</vt:lpstr>
      <vt:lpstr>Arial</vt:lpstr>
      <vt:lpstr>Blinker Bold</vt:lpstr>
      <vt:lpstr>Poppins Extra-Light</vt:lpstr>
      <vt:lpstr>Poppins</vt:lpstr>
      <vt:lpstr>Poppins ExtraBold</vt:lpstr>
      <vt:lpstr>Calibri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WeLeadCS_Presentation_10.15.25 (1).pptx</dc:title>
  <dc:creator>Alicia Sells</dc:creator>
  <cp:lastModifiedBy>Alicia Sells</cp:lastModifiedBy>
  <cp:revision>2</cp:revision>
  <dcterms:created xsi:type="dcterms:W3CDTF">2006-08-16T00:00:00Z</dcterms:created>
  <dcterms:modified xsi:type="dcterms:W3CDTF">2025-10-13T14:33:08Z</dcterms:modified>
  <dc:identifier>DAG1hJLz1Kc</dc:identifier>
</cp:coreProperties>
</file>