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323" r:id="rId4"/>
    <p:sldId id="257" r:id="rId5"/>
    <p:sldId id="290" r:id="rId6"/>
    <p:sldId id="270" r:id="rId7"/>
    <p:sldId id="288" r:id="rId8"/>
    <p:sldId id="294" r:id="rId9"/>
    <p:sldId id="271" r:id="rId10"/>
    <p:sldId id="313" r:id="rId11"/>
    <p:sldId id="340" r:id="rId12"/>
    <p:sldId id="338" r:id="rId13"/>
    <p:sldId id="341" r:id="rId14"/>
    <p:sldId id="319" r:id="rId15"/>
    <p:sldId id="321" r:id="rId16"/>
    <p:sldId id="322" r:id="rId17"/>
    <p:sldId id="320" r:id="rId18"/>
    <p:sldId id="339" r:id="rId19"/>
    <p:sldId id="342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FB"/>
    <a:srgbClr val="FFFFCC"/>
    <a:srgbClr val="FFFFDD"/>
    <a:srgbClr val="FFFFE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7" autoAdjust="0"/>
    <p:restoredTop sz="73072" autoAdjust="0"/>
  </p:normalViewPr>
  <p:slideViewPr>
    <p:cSldViewPr>
      <p:cViewPr varScale="1">
        <p:scale>
          <a:sx n="85" d="100"/>
          <a:sy n="85" d="100"/>
        </p:scale>
        <p:origin x="238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3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79A5E7-7CEE-4F75-97FC-28A102CF9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4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8200" y="152400"/>
            <a:ext cx="3149600" cy="2362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2590800"/>
            <a:ext cx="6705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12FC22-9ED1-4DD0-AD10-1F10BDD3D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7715D-FC68-43A0-986D-3439D73270F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Good Afternoon.</a:t>
            </a:r>
            <a:r>
              <a:rPr lang="en-US" sz="1400" baseline="0" dirty="0" smtClean="0"/>
              <a:t> </a:t>
            </a:r>
            <a:r>
              <a:rPr lang="en-US" sz="1400" dirty="0" smtClean="0"/>
              <a:t>Today, </a:t>
            </a:r>
            <a:r>
              <a:rPr lang="en-US" sz="1400" i="0" u="none" dirty="0" smtClean="0">
                <a:solidFill>
                  <a:schemeClr val="accent2"/>
                </a:solidFill>
              </a:rPr>
              <a:t>we’re presenting </a:t>
            </a:r>
            <a:r>
              <a:rPr lang="en-US" sz="1400" dirty="0" smtClean="0"/>
              <a:t>the Kentucky District Data Profiles</a:t>
            </a:r>
            <a:r>
              <a:rPr lang="en-US" sz="1400" baseline="0" dirty="0" smtClean="0"/>
              <a:t> for school year 2017. </a:t>
            </a:r>
            <a:endParaRPr lang="en-US" sz="1400" i="0" u="non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0" u="none" baseline="0" dirty="0" smtClean="0"/>
              <a:t>This publication </a:t>
            </a:r>
            <a:r>
              <a:rPr lang="en-US" sz="1400" baseline="0" dirty="0" smtClean="0"/>
              <a:t>won a </a:t>
            </a:r>
            <a:r>
              <a:rPr lang="en-US" sz="1400" i="1" u="sng" baseline="0" dirty="0" smtClean="0"/>
              <a:t>notable document award </a:t>
            </a:r>
            <a:r>
              <a:rPr lang="en-US" sz="1400" baseline="0" dirty="0" smtClean="0"/>
              <a:t>in 2012 from the National Conference of State Legislatures.</a:t>
            </a:r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This is the 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year of the report.</a:t>
            </a:r>
            <a:r>
              <a:rPr lang="en-US" sz="1400" baseline="0" dirty="0" smtClean="0"/>
              <a:t>  The first year of the report was the 2007 school year.  </a:t>
            </a:r>
          </a:p>
          <a:p>
            <a:pPr eaLnBrk="1" hangingPunct="1"/>
            <a:endParaRPr lang="en-US" sz="1400" baseline="0" dirty="0" smtClean="0"/>
          </a:p>
          <a:p>
            <a:pPr eaLnBrk="1" hangingPunct="1"/>
            <a:r>
              <a:rPr lang="en-US" sz="1400" baseline="0" dirty="0" smtClean="0"/>
              <a:t>Caution should be used when comparing certain measures over the years: Graduation Rate</a:t>
            </a:r>
            <a:r>
              <a:rPr lang="en-US" sz="1400" baseline="0" smtClean="0"/>
              <a:t>, Student </a:t>
            </a:r>
            <a:r>
              <a:rPr lang="en-US" sz="1400" baseline="0" dirty="0" smtClean="0"/>
              <a:t>Achievement (CATS, KPREP) and Fund Balance Percent have changed over the years.  </a:t>
            </a:r>
          </a:p>
          <a:p>
            <a:pPr eaLnBrk="1" hangingPunct="1"/>
            <a:endParaRPr lang="en-US" sz="1400" baseline="0" dirty="0" smtClean="0"/>
          </a:p>
          <a:p>
            <a:pPr eaLnBrk="1" hangingPunct="1"/>
            <a:endParaRPr lang="en-US" sz="1400" baseline="0" dirty="0" smtClean="0"/>
          </a:p>
          <a:p>
            <a:pPr eaLnBrk="1" hangingPunct="1"/>
            <a:endParaRPr lang="en-US" sz="14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84720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There’s also a state and district salary schedule by rank and years of experience. The </a:t>
            </a:r>
            <a:r>
              <a:rPr lang="en-US" sz="1400" u="sng" dirty="0" smtClean="0"/>
              <a:t>state</a:t>
            </a:r>
            <a:r>
              <a:rPr lang="en-US" sz="1400" dirty="0" smtClean="0"/>
              <a:t> profile shows</a:t>
            </a:r>
            <a:r>
              <a:rPr lang="en-US" sz="1400" baseline="0" dirty="0" smtClean="0"/>
              <a:t> </a:t>
            </a:r>
            <a:r>
              <a:rPr lang="en-US" sz="1400" u="sng" baseline="0" dirty="0" smtClean="0"/>
              <a:t>averages</a:t>
            </a:r>
            <a:r>
              <a:rPr lang="en-US" sz="1400" baseline="0" dirty="0" smtClean="0"/>
              <a:t> of all the district schedules.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2FC22-9ED1-4DD0-AD10-1F10BDD3DF4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44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While the district schedule shows Contract Teaching Days, which are the number of base days a board of education has adopted to pay certified staff each year.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of contract days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districts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range from 185 days to 188 days.  185 days is the minimum days a district can have.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majority 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districts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are at the 185 day level.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2FC22-9ED1-4DD0-AD10-1F10BDD3DF4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30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</a:t>
            </a:r>
            <a:r>
              <a:rPr lang="en-US" baseline="0" dirty="0" smtClean="0"/>
              <a:t> Performance includes …….  Look at slide.</a:t>
            </a:r>
            <a:endParaRPr lang="en-US" dirty="0" smtClean="0"/>
          </a:p>
          <a:p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2FC22-9ED1-4DD0-AD10-1F10BDD3DF4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24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actual</a:t>
            </a:r>
            <a:r>
              <a:rPr lang="en-US" baseline="0" dirty="0" smtClean="0"/>
              <a:t> State’s Performance information.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This is the third year Dual Credit is captured</a:t>
            </a:r>
            <a:r>
              <a:rPr lang="en-US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Dual Credit allows students to earn high school and college credit for the same course simultaneously.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Next Generation Learners is the component of the current accountability model that includes: Achievement, Gap, Growth,  College/Career Readiness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graduation rates, . Scores for the five components are no longer shown because 2017 was the last year for the previous accountability system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chose not to report them.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2FC22-9ED1-4DD0-AD10-1F10BDD3DF4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39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B07B0-EBFE-4486-81BE-6BE944D5CD43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i="0" u="none" dirty="0" smtClean="0"/>
              <a:t>Finance</a:t>
            </a:r>
            <a:r>
              <a:rPr lang="en-US" sz="1400" i="0" u="none" baseline="0" dirty="0" smtClean="0"/>
              <a:t> is also reported on page two of the report.</a:t>
            </a:r>
            <a:endParaRPr lang="en-US" sz="1400" i="1" u="sng" dirty="0" smtClean="0"/>
          </a:p>
          <a:p>
            <a:pPr eaLnBrk="1" hangingPunct="1"/>
            <a:endParaRPr lang="en-US" sz="1400" i="1" u="sng" dirty="0" smtClean="0"/>
          </a:p>
          <a:p>
            <a:pPr eaLnBrk="1" hangingPunct="1"/>
            <a:r>
              <a:rPr lang="en-US" sz="1400" i="1" u="sng" dirty="0" smtClean="0"/>
              <a:t>It reports</a:t>
            </a:r>
            <a:r>
              <a:rPr lang="en-US" sz="1400" i="1" u="sng" baseline="0" dirty="0" smtClean="0"/>
              <a:t> a rich array of information, </a:t>
            </a:r>
            <a:r>
              <a:rPr lang="en-US" sz="1400" i="0" u="none" dirty="0" smtClean="0"/>
              <a:t>starting with per-pupil</a:t>
            </a:r>
            <a:r>
              <a:rPr lang="en-US" sz="1400" i="0" u="none" baseline="0" dirty="0" smtClean="0"/>
              <a:t> current expenditures and revenues...</a:t>
            </a:r>
            <a:endParaRPr lang="en-US" sz="1400" i="1" u="sng" dirty="0" smtClean="0"/>
          </a:p>
          <a:p>
            <a:pPr eaLnBrk="1" hangingPunct="1"/>
            <a:endParaRPr lang="en-US" sz="1400" i="1" u="sng" dirty="0" smtClean="0"/>
          </a:p>
          <a:p>
            <a:pPr eaLnBrk="1" hangingPunct="1"/>
            <a:endParaRPr lang="en-US" sz="1400" i="1" u="sng" dirty="0" smtClean="0"/>
          </a:p>
          <a:p>
            <a:pPr eaLnBrk="1" hangingPunct="1"/>
            <a:endParaRPr lang="en-US" sz="14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820187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B07B0-EBFE-4486-81BE-6BE944D5CD43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0" u="none" dirty="0" smtClean="0"/>
              <a:t>... It</a:t>
            </a:r>
            <a:r>
              <a:rPr lang="en-US" sz="1400" i="0" u="none" baseline="0" dirty="0" smtClean="0"/>
              <a:t> also reports </a:t>
            </a:r>
            <a:r>
              <a:rPr lang="en-US" sz="1400" i="1" u="sng" dirty="0" smtClean="0"/>
              <a:t>tax rates and the SEEK distribution. </a:t>
            </a:r>
            <a:r>
              <a:rPr lang="en-US" sz="1400" i="1" u="sng" baseline="0" dirty="0" smtClean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i="1" u="sng" dirty="0" smtClean="0"/>
          </a:p>
          <a:p>
            <a:pPr eaLnBrk="1" hangingPunct="1"/>
            <a:r>
              <a:rPr lang="en-US" sz="1400" i="1" u="sng" dirty="0" smtClean="0"/>
              <a:t>The Average Per-pupil</a:t>
            </a:r>
            <a:r>
              <a:rPr lang="en-US" sz="1400" i="1" u="sng" baseline="0" dirty="0" smtClean="0"/>
              <a:t> Assessment for the State is $406,593 .  This number by </a:t>
            </a:r>
          </a:p>
          <a:p>
            <a:pPr eaLnBrk="1" hangingPunct="1"/>
            <a:r>
              <a:rPr lang="en-US" sz="1400" i="1" u="sng" baseline="0" dirty="0" smtClean="0"/>
              <a:t>itself doesn’t show the range in district per- pupil property </a:t>
            </a:r>
            <a:r>
              <a:rPr lang="en-US" sz="1400" i="1" u="sng" baseline="0" dirty="0" err="1" smtClean="0"/>
              <a:t>Assessements</a:t>
            </a:r>
            <a:r>
              <a:rPr lang="en-US" sz="1400" i="1" u="sng" baseline="0" dirty="0" smtClean="0"/>
              <a:t>.   </a:t>
            </a:r>
          </a:p>
          <a:p>
            <a:pPr eaLnBrk="1" hangingPunct="1"/>
            <a:r>
              <a:rPr lang="en-US" sz="1400" i="1" u="sng" baseline="0" dirty="0" smtClean="0"/>
              <a:t>The district per-pupil assessments range from a high of $1.3 million to a low </a:t>
            </a:r>
          </a:p>
          <a:p>
            <a:pPr eaLnBrk="1" hangingPunct="1"/>
            <a:r>
              <a:rPr lang="en-US" sz="1400" i="1" u="sng" baseline="0" dirty="0" smtClean="0"/>
              <a:t>of just above 100,000.  Page 365 of the report shows the wide range of assessment by District.</a:t>
            </a:r>
            <a:endParaRPr lang="en-US" sz="1400" i="0" u="non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i="0" u="non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0" u="none" baseline="0" dirty="0" smtClean="0"/>
              <a:t>As you can see here, the </a:t>
            </a:r>
            <a:r>
              <a:rPr lang="en-US" sz="1400" i="1" u="sng" baseline="0" dirty="0" smtClean="0"/>
              <a:t>state</a:t>
            </a:r>
            <a:r>
              <a:rPr lang="en-US" sz="1400" i="1" u="none" baseline="0" dirty="0" smtClean="0"/>
              <a:t> </a:t>
            </a:r>
            <a:r>
              <a:rPr lang="en-US" sz="1400" i="0" u="none" baseline="0" dirty="0" smtClean="0"/>
              <a:t>profile reports the </a:t>
            </a:r>
            <a:r>
              <a:rPr lang="en-US" sz="1400" i="1" u="sng" baseline="0" dirty="0" smtClean="0"/>
              <a:t>number of districts </a:t>
            </a:r>
            <a:r>
              <a:rPr lang="en-US" sz="1400" i="0" u="none" baseline="0" dirty="0" smtClean="0"/>
              <a:t>with various types of taxes ... &lt;go to next slide&gt;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i="0" u="non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26354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B07B0-EBFE-4486-81BE-6BE944D5CD43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0" u="none" dirty="0" smtClean="0"/>
              <a:t>... </a:t>
            </a:r>
            <a:r>
              <a:rPr lang="en-US" sz="1400" i="0" u="none" baseline="0" dirty="0" smtClean="0"/>
              <a:t>while the </a:t>
            </a:r>
            <a:r>
              <a:rPr lang="en-US" sz="1400" i="1" u="sng" baseline="0" dirty="0" smtClean="0"/>
              <a:t>district  </a:t>
            </a:r>
            <a:r>
              <a:rPr lang="en-US" sz="1400" i="0" u="none" baseline="0" dirty="0" smtClean="0"/>
              <a:t>profiles report </a:t>
            </a:r>
            <a:r>
              <a:rPr lang="en-US" sz="1400" i="1" u="sng" baseline="0" dirty="0" smtClean="0"/>
              <a:t>dollar amounts or rates</a:t>
            </a:r>
            <a:r>
              <a:rPr lang="en-US" sz="1400" i="0" u="none" baseline="0" dirty="0" smtClean="0"/>
              <a:t>, as you can see in this example.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i="0" u="non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i="0" u="non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i="0" u="non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212040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B07B0-EBFE-4486-81BE-6BE944D5CD43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i="0" u="none" dirty="0" smtClean="0"/>
              <a:t>...The Finance section also reports</a:t>
            </a:r>
            <a:r>
              <a:rPr lang="en-US" sz="1400" i="0" u="none" baseline="0" dirty="0" smtClean="0"/>
              <a:t> the </a:t>
            </a:r>
            <a:r>
              <a:rPr lang="en-US" sz="1400" i="1" u="sng" baseline="0" dirty="0" smtClean="0"/>
              <a:t>end-of-year fund balance </a:t>
            </a:r>
            <a:r>
              <a:rPr lang="en-US" sz="1400" i="0" u="none" baseline="0" dirty="0" smtClean="0"/>
              <a:t>as well as </a:t>
            </a:r>
            <a:r>
              <a:rPr lang="en-US" sz="1400" i="1" u="sng" dirty="0" smtClean="0"/>
              <a:t>expenditures</a:t>
            </a:r>
            <a:r>
              <a:rPr lang="en-US" sz="1400" i="1" u="sng" baseline="0" dirty="0" smtClean="0"/>
              <a:t> by function</a:t>
            </a:r>
            <a:r>
              <a:rPr lang="en-US" sz="1400" i="0" u="none" baseline="0" dirty="0" smtClean="0"/>
              <a:t>, as a percentage of all current expenditures.   Current expenditures is an accounting term of art.</a:t>
            </a:r>
          </a:p>
          <a:p>
            <a:pPr eaLnBrk="1" hangingPunct="1"/>
            <a:endParaRPr lang="en-US" sz="1400" i="0" u="none" baseline="0" dirty="0" smtClean="0"/>
          </a:p>
          <a:p>
            <a:pPr eaLnBrk="1" hangingPunct="1"/>
            <a:r>
              <a:rPr lang="en-US" sz="1400" i="0" u="none" baseline="0" dirty="0" smtClean="0"/>
              <a:t>This slide shows the state as a whole.  For example, in 2017, 57% of current expenditures was spent on Instruction.</a:t>
            </a:r>
          </a:p>
          <a:p>
            <a:pPr eaLnBrk="1" hangingPunct="1"/>
            <a:endParaRPr lang="en-US" sz="1400" i="0" u="none" baseline="0" dirty="0" smtClean="0"/>
          </a:p>
          <a:p>
            <a:pPr eaLnBrk="1" hangingPunct="1"/>
            <a:endParaRPr lang="en-US" sz="1400" i="1" u="sng" dirty="0" smtClean="0"/>
          </a:p>
          <a:p>
            <a:pPr eaLnBrk="1" hangingPunct="1"/>
            <a:endParaRPr lang="en-US" sz="1400" i="1" u="sng" dirty="0" smtClean="0"/>
          </a:p>
          <a:p>
            <a:pPr eaLnBrk="1" hangingPunct="1"/>
            <a:endParaRPr lang="en-US" sz="1400" i="1" u="sng" dirty="0" smtClean="0"/>
          </a:p>
          <a:p>
            <a:pPr eaLnBrk="1" hangingPunct="1"/>
            <a:endParaRPr lang="en-US" sz="14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750793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B07B0-EBFE-4486-81BE-6BE944D5CD43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i="0" u="none" dirty="0" smtClean="0"/>
              <a:t>...This is an</a:t>
            </a:r>
            <a:r>
              <a:rPr lang="en-US" sz="1400" i="0" u="none" baseline="0" dirty="0" smtClean="0"/>
              <a:t> actual district’s current expenditures</a:t>
            </a:r>
          </a:p>
          <a:p>
            <a:pPr eaLnBrk="1" hangingPunct="1"/>
            <a:endParaRPr lang="en-US" sz="1400" i="1" u="sng" dirty="0" smtClean="0"/>
          </a:p>
          <a:p>
            <a:pPr eaLnBrk="1" hangingPunct="1"/>
            <a:r>
              <a:rPr lang="en-US" sz="1400" i="1" u="sng" dirty="0" smtClean="0"/>
              <a:t>Fund Balance</a:t>
            </a:r>
            <a:r>
              <a:rPr lang="en-US" sz="1400" i="1" u="sng" baseline="0" dirty="0" smtClean="0"/>
              <a:t> Percent calculation changed beginning in school year 2011-2012.  </a:t>
            </a:r>
          </a:p>
          <a:p>
            <a:pPr eaLnBrk="1" hangingPunct="1"/>
            <a:r>
              <a:rPr lang="en-US" sz="1400" b="0" i="0" u="none" baseline="0" dirty="0" smtClean="0"/>
              <a:t>I will now hand it over to Bart who will discuss the interactive online component of the District Data Profiles that allows users to explore the data graphically. </a:t>
            </a:r>
            <a:endParaRPr lang="en-US" sz="1400" b="0" i="0" u="none" dirty="0" smtClean="0"/>
          </a:p>
        </p:txBody>
      </p:sp>
    </p:spTree>
    <p:extLst>
      <p:ext uri="{BB962C8B-B14F-4D97-AF65-F5344CB8AC3E}">
        <p14:creationId xmlns:p14="http://schemas.microsoft.com/office/powerpoint/2010/main" val="2503705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2FC22-9ED1-4DD0-AD10-1F10BDD3DF4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4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AF40F-E7C7-4E07-8F48-E1D3951153DF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dirty="0" smtClean="0"/>
              <a:t>The purpose of the profiles reports</a:t>
            </a:r>
            <a:r>
              <a:rPr lang="en-US" sz="1400" baseline="0" dirty="0" smtClean="0"/>
              <a:t> </a:t>
            </a:r>
            <a:r>
              <a:rPr lang="en-US" sz="1400" dirty="0" smtClean="0"/>
              <a:t>is to provide </a:t>
            </a:r>
            <a:r>
              <a:rPr lang="en-US" sz="1400" i="1" u="sng" dirty="0" smtClean="0"/>
              <a:t>easy access to commonly used education data</a:t>
            </a:r>
            <a:r>
              <a:rPr lang="en-US" sz="1400" dirty="0" smtClean="0"/>
              <a:t>. 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It is intended</a:t>
            </a:r>
            <a:r>
              <a:rPr lang="en-US" sz="1400" baseline="0" dirty="0" smtClean="0"/>
              <a:t> as </a:t>
            </a:r>
            <a:r>
              <a:rPr lang="en-US" sz="1400" dirty="0" smtClean="0"/>
              <a:t>a quick reliable reference for</a:t>
            </a:r>
            <a:r>
              <a:rPr lang="en-US" sz="1400" baseline="0" dirty="0" smtClean="0"/>
              <a:t> seeing how each district compares</a:t>
            </a:r>
            <a:r>
              <a:rPr lang="en-US" sz="1400" i="0" u="none" baseline="0" dirty="0" smtClean="0"/>
              <a:t> to the state as a whole and to other districts with similar characteristics.</a:t>
            </a:r>
          </a:p>
          <a:p>
            <a:pPr eaLnBrk="1" hangingPunct="1"/>
            <a:endParaRPr lang="en-US" sz="1400" i="0" u="none" baseline="0" dirty="0" smtClean="0"/>
          </a:p>
          <a:p>
            <a:pPr eaLnBrk="1" hangingPunct="1"/>
            <a:endParaRPr lang="en-US" sz="1400" i="0" u="none" baseline="0" dirty="0" smtClean="0"/>
          </a:p>
          <a:p>
            <a:pPr eaLnBrk="1" hangingPunct="1"/>
            <a:endParaRPr lang="en-US" sz="1400" i="0" u="none" dirty="0" smtClean="0"/>
          </a:p>
          <a:p>
            <a:pPr eaLnBrk="1" hangingPunct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2289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The profiles</a:t>
            </a:r>
            <a:r>
              <a:rPr lang="en-US" sz="1200" baseline="0" dirty="0" smtClean="0"/>
              <a:t> are a </a:t>
            </a:r>
            <a:r>
              <a:rPr lang="en-US" sz="1200" dirty="0" smtClean="0"/>
              <a:t> compilation</a:t>
            </a:r>
            <a:r>
              <a:rPr lang="en-US" sz="1200" baseline="0" dirty="0" smtClean="0"/>
              <a:t> of data from the Kentucky Department of Education and the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Kentucky Center for Statistics.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Much of it is housed in KDE School Report Card that is available online.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Report Cards provide information about each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district, including test performance, teacher qualifications, student safety, parent involvement and much more.</a:t>
            </a:r>
            <a:endParaRPr lang="en-US" sz="120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The data were recorded by districts in two main systems: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 </a:t>
            </a:r>
            <a:r>
              <a:rPr lang="en-US" i="1" u="sng" baseline="0" dirty="0" smtClean="0"/>
              <a:t>student information system</a:t>
            </a:r>
            <a:r>
              <a:rPr lang="en-US" baseline="0" dirty="0" smtClean="0"/>
              <a:t>, usually referred to by its vendor, Infinite Campus, or “IC”,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</a:t>
            </a:r>
            <a:r>
              <a:rPr lang="en-US" i="1" u="sng" baseline="0" dirty="0" err="1" smtClean="0"/>
              <a:t>Munis</a:t>
            </a:r>
            <a:r>
              <a:rPr lang="en-US" baseline="0" dirty="0" smtClean="0"/>
              <a:t>, the </a:t>
            </a:r>
            <a:r>
              <a:rPr lang="en-US" baseline="0" dirty="0" smtClean="0"/>
              <a:t>accounting, Payroll and financial system used by all of the districts..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2FC22-9ED1-4DD0-AD10-1F10BDD3DF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9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2B69D1-13D5-4092-A9FE-E033C1E6280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dirty="0" smtClean="0"/>
              <a:t>Here’s an overview of what is in the data</a:t>
            </a:r>
            <a:r>
              <a:rPr lang="en-US" sz="1400" baseline="0" dirty="0" smtClean="0"/>
              <a:t> profiles</a:t>
            </a:r>
            <a:r>
              <a:rPr lang="en-US" sz="1400" dirty="0" smtClean="0"/>
              <a:t>. 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The </a:t>
            </a:r>
            <a:r>
              <a:rPr lang="en-US" sz="1400" b="0" i="1" u="sng" dirty="0" smtClean="0"/>
              <a:t>data dictionary</a:t>
            </a:r>
            <a:r>
              <a:rPr lang="en-US" sz="1400" b="0" i="0" u="none" dirty="0" smtClean="0"/>
              <a:t> </a:t>
            </a:r>
            <a:r>
              <a:rPr lang="en-US" sz="1400" i="0" u="none" dirty="0" smtClean="0"/>
              <a:t>provides </a:t>
            </a:r>
            <a:r>
              <a:rPr lang="en-US" sz="1400" i="1" u="sng" dirty="0" smtClean="0"/>
              <a:t>data</a:t>
            </a:r>
            <a:r>
              <a:rPr lang="en-US" sz="1400" i="1" u="sng" baseline="0" dirty="0" smtClean="0"/>
              <a:t> d</a:t>
            </a:r>
            <a:r>
              <a:rPr lang="en-US" sz="1400" i="1" u="sng" dirty="0" smtClean="0"/>
              <a:t>efinitions and sources</a:t>
            </a:r>
            <a:r>
              <a:rPr lang="en-US" sz="1400" dirty="0" smtClean="0"/>
              <a:t>.</a:t>
            </a:r>
            <a:r>
              <a:rPr lang="en-US" sz="1400" baseline="0" dirty="0" smtClean="0"/>
              <a:t> </a:t>
            </a:r>
          </a:p>
          <a:p>
            <a:pPr eaLnBrk="1" hangingPunct="1"/>
            <a:endParaRPr lang="en-US" sz="1400" baseline="0" dirty="0" smtClean="0"/>
          </a:p>
          <a:p>
            <a:pPr eaLnBrk="1" hangingPunct="1"/>
            <a:r>
              <a:rPr lang="en-US" sz="1400" baseline="0" dirty="0" smtClean="0"/>
              <a:t>That’s followed by </a:t>
            </a:r>
            <a:r>
              <a:rPr lang="en-US" sz="1400" i="1" u="sng" dirty="0" smtClean="0"/>
              <a:t>173 district profiles</a:t>
            </a:r>
            <a:r>
              <a:rPr lang="en-US" sz="1400" dirty="0" smtClean="0"/>
              <a:t>, in alphabetical order. 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After those is </a:t>
            </a:r>
            <a:r>
              <a:rPr lang="en-US" sz="1400" i="0" u="none" dirty="0" smtClean="0"/>
              <a:t>one profile</a:t>
            </a:r>
            <a:r>
              <a:rPr lang="en-US" sz="1400" i="0" u="none" baseline="0" dirty="0" smtClean="0"/>
              <a:t> for </a:t>
            </a:r>
            <a:r>
              <a:rPr lang="en-US" sz="1400" i="1" u="sng" baseline="0" dirty="0" smtClean="0"/>
              <a:t>Kentucky as a whole</a:t>
            </a:r>
            <a:r>
              <a:rPr lang="en-US" sz="1400" i="0" u="none" baseline="0" dirty="0" smtClean="0"/>
              <a:t>.</a:t>
            </a:r>
          </a:p>
          <a:p>
            <a:pPr eaLnBrk="1" hangingPunct="1"/>
            <a:r>
              <a:rPr lang="en-US" sz="1400" i="0" u="none" baseline="0" dirty="0" smtClean="0"/>
              <a:t>At the end  of the report  are  several </a:t>
            </a:r>
            <a:r>
              <a:rPr lang="en-US" sz="1400" i="1" u="sng" baseline="0" dirty="0" smtClean="0"/>
              <a:t>ranking tables.</a:t>
            </a:r>
            <a:r>
              <a:rPr lang="en-US" sz="1400" i="0" u="none" baseline="0" dirty="0" smtClean="0"/>
              <a:t>  Those are useful for comparing districts and to see where certain districts rank.</a:t>
            </a:r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645402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sz="1400" dirty="0" smtClean="0"/>
              <a:t>Here’s a birds-eye view of</a:t>
            </a:r>
            <a:r>
              <a:rPr lang="en-US" sz="1400" baseline="0" dirty="0" smtClean="0"/>
              <a:t> the profile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lang="en-US" sz="1400" baseline="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sz="1400" dirty="0" smtClean="0"/>
              <a:t>Each</a:t>
            </a:r>
            <a:r>
              <a:rPr lang="en-US" sz="1400" baseline="0" dirty="0" smtClean="0"/>
              <a:t> </a:t>
            </a:r>
            <a:r>
              <a:rPr lang="en-US" sz="1400" dirty="0" smtClean="0"/>
              <a:t>profile has 2 pages.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lang="en-US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sz="1400" dirty="0" smtClean="0"/>
              <a:t>Page 1 has</a:t>
            </a:r>
            <a:r>
              <a:rPr lang="en-US" sz="1400" baseline="0" dirty="0" smtClean="0"/>
              <a:t> an </a:t>
            </a:r>
            <a:r>
              <a:rPr lang="en-US" sz="1400" dirty="0" smtClean="0"/>
              <a:t>overview, staffing information, student characteristics, graduation and other attainment data,</a:t>
            </a:r>
            <a:r>
              <a:rPr lang="en-US" sz="1400" baseline="0" dirty="0" smtClean="0"/>
              <a:t> and discipline data.</a:t>
            </a:r>
            <a:endParaRPr lang="en-US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lang="en-US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en-US" sz="1400" dirty="0" smtClean="0"/>
              <a:t>Page 2 has financial</a:t>
            </a:r>
            <a:r>
              <a:rPr lang="en-US" sz="1400" baseline="0" dirty="0" smtClean="0"/>
              <a:t> and student </a:t>
            </a:r>
            <a:r>
              <a:rPr lang="en-US" sz="1400" dirty="0" smtClean="0"/>
              <a:t>performance data.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2FC22-9ED1-4DD0-AD10-1F10BDD3DF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33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27D5FF-C6A1-42A2-9B5C-FCC12A27F9B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b="0" i="0" u="none" dirty="0" smtClean="0"/>
              <a:t>The </a:t>
            </a:r>
            <a:r>
              <a:rPr lang="en-US" sz="1400" b="0" i="1" u="sng" dirty="0" smtClean="0"/>
              <a:t>Overview</a:t>
            </a:r>
            <a:r>
              <a:rPr lang="en-US" sz="1400" b="0" i="0" u="none" baseline="0" dirty="0" smtClean="0"/>
              <a:t> section of </a:t>
            </a:r>
            <a:r>
              <a:rPr lang="en-US" sz="1400" b="0" i="1" u="sng" baseline="0" dirty="0" smtClean="0"/>
              <a:t>each profile </a:t>
            </a:r>
            <a:r>
              <a:rPr lang="en-US" sz="1400" b="0" i="0" u="none" baseline="0" dirty="0" smtClean="0"/>
              <a:t>shows the </a:t>
            </a:r>
            <a:r>
              <a:rPr lang="en-US" sz="1400" b="0" i="1" u="sng" baseline="0" dirty="0" smtClean="0"/>
              <a:t>number of students</a:t>
            </a:r>
            <a:r>
              <a:rPr lang="en-US" sz="1400" b="0" i="0" u="none" baseline="0" dirty="0" smtClean="0"/>
              <a:t>, in terms of membership and adjusted average daily attendance, as well as the number of </a:t>
            </a:r>
            <a:r>
              <a:rPr lang="en-US" sz="1400" b="0" i="1" u="sng" baseline="0" dirty="0" smtClean="0"/>
              <a:t>A1 schools </a:t>
            </a:r>
            <a:r>
              <a:rPr lang="en-US" sz="1400" b="0" i="0" u="none" baseline="0" dirty="0" smtClean="0"/>
              <a:t>in the district. </a:t>
            </a:r>
          </a:p>
          <a:p>
            <a:pPr eaLnBrk="1" hangingPunct="1"/>
            <a:endParaRPr lang="en-US" sz="1400" b="0" i="0" u="none" baseline="0" dirty="0" smtClean="0"/>
          </a:p>
          <a:p>
            <a:r>
              <a:rPr lang="en-US" sz="1400" b="0" i="0" u="none" baseline="0" dirty="0" smtClean="0"/>
              <a:t>A1 Schools as reported in the Data Dictionary are: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schools under administrative control of a principal and eligible to establish a school-based decision-making council. An A1 school is not a program operated by or as a part of another school. </a:t>
            </a:r>
          </a:p>
          <a:p>
            <a:pPr eaLnBrk="1" hangingPunct="1"/>
            <a:endParaRPr lang="en-US" sz="1400" b="0" i="0" u="none" baseline="0" dirty="0" smtClean="0"/>
          </a:p>
          <a:p>
            <a:pPr eaLnBrk="1" hangingPunct="1"/>
            <a:endParaRPr lang="en-US" sz="1400" b="0" i="0" u="none" baseline="0" dirty="0" smtClean="0"/>
          </a:p>
          <a:p>
            <a:pPr eaLnBrk="1" hangingPunct="1"/>
            <a:endParaRPr lang="en-US" sz="1400" b="0" i="0" u="none" baseline="0" dirty="0" smtClean="0"/>
          </a:p>
          <a:p>
            <a:pPr eaLnBrk="1" hangingPunct="1"/>
            <a:endParaRPr lang="en-US" sz="1400" b="0" i="0" u="none" baseline="0" dirty="0" smtClean="0"/>
          </a:p>
          <a:p>
            <a:pPr eaLnBrk="1" hangingPunct="1"/>
            <a:endParaRPr lang="en-US" sz="1400" b="0" i="0" u="non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96240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27D5FF-C6A1-42A2-9B5C-FCC12A27F9B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dirty="0" smtClean="0"/>
              <a:t>Page 1 of the </a:t>
            </a:r>
            <a:r>
              <a:rPr lang="en-US" sz="1400" i="1" u="sng" dirty="0" smtClean="0"/>
              <a:t>profiles</a:t>
            </a:r>
            <a:r>
              <a:rPr lang="en-US" sz="1400" dirty="0" smtClean="0"/>
              <a:t> also </a:t>
            </a:r>
            <a:r>
              <a:rPr lang="en-US" sz="1400" baseline="0" dirty="0" smtClean="0"/>
              <a:t>provides </a:t>
            </a:r>
            <a:r>
              <a:rPr lang="en-US" sz="1400" i="1" u="sng" baseline="0" dirty="0" smtClean="0"/>
              <a:t>Demographics </a:t>
            </a:r>
            <a:r>
              <a:rPr lang="en-US" sz="1400" i="0" u="none" baseline="0" dirty="0" smtClean="0"/>
              <a:t>and</a:t>
            </a:r>
            <a:r>
              <a:rPr lang="en-US" sz="1400" baseline="0" dirty="0" smtClean="0"/>
              <a:t>  </a:t>
            </a:r>
            <a:r>
              <a:rPr lang="en-US" sz="1400" i="1" u="sng" baseline="0" dirty="0" smtClean="0"/>
              <a:t>membership by grade level</a:t>
            </a:r>
            <a:r>
              <a:rPr lang="en-US" sz="1400" dirty="0" smtClean="0"/>
              <a:t> for the </a:t>
            </a:r>
            <a:r>
              <a:rPr lang="en-US" sz="1400" i="1" u="sng" dirty="0" smtClean="0"/>
              <a:t>current year and three prior</a:t>
            </a:r>
            <a:r>
              <a:rPr lang="en-US" sz="1400" baseline="0" dirty="0" smtClean="0"/>
              <a:t> years</a:t>
            </a:r>
            <a:r>
              <a:rPr lang="en-US" sz="1400" dirty="0" smtClean="0"/>
              <a:t>. 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baseline="0" dirty="0" smtClean="0"/>
          </a:p>
          <a:p>
            <a:pPr eaLnBrk="1" hangingPunct="1"/>
            <a:r>
              <a:rPr lang="en-US" sz="1400" baseline="0" dirty="0" smtClean="0"/>
              <a:t>For example, free and reduced-price lunch eligibility for 2017—is 61% for the state as a whole.   That’s a up 3% points from 2014.</a:t>
            </a:r>
          </a:p>
          <a:p>
            <a:pPr eaLnBrk="1" hangingPunct="1"/>
            <a:endParaRPr lang="en-US" sz="14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238072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Also</a:t>
            </a:r>
            <a:r>
              <a:rPr lang="en-US" sz="1400" baseline="0" dirty="0" smtClean="0"/>
              <a:t> </a:t>
            </a:r>
            <a:r>
              <a:rPr lang="en-US" sz="1400" dirty="0" smtClean="0"/>
              <a:t>On page 1 </a:t>
            </a:r>
            <a:r>
              <a:rPr lang="en-US" sz="1400" baseline="0" dirty="0" smtClean="0"/>
              <a:t>is information about </a:t>
            </a:r>
            <a:r>
              <a:rPr lang="en-US" sz="1400" i="1" u="sng" baseline="0" dirty="0" smtClean="0"/>
              <a:t>graduation, retention, and dropout rates, along with dropout and disciplinary counts.</a:t>
            </a:r>
            <a:endParaRPr lang="en-US" sz="1400" baseline="0" dirty="0" smtClean="0"/>
          </a:p>
          <a:p>
            <a:endParaRPr lang="en-US" sz="140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2FC22-9ED1-4DD0-AD10-1F10BDD3DF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02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F5A88-CBE3-4055-AFDC-4CB9871BF76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i="1" u="none" dirty="0" smtClean="0"/>
              <a:t>The </a:t>
            </a:r>
            <a:r>
              <a:rPr lang="en-US" sz="1400" i="1" u="sng" dirty="0" smtClean="0"/>
              <a:t>Staffing</a:t>
            </a:r>
            <a:r>
              <a:rPr lang="en-US" sz="1400" i="1" u="none" dirty="0" smtClean="0"/>
              <a:t> section</a:t>
            </a:r>
            <a:r>
              <a:rPr lang="en-US" sz="1400" dirty="0" smtClean="0"/>
              <a:t>, includes </a:t>
            </a:r>
            <a:r>
              <a:rPr lang="en-US" sz="1400" baseline="0" dirty="0" smtClean="0"/>
              <a:t>t</a:t>
            </a:r>
            <a:r>
              <a:rPr lang="en-US" sz="1400" dirty="0" smtClean="0"/>
              <a:t>he number of </a:t>
            </a:r>
            <a:r>
              <a:rPr lang="en-US" sz="1400" i="1" u="sng" dirty="0" smtClean="0"/>
              <a:t>classified and certified </a:t>
            </a:r>
            <a:r>
              <a:rPr lang="en-US" sz="1400" dirty="0" smtClean="0"/>
              <a:t>personnel, </a:t>
            </a:r>
            <a:r>
              <a:rPr lang="en-US" sz="1400" i="1" u="sng" baseline="0" dirty="0" smtClean="0"/>
              <a:t>teacher </a:t>
            </a:r>
            <a:r>
              <a:rPr lang="en-US" sz="1400" i="1" u="sng" dirty="0" smtClean="0"/>
              <a:t>experience, rank,</a:t>
            </a:r>
            <a:r>
              <a:rPr lang="en-US" sz="1400" i="1" u="sng" baseline="0" dirty="0" smtClean="0"/>
              <a:t> and salarie</a:t>
            </a:r>
            <a:r>
              <a:rPr lang="en-US" sz="1400" baseline="0" dirty="0" smtClean="0"/>
              <a:t>s. </a:t>
            </a:r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Please note the Number FTE </a:t>
            </a:r>
            <a:r>
              <a:rPr lang="en-US" sz="1400" i="1" u="sng" dirty="0" smtClean="0"/>
              <a:t>Teachers</a:t>
            </a:r>
            <a:r>
              <a:rPr lang="en-US" sz="1400" i="1" u="none" baseline="0" dirty="0" smtClean="0"/>
              <a:t>  </a:t>
            </a:r>
            <a:r>
              <a:rPr lang="en-US" sz="1400" baseline="0" dirty="0" smtClean="0"/>
              <a:t>includes only classroom teachers.     </a:t>
            </a:r>
          </a:p>
          <a:p>
            <a:pPr eaLnBrk="1" hangingPunct="1"/>
            <a:endParaRPr lang="en-US" sz="1400" baseline="0" dirty="0" smtClean="0"/>
          </a:p>
          <a:p>
            <a:pPr eaLnBrk="1" hangingPunct="1"/>
            <a:r>
              <a:rPr lang="en-US" sz="1400" baseline="0" dirty="0" smtClean="0"/>
              <a:t>FTE stands for Full Time Equivalent.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30809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33CC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10C2D-1811-4775-8A92-E3A1F584CE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ED307-6808-48F4-B0C3-65A3BBF317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33CC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BDE9E-2670-4954-96AB-847E0292FC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1818-0A42-41AA-9C03-F736148CE4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33CC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92EAB-2577-4356-B77E-501B5B2E38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62AD6-6A33-4C0E-BB35-55E63D5EE7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97C97-7D5A-4FAB-BF1B-9752EC67A7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6442A-2528-4BAB-A598-E74533CCF4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8A020-EFCC-4A4B-BAA6-437DFE256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0D484-93E1-4C43-A604-22CD31E8AA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F595A162-78AA-4849-854A-706701EBA7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33CC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F8959265-0DF0-4080-B9F1-630107EBAF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rgbClr val="0070C0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2514600"/>
          </a:xfrm>
          <a:solidFill>
            <a:srgbClr val="0033CC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US" sz="4400" dirty="0" smtClean="0">
                <a:latin typeface="Arial" pitchFamily="34" charset="0"/>
                <a:cs typeface="Arial" pitchFamily="34" charset="0"/>
              </a:rPr>
              <a:t>District Data Profiles</a:t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School Year 2016-17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34000"/>
            <a:ext cx="9144000" cy="1295400"/>
          </a:xfrm>
        </p:spPr>
        <p:txBody>
          <a:bodyPr>
            <a:normAutofit fontScale="92500"/>
          </a:bodyPr>
          <a:lstStyle/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to Education Assessment and Accountability Review Subcommittee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the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Office of Education Accountability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June 19, 2018</a:t>
            </a:r>
          </a:p>
        </p:txBody>
      </p:sp>
      <p:sp>
        <p:nvSpPr>
          <p:cNvPr id="3074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B1B7EA-8E23-42C0-BB20-69FA2D3ECC56}" type="slidenum">
              <a:rPr lang="en-US" smtClean="0"/>
              <a:pPr/>
              <a:t>1</a:t>
            </a:fld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162" y="381000"/>
            <a:ext cx="1217676" cy="1219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– Data State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Salary Schedule by Rank and Experience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1818-0A42-41AA-9C03-F736148CE49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133600"/>
            <a:ext cx="7239000" cy="5038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–Data District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663209"/>
          </a:xfrm>
        </p:spPr>
        <p:txBody>
          <a:bodyPr/>
          <a:lstStyle/>
          <a:p>
            <a:r>
              <a:rPr lang="en-US" dirty="0" smtClean="0"/>
              <a:t>Salary Schedule by Rank and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1818-0A42-41AA-9C03-F736148CE49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343149"/>
            <a:ext cx="6338014" cy="440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– Advanced Placement</a:t>
            </a:r>
          </a:p>
          <a:p>
            <a:r>
              <a:rPr lang="en-US" dirty="0" smtClean="0"/>
              <a:t>ACT-11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Kindergarten Readiness</a:t>
            </a:r>
          </a:p>
          <a:p>
            <a:r>
              <a:rPr lang="en-US" dirty="0" smtClean="0"/>
              <a:t>Dual Credit </a:t>
            </a:r>
          </a:p>
          <a:p>
            <a:r>
              <a:rPr lang="en-US" dirty="0" smtClean="0"/>
              <a:t>Next-Generation Learners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1818-0A42-41AA-9C03-F736148CE49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1818-0A42-41AA-9C03-F736148CE49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8176"/>
            <a:ext cx="9144000" cy="570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6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772400" cy="560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Finance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32445D-7B02-4607-8919-609FB3669079}" type="slidenum">
              <a:rPr lang="en-US" smtClean="0"/>
              <a:pPr/>
              <a:t>14</a:t>
            </a:fld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" y="864162"/>
            <a:ext cx="4911795" cy="27934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199" y="3276600"/>
            <a:ext cx="4927811" cy="3200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Finance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775191"/>
            <a:ext cx="2971800" cy="4625609"/>
          </a:xfrm>
        </p:spPr>
        <p:txBody>
          <a:bodyPr/>
          <a:lstStyle/>
          <a:p>
            <a:r>
              <a:rPr lang="en-US" u="sng" dirty="0" smtClean="0"/>
              <a:t>State</a:t>
            </a:r>
            <a:r>
              <a:rPr lang="en-US" dirty="0" smtClean="0"/>
              <a:t> profile shows </a:t>
            </a:r>
            <a:r>
              <a:rPr lang="en-US" u="sng" dirty="0" smtClean="0"/>
              <a:t>counts</a:t>
            </a:r>
            <a:r>
              <a:rPr lang="en-US" dirty="0" smtClean="0"/>
              <a:t> of districts with each type of tax</a:t>
            </a:r>
            <a:endParaRPr lang="en-US" dirty="0"/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32445D-7B02-4607-8919-609FB3669079}" type="slidenum">
              <a:rPr lang="en-US" smtClean="0"/>
              <a:pPr/>
              <a:t>15</a:t>
            </a:fld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118" y="1494661"/>
            <a:ext cx="5563615" cy="5082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560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Finance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32445D-7B02-4607-8919-609FB3669079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228600" y="1775191"/>
            <a:ext cx="3124200" cy="4625609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u="sng" dirty="0" smtClean="0"/>
              <a:t>district </a:t>
            </a:r>
            <a:r>
              <a:rPr lang="en-US" dirty="0" smtClean="0"/>
              <a:t>profile shows </a:t>
            </a:r>
            <a:br>
              <a:rPr lang="en-US" dirty="0" smtClean="0"/>
            </a:br>
            <a:r>
              <a:rPr lang="en-US" dirty="0" smtClean="0"/>
              <a:t>dollar </a:t>
            </a:r>
            <a:r>
              <a:rPr lang="en-US" u="sng" dirty="0" smtClean="0"/>
              <a:t>amounts </a:t>
            </a:r>
            <a:r>
              <a:rPr lang="en-US" dirty="0" smtClean="0"/>
              <a:t>or </a:t>
            </a:r>
            <a:r>
              <a:rPr lang="en-US" u="sng" dirty="0" smtClean="0"/>
              <a:t>rates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504155"/>
            <a:ext cx="4990074" cy="5125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560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Finance  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32445D-7B02-4607-8919-609FB3669079}" type="slidenum">
              <a:rPr lang="en-US" smtClean="0"/>
              <a:pPr/>
              <a:t>17</a:t>
            </a:fld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89285"/>
            <a:ext cx="8458200" cy="5361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560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Finance  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32445D-7B02-4607-8919-609FB3669079}" type="slidenum">
              <a:rPr lang="en-US" smtClean="0"/>
              <a:pPr/>
              <a:t>18</a:t>
            </a:fld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74" y="865188"/>
            <a:ext cx="8482226" cy="581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District Data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from </a:t>
            </a:r>
            <a:r>
              <a:rPr lang="en-US" dirty="0" err="1" smtClean="0"/>
              <a:t>EAARS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mobility-most members bring their phones with them</a:t>
            </a:r>
          </a:p>
          <a:p>
            <a:pPr lvl="1"/>
            <a:r>
              <a:rPr lang="en-US" dirty="0" smtClean="0"/>
              <a:t>Desire to interact with the data</a:t>
            </a:r>
          </a:p>
          <a:p>
            <a:pPr lvl="1"/>
            <a:r>
              <a:rPr lang="en-US" dirty="0" smtClean="0"/>
              <a:t>Ability to make quick comparisons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1818-0A42-41AA-9C03-F736148CE49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Purpose of District Profiles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77200" cy="40735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Easy access to commonly used education data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Quick reference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r>
              <a:rPr lang="en-US" sz="3600" dirty="0" smtClean="0"/>
              <a:t>Can be used for comparative purposes</a:t>
            </a:r>
          </a:p>
          <a:p>
            <a:pPr eaLnBrk="1" hangingPunct="1"/>
            <a:endParaRPr lang="en-US" sz="3600" dirty="0" smtClean="0"/>
          </a:p>
          <a:p>
            <a:pPr eaLnBrk="1" hangingPunct="1">
              <a:buFont typeface="Wingdings" pitchFamily="2" charset="2"/>
              <a:buNone/>
            </a:pPr>
            <a:endParaRPr lang="en-US" sz="3600" dirty="0" smtClean="0"/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64C9F7-897A-4E64-84CB-B15C4BD0D961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/>
              <a:t>School Report Card</a:t>
            </a:r>
          </a:p>
          <a:p>
            <a:r>
              <a:rPr lang="en-US" sz="4000" dirty="0" smtClean="0"/>
              <a:t>Infinite Campus (IC)</a:t>
            </a:r>
          </a:p>
          <a:p>
            <a:r>
              <a:rPr lang="en-US" sz="4000" dirty="0" err="1" smtClean="0"/>
              <a:t>MUNIS</a:t>
            </a:r>
            <a:r>
              <a:rPr lang="en-US" sz="4000" dirty="0" smtClean="0"/>
              <a:t> </a:t>
            </a:r>
          </a:p>
          <a:p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1818-0A42-41AA-9C03-F736148CE4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Profiles Organization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305800" cy="4343400"/>
          </a:xfrm>
        </p:spPr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000" dirty="0" smtClean="0"/>
              <a:t>Data Dictionary</a:t>
            </a:r>
          </a:p>
          <a:p>
            <a:pPr marL="438912"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000" dirty="0" smtClean="0"/>
              <a:t>173 District Profiles</a:t>
            </a:r>
          </a:p>
          <a:p>
            <a:pPr marL="438912"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000" dirty="0" smtClean="0"/>
              <a:t>State Profile</a:t>
            </a:r>
          </a:p>
          <a:p>
            <a:pPr marL="438912"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4000" dirty="0" smtClean="0"/>
              <a:t>Rankings on Selected Measures</a:t>
            </a:r>
          </a:p>
          <a:p>
            <a:pPr eaLnBrk="1" hangingPunct="1">
              <a:buFont typeface="Wingdings" pitchFamily="2" charset="2"/>
              <a:buNone/>
            </a:pPr>
            <a:endParaRPr lang="en-US" sz="4000" dirty="0" smtClean="0"/>
          </a:p>
          <a:p>
            <a:pPr eaLnBrk="1" hangingPunct="1">
              <a:buFont typeface="Wingdings" pitchFamily="2" charset="2"/>
              <a:buNone/>
            </a:pPr>
            <a:endParaRPr lang="en-US" sz="4000" dirty="0" smtClean="0"/>
          </a:p>
          <a:p>
            <a:pPr eaLnBrk="1" hangingPunct="1">
              <a:buFont typeface="Wingdings" pitchFamily="2" charset="2"/>
              <a:buNone/>
            </a:pPr>
            <a:endParaRPr lang="en-US" sz="4000" dirty="0" smtClean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4ACA38-6F07-4EC9-B0A1-79144433A604}" type="slidenum">
              <a:rPr lang="en-US" smtClean="0"/>
              <a:pPr/>
              <a:t>4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213"/>
            <a:ext cx="7772400" cy="7127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Layout of Each Profile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583680"/>
            <a:ext cx="733864" cy="274320"/>
          </a:xfrm>
        </p:spPr>
        <p:txBody>
          <a:bodyPr/>
          <a:lstStyle/>
          <a:p>
            <a:pPr>
              <a:defRPr/>
            </a:pPr>
            <a:fld id="{E6341818-0A42-41AA-9C03-F736148CE49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35" y="806482"/>
            <a:ext cx="4067175" cy="5996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8631" y="800837"/>
            <a:ext cx="4031969" cy="568795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Overview and Trends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114800" cy="45307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Number of Students</a:t>
            </a:r>
          </a:p>
          <a:p>
            <a:pPr lvl="1"/>
            <a:r>
              <a:rPr lang="en-US" sz="2800" dirty="0" smtClean="0"/>
              <a:t>EOY AADA</a:t>
            </a:r>
          </a:p>
          <a:p>
            <a:pPr lvl="1"/>
            <a:r>
              <a:rPr lang="en-US" sz="2800" dirty="0" smtClean="0"/>
              <a:t>Membership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A1 schools</a:t>
            </a:r>
          </a:p>
          <a:p>
            <a:pPr lvl="1"/>
            <a:endParaRPr lang="en-US" sz="2800" dirty="0"/>
          </a:p>
        </p:txBody>
      </p:sp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BDF157-FF20-41F1-AEB5-ED5868337B75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928687"/>
            <a:ext cx="4038600" cy="5844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Demographic Profile</a:t>
            </a:r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-76200" y="1752600"/>
            <a:ext cx="3200400" cy="4953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Free/Reduced-Price Lunch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Limited English Proficiency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Exceptional (“special ed.”)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Membership </a:t>
            </a:r>
            <a:br>
              <a:rPr lang="en-US" dirty="0" smtClean="0"/>
            </a:br>
            <a:r>
              <a:rPr lang="en-US" dirty="0" smtClean="0"/>
              <a:t>by Grade Level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Race/Ethnicity</a:t>
            </a:r>
            <a:endParaRPr lang="en-US" dirty="0"/>
          </a:p>
        </p:txBody>
      </p:sp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507480"/>
            <a:ext cx="733864" cy="274320"/>
          </a:xfrm>
          <a:noFill/>
        </p:spPr>
        <p:txBody>
          <a:bodyPr/>
          <a:lstStyle/>
          <a:p>
            <a:fld id="{EDBDF157-FF20-41F1-AEB5-ED5868337B75}" type="slidenum">
              <a:rPr lang="en-US" smtClean="0"/>
              <a:pPr/>
              <a:t>7</a:t>
            </a:fld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0153" y="1163955"/>
            <a:ext cx="5591175" cy="54654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7813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Attainment and Discipline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62AD6-6A33-4C0E-BB35-55E63D5EE7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00200"/>
            <a:ext cx="7924800" cy="5191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Staffing Data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2400" y="1524000"/>
            <a:ext cx="44958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Classified Personnel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Certified Personnel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Teachers (FTE)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Pupil/Teacher Ratio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Salary &amp; Benefits as % of General Fund Expenditures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Teacher Pay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Teacher Experience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Teacher Rank</a:t>
            </a:r>
          </a:p>
          <a:p>
            <a:pPr lvl="1"/>
            <a:endParaRPr lang="en-US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7736" y="6476999"/>
            <a:ext cx="733864" cy="274320"/>
          </a:xfrm>
          <a:noFill/>
        </p:spPr>
        <p:txBody>
          <a:bodyPr/>
          <a:lstStyle/>
          <a:p>
            <a:fld id="{CE03C6A2-B3BE-40BF-9712-85D788743501}" type="slidenum">
              <a:rPr lang="en-US" smtClean="0"/>
              <a:pPr/>
              <a:t>9</a:t>
            </a:fld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960" y="201930"/>
            <a:ext cx="3887422" cy="6549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.2|9.8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18879</TotalTime>
  <Words>1127</Words>
  <Application>Microsoft Office PowerPoint</Application>
  <PresentationFormat>On-screen Show (4:3)</PresentationFormat>
  <Paragraphs>200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Corbel</vt:lpstr>
      <vt:lpstr>Wingdings</vt:lpstr>
      <vt:lpstr>Wingdings 2</vt:lpstr>
      <vt:lpstr>Wingdings 3</vt:lpstr>
      <vt:lpstr>Module</vt:lpstr>
      <vt:lpstr>District Data Profiles School Year 2016-17</vt:lpstr>
      <vt:lpstr>Purpose of District Profiles</vt:lpstr>
      <vt:lpstr>Primary Data Sources</vt:lpstr>
      <vt:lpstr>Data Profiles Organization </vt:lpstr>
      <vt:lpstr>Layout of Each Profile </vt:lpstr>
      <vt:lpstr>Overview and Trends</vt:lpstr>
      <vt:lpstr>Demographic Profile</vt:lpstr>
      <vt:lpstr>Attainment and Discipline</vt:lpstr>
      <vt:lpstr>Staffing Data</vt:lpstr>
      <vt:lpstr>Staffing – Data State Level</vt:lpstr>
      <vt:lpstr>Staffing –Data District Level</vt:lpstr>
      <vt:lpstr>Student Performance</vt:lpstr>
      <vt:lpstr>Student Performance</vt:lpstr>
      <vt:lpstr>Finance</vt:lpstr>
      <vt:lpstr>Finance</vt:lpstr>
      <vt:lpstr>Finance</vt:lpstr>
      <vt:lpstr>Finance  </vt:lpstr>
      <vt:lpstr>Finance  </vt:lpstr>
      <vt:lpstr>Interactive District Data Profiles</vt:lpstr>
    </vt:vector>
  </TitlesOfParts>
  <Company>LRC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Data Profiles</dc:title>
  <dc:creator>lrc</dc:creator>
  <cp:lastModifiedBy>Alexander, Albert (LRC)</cp:lastModifiedBy>
  <cp:revision>838</cp:revision>
  <cp:lastPrinted>2018-06-19T12:51:07Z</cp:lastPrinted>
  <dcterms:created xsi:type="dcterms:W3CDTF">2008-05-27T17:04:15Z</dcterms:created>
  <dcterms:modified xsi:type="dcterms:W3CDTF">2018-06-19T12:52:22Z</dcterms:modified>
</cp:coreProperties>
</file>