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42"/>
  </p:notesMasterIdLst>
  <p:handoutMasterIdLst>
    <p:handoutMasterId r:id="rId43"/>
  </p:handoutMasterIdLst>
  <p:sldIdLst>
    <p:sldId id="441" r:id="rId2"/>
    <p:sldId id="801" r:id="rId3"/>
    <p:sldId id="825" r:id="rId4"/>
    <p:sldId id="828" r:id="rId5"/>
    <p:sldId id="822" r:id="rId6"/>
    <p:sldId id="824" r:id="rId7"/>
    <p:sldId id="826" r:id="rId8"/>
    <p:sldId id="848" r:id="rId9"/>
    <p:sldId id="785" r:id="rId10"/>
    <p:sldId id="849" r:id="rId11"/>
    <p:sldId id="767" r:id="rId12"/>
    <p:sldId id="885" r:id="rId13"/>
    <p:sldId id="793" r:id="rId14"/>
    <p:sldId id="829" r:id="rId15"/>
    <p:sldId id="790" r:id="rId16"/>
    <p:sldId id="771" r:id="rId17"/>
    <p:sldId id="772" r:id="rId18"/>
    <p:sldId id="847" r:id="rId19"/>
    <p:sldId id="830" r:id="rId20"/>
    <p:sldId id="796" r:id="rId21"/>
    <p:sldId id="804" r:id="rId22"/>
    <p:sldId id="835" r:id="rId23"/>
    <p:sldId id="806" r:id="rId24"/>
    <p:sldId id="838" r:id="rId25"/>
    <p:sldId id="837" r:id="rId26"/>
    <p:sldId id="843" r:id="rId27"/>
    <p:sldId id="893" r:id="rId28"/>
    <p:sldId id="875" r:id="rId29"/>
    <p:sldId id="876" r:id="rId30"/>
    <p:sldId id="884" r:id="rId31"/>
    <p:sldId id="867" r:id="rId32"/>
    <p:sldId id="871" r:id="rId33"/>
    <p:sldId id="859" r:id="rId34"/>
    <p:sldId id="881" r:id="rId35"/>
    <p:sldId id="861" r:id="rId36"/>
    <p:sldId id="862" r:id="rId37"/>
    <p:sldId id="863" r:id="rId38"/>
    <p:sldId id="868" r:id="rId39"/>
    <p:sldId id="860" r:id="rId40"/>
    <p:sldId id="818"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pard, Logan (LRC)" initials="RL(" lastIdx="2" clrIdx="0">
    <p:extLst>
      <p:ext uri="{19B8F6BF-5375-455C-9EA6-DF929625EA0E}">
        <p15:presenceInfo xmlns:p15="http://schemas.microsoft.com/office/powerpoint/2012/main" userId="S-1-5-21-1930711395-1214522644-2076119496-27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FF"/>
    <a:srgbClr val="967200"/>
    <a:srgbClr val="FFFFFB"/>
    <a:srgbClr val="FFFFCC"/>
    <a:srgbClr val="FFFFDD"/>
    <a:srgbClr val="FFFF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71709" autoAdjust="0"/>
  </p:normalViewPr>
  <p:slideViewPr>
    <p:cSldViewPr>
      <p:cViewPr varScale="1">
        <p:scale>
          <a:sx n="56" d="100"/>
          <a:sy n="56" d="100"/>
        </p:scale>
        <p:origin x="1806" y="60"/>
      </p:cViewPr>
      <p:guideLst>
        <p:guide orient="horz" pos="2160"/>
        <p:guide pos="2880"/>
      </p:guideLst>
    </p:cSldViewPr>
  </p:slideViewPr>
  <p:notesTextViewPr>
    <p:cViewPr>
      <p:scale>
        <a:sx n="3" d="2"/>
        <a:sy n="3" d="2"/>
      </p:scale>
      <p:origin x="0" y="0"/>
    </p:cViewPr>
  </p:notesTextViewPr>
  <p:sorterViewPr>
    <p:cViewPr>
      <p:scale>
        <a:sx n="81" d="100"/>
        <a:sy n="81" d="100"/>
      </p:scale>
      <p:origin x="0" y="0"/>
    </p:cViewPr>
  </p:sorterViewPr>
  <p:notesViewPr>
    <p:cSldViewPr>
      <p:cViewPr varScale="1">
        <p:scale>
          <a:sx n="84" d="100"/>
          <a:sy n="84" d="100"/>
        </p:scale>
        <p:origin x="3618" y="90"/>
      </p:cViewPr>
      <p:guideLst>
        <p:guide orient="horz" pos="2208"/>
        <p:guide pos="2928"/>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lrc.ky.gov\LRCDFS\OEAFIN\2018%20Study%20Topics\Home%20schooling\Staff\Deb\Data%20in%20Report\Charts%20and%20Figures\Numbers%20of%20homeschooled%20student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lrc.ky.gov\LRCDFS\OEAFIN\2018%20Study%20Topics\Home%20schooling\Staff\Deb\Prelim%20data\Prelim%20Results\homeschool%20transfer%20vs%20non%20achievem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488076789246081"/>
          <c:y val="0.15682925051035287"/>
          <c:w val="0.77456358771801181"/>
          <c:h val="0.61721529364355998"/>
        </c:manualLayout>
      </c:layout>
      <c:lineChart>
        <c:grouping val="standard"/>
        <c:varyColors val="0"/>
        <c:ser>
          <c:idx val="0"/>
          <c:order val="0"/>
          <c:tx>
            <c:strRef>
              <c:f>'Changes 2012 to 2017 by grade'!$A$2</c:f>
              <c:strCache>
                <c:ptCount val="1"/>
                <c:pt idx="0">
                  <c:v>Grades 1 to 5</c:v>
                </c:pt>
              </c:strCache>
            </c:strRef>
          </c:tx>
          <c:spPr>
            <a:ln w="28575" cap="rnd">
              <a:solidFill>
                <a:schemeClr val="bg1">
                  <a:lumMod val="65000"/>
                </a:schemeClr>
              </a:solidFill>
              <a:round/>
            </a:ln>
            <a:effectLst/>
          </c:spPr>
          <c:marker>
            <c:symbol val="none"/>
          </c:marker>
          <c:cat>
            <c:strRef>
              <c:f>'Changes 2012 to 2017 by grade'!$B$1:$G$1</c:f>
              <c:strCache>
                <c:ptCount val="6"/>
                <c:pt idx="0">
                  <c:v>2012</c:v>
                </c:pt>
                <c:pt idx="1">
                  <c:v>2013</c:v>
                </c:pt>
                <c:pt idx="2">
                  <c:v>2014</c:v>
                </c:pt>
                <c:pt idx="3">
                  <c:v>2015</c:v>
                </c:pt>
                <c:pt idx="4">
                  <c:v>2016</c:v>
                </c:pt>
                <c:pt idx="5">
                  <c:v>2017</c:v>
                </c:pt>
              </c:strCache>
            </c:strRef>
          </c:cat>
          <c:val>
            <c:numRef>
              <c:f>'Changes 2012 to 2017 by grade'!$B$2:$G$2</c:f>
              <c:numCache>
                <c:formatCode>General</c:formatCode>
                <c:ptCount val="6"/>
                <c:pt idx="0">
                  <c:v>1025</c:v>
                </c:pt>
                <c:pt idx="1">
                  <c:v>1169</c:v>
                </c:pt>
                <c:pt idx="2">
                  <c:v>1219</c:v>
                </c:pt>
                <c:pt idx="3">
                  <c:v>1245</c:v>
                </c:pt>
                <c:pt idx="4">
                  <c:v>1271</c:v>
                </c:pt>
                <c:pt idx="5">
                  <c:v>1415</c:v>
                </c:pt>
              </c:numCache>
            </c:numRef>
          </c:val>
          <c:smooth val="0"/>
          <c:extLst xmlns:c16r2="http://schemas.microsoft.com/office/drawing/2015/06/chart">
            <c:ext xmlns:c16="http://schemas.microsoft.com/office/drawing/2014/chart" uri="{C3380CC4-5D6E-409C-BE32-E72D297353CC}">
              <c16:uniqueId val="{00000000-4381-4E98-A9C7-23DC24EFC0F7}"/>
            </c:ext>
          </c:extLst>
        </c:ser>
        <c:ser>
          <c:idx val="1"/>
          <c:order val="1"/>
          <c:tx>
            <c:strRef>
              <c:f>'Changes 2012 to 2017 by grade'!$A$3</c:f>
              <c:strCache>
                <c:ptCount val="1"/>
                <c:pt idx="0">
                  <c:v>Grades 6 to 8</c:v>
                </c:pt>
              </c:strCache>
            </c:strRef>
          </c:tx>
          <c:spPr>
            <a:ln w="28575" cap="rnd">
              <a:solidFill>
                <a:sysClr val="windowText" lastClr="000000"/>
              </a:solidFill>
              <a:prstDash val="solid"/>
              <a:round/>
            </a:ln>
            <a:effectLst/>
          </c:spPr>
          <c:marker>
            <c:symbol val="none"/>
          </c:marker>
          <c:cat>
            <c:strRef>
              <c:f>'Changes 2012 to 2017 by grade'!$B$1:$G$1</c:f>
              <c:strCache>
                <c:ptCount val="6"/>
                <c:pt idx="0">
                  <c:v>2012</c:v>
                </c:pt>
                <c:pt idx="1">
                  <c:v>2013</c:v>
                </c:pt>
                <c:pt idx="2">
                  <c:v>2014</c:v>
                </c:pt>
                <c:pt idx="3">
                  <c:v>2015</c:v>
                </c:pt>
                <c:pt idx="4">
                  <c:v>2016</c:v>
                </c:pt>
                <c:pt idx="5">
                  <c:v>2017</c:v>
                </c:pt>
              </c:strCache>
            </c:strRef>
          </c:cat>
          <c:val>
            <c:numRef>
              <c:f>'Changes 2012 to 2017 by grade'!$B$3:$G$3</c:f>
              <c:numCache>
                <c:formatCode>General</c:formatCode>
                <c:ptCount val="6"/>
                <c:pt idx="0">
                  <c:v>1032</c:v>
                </c:pt>
                <c:pt idx="1">
                  <c:v>1175</c:v>
                </c:pt>
                <c:pt idx="2">
                  <c:v>1216</c:v>
                </c:pt>
                <c:pt idx="3">
                  <c:v>1244</c:v>
                </c:pt>
                <c:pt idx="4">
                  <c:v>1357</c:v>
                </c:pt>
                <c:pt idx="5">
                  <c:v>1543</c:v>
                </c:pt>
              </c:numCache>
            </c:numRef>
          </c:val>
          <c:smooth val="0"/>
          <c:extLst xmlns:c16r2="http://schemas.microsoft.com/office/drawing/2015/06/chart">
            <c:ext xmlns:c16="http://schemas.microsoft.com/office/drawing/2014/chart" uri="{C3380CC4-5D6E-409C-BE32-E72D297353CC}">
              <c16:uniqueId val="{00000001-4381-4E98-A9C7-23DC24EFC0F7}"/>
            </c:ext>
          </c:extLst>
        </c:ser>
        <c:ser>
          <c:idx val="2"/>
          <c:order val="2"/>
          <c:tx>
            <c:strRef>
              <c:f>'Changes 2012 to 2017 by grade'!$A$4</c:f>
              <c:strCache>
                <c:ptCount val="1"/>
                <c:pt idx="0">
                  <c:v>Grades 9 to 12</c:v>
                </c:pt>
              </c:strCache>
            </c:strRef>
          </c:tx>
          <c:spPr>
            <a:ln w="28575" cap="rnd">
              <a:solidFill>
                <a:sysClr val="windowText" lastClr="000000"/>
              </a:solidFill>
              <a:prstDash val="dash"/>
              <a:round/>
            </a:ln>
            <a:effectLst/>
          </c:spPr>
          <c:marker>
            <c:symbol val="none"/>
          </c:marker>
          <c:cat>
            <c:strRef>
              <c:f>'Changes 2012 to 2017 by grade'!$B$1:$G$1</c:f>
              <c:strCache>
                <c:ptCount val="6"/>
                <c:pt idx="0">
                  <c:v>2012</c:v>
                </c:pt>
                <c:pt idx="1">
                  <c:v>2013</c:v>
                </c:pt>
                <c:pt idx="2">
                  <c:v>2014</c:v>
                </c:pt>
                <c:pt idx="3">
                  <c:v>2015</c:v>
                </c:pt>
                <c:pt idx="4">
                  <c:v>2016</c:v>
                </c:pt>
                <c:pt idx="5">
                  <c:v>2017</c:v>
                </c:pt>
              </c:strCache>
            </c:strRef>
          </c:cat>
          <c:val>
            <c:numRef>
              <c:f>'Changes 2012 to 2017 by grade'!$B$4:$G$4</c:f>
              <c:numCache>
                <c:formatCode>General</c:formatCode>
                <c:ptCount val="6"/>
                <c:pt idx="0">
                  <c:v>2407</c:v>
                </c:pt>
                <c:pt idx="1">
                  <c:v>2375</c:v>
                </c:pt>
                <c:pt idx="2">
                  <c:v>2370</c:v>
                </c:pt>
                <c:pt idx="3">
                  <c:v>2824</c:v>
                </c:pt>
                <c:pt idx="4">
                  <c:v>3319</c:v>
                </c:pt>
                <c:pt idx="5">
                  <c:v>3712</c:v>
                </c:pt>
              </c:numCache>
            </c:numRef>
          </c:val>
          <c:smooth val="0"/>
          <c:extLst xmlns:c16r2="http://schemas.microsoft.com/office/drawing/2015/06/chart">
            <c:ext xmlns:c16="http://schemas.microsoft.com/office/drawing/2014/chart" uri="{C3380CC4-5D6E-409C-BE32-E72D297353CC}">
              <c16:uniqueId val="{00000002-4381-4E98-A9C7-23DC24EFC0F7}"/>
            </c:ext>
          </c:extLst>
        </c:ser>
        <c:dLbls>
          <c:showLegendKey val="0"/>
          <c:showVal val="0"/>
          <c:showCatName val="0"/>
          <c:showSerName val="0"/>
          <c:showPercent val="0"/>
          <c:showBubbleSize val="0"/>
        </c:dLbls>
        <c:smooth val="0"/>
        <c:axId val="304894576"/>
        <c:axId val="304887520"/>
      </c:lineChart>
      <c:catAx>
        <c:axId val="304894576"/>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School</a:t>
                </a:r>
                <a:r>
                  <a:rPr lang="en-US" sz="1800" b="1" baseline="0"/>
                  <a:t> Year</a:t>
                </a:r>
                <a:endParaRPr lang="en-US" sz="1800" b="1"/>
              </a:p>
            </c:rich>
          </c:tx>
          <c:layout>
            <c:manualLayout>
              <c:xMode val="edge"/>
              <c:yMode val="edge"/>
              <c:x val="0.50627659789982904"/>
              <c:y val="0.9030173822611796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4887520"/>
        <c:crosses val="autoZero"/>
        <c:auto val="1"/>
        <c:lblAlgn val="ctr"/>
        <c:lblOffset val="100"/>
        <c:noMultiLvlLbl val="0"/>
      </c:catAx>
      <c:valAx>
        <c:axId val="304887520"/>
        <c:scaling>
          <c:orientation val="minMax"/>
        </c:scaling>
        <c:delete val="0"/>
        <c:axPos val="l"/>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dirty="0"/>
                  <a:t>Number</a:t>
                </a:r>
                <a:r>
                  <a:rPr lang="en-US" sz="1800" b="1" baseline="0" dirty="0"/>
                  <a:t> </a:t>
                </a:r>
                <a:r>
                  <a:rPr lang="en-US" sz="1800" b="1" baseline="0" dirty="0" smtClean="0"/>
                  <a:t>Of </a:t>
                </a:r>
                <a:r>
                  <a:rPr lang="en-US" sz="1800" b="1" baseline="0" dirty="0"/>
                  <a:t>Students</a:t>
                </a:r>
                <a:endParaRPr lang="en-US" sz="1800" b="1" dirty="0"/>
              </a:p>
            </c:rich>
          </c:tx>
          <c:layout>
            <c:manualLayout>
              <c:xMode val="edge"/>
              <c:yMode val="edge"/>
              <c:x val="1.0083073424951385E-2"/>
              <c:y val="0.20269386781197804"/>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4894576"/>
        <c:crosses val="autoZero"/>
        <c:crossBetween val="between"/>
      </c:valAx>
      <c:spPr>
        <a:noFill/>
        <a:ln>
          <a:noFill/>
        </a:ln>
        <a:effectLst/>
      </c:spPr>
    </c:plotArea>
    <c:legend>
      <c:legendPos val="t"/>
      <c:layout>
        <c:manualLayout>
          <c:xMode val="edge"/>
          <c:yMode val="edge"/>
          <c:x val="0.19253659868482048"/>
          <c:y val="0"/>
          <c:w val="0.61492680263035904"/>
          <c:h val="0.1085524767929956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92685682501605"/>
          <c:y val="0.20585560607740933"/>
          <c:w val="0.76412247310145831"/>
          <c:h val="0.51502347417840388"/>
        </c:manualLayout>
      </c:layout>
      <c:lineChart>
        <c:grouping val="standard"/>
        <c:varyColors val="0"/>
        <c:ser>
          <c:idx val="0"/>
          <c:order val="0"/>
          <c:tx>
            <c:strRef>
              <c:f>'absence data homeschool and not'!$Z$1</c:f>
              <c:strCache>
                <c:ptCount val="1"/>
                <c:pt idx="0">
                  <c:v>Transferred To Home School</c:v>
                </c:pt>
              </c:strCache>
            </c:strRef>
          </c:tx>
          <c:spPr>
            <a:ln w="38100" cap="rnd">
              <a:solidFill>
                <a:schemeClr val="accent1"/>
              </a:solidFill>
              <a:round/>
            </a:ln>
            <a:effectLst/>
          </c:spPr>
          <c:marker>
            <c:symbol val="none"/>
          </c:marker>
          <c:cat>
            <c:strRef>
              <c:f>'absence data homeschool and not'!$Y$2:$Y$15</c:f>
              <c:strCache>
                <c:ptCount val="13"/>
                <c:pt idx="0">
                  <c:v>K</c:v>
                </c:pt>
                <c:pt idx="1">
                  <c:v>1</c:v>
                </c:pt>
                <c:pt idx="2">
                  <c:v>2</c:v>
                </c:pt>
                <c:pt idx="3">
                  <c:v>3</c:v>
                </c:pt>
                <c:pt idx="4">
                  <c:v>4</c:v>
                </c:pt>
                <c:pt idx="5">
                  <c:v>5</c:v>
                </c:pt>
                <c:pt idx="6">
                  <c:v>6</c:v>
                </c:pt>
                <c:pt idx="7">
                  <c:v>7</c:v>
                </c:pt>
                <c:pt idx="8">
                  <c:v>8</c:v>
                </c:pt>
                <c:pt idx="9">
                  <c:v>9</c:v>
                </c:pt>
                <c:pt idx="10">
                  <c:v>10</c:v>
                </c:pt>
                <c:pt idx="11">
                  <c:v>11</c:v>
                </c:pt>
                <c:pt idx="12">
                  <c:v>12</c:v>
                </c:pt>
              </c:strCache>
            </c:strRef>
          </c:cat>
          <c:val>
            <c:numRef>
              <c:f>'absence data homeschool and not'!$Z$2:$Z$15</c:f>
              <c:numCache>
                <c:formatCode>General</c:formatCode>
                <c:ptCount val="13"/>
                <c:pt idx="0">
                  <c:v>56.682027649769587</c:v>
                </c:pt>
                <c:pt idx="1">
                  <c:v>48.756218905472636</c:v>
                </c:pt>
                <c:pt idx="2">
                  <c:v>43.500000000000007</c:v>
                </c:pt>
                <c:pt idx="3">
                  <c:v>45.575221238938056</c:v>
                </c:pt>
                <c:pt idx="4">
                  <c:v>50.442477876106196</c:v>
                </c:pt>
                <c:pt idx="5">
                  <c:v>53.431372549019606</c:v>
                </c:pt>
                <c:pt idx="6">
                  <c:v>59.574468085106389</c:v>
                </c:pt>
                <c:pt idx="7">
                  <c:v>61.97530864197531</c:v>
                </c:pt>
                <c:pt idx="8">
                  <c:v>68.840579710144937</c:v>
                </c:pt>
                <c:pt idx="9">
                  <c:v>70.941336971350609</c:v>
                </c:pt>
                <c:pt idx="10">
                  <c:v>68.941504178272979</c:v>
                </c:pt>
                <c:pt idx="11">
                  <c:v>67.761194029850742</c:v>
                </c:pt>
                <c:pt idx="12">
                  <c:v>62.251655629139073</c:v>
                </c:pt>
              </c:numCache>
            </c:numRef>
          </c:val>
          <c:smooth val="0"/>
          <c:extLst xmlns:c16r2="http://schemas.microsoft.com/office/drawing/2015/06/chart">
            <c:ext xmlns:c16="http://schemas.microsoft.com/office/drawing/2014/chart" uri="{C3380CC4-5D6E-409C-BE32-E72D297353CC}">
              <c16:uniqueId val="{00000000-C695-47D5-84EE-AA775B443926}"/>
            </c:ext>
          </c:extLst>
        </c:ser>
        <c:ser>
          <c:idx val="1"/>
          <c:order val="1"/>
          <c:tx>
            <c:strRef>
              <c:f>'absence data homeschool and not'!$AA$1</c:f>
              <c:strCache>
                <c:ptCount val="1"/>
                <c:pt idx="0">
                  <c:v>Did Not Transfer To Home School</c:v>
                </c:pt>
              </c:strCache>
            </c:strRef>
          </c:tx>
          <c:spPr>
            <a:ln w="38100" cap="rnd">
              <a:solidFill>
                <a:schemeClr val="accent2"/>
              </a:solidFill>
              <a:prstDash val="dash"/>
              <a:round/>
            </a:ln>
            <a:effectLst/>
          </c:spPr>
          <c:marker>
            <c:symbol val="none"/>
          </c:marker>
          <c:cat>
            <c:strRef>
              <c:f>'absence data homeschool and not'!$Y$2:$Y$15</c:f>
              <c:strCache>
                <c:ptCount val="13"/>
                <c:pt idx="0">
                  <c:v>K</c:v>
                </c:pt>
                <c:pt idx="1">
                  <c:v>1</c:v>
                </c:pt>
                <c:pt idx="2">
                  <c:v>2</c:v>
                </c:pt>
                <c:pt idx="3">
                  <c:v>3</c:v>
                </c:pt>
                <c:pt idx="4">
                  <c:v>4</c:v>
                </c:pt>
                <c:pt idx="5">
                  <c:v>5</c:v>
                </c:pt>
                <c:pt idx="6">
                  <c:v>6</c:v>
                </c:pt>
                <c:pt idx="7">
                  <c:v>7</c:v>
                </c:pt>
                <c:pt idx="8">
                  <c:v>8</c:v>
                </c:pt>
                <c:pt idx="9">
                  <c:v>9</c:v>
                </c:pt>
                <c:pt idx="10">
                  <c:v>10</c:v>
                </c:pt>
                <c:pt idx="11">
                  <c:v>11</c:v>
                </c:pt>
                <c:pt idx="12">
                  <c:v>12</c:v>
                </c:pt>
              </c:strCache>
            </c:strRef>
          </c:cat>
          <c:val>
            <c:numRef>
              <c:f>'absence data homeschool and not'!$AA$2:$AA$15</c:f>
              <c:numCache>
                <c:formatCode>General</c:formatCode>
                <c:ptCount val="13"/>
                <c:pt idx="0">
                  <c:v>14.079268940601423</c:v>
                </c:pt>
                <c:pt idx="1">
                  <c:v>10.756907312907884</c:v>
                </c:pt>
                <c:pt idx="2">
                  <c:v>9.0298118204068487</c:v>
                </c:pt>
                <c:pt idx="3">
                  <c:v>8.50807803838795</c:v>
                </c:pt>
                <c:pt idx="4">
                  <c:v>8.2769339734004888</c:v>
                </c:pt>
                <c:pt idx="5">
                  <c:v>8.9340999557717851</c:v>
                </c:pt>
                <c:pt idx="6">
                  <c:v>11.36246468562473</c:v>
                </c:pt>
                <c:pt idx="7">
                  <c:v>13.233987144244878</c:v>
                </c:pt>
                <c:pt idx="8">
                  <c:v>14.936425297131365</c:v>
                </c:pt>
                <c:pt idx="9">
                  <c:v>18.304271254668961</c:v>
                </c:pt>
                <c:pt idx="10">
                  <c:v>18.519594818997007</c:v>
                </c:pt>
                <c:pt idx="11">
                  <c:v>21.077217225046724</c:v>
                </c:pt>
                <c:pt idx="12">
                  <c:v>28.777373063588882</c:v>
                </c:pt>
              </c:numCache>
            </c:numRef>
          </c:val>
          <c:smooth val="0"/>
          <c:extLst xmlns:c16r2="http://schemas.microsoft.com/office/drawing/2015/06/chart">
            <c:ext xmlns:c16="http://schemas.microsoft.com/office/drawing/2014/chart" uri="{C3380CC4-5D6E-409C-BE32-E72D297353CC}">
              <c16:uniqueId val="{00000001-C695-47D5-84EE-AA775B443926}"/>
            </c:ext>
          </c:extLst>
        </c:ser>
        <c:dLbls>
          <c:showLegendKey val="0"/>
          <c:showVal val="0"/>
          <c:showCatName val="0"/>
          <c:showSerName val="0"/>
          <c:showPercent val="0"/>
          <c:showBubbleSize val="0"/>
        </c:dLbls>
        <c:smooth val="0"/>
        <c:axId val="304887912"/>
        <c:axId val="304889480"/>
      </c:lineChart>
      <c:catAx>
        <c:axId val="304887912"/>
        <c:scaling>
          <c:orientation val="minMax"/>
        </c:scaling>
        <c:delete val="0"/>
        <c:axPos val="b"/>
        <c:title>
          <c:tx>
            <c:rich>
              <a:bodyPr rot="0" spcFirstLastPara="1" vertOverflow="ellipsis" vert="horz" wrap="square" anchor="ctr" anchorCtr="1"/>
              <a:lstStyle/>
              <a:p>
                <a:pPr>
                  <a:defRPr sz="1800" b="1" i="0" u="none" strike="noStrike" kern="1200" baseline="0">
                    <a:solidFill>
                      <a:sysClr val="windowText" lastClr="000000"/>
                    </a:solidFill>
                    <a:latin typeface="Segoe UI" panose="020B0502040204020203" pitchFamily="34" charset="0"/>
                    <a:ea typeface="+mn-ea"/>
                    <a:cs typeface="Segoe UI" panose="020B0502040204020203" pitchFamily="34" charset="0"/>
                  </a:defRPr>
                </a:pPr>
                <a:r>
                  <a:rPr lang="en-US" sz="1800" b="1">
                    <a:solidFill>
                      <a:sysClr val="windowText" lastClr="000000"/>
                    </a:solidFill>
                  </a:rPr>
                  <a:t>Grade</a:t>
                </a:r>
              </a:p>
            </c:rich>
          </c:tx>
          <c:layout>
            <c:manualLayout>
              <c:xMode val="edge"/>
              <c:yMode val="edge"/>
              <c:x val="0.48616499425366572"/>
              <c:y val="0.85713440005216956"/>
            </c:manualLayou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8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304889480"/>
        <c:crosses val="autoZero"/>
        <c:auto val="1"/>
        <c:lblAlgn val="ctr"/>
        <c:lblOffset val="100"/>
        <c:tickLblSkip val="1"/>
        <c:noMultiLvlLbl val="0"/>
      </c:catAx>
      <c:valAx>
        <c:axId val="304889480"/>
        <c:scaling>
          <c:orientation val="minMax"/>
        </c:scaling>
        <c:delete val="0"/>
        <c:axPos val="l"/>
        <c:title>
          <c:tx>
            <c:rich>
              <a:bodyPr rot="-5400000" spcFirstLastPara="1" vertOverflow="ellipsis" vert="horz" wrap="square" anchor="ctr" anchorCtr="1"/>
              <a:lstStyle/>
              <a:p>
                <a:pPr>
                  <a:defRPr sz="1800" b="1" i="0" u="none" strike="noStrike" kern="1200" baseline="0">
                    <a:solidFill>
                      <a:sysClr val="windowText" lastClr="000000"/>
                    </a:solidFill>
                    <a:latin typeface="Segoe UI" panose="020B0502040204020203" pitchFamily="34" charset="0"/>
                    <a:ea typeface="+mn-ea"/>
                    <a:cs typeface="Segoe UI" panose="020B0502040204020203" pitchFamily="34" charset="0"/>
                  </a:defRPr>
                </a:pPr>
                <a:r>
                  <a:rPr lang="en-US" sz="1800" b="1" dirty="0">
                    <a:solidFill>
                      <a:sysClr val="windowText" lastClr="000000"/>
                    </a:solidFill>
                  </a:rPr>
                  <a:t>Percent </a:t>
                </a:r>
                <a:r>
                  <a:rPr lang="en-US" sz="1800" b="1" dirty="0" smtClean="0">
                    <a:solidFill>
                      <a:sysClr val="windowText" lastClr="000000"/>
                    </a:solidFill>
                  </a:rPr>
                  <a:t>Of </a:t>
                </a:r>
                <a:r>
                  <a:rPr lang="en-US" sz="1800" b="1" dirty="0">
                    <a:solidFill>
                      <a:sysClr val="windowText" lastClr="000000"/>
                    </a:solidFill>
                  </a:rPr>
                  <a:t>Students</a:t>
                </a:r>
              </a:p>
            </c:rich>
          </c:tx>
          <c:layout>
            <c:manualLayout>
              <c:xMode val="edge"/>
              <c:yMode val="edge"/>
              <c:x val="1.9444444444444445E-2"/>
              <c:y val="0.10871245261009041"/>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304887912"/>
        <c:crossesAt val="1"/>
        <c:crossBetween val="between"/>
      </c:valAx>
      <c:spPr>
        <a:noFill/>
        <a:ln>
          <a:noFill/>
        </a:ln>
        <a:effectLst/>
      </c:spPr>
    </c:plotArea>
    <c:legend>
      <c:legendPos val="t"/>
      <c:layout>
        <c:manualLayout>
          <c:xMode val="edge"/>
          <c:yMode val="edge"/>
          <c:x val="0.32238084890106294"/>
          <c:y val="1.4084507042253521E-2"/>
          <c:w val="0.66386980682483165"/>
          <c:h val="0.22822707962420261"/>
        </c:manualLayout>
      </c:layou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solidFill>
      <a:schemeClr val="bg1"/>
    </a:solidFill>
    <a:ln w="9525" cap="flat" cmpd="sng" algn="ctr">
      <a:noFill/>
      <a:round/>
    </a:ln>
    <a:effectLst/>
  </c:spPr>
  <c:txPr>
    <a:bodyPr rot="5400000" vert="horz"/>
    <a:lstStyle/>
    <a:p>
      <a:pPr>
        <a:defRPr>
          <a:latin typeface="Segoe UI" panose="020B0502040204020203" pitchFamily="34" charset="0"/>
          <a:cs typeface="Segoe UI" panose="020B0502040204020203"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71683"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71684"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71685"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6B79A5E7-7CEE-4F75-97FC-28A102CF98F2}" type="slidenum">
              <a:rPr lang="en-US"/>
              <a:pPr>
                <a:defRPr/>
              </a:pPr>
              <a:t>‹#›</a:t>
            </a:fld>
            <a:endParaRPr lang="en-US" dirty="0"/>
          </a:p>
        </p:txBody>
      </p:sp>
    </p:spTree>
    <p:extLst>
      <p:ext uri="{BB962C8B-B14F-4D97-AF65-F5344CB8AC3E}">
        <p14:creationId xmlns:p14="http://schemas.microsoft.com/office/powerpoint/2010/main" val="341816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4096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2514600" y="150813"/>
            <a:ext cx="2236788" cy="1677987"/>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76200" y="1828800"/>
            <a:ext cx="6932578" cy="731520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096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4096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5012FC22-9ED1-4DD0-AD10-1F10BDD3DF47}" type="slidenum">
              <a:rPr lang="en-US"/>
              <a:pPr>
                <a:defRPr/>
              </a:pPr>
              <a:t>‹#›</a:t>
            </a:fld>
            <a:endParaRPr lang="en-US" dirty="0"/>
          </a:p>
        </p:txBody>
      </p:sp>
    </p:spTree>
    <p:extLst>
      <p:ext uri="{BB962C8B-B14F-4D97-AF65-F5344CB8AC3E}">
        <p14:creationId xmlns:p14="http://schemas.microsoft.com/office/powerpoint/2010/main" val="21578952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5447715D-FC68-43A0-986D-3439D73270F1}" type="slidenum">
              <a:rPr lang="en-US" smtClean="0"/>
              <a:pPr/>
              <a:t>1</a:t>
            </a:fld>
            <a:endParaRPr 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r>
              <a:rPr lang="en-US" sz="1200" b="1" kern="1200" dirty="0">
                <a:solidFill>
                  <a:schemeClr val="tx1"/>
                </a:solidFill>
                <a:effectLst/>
                <a:latin typeface="Arial" charset="0"/>
                <a:ea typeface="+mn-ea"/>
                <a:cs typeface="+mn-cs"/>
              </a:rPr>
              <a:t> </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123325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012FC22-9ED1-4DD0-AD10-1F10BDD3DF47}" type="slidenum">
              <a:rPr lang="en-US" smtClean="0"/>
              <a:pPr>
                <a:defRPr/>
              </a:pPr>
              <a:t>10</a:t>
            </a:fld>
            <a:endParaRPr lang="en-US" dirty="0"/>
          </a:p>
        </p:txBody>
      </p:sp>
    </p:spTree>
    <p:extLst>
      <p:ext uri="{BB962C8B-B14F-4D97-AF65-F5344CB8AC3E}">
        <p14:creationId xmlns:p14="http://schemas.microsoft.com/office/powerpoint/2010/main" val="2430278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11</a:t>
            </a:fld>
            <a:endParaRPr lang="en-US" dirty="0"/>
          </a:p>
        </p:txBody>
      </p:sp>
    </p:spTree>
    <p:extLst>
      <p:ext uri="{BB962C8B-B14F-4D97-AF65-F5344CB8AC3E}">
        <p14:creationId xmlns:p14="http://schemas.microsoft.com/office/powerpoint/2010/main" val="1359338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5"/>
          </p:nvPr>
        </p:nvSpPr>
        <p:spPr/>
        <p:txBody>
          <a:bodyPr/>
          <a:lstStyle/>
          <a:p>
            <a:pPr>
              <a:defRPr/>
            </a:pPr>
            <a:fld id="{5012FC22-9ED1-4DD0-AD10-1F10BDD3DF47}" type="slidenum">
              <a:rPr lang="en-US" smtClean="0"/>
              <a:pPr>
                <a:defRPr/>
              </a:pPr>
              <a:t>12</a:t>
            </a:fld>
            <a:endParaRPr lang="en-US" dirty="0"/>
          </a:p>
        </p:txBody>
      </p:sp>
    </p:spTree>
    <p:extLst>
      <p:ext uri="{BB962C8B-B14F-4D97-AF65-F5344CB8AC3E}">
        <p14:creationId xmlns:p14="http://schemas.microsoft.com/office/powerpoint/2010/main" val="2683470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13</a:t>
            </a:fld>
            <a:endParaRPr lang="en-US" dirty="0"/>
          </a:p>
        </p:txBody>
      </p:sp>
    </p:spTree>
    <p:extLst>
      <p:ext uri="{BB962C8B-B14F-4D97-AF65-F5344CB8AC3E}">
        <p14:creationId xmlns:p14="http://schemas.microsoft.com/office/powerpoint/2010/main" val="3231534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14</a:t>
            </a:fld>
            <a:endParaRPr lang="en-US" dirty="0"/>
          </a:p>
        </p:txBody>
      </p:sp>
    </p:spTree>
    <p:extLst>
      <p:ext uri="{BB962C8B-B14F-4D97-AF65-F5344CB8AC3E}">
        <p14:creationId xmlns:p14="http://schemas.microsoft.com/office/powerpoint/2010/main" val="2539821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16</a:t>
            </a:fld>
            <a:endParaRPr lang="en-US" dirty="0"/>
          </a:p>
        </p:txBody>
      </p:sp>
    </p:spTree>
    <p:extLst>
      <p:ext uri="{BB962C8B-B14F-4D97-AF65-F5344CB8AC3E}">
        <p14:creationId xmlns:p14="http://schemas.microsoft.com/office/powerpoint/2010/main" val="2453051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18</a:t>
            </a:fld>
            <a:endParaRPr lang="en-US" dirty="0"/>
          </a:p>
        </p:txBody>
      </p:sp>
    </p:spTree>
    <p:extLst>
      <p:ext uri="{BB962C8B-B14F-4D97-AF65-F5344CB8AC3E}">
        <p14:creationId xmlns:p14="http://schemas.microsoft.com/office/powerpoint/2010/main" val="2972264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19</a:t>
            </a:fld>
            <a:endParaRPr lang="en-US" dirty="0"/>
          </a:p>
        </p:txBody>
      </p:sp>
    </p:spTree>
    <p:extLst>
      <p:ext uri="{BB962C8B-B14F-4D97-AF65-F5344CB8AC3E}">
        <p14:creationId xmlns:p14="http://schemas.microsoft.com/office/powerpoint/2010/main" val="4093850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20</a:t>
            </a:fld>
            <a:endParaRPr lang="en-US" dirty="0"/>
          </a:p>
        </p:txBody>
      </p:sp>
    </p:spTree>
    <p:extLst>
      <p:ext uri="{BB962C8B-B14F-4D97-AF65-F5344CB8AC3E}">
        <p14:creationId xmlns:p14="http://schemas.microsoft.com/office/powerpoint/2010/main" val="1185898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21</a:t>
            </a:fld>
            <a:endParaRPr lang="en-US" dirty="0"/>
          </a:p>
        </p:txBody>
      </p:sp>
    </p:spTree>
    <p:extLst>
      <p:ext uri="{BB962C8B-B14F-4D97-AF65-F5344CB8AC3E}">
        <p14:creationId xmlns:p14="http://schemas.microsoft.com/office/powerpoint/2010/main" val="1482802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2</a:t>
            </a:fld>
            <a:endParaRPr lang="en-US" dirty="0"/>
          </a:p>
        </p:txBody>
      </p:sp>
    </p:spTree>
    <p:extLst>
      <p:ext uri="{BB962C8B-B14F-4D97-AF65-F5344CB8AC3E}">
        <p14:creationId xmlns:p14="http://schemas.microsoft.com/office/powerpoint/2010/main" val="1167809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22</a:t>
            </a:fld>
            <a:endParaRPr lang="en-US" dirty="0"/>
          </a:p>
        </p:txBody>
      </p:sp>
    </p:spTree>
    <p:extLst>
      <p:ext uri="{BB962C8B-B14F-4D97-AF65-F5344CB8AC3E}">
        <p14:creationId xmlns:p14="http://schemas.microsoft.com/office/powerpoint/2010/main" val="209104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23</a:t>
            </a:fld>
            <a:endParaRPr lang="en-US" dirty="0"/>
          </a:p>
        </p:txBody>
      </p:sp>
    </p:spTree>
    <p:extLst>
      <p:ext uri="{BB962C8B-B14F-4D97-AF65-F5344CB8AC3E}">
        <p14:creationId xmlns:p14="http://schemas.microsoft.com/office/powerpoint/2010/main" val="207390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012FC22-9ED1-4DD0-AD10-1F10BDD3DF47}" type="slidenum">
              <a:rPr lang="en-US" smtClean="0"/>
              <a:pPr>
                <a:defRPr/>
              </a:pPr>
              <a:t>24</a:t>
            </a:fld>
            <a:endParaRPr lang="en-US" dirty="0"/>
          </a:p>
        </p:txBody>
      </p:sp>
    </p:spTree>
    <p:extLst>
      <p:ext uri="{BB962C8B-B14F-4D97-AF65-F5344CB8AC3E}">
        <p14:creationId xmlns:p14="http://schemas.microsoft.com/office/powerpoint/2010/main" val="3624190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25</a:t>
            </a:fld>
            <a:endParaRPr lang="en-US" dirty="0"/>
          </a:p>
        </p:txBody>
      </p:sp>
    </p:spTree>
    <p:extLst>
      <p:ext uri="{BB962C8B-B14F-4D97-AF65-F5344CB8AC3E}">
        <p14:creationId xmlns:p14="http://schemas.microsoft.com/office/powerpoint/2010/main" val="971172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012FC22-9ED1-4DD0-AD10-1F10BDD3DF47}" type="slidenum">
              <a:rPr lang="en-US" smtClean="0"/>
              <a:pPr>
                <a:defRPr/>
              </a:pPr>
              <a:t>26</a:t>
            </a:fld>
            <a:endParaRPr lang="en-US" dirty="0"/>
          </a:p>
        </p:txBody>
      </p:sp>
    </p:spTree>
    <p:extLst>
      <p:ext uri="{BB962C8B-B14F-4D97-AF65-F5344CB8AC3E}">
        <p14:creationId xmlns:p14="http://schemas.microsoft.com/office/powerpoint/2010/main" val="1950323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27</a:t>
            </a:fld>
            <a:endParaRPr lang="en-US" dirty="0"/>
          </a:p>
        </p:txBody>
      </p:sp>
    </p:spTree>
    <p:extLst>
      <p:ext uri="{BB962C8B-B14F-4D97-AF65-F5344CB8AC3E}">
        <p14:creationId xmlns:p14="http://schemas.microsoft.com/office/powerpoint/2010/main" val="29310209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28</a:t>
            </a:fld>
            <a:endParaRPr lang="en-US" dirty="0"/>
          </a:p>
        </p:txBody>
      </p:sp>
    </p:spTree>
    <p:extLst>
      <p:ext uri="{BB962C8B-B14F-4D97-AF65-F5344CB8AC3E}">
        <p14:creationId xmlns:p14="http://schemas.microsoft.com/office/powerpoint/2010/main" val="3174426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29</a:t>
            </a:fld>
            <a:endParaRPr lang="en-US" dirty="0"/>
          </a:p>
        </p:txBody>
      </p:sp>
    </p:spTree>
    <p:extLst>
      <p:ext uri="{BB962C8B-B14F-4D97-AF65-F5344CB8AC3E}">
        <p14:creationId xmlns:p14="http://schemas.microsoft.com/office/powerpoint/2010/main" val="18140796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30</a:t>
            </a:fld>
            <a:endParaRPr lang="en-US" dirty="0"/>
          </a:p>
        </p:txBody>
      </p:sp>
    </p:spTree>
    <p:extLst>
      <p:ext uri="{BB962C8B-B14F-4D97-AF65-F5344CB8AC3E}">
        <p14:creationId xmlns:p14="http://schemas.microsoft.com/office/powerpoint/2010/main" val="30252264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31</a:t>
            </a:fld>
            <a:endParaRPr lang="en-US" dirty="0"/>
          </a:p>
        </p:txBody>
      </p:sp>
    </p:spTree>
    <p:extLst>
      <p:ext uri="{BB962C8B-B14F-4D97-AF65-F5344CB8AC3E}">
        <p14:creationId xmlns:p14="http://schemas.microsoft.com/office/powerpoint/2010/main" val="19768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3</a:t>
            </a:fld>
            <a:endParaRPr lang="en-US" dirty="0"/>
          </a:p>
        </p:txBody>
      </p:sp>
    </p:spTree>
    <p:extLst>
      <p:ext uri="{BB962C8B-B14F-4D97-AF65-F5344CB8AC3E}">
        <p14:creationId xmlns:p14="http://schemas.microsoft.com/office/powerpoint/2010/main" val="19785241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32</a:t>
            </a:fld>
            <a:endParaRPr lang="en-US" dirty="0"/>
          </a:p>
        </p:txBody>
      </p:sp>
    </p:spTree>
    <p:extLst>
      <p:ext uri="{BB962C8B-B14F-4D97-AF65-F5344CB8AC3E}">
        <p14:creationId xmlns:p14="http://schemas.microsoft.com/office/powerpoint/2010/main" val="30149037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33</a:t>
            </a:fld>
            <a:endParaRPr lang="en-US" dirty="0"/>
          </a:p>
        </p:txBody>
      </p:sp>
    </p:spTree>
    <p:extLst>
      <p:ext uri="{BB962C8B-B14F-4D97-AF65-F5344CB8AC3E}">
        <p14:creationId xmlns:p14="http://schemas.microsoft.com/office/powerpoint/2010/main" val="13740254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34</a:t>
            </a:fld>
            <a:endParaRPr lang="en-US" dirty="0"/>
          </a:p>
        </p:txBody>
      </p:sp>
    </p:spTree>
    <p:extLst>
      <p:ext uri="{BB962C8B-B14F-4D97-AF65-F5344CB8AC3E}">
        <p14:creationId xmlns:p14="http://schemas.microsoft.com/office/powerpoint/2010/main" val="2803635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012FC22-9ED1-4DD0-AD10-1F10BDD3DF47}" type="slidenum">
              <a:rPr lang="en-US" smtClean="0"/>
              <a:pPr>
                <a:defRPr/>
              </a:pPr>
              <a:t>35</a:t>
            </a:fld>
            <a:endParaRPr lang="en-US" dirty="0"/>
          </a:p>
        </p:txBody>
      </p:sp>
    </p:spTree>
    <p:extLst>
      <p:ext uri="{BB962C8B-B14F-4D97-AF65-F5344CB8AC3E}">
        <p14:creationId xmlns:p14="http://schemas.microsoft.com/office/powerpoint/2010/main" val="8994410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012FC22-9ED1-4DD0-AD10-1F10BDD3DF47}" type="slidenum">
              <a:rPr lang="en-US" smtClean="0"/>
              <a:pPr>
                <a:defRPr/>
              </a:pPr>
              <a:t>36</a:t>
            </a:fld>
            <a:endParaRPr lang="en-US" dirty="0"/>
          </a:p>
        </p:txBody>
      </p:sp>
    </p:spTree>
    <p:extLst>
      <p:ext uri="{BB962C8B-B14F-4D97-AF65-F5344CB8AC3E}">
        <p14:creationId xmlns:p14="http://schemas.microsoft.com/office/powerpoint/2010/main" val="6793115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KDE</a:t>
            </a:r>
            <a:r>
              <a:rPr lang="en-US" dirty="0"/>
              <a:t> </a:t>
            </a:r>
            <a:r>
              <a:rPr lang="en-US" dirty="0" smtClean="0"/>
              <a:t>may </a:t>
            </a:r>
            <a:r>
              <a:rPr lang="en-US" dirty="0"/>
              <a:t>but does not currently play a role inspecting attendance and scholarship reports. </a:t>
            </a:r>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37</a:t>
            </a:fld>
            <a:endParaRPr lang="en-US" dirty="0"/>
          </a:p>
        </p:txBody>
      </p:sp>
    </p:spTree>
    <p:extLst>
      <p:ext uri="{BB962C8B-B14F-4D97-AF65-F5344CB8AC3E}">
        <p14:creationId xmlns:p14="http://schemas.microsoft.com/office/powerpoint/2010/main" val="22648510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38</a:t>
            </a:fld>
            <a:endParaRPr lang="en-US" dirty="0"/>
          </a:p>
        </p:txBody>
      </p:sp>
    </p:spTree>
    <p:extLst>
      <p:ext uri="{BB962C8B-B14F-4D97-AF65-F5344CB8AC3E}">
        <p14:creationId xmlns:p14="http://schemas.microsoft.com/office/powerpoint/2010/main" val="17437801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39</a:t>
            </a:fld>
            <a:endParaRPr lang="en-US" dirty="0"/>
          </a:p>
        </p:txBody>
      </p:sp>
    </p:spTree>
    <p:extLst>
      <p:ext uri="{BB962C8B-B14F-4D97-AF65-F5344CB8AC3E}">
        <p14:creationId xmlns:p14="http://schemas.microsoft.com/office/powerpoint/2010/main" val="9467544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40</a:t>
            </a:fld>
            <a:endParaRPr lang="en-US" dirty="0"/>
          </a:p>
        </p:txBody>
      </p:sp>
    </p:spTree>
    <p:extLst>
      <p:ext uri="{BB962C8B-B14F-4D97-AF65-F5344CB8AC3E}">
        <p14:creationId xmlns:p14="http://schemas.microsoft.com/office/powerpoint/2010/main" val="3750234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4</a:t>
            </a:fld>
            <a:endParaRPr lang="en-US" dirty="0"/>
          </a:p>
        </p:txBody>
      </p:sp>
    </p:spTree>
    <p:extLst>
      <p:ext uri="{BB962C8B-B14F-4D97-AF65-F5344CB8AC3E}">
        <p14:creationId xmlns:p14="http://schemas.microsoft.com/office/powerpoint/2010/main" val="2441798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5</a:t>
            </a:fld>
            <a:endParaRPr lang="en-US" dirty="0"/>
          </a:p>
        </p:txBody>
      </p:sp>
    </p:spTree>
    <p:extLst>
      <p:ext uri="{BB962C8B-B14F-4D97-AF65-F5344CB8AC3E}">
        <p14:creationId xmlns:p14="http://schemas.microsoft.com/office/powerpoint/2010/main" val="1691847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6</a:t>
            </a:fld>
            <a:endParaRPr lang="en-US" dirty="0"/>
          </a:p>
        </p:txBody>
      </p:sp>
    </p:spTree>
    <p:extLst>
      <p:ext uri="{BB962C8B-B14F-4D97-AF65-F5344CB8AC3E}">
        <p14:creationId xmlns:p14="http://schemas.microsoft.com/office/powerpoint/2010/main" val="1530162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012FC22-9ED1-4DD0-AD10-1F10BDD3DF47}" type="slidenum">
              <a:rPr lang="en-US" smtClean="0"/>
              <a:pPr>
                <a:defRPr/>
              </a:pPr>
              <a:t>7</a:t>
            </a:fld>
            <a:endParaRPr lang="en-US" dirty="0"/>
          </a:p>
        </p:txBody>
      </p:sp>
    </p:spTree>
    <p:extLst>
      <p:ext uri="{BB962C8B-B14F-4D97-AF65-F5344CB8AC3E}">
        <p14:creationId xmlns:p14="http://schemas.microsoft.com/office/powerpoint/2010/main" val="1726783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8</a:t>
            </a:fld>
            <a:endParaRPr lang="en-US" dirty="0"/>
          </a:p>
        </p:txBody>
      </p:sp>
    </p:spTree>
    <p:extLst>
      <p:ext uri="{BB962C8B-B14F-4D97-AF65-F5344CB8AC3E}">
        <p14:creationId xmlns:p14="http://schemas.microsoft.com/office/powerpoint/2010/main" val="2971472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12FC22-9ED1-4DD0-AD10-1F10BDD3DF47}" type="slidenum">
              <a:rPr lang="en-US" smtClean="0"/>
              <a:pPr>
                <a:defRPr/>
              </a:pPr>
              <a:t>9</a:t>
            </a:fld>
            <a:endParaRPr lang="en-US" dirty="0"/>
          </a:p>
        </p:txBody>
      </p:sp>
    </p:spTree>
    <p:extLst>
      <p:ext uri="{BB962C8B-B14F-4D97-AF65-F5344CB8AC3E}">
        <p14:creationId xmlns:p14="http://schemas.microsoft.com/office/powerpoint/2010/main" val="2308628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2" y="0"/>
            <a:ext cx="9143999" cy="5135430"/>
          </a:xfrm>
          <a:prstGeom prst="rect">
            <a:avLst/>
          </a:prstGeom>
          <a:solidFill>
            <a:srgbClr val="0033CC"/>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Calibri" panose="020F0502020204030204" pitchFamily="34" charset="0"/>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atin typeface="Calibri" panose="020F0502020204030204" pitchFamily="34" charset="0"/>
              </a:defRPr>
            </a:lvl1pPr>
            <a:extLst/>
          </a:lstStyle>
          <a:p>
            <a:r>
              <a:rPr kumimoji="0" lang="en-US" dirty="0"/>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a:t>Click to edit Master subtitle style</a:t>
            </a:r>
          </a:p>
        </p:txBody>
      </p:sp>
      <p:sp>
        <p:nvSpPr>
          <p:cNvPr id="4" name="Date Placeholder 3"/>
          <p:cNvSpPr>
            <a:spLocks noGrp="1"/>
          </p:cNvSpPr>
          <p:nvPr>
            <p:ph type="dt" sz="half" idx="10"/>
          </p:nvPr>
        </p:nvSpPr>
        <p:spPr/>
        <p:txBody>
          <a:bodyPr/>
          <a:lstStyle>
            <a:lvl1pPr>
              <a:defRPr>
                <a:latin typeface="Calibri" panose="020F0502020204030204" pitchFamily="34"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atin typeface="Calibri" panose="020F050202020403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atin typeface="Calibri" panose="020F0502020204030204" pitchFamily="34" charset="0"/>
              </a:defRPr>
            </a:lvl1pPr>
          </a:lstStyle>
          <a:p>
            <a:pPr>
              <a:defRPr/>
            </a:pPr>
            <a:fld id="{45F10C2D-1811-4775-8A92-E3A1F584CE33}" type="slidenum">
              <a:rPr lang="en-US" smtClean="0"/>
              <a:pPr>
                <a:defRPr/>
              </a:pPr>
              <a:t>‹#›</a:t>
            </a:fld>
            <a:endParaRPr lang="en-US" dirty="0"/>
          </a:p>
        </p:txBody>
      </p:sp>
      <p:sp>
        <p:nvSpPr>
          <p:cNvPr id="10" name="Rectangle 9"/>
          <p:cNvSpPr/>
          <p:nvPr/>
        </p:nvSpPr>
        <p:spPr bwMode="invGray">
          <a:xfrm>
            <a:off x="0" y="5128334"/>
            <a:ext cx="9144000" cy="4572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extLst/>
          </a:lstStyle>
          <a:p>
            <a:r>
              <a:rPr kumimoji="0"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p>
            <a:pPr>
              <a:defRPr/>
            </a:pPr>
            <a:fld id="{26FED307-6808-48F4-B0C3-65A3BBF31726}"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9" y="0"/>
            <a:ext cx="2514601" cy="6858000"/>
          </a:xfrm>
          <a:prstGeom prst="rect">
            <a:avLst/>
          </a:prstGeom>
          <a:solidFill>
            <a:srgbClr val="0033CC"/>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Arial" panose="020B0604020202020204" pitchFamily="34" charset="0"/>
              <a:cs typeface="Arial" panose="020B0604020202020204" pitchFamily="34" charset="0"/>
            </a:endParaRPr>
          </a:p>
        </p:txBody>
      </p:sp>
      <p:sp>
        <p:nvSpPr>
          <p:cNvPr id="2" name="Vertical Title 1"/>
          <p:cNvSpPr>
            <a:spLocks noGrp="1"/>
          </p:cNvSpPr>
          <p:nvPr>
            <p:ph type="title" orient="vert"/>
          </p:nvPr>
        </p:nvSpPr>
        <p:spPr>
          <a:xfrm>
            <a:off x="6781800" y="274640"/>
            <a:ext cx="1905000" cy="5851525"/>
          </a:xfrm>
        </p:spPr>
        <p:txBody>
          <a:bodyPr vert="eaVert"/>
          <a:lstStyle>
            <a:lvl1pPr>
              <a:defRPr>
                <a:latin typeface="Arial" panose="020B0604020202020204" pitchFamily="34" charset="0"/>
                <a:cs typeface="Arial" panose="020B0604020202020204" pitchFamily="34" charset="0"/>
              </a:defRPr>
            </a:lvl1pPr>
            <a:extLst/>
          </a:lstStyle>
          <a:p>
            <a:r>
              <a:rPr kumimoji="0" lang="en-US" dirty="0"/>
              <a:t>Click to edit Master title style</a:t>
            </a:r>
          </a:p>
        </p:txBody>
      </p:sp>
      <p:sp>
        <p:nvSpPr>
          <p:cNvPr id="3" name="Vertical Text Placeholder 2"/>
          <p:cNvSpPr>
            <a:spLocks noGrp="1"/>
          </p:cNvSpPr>
          <p:nvPr>
            <p:ph type="body" orient="vert" idx="1"/>
          </p:nvPr>
        </p:nvSpPr>
        <p:spPr>
          <a:xfrm>
            <a:off x="457200" y="304801"/>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5" name="Footer Placeholder 4"/>
          <p:cNvSpPr>
            <a:spLocks noGrp="1"/>
          </p:cNvSpPr>
          <p:nvPr>
            <p:ph type="ftr" sz="quarter" idx="11"/>
          </p:nvPr>
        </p:nvSpPr>
        <p:spPr>
          <a:xfrm>
            <a:off x="2640598" y="6377460"/>
            <a:ext cx="3836404" cy="365125"/>
          </a:xfrm>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4C8BDE9E-2670-4954-96AB-847E0292FC37}"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lvl1pPr algn="ctr">
              <a:defRPr>
                <a:latin typeface="Calibri" panose="020F0502020204030204" pitchFamily="34" charset="0"/>
                <a:cs typeface="Arial" panose="020B0604020202020204" pitchFamily="34" charset="0"/>
              </a:defRPr>
            </a:lvl1pPr>
            <a:extLst/>
          </a:lstStyle>
          <a:p>
            <a:r>
              <a:rPr kumimoji="0"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cs typeface="Arial" panose="020B0604020202020204" pitchFamily="34" charset="0"/>
              </a:defRPr>
            </a:lvl1pPr>
            <a:lvl2pPr>
              <a:defRPr>
                <a:latin typeface="Calibri" panose="020F0502020204030204" pitchFamily="34" charset="0"/>
                <a:cs typeface="Arial" panose="020B0604020202020204" pitchFamily="34" charset="0"/>
              </a:defRPr>
            </a:lvl2pPr>
            <a:lvl3pPr>
              <a:defRPr>
                <a:latin typeface="Calibri" panose="020F0502020204030204" pitchFamily="34" charset="0"/>
                <a:cs typeface="Arial" panose="020B0604020202020204" pitchFamily="34" charset="0"/>
              </a:defRPr>
            </a:lvl3pPr>
            <a:lvl4pPr>
              <a:defRPr>
                <a:latin typeface="Calibri" panose="020F0502020204030204" pitchFamily="34" charset="0"/>
                <a:cs typeface="Arial" panose="020B0604020202020204" pitchFamily="34" charset="0"/>
              </a:defRPr>
            </a:lvl4pPr>
            <a:lvl5pPr>
              <a:defRPr>
                <a:latin typeface="Calibri" panose="020F0502020204030204" pitchFamily="34" charset="0"/>
                <a:cs typeface="Arial" panose="020B0604020202020204" pitchFamily="34" charset="0"/>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6341818-0A42-41AA-9C03-F736148CE49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29464" y="0"/>
            <a:ext cx="9144000" cy="2602520"/>
          </a:xfrm>
          <a:prstGeom prst="rect">
            <a:avLst/>
          </a:prstGeom>
          <a:solidFill>
            <a:srgbClr val="0033CC"/>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Calibri" panose="020F0502020204030204" pitchFamily="34" charset="0"/>
              <a:cs typeface="Arial" panose="020B0604020202020204" pitchFamily="34" charset="0"/>
            </a:endParaRPr>
          </a:p>
        </p:txBody>
      </p:sp>
      <p:sp>
        <p:nvSpPr>
          <p:cNvPr id="12" name="Rectangle 11"/>
          <p:cNvSpPr/>
          <p:nvPr/>
        </p:nvSpPr>
        <p:spPr bwMode="invGray">
          <a:xfrm>
            <a:off x="0" y="2602520"/>
            <a:ext cx="9144000" cy="4572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atin typeface="Calibri" panose="020F0502020204030204" pitchFamily="34" charset="0"/>
                <a:cs typeface="Arial" panose="020B0604020202020204" pitchFamily="34" charset="0"/>
              </a:defRPr>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endParaRPr lang="en-US" dirty="0"/>
          </a:p>
        </p:txBody>
      </p:sp>
      <p:sp>
        <p:nvSpPr>
          <p:cNvPr id="5" name="Footer Placeholder 4"/>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atin typeface="Calibri" panose="020F0502020204030204" pitchFamily="34" charset="0"/>
                <a:cs typeface="Arial" panose="020B0604020202020204" pitchFamily="34" charset="0"/>
              </a:defRPr>
            </a:lvl1pPr>
          </a:lstStyle>
          <a:p>
            <a:pPr>
              <a:defRPr/>
            </a:pPr>
            <a:fld id="{C8992EAB-2577-4356-B77E-501B5B2E382D}"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3281" y="152401"/>
            <a:ext cx="8229600" cy="1251062"/>
          </a:xfrm>
        </p:spPr>
        <p:txBody>
          <a:bodyPr/>
          <a:lstStyle>
            <a:lvl1pPr>
              <a:defRPr>
                <a:latin typeface="Arial" panose="020B0604020202020204" pitchFamily="34" charset="0"/>
                <a:cs typeface="Arial" panose="020B0604020202020204" pitchFamily="34" charset="0"/>
              </a:defRPr>
            </a:lvl1pPr>
            <a:extLst/>
          </a:lstStyle>
          <a:p>
            <a:r>
              <a:rPr kumimoji="0" lang="en-US" dirty="0"/>
              <a:t>Click to edit Master title style</a:t>
            </a:r>
          </a:p>
        </p:txBody>
      </p:sp>
      <p:sp>
        <p:nvSpPr>
          <p:cNvPr id="3" name="Content Placeholder 2"/>
          <p:cNvSpPr>
            <a:spLocks noGrp="1"/>
          </p:cNvSpPr>
          <p:nvPr>
            <p:ph sz="half" idx="1"/>
          </p:nvPr>
        </p:nvSpPr>
        <p:spPr>
          <a:xfrm>
            <a:off x="513281" y="1773936"/>
            <a:ext cx="4038600" cy="4623816"/>
          </a:xfrm>
        </p:spPr>
        <p:txBody>
          <a:bodyPr lIns="91440"/>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704281" y="1773936"/>
            <a:ext cx="4038600" cy="4623816"/>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a:xfrm>
            <a:off x="513281" y="6476999"/>
            <a:ext cx="2133600" cy="274320"/>
          </a:xfrm>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6" name="Footer Placeholder 5"/>
          <p:cNvSpPr>
            <a:spLocks noGrp="1"/>
          </p:cNvSpPr>
          <p:nvPr>
            <p:ph type="ftr" sz="quarter" idx="11"/>
          </p:nvPr>
        </p:nvSpPr>
        <p:spPr>
          <a:xfrm>
            <a:off x="2696678" y="6476999"/>
            <a:ext cx="5507719" cy="274320"/>
          </a:xfrm>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EA062AD6-6A33-4C0E-BB35-55E63D5EE7C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extLst/>
          </a:lstStyle>
          <a:p>
            <a:r>
              <a:rPr kumimoji="0" lang="en-US" dirty="0"/>
              <a:t>Click to edit Master title style</a:t>
            </a:r>
          </a:p>
        </p:txBody>
      </p:sp>
      <p:sp>
        <p:nvSpPr>
          <p:cNvPr id="3" name="Text Placeholder 2"/>
          <p:cNvSpPr>
            <a:spLocks noGrp="1"/>
          </p:cNvSpPr>
          <p:nvPr>
            <p:ph type="body" idx="1"/>
          </p:nvPr>
        </p:nvSpPr>
        <p:spPr>
          <a:xfrm>
            <a:off x="457201" y="1698988"/>
            <a:ext cx="4040188" cy="715355"/>
          </a:xfrm>
        </p:spPr>
        <p:txBody>
          <a:bodyPr lIns="146304" anchor="ctr"/>
          <a:lstStyle>
            <a:lvl1pPr marL="0" indent="0">
              <a:buNone/>
              <a:defRPr sz="23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1" y="2449512"/>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6" y="1698988"/>
            <a:ext cx="4041775" cy="715355"/>
          </a:xfrm>
        </p:spPr>
        <p:txBody>
          <a:bodyPr lIns="146304" anchor="ctr"/>
          <a:lstStyle>
            <a:lvl1pPr marL="0" indent="0">
              <a:buNone/>
              <a:defRPr sz="23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16E97C97-7D5A-4FAB-BF1B-9752EC67A710}"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extLst/>
          </a:lstStyle>
          <a:p>
            <a:r>
              <a:rPr kumimoji="0" lang="en-US" dirty="0"/>
              <a:t>Click to edit Master title style</a:t>
            </a:r>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F856442A-2528-4BAB-A598-E74533CCF4E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DB8A020-EFCC-4A4B-BAA6-437DFE256875}"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9" y="152400"/>
            <a:ext cx="2523744" cy="978408"/>
          </a:xfrm>
        </p:spPr>
        <p:txBody>
          <a:bodyPr vert="horz" lIns="73152" rIns="45720" bIns="0" rtlCol="0" anchor="b">
            <a:normAutofit/>
            <a:sp3d prstMaterial="matte"/>
          </a:bodyPr>
          <a:lstStyle>
            <a:lvl1pPr algn="l">
              <a:defRPr sz="2000" b="0">
                <a:latin typeface="Arial" panose="020B0604020202020204" pitchFamily="34" charset="0"/>
                <a:cs typeface="Arial" panose="020B0604020202020204" pitchFamily="34" charset="0"/>
              </a:defRPr>
            </a:lvl1pPr>
            <a:extLst/>
          </a:lstStyle>
          <a:p>
            <a:r>
              <a:rPr kumimoji="0" lang="en-US"/>
              <a:t>Click to edit Master title style</a:t>
            </a:r>
          </a:p>
        </p:txBody>
      </p:sp>
      <p:sp>
        <p:nvSpPr>
          <p:cNvPr id="3" name="Content Placeholder 2"/>
          <p:cNvSpPr>
            <a:spLocks noGrp="1"/>
          </p:cNvSpPr>
          <p:nvPr>
            <p:ph idx="1"/>
          </p:nvPr>
        </p:nvSpPr>
        <p:spPr>
          <a:xfrm>
            <a:off x="3019378" y="1743134"/>
            <a:ext cx="5920641" cy="455888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9" y="1730018"/>
            <a:ext cx="2468880" cy="457200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8EF0D484-93E1-4C43-A604-22CD31E8AA73}" type="slidenum">
              <a:rPr lang="en-US" smtClean="0"/>
              <a:pPr>
                <a:defRPr/>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Arial" panose="020B0604020202020204" pitchFamily="34" charset="0"/>
              <a:cs typeface="Arial" panose="020B0604020202020204" pitchFamily="34" charset="0"/>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Arial" panose="020B0604020202020204" pitchFamily="34" charset="0"/>
              <a:cs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3" y="155448"/>
            <a:ext cx="2525151" cy="978408"/>
          </a:xfrm>
        </p:spPr>
        <p:txBody>
          <a:bodyPr lIns="73152" bIns="0" anchor="b">
            <a:sp3d prstMaterial="matte"/>
          </a:bodyPr>
          <a:lstStyle>
            <a:lvl1pPr algn="l">
              <a:defRPr sz="2000" b="0">
                <a:latin typeface="Arial" panose="020B0604020202020204" pitchFamily="34" charset="0"/>
                <a:cs typeface="Arial" panose="020B0604020202020204" pitchFamily="34" charset="0"/>
              </a:defRPr>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pPr>
              <a:defRPr/>
            </a:pPr>
            <a:fld id="{F595A162-78AA-4849-854A-706701EBA7A0}"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B"/>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2" y="1"/>
            <a:ext cx="9143999" cy="1433733"/>
          </a:xfrm>
          <a:prstGeom prst="rect">
            <a:avLst/>
          </a:prstGeom>
          <a:solidFill>
            <a:srgbClr val="0033CC"/>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1"/>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2"/>
            <a:ext cx="8229600" cy="4625609"/>
          </a:xfrm>
          <a:prstGeom prst="rect">
            <a:avLst/>
          </a:prstGeom>
        </p:spPr>
        <p:txBody>
          <a:bodyPr vert="horz" lIns="54864" tIns="91440" rtlCol="0">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dirty="0"/>
          </a:p>
        </p:txBody>
      </p:sp>
      <p:sp>
        <p:nvSpPr>
          <p:cNvPr id="5" name="Footer Placeholder 4"/>
          <p:cNvSpPr>
            <a:spLocks noGrp="1"/>
          </p:cNvSpPr>
          <p:nvPr>
            <p:ph type="ftr" sz="quarter" idx="3"/>
          </p:nvPr>
        </p:nvSpPr>
        <p:spPr>
          <a:xfrm>
            <a:off x="2640598"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F8959265-0DF0-4080-B9F1-630107EBAF8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rgbClr val="0070C0"/>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533400" y="2133600"/>
            <a:ext cx="8153400" cy="2514600"/>
          </a:xfrm>
        </p:spPr>
        <p:txBody>
          <a:bodyPr>
            <a:noAutofit/>
          </a:bodyPr>
          <a:lstStyle/>
          <a:p>
            <a:pPr algn="ctr"/>
            <a:r>
              <a:rPr lang="en-US" sz="4400" dirty="0">
                <a:cs typeface="Arial" pitchFamily="34" charset="0"/>
              </a:rPr>
              <a:t>Homeschooling In Kentucky</a:t>
            </a:r>
          </a:p>
        </p:txBody>
      </p:sp>
      <p:sp>
        <p:nvSpPr>
          <p:cNvPr id="3076" name="Rectangle 3"/>
          <p:cNvSpPr>
            <a:spLocks noGrp="1" noChangeArrowheads="1"/>
          </p:cNvSpPr>
          <p:nvPr>
            <p:ph type="subTitle" idx="1"/>
          </p:nvPr>
        </p:nvSpPr>
        <p:spPr>
          <a:xfrm>
            <a:off x="0" y="5334000"/>
            <a:ext cx="9144000" cy="1295400"/>
          </a:xfrm>
        </p:spPr>
        <p:txBody>
          <a:bodyPr>
            <a:normAutofit/>
          </a:bodyPr>
          <a:lstStyle/>
          <a:p>
            <a:pPr algn="ctr" eaLnBrk="1" hangingPunct="1"/>
            <a:r>
              <a:rPr lang="en-US" dirty="0">
                <a:solidFill>
                  <a:schemeClr val="bg1"/>
                </a:solidFill>
                <a:cs typeface="Arial" pitchFamily="34" charset="0"/>
              </a:rPr>
              <a:t>Presentation to the </a:t>
            </a:r>
          </a:p>
          <a:p>
            <a:pPr algn="ctr" eaLnBrk="1" hangingPunct="1"/>
            <a:r>
              <a:rPr lang="en-US" dirty="0">
                <a:solidFill>
                  <a:schemeClr val="bg1"/>
                </a:solidFill>
                <a:cs typeface="Arial" pitchFamily="34" charset="0"/>
              </a:rPr>
              <a:t>Education Assessment and Accountability Review Subcommittee by the</a:t>
            </a:r>
          </a:p>
          <a:p>
            <a:pPr algn="ctr" eaLnBrk="1" hangingPunct="1"/>
            <a:r>
              <a:rPr lang="en-US" dirty="0">
                <a:solidFill>
                  <a:schemeClr val="bg1"/>
                </a:solidFill>
                <a:cs typeface="Arial" pitchFamily="34" charset="0"/>
              </a:rPr>
              <a:t>Office of Education Accountability</a:t>
            </a:r>
          </a:p>
          <a:p>
            <a:pPr algn="ctr" eaLnBrk="1" hangingPunct="1"/>
            <a:r>
              <a:rPr lang="en-US" dirty="0">
                <a:solidFill>
                  <a:schemeClr val="bg1"/>
                </a:solidFill>
                <a:cs typeface="Arial" pitchFamily="34" charset="0"/>
              </a:rPr>
              <a:t>September 18, </a:t>
            </a:r>
            <a:r>
              <a:rPr lang="en-US" dirty="0" smtClean="0">
                <a:solidFill>
                  <a:schemeClr val="bg1"/>
                </a:solidFill>
                <a:cs typeface="Arial" pitchFamily="34" charset="0"/>
              </a:rPr>
              <a:t>2018</a:t>
            </a:r>
            <a:endParaRPr lang="en-US" dirty="0">
              <a:solidFill>
                <a:schemeClr val="bg1"/>
              </a:solidFill>
              <a:cs typeface="Arial" pitchFamily="34" charset="0"/>
            </a:endParaRPr>
          </a:p>
        </p:txBody>
      </p:sp>
      <p:sp>
        <p:nvSpPr>
          <p:cNvPr id="3074" name="Rectangle 15"/>
          <p:cNvSpPr>
            <a:spLocks noGrp="1" noChangeArrowheads="1"/>
          </p:cNvSpPr>
          <p:nvPr>
            <p:ph type="sldNum" sz="quarter" idx="12"/>
          </p:nvPr>
        </p:nvSpPr>
        <p:spPr>
          <a:noFill/>
        </p:spPr>
        <p:txBody>
          <a:bodyPr/>
          <a:lstStyle/>
          <a:p>
            <a:fld id="{E5B1B7EA-8E23-42C0-BB20-69FA2D3ECC56}" type="slidenum">
              <a:rPr lang="en-US" smtClean="0"/>
              <a:pPr/>
              <a:t>1</a:t>
            </a:fld>
            <a:endParaRPr lang="en-US" dirty="0"/>
          </a:p>
        </p:txBody>
      </p:sp>
      <p:pic>
        <p:nvPicPr>
          <p:cNvPr id="78852" name="Picture 4" descr="LRC Seal"/>
          <p:cNvPicPr>
            <a:picLocks noChangeAspect="1" noChangeArrowheads="1"/>
          </p:cNvPicPr>
          <p:nvPr/>
        </p:nvPicPr>
        <p:blipFill>
          <a:blip r:embed="rId3" cstate="print"/>
          <a:srcRect r="86325"/>
          <a:stretch>
            <a:fillRect/>
          </a:stretch>
        </p:blipFill>
        <p:spPr bwMode="auto">
          <a:xfrm>
            <a:off x="3962400" y="381000"/>
            <a:ext cx="1219200" cy="1165998"/>
          </a:xfrm>
          <a:prstGeom prst="rect">
            <a:avLst/>
          </a:prstGeom>
          <a:noFill/>
        </p:spPr>
      </p:pic>
    </p:spTree>
    <p:extLst>
      <p:ext uri="{BB962C8B-B14F-4D97-AF65-F5344CB8AC3E}">
        <p14:creationId xmlns:p14="http://schemas.microsoft.com/office/powerpoint/2010/main" val="610417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8600" y="155448"/>
            <a:ext cx="8709660" cy="6245353"/>
          </a:xfrm>
        </p:spPr>
      </p:pic>
      <p:sp>
        <p:nvSpPr>
          <p:cNvPr id="2" name="Title 1">
            <a:extLst>
              <a:ext uri="{FF2B5EF4-FFF2-40B4-BE49-F238E27FC236}">
                <a16:creationId xmlns="" xmlns:a16="http://schemas.microsoft.com/office/drawing/2014/main" id="{E3A21B8F-0991-451D-81C5-724DBD29A112}"/>
              </a:ext>
            </a:extLst>
          </p:cNvPr>
          <p:cNvSpPr>
            <a:spLocks noGrp="1"/>
          </p:cNvSpPr>
          <p:nvPr>
            <p:ph type="title"/>
          </p:nvPr>
        </p:nvSpPr>
        <p:spPr/>
        <p:txBody>
          <a:bodyPr>
            <a:normAutofit fontScale="90000"/>
          </a:bodyPr>
          <a:lstStyle/>
          <a:p>
            <a:pPr marL="0" marR="0">
              <a:spcBef>
                <a:spcPts val="0"/>
              </a:spcBef>
              <a:spcAft>
                <a:spcPts val="0"/>
              </a:spcAft>
            </a:pP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p>
        </p:txBody>
      </p:sp>
      <p:sp>
        <p:nvSpPr>
          <p:cNvPr id="4" name="Slide Number Placeholder 3">
            <a:extLst>
              <a:ext uri="{FF2B5EF4-FFF2-40B4-BE49-F238E27FC236}">
                <a16:creationId xmlns="" xmlns:a16="http://schemas.microsoft.com/office/drawing/2014/main" id="{A08DDDFC-6913-4E8E-9685-ABDDEAAC9A5C}"/>
              </a:ext>
            </a:extLst>
          </p:cNvPr>
          <p:cNvSpPr>
            <a:spLocks noGrp="1"/>
          </p:cNvSpPr>
          <p:nvPr>
            <p:ph type="sldNum" sz="quarter" idx="12"/>
          </p:nvPr>
        </p:nvSpPr>
        <p:spPr/>
        <p:txBody>
          <a:bodyPr/>
          <a:lstStyle/>
          <a:p>
            <a:pPr>
              <a:defRPr/>
            </a:pPr>
            <a:fld id="{E6341818-0A42-41AA-9C03-F736148CE495}" type="slidenum">
              <a:rPr lang="en-US" smtClean="0"/>
              <a:pPr>
                <a:defRPr/>
              </a:pPr>
              <a:t>10</a:t>
            </a:fld>
            <a:endParaRPr lang="en-US" dirty="0"/>
          </a:p>
        </p:txBody>
      </p:sp>
      <p:sp>
        <p:nvSpPr>
          <p:cNvPr id="9" name="TextBox 8">
            <a:extLst>
              <a:ext uri="{FF2B5EF4-FFF2-40B4-BE49-F238E27FC236}">
                <a16:creationId xmlns="" xmlns:a16="http://schemas.microsoft.com/office/drawing/2014/main" id="{C475F7C4-8D83-4B2F-A4F8-3ECD6594F022}"/>
              </a:ext>
            </a:extLst>
          </p:cNvPr>
          <p:cNvSpPr txBox="1"/>
          <p:nvPr/>
        </p:nvSpPr>
        <p:spPr>
          <a:xfrm>
            <a:off x="1531271" y="79250"/>
            <a:ext cx="6957931" cy="1354217"/>
          </a:xfrm>
          <a:prstGeom prst="rect">
            <a:avLst/>
          </a:prstGeom>
          <a:noFill/>
        </p:spPr>
        <p:txBody>
          <a:bodyPr wrap="none" rtlCol="0">
            <a:spAutoFit/>
          </a:bodyPr>
          <a:lstStyle/>
          <a:p>
            <a:pPr algn="ct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r>
              <a:rPr lang="en-US" sz="3200" b="1" dirty="0">
                <a:latin typeface="Times New Roman" panose="02020603050405020304" pitchFamily="18" charset="0"/>
                <a:ea typeface="Times New Roman" panose="02020603050405020304" pitchFamily="18" charset="0"/>
              </a:rPr>
              <a:t>Percentage Of </a:t>
            </a:r>
            <a:r>
              <a:rPr lang="en-US" sz="3200" b="1" dirty="0" smtClean="0">
                <a:latin typeface="Times New Roman" panose="02020603050405020304" pitchFamily="18" charset="0"/>
                <a:ea typeface="Times New Roman" panose="02020603050405020304" pitchFamily="18" charset="0"/>
              </a:rPr>
              <a:t>Students Homeschooled</a:t>
            </a:r>
            <a:r>
              <a:rPr lang="en-US" sz="3200" b="1" dirty="0">
                <a:latin typeface="Times New Roman" panose="02020603050405020304" pitchFamily="18" charset="0"/>
                <a:ea typeface="Times New Roman" panose="02020603050405020304" pitchFamily="18" charset="0"/>
              </a:rPr>
              <a:t/>
            </a:r>
            <a:br>
              <a:rPr lang="en-US" sz="3200" b="1" dirty="0">
                <a:latin typeface="Times New Roman" panose="02020603050405020304" pitchFamily="18" charset="0"/>
                <a:ea typeface="Times New Roman" panose="02020603050405020304" pitchFamily="18" charset="0"/>
              </a:rPr>
            </a:br>
            <a:r>
              <a:rPr lang="en-US" sz="3200" b="1" dirty="0">
                <a:latin typeface="Times New Roman" panose="02020603050405020304" pitchFamily="18" charset="0"/>
                <a:ea typeface="Times New Roman" panose="02020603050405020304" pitchFamily="18" charset="0"/>
              </a:rPr>
              <a:t>By School District, 2017</a:t>
            </a:r>
            <a:endParaRPr lang="en-US" sz="3200" b="1" dirty="0"/>
          </a:p>
        </p:txBody>
      </p:sp>
    </p:spTree>
    <p:extLst>
      <p:ext uri="{BB962C8B-B14F-4D97-AF65-F5344CB8AC3E}">
        <p14:creationId xmlns:p14="http://schemas.microsoft.com/office/powerpoint/2010/main" val="2330674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Students Transferring From Kentucky </a:t>
            </a:r>
            <a:r>
              <a:rPr lang="en-US" sz="3200" dirty="0" smtClean="0"/>
              <a:t/>
            </a:r>
            <a:br>
              <a:rPr lang="en-US" sz="3200" dirty="0" smtClean="0"/>
            </a:br>
            <a:r>
              <a:rPr lang="en-US" sz="3200" dirty="0" smtClean="0"/>
              <a:t>Public </a:t>
            </a:r>
            <a:r>
              <a:rPr lang="en-US" sz="3200" dirty="0"/>
              <a:t>Schools To Home </a:t>
            </a:r>
            <a:r>
              <a:rPr lang="en-US" sz="3200" dirty="0" smtClean="0"/>
              <a:t>Schools</a:t>
            </a:r>
            <a:br>
              <a:rPr lang="en-US" sz="3200" dirty="0" smtClean="0"/>
            </a:br>
            <a:r>
              <a:rPr lang="en-US" sz="3200" dirty="0" smtClean="0"/>
              <a:t>2012 </a:t>
            </a:r>
            <a:r>
              <a:rPr lang="en-US" sz="3200" dirty="0"/>
              <a:t>Through 2017</a:t>
            </a:r>
          </a:p>
        </p:txBody>
      </p:sp>
      <p:sp>
        <p:nvSpPr>
          <p:cNvPr id="3" name="Content Placeholder 2"/>
          <p:cNvSpPr>
            <a:spLocks noGrp="1"/>
          </p:cNvSpPr>
          <p:nvPr>
            <p:ph idx="1"/>
          </p:nvPr>
        </p:nvSpPr>
        <p:spPr/>
        <p:txBody>
          <a:bodyPr>
            <a:normAutofit/>
          </a:bodyPr>
          <a:lstStyle/>
          <a:p>
            <a:endParaRPr lang="en-US" sz="3600" dirty="0"/>
          </a:p>
          <a:p>
            <a:pPr marL="118872" indent="0">
              <a:buNone/>
            </a:pPr>
            <a:endParaRPr lang="en-US" dirty="0">
              <a:latin typeface="Calibri" panose="020F0502020204030204" pitchFamily="34" charset="0"/>
            </a:endParaRPr>
          </a:p>
          <a:p>
            <a:pPr marL="118872" indent="0">
              <a:buNone/>
            </a:pPr>
            <a:endParaRPr lang="en-US" dirty="0">
              <a:latin typeface="Calibri" panose="020F0502020204030204" pitchFamily="34" charset="0"/>
            </a:endParaRPr>
          </a:p>
          <a:p>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11</a:t>
            </a:fld>
            <a:endParaRPr lang="en-US" dirty="0"/>
          </a:p>
        </p:txBody>
      </p:sp>
      <p:graphicFrame>
        <p:nvGraphicFramePr>
          <p:cNvPr id="5" name="Chart 4"/>
          <p:cNvGraphicFramePr/>
          <p:nvPr>
            <p:extLst>
              <p:ext uri="{D42A27DB-BD31-4B8C-83A1-F6EECF244321}">
                <p14:modId xmlns:p14="http://schemas.microsoft.com/office/powerpoint/2010/main" val="2264469858"/>
              </p:ext>
            </p:extLst>
          </p:nvPr>
        </p:nvGraphicFramePr>
        <p:xfrm>
          <a:off x="152400" y="1600200"/>
          <a:ext cx="8229599" cy="493040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 xmlns:a16="http://schemas.microsoft.com/office/drawing/2014/main" id="{49EC3136-5141-4DD2-94DE-B101243A91A1}"/>
              </a:ext>
            </a:extLst>
          </p:cNvPr>
          <p:cNvSpPr txBox="1"/>
          <p:nvPr/>
        </p:nvSpPr>
        <p:spPr>
          <a:xfrm>
            <a:off x="1551458" y="2094880"/>
            <a:ext cx="6891630" cy="646331"/>
          </a:xfrm>
          <a:prstGeom prst="rect">
            <a:avLst/>
          </a:prstGeom>
          <a:noFill/>
        </p:spPr>
        <p:txBody>
          <a:bodyPr wrap="none" rtlCol="0">
            <a:spAutoFit/>
          </a:bodyPr>
          <a:lstStyle/>
          <a:p>
            <a:r>
              <a:rPr lang="en-US" dirty="0">
                <a:solidFill>
                  <a:srgbClr val="FF0000"/>
                </a:solidFill>
              </a:rPr>
              <a:t>Increase may be associated with anticipated changes in the legal </a:t>
            </a:r>
          </a:p>
          <a:p>
            <a:r>
              <a:rPr lang="en-US" dirty="0">
                <a:solidFill>
                  <a:srgbClr val="FF0000"/>
                </a:solidFill>
              </a:rPr>
              <a:t>dropout age from 16 to 18, beginning in 2016.</a:t>
            </a:r>
          </a:p>
        </p:txBody>
      </p:sp>
      <p:sp>
        <p:nvSpPr>
          <p:cNvPr id="7" name="Arrow: Down 6">
            <a:extLst>
              <a:ext uri="{FF2B5EF4-FFF2-40B4-BE49-F238E27FC236}">
                <a16:creationId xmlns="" xmlns:a16="http://schemas.microsoft.com/office/drawing/2014/main" id="{1582F21C-3028-409F-A5BC-2BA5D4393786}"/>
              </a:ext>
            </a:extLst>
          </p:cNvPr>
          <p:cNvSpPr/>
          <p:nvPr/>
        </p:nvSpPr>
        <p:spPr>
          <a:xfrm rot="17349361">
            <a:off x="4478414" y="2584292"/>
            <a:ext cx="484632" cy="95321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99805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C5641A-8001-41AF-8D5E-41C037AC79D2}"/>
              </a:ext>
            </a:extLst>
          </p:cNvPr>
          <p:cNvSpPr>
            <a:spLocks noGrp="1"/>
          </p:cNvSpPr>
          <p:nvPr>
            <p:ph type="title"/>
          </p:nvPr>
        </p:nvSpPr>
        <p:spPr>
          <a:xfrm>
            <a:off x="152400" y="155448"/>
            <a:ext cx="8785860" cy="1252728"/>
          </a:xfrm>
        </p:spPr>
        <p:txBody>
          <a:bodyPr>
            <a:normAutofit fontScale="90000"/>
          </a:bodyPr>
          <a:lstStyle/>
          <a:p>
            <a:r>
              <a:rPr lang="en-US" dirty="0"/>
              <a:t>DPPs Cite Abuse Of Home School Law </a:t>
            </a:r>
            <a:br>
              <a:rPr lang="en-US" dirty="0"/>
            </a:br>
            <a:r>
              <a:rPr lang="en-US" dirty="0"/>
              <a:t>To Avoid Public School Truancy Charges</a:t>
            </a:r>
          </a:p>
        </p:txBody>
      </p:sp>
      <p:sp>
        <p:nvSpPr>
          <p:cNvPr id="3" name="Content Placeholder 2">
            <a:extLst>
              <a:ext uri="{FF2B5EF4-FFF2-40B4-BE49-F238E27FC236}">
                <a16:creationId xmlns="" xmlns:a16="http://schemas.microsoft.com/office/drawing/2014/main" id="{65B4B47D-338D-432A-AD63-D61DF7B385A8}"/>
              </a:ext>
            </a:extLst>
          </p:cNvPr>
          <p:cNvSpPr>
            <a:spLocks noGrp="1"/>
          </p:cNvSpPr>
          <p:nvPr>
            <p:ph idx="1"/>
          </p:nvPr>
        </p:nvSpPr>
        <p:spPr>
          <a:xfrm>
            <a:off x="457200" y="1775192"/>
            <a:ext cx="8229600" cy="4625609"/>
          </a:xfrm>
        </p:spPr>
        <p:txBody>
          <a:bodyPr>
            <a:normAutofit lnSpcReduction="10000"/>
          </a:bodyPr>
          <a:lstStyle/>
          <a:p>
            <a:pPr marL="118872" indent="0">
              <a:buNone/>
            </a:pPr>
            <a:endParaRPr lang="en-US" dirty="0"/>
          </a:p>
          <a:p>
            <a:r>
              <a:rPr lang="en-US" dirty="0" smtClean="0"/>
              <a:t>Habitually </a:t>
            </a:r>
            <a:r>
              <a:rPr lang="en-US" dirty="0"/>
              <a:t>truant students or their parents can face legal consequences</a:t>
            </a:r>
          </a:p>
          <a:p>
            <a:pPr marL="118872" indent="0">
              <a:buNone/>
            </a:pPr>
            <a:endParaRPr lang="en-US" dirty="0"/>
          </a:p>
          <a:p>
            <a:r>
              <a:rPr lang="en-US" dirty="0"/>
              <a:t>46 percent of DPPs often observe families they believe are transferring to home school to avoid legal consequences </a:t>
            </a:r>
            <a:r>
              <a:rPr lang="en-US" dirty="0" smtClean="0"/>
              <a:t>of truancy</a:t>
            </a:r>
          </a:p>
          <a:p>
            <a:endParaRPr lang="en-US" dirty="0" smtClean="0"/>
          </a:p>
          <a:p>
            <a:r>
              <a:rPr lang="en-US" dirty="0"/>
              <a:t>Applies primarily but not exclusively to high school students</a:t>
            </a:r>
          </a:p>
          <a:p>
            <a:endParaRPr lang="en-US" dirty="0"/>
          </a:p>
          <a:p>
            <a:endParaRPr lang="en-US" dirty="0"/>
          </a:p>
        </p:txBody>
      </p:sp>
      <p:sp>
        <p:nvSpPr>
          <p:cNvPr id="4" name="Slide Number Placeholder 3">
            <a:extLst>
              <a:ext uri="{FF2B5EF4-FFF2-40B4-BE49-F238E27FC236}">
                <a16:creationId xmlns="" xmlns:a16="http://schemas.microsoft.com/office/drawing/2014/main" id="{BA3FB1BB-E5DE-497C-9D00-1DDD7A7AB444}"/>
              </a:ext>
            </a:extLst>
          </p:cNvPr>
          <p:cNvSpPr>
            <a:spLocks noGrp="1"/>
          </p:cNvSpPr>
          <p:nvPr>
            <p:ph type="sldNum" sz="quarter" idx="12"/>
          </p:nvPr>
        </p:nvSpPr>
        <p:spPr/>
        <p:txBody>
          <a:bodyPr/>
          <a:lstStyle/>
          <a:p>
            <a:pPr>
              <a:defRPr/>
            </a:pPr>
            <a:fld id="{E6341818-0A42-41AA-9C03-F736148CE495}" type="slidenum">
              <a:rPr lang="en-US" smtClean="0"/>
              <a:pPr>
                <a:defRPr/>
              </a:pPr>
              <a:t>12</a:t>
            </a:fld>
            <a:endParaRPr lang="en-US" dirty="0"/>
          </a:p>
        </p:txBody>
      </p:sp>
    </p:spTree>
    <p:extLst>
      <p:ext uri="{BB962C8B-B14F-4D97-AF65-F5344CB8AC3E}">
        <p14:creationId xmlns:p14="http://schemas.microsoft.com/office/powerpoint/2010/main" val="2121440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
            </a:r>
            <a:br>
              <a:rPr lang="en-US" sz="3200" dirty="0"/>
            </a:br>
            <a:r>
              <a:rPr lang="en-US" sz="3200" dirty="0" smtClean="0"/>
              <a:t/>
            </a:r>
            <a:br>
              <a:rPr lang="en-US" sz="3200" dirty="0" smtClean="0"/>
            </a:br>
            <a:r>
              <a:rPr lang="en-US" sz="3200" dirty="0" smtClean="0"/>
              <a:t>Percentage </a:t>
            </a:r>
            <a:r>
              <a:rPr lang="en-US" sz="3200" dirty="0"/>
              <a:t>Of Students Chronically Absent </a:t>
            </a:r>
            <a:r>
              <a:rPr lang="en-US" sz="3200" dirty="0" smtClean="0"/>
              <a:t> Transfer </a:t>
            </a:r>
            <a:r>
              <a:rPr lang="en-US" sz="3200" dirty="0"/>
              <a:t>To Homeschool </a:t>
            </a:r>
            <a:r>
              <a:rPr lang="en-US" sz="3200" dirty="0" smtClean="0"/>
              <a:t>Versus </a:t>
            </a:r>
            <a:r>
              <a:rPr lang="en-US" sz="3200" dirty="0"/>
              <a:t>All </a:t>
            </a:r>
            <a:r>
              <a:rPr lang="en-US" sz="3200" dirty="0" smtClean="0"/>
              <a:t>Others, 2017</a:t>
            </a:r>
            <a:r>
              <a:rPr lang="en-US" sz="3200" dirty="0"/>
              <a:t/>
            </a:r>
            <a:br>
              <a:rPr lang="en-US" sz="3200" dirty="0"/>
            </a:b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endParaRPr lang="en-US" sz="3600" dirty="0"/>
          </a:p>
          <a:p>
            <a:pPr marL="118872" indent="0">
              <a:buNone/>
            </a:pPr>
            <a:endParaRPr lang="en-US" dirty="0">
              <a:latin typeface="Calibri" panose="020F0502020204030204" pitchFamily="34" charset="0"/>
            </a:endParaRPr>
          </a:p>
          <a:p>
            <a:pPr marL="118872" indent="0">
              <a:buNone/>
            </a:pPr>
            <a:endParaRPr lang="en-US" dirty="0">
              <a:latin typeface="Calibri" panose="020F0502020204030204" pitchFamily="34" charset="0"/>
            </a:endParaRPr>
          </a:p>
          <a:p>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13</a:t>
            </a:fld>
            <a:endParaRPr lang="en-US" dirty="0"/>
          </a:p>
        </p:txBody>
      </p:sp>
      <p:graphicFrame>
        <p:nvGraphicFramePr>
          <p:cNvPr id="5" name="Chart 4"/>
          <p:cNvGraphicFramePr/>
          <p:nvPr>
            <p:extLst>
              <p:ext uri="{D42A27DB-BD31-4B8C-83A1-F6EECF244321}">
                <p14:modId xmlns:p14="http://schemas.microsoft.com/office/powerpoint/2010/main" val="3503392214"/>
              </p:ext>
            </p:extLst>
          </p:nvPr>
        </p:nvGraphicFramePr>
        <p:xfrm>
          <a:off x="457200" y="2076449"/>
          <a:ext cx="8481059" cy="43243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2768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44E88D-04B1-455C-AD0B-FC1E96787EB4}"/>
              </a:ext>
            </a:extLst>
          </p:cNvPr>
          <p:cNvSpPr>
            <a:spLocks noGrp="1"/>
          </p:cNvSpPr>
          <p:nvPr>
            <p:ph type="title"/>
          </p:nvPr>
        </p:nvSpPr>
        <p:spPr/>
        <p:txBody>
          <a:bodyPr>
            <a:normAutofit fontScale="90000"/>
          </a:bodyPr>
          <a:lstStyle/>
          <a:p>
            <a:r>
              <a:rPr lang="en-US" sz="3600" dirty="0"/>
              <a:t/>
            </a:r>
            <a:br>
              <a:rPr lang="en-US" sz="3600" dirty="0"/>
            </a:br>
            <a:r>
              <a:rPr lang="en-US" sz="3600" dirty="0"/>
              <a:t/>
            </a:r>
            <a:br>
              <a:rPr lang="en-US" sz="3600" dirty="0"/>
            </a:br>
            <a:r>
              <a:rPr lang="en-US" sz="4900" dirty="0"/>
              <a:t>Presentation Outline</a:t>
            </a:r>
            <a:r>
              <a:rPr lang="en-US" sz="3600" dirty="0"/>
              <a:t/>
            </a:r>
            <a:br>
              <a:rPr lang="en-US" sz="3600" dirty="0"/>
            </a:br>
            <a:r>
              <a:rPr lang="en-US" dirty="0"/>
              <a:t/>
            </a:r>
            <a:br>
              <a:rPr lang="en-US" dirty="0"/>
            </a:br>
            <a:endParaRPr lang="en-US" dirty="0"/>
          </a:p>
        </p:txBody>
      </p:sp>
      <p:sp>
        <p:nvSpPr>
          <p:cNvPr id="3" name="Content Placeholder 2">
            <a:extLst>
              <a:ext uri="{FF2B5EF4-FFF2-40B4-BE49-F238E27FC236}">
                <a16:creationId xmlns="" xmlns:a16="http://schemas.microsoft.com/office/drawing/2014/main" id="{29A00544-9451-4532-9661-C301B415C1BB}"/>
              </a:ext>
            </a:extLst>
          </p:cNvPr>
          <p:cNvSpPr>
            <a:spLocks noGrp="1"/>
          </p:cNvSpPr>
          <p:nvPr>
            <p:ph idx="1"/>
          </p:nvPr>
        </p:nvSpPr>
        <p:spPr/>
        <p:txBody>
          <a:bodyPr>
            <a:normAutofit fontScale="92500" lnSpcReduction="10000"/>
          </a:bodyPr>
          <a:lstStyle/>
          <a:p>
            <a:pPr marL="118872" indent="0">
              <a:buNone/>
            </a:pPr>
            <a:endParaRPr lang="en-US" sz="2800" dirty="0"/>
          </a:p>
          <a:p>
            <a:r>
              <a:rPr lang="en-US" sz="3600" dirty="0">
                <a:solidFill>
                  <a:schemeClr val="bg1">
                    <a:lumMod val="65000"/>
                  </a:schemeClr>
                </a:solidFill>
              </a:rPr>
              <a:t>Background and Major Conclusions</a:t>
            </a:r>
          </a:p>
          <a:p>
            <a:endParaRPr lang="en-US" sz="3600" dirty="0">
              <a:solidFill>
                <a:schemeClr val="bg1">
                  <a:lumMod val="65000"/>
                </a:schemeClr>
              </a:solidFill>
            </a:endParaRPr>
          </a:p>
          <a:p>
            <a:r>
              <a:rPr lang="en-US" sz="3600" dirty="0">
                <a:solidFill>
                  <a:schemeClr val="bg1">
                    <a:lumMod val="65000"/>
                  </a:schemeClr>
                </a:solidFill>
              </a:rPr>
              <a:t>Home School Enrollment</a:t>
            </a:r>
          </a:p>
          <a:p>
            <a:endParaRPr lang="en-US" sz="3600" dirty="0">
              <a:solidFill>
                <a:schemeClr val="bg1">
                  <a:lumMod val="65000"/>
                </a:schemeClr>
              </a:solidFill>
            </a:endParaRPr>
          </a:p>
          <a:p>
            <a:r>
              <a:rPr lang="en-US" sz="3600" dirty="0"/>
              <a:t>Available Outcomes</a:t>
            </a:r>
          </a:p>
          <a:p>
            <a:pPr marL="118872" indent="0">
              <a:buNone/>
            </a:pPr>
            <a:endParaRPr lang="en-US" sz="3600" dirty="0">
              <a:solidFill>
                <a:schemeClr val="bg1">
                  <a:lumMod val="65000"/>
                </a:schemeClr>
              </a:solidFill>
            </a:endParaRPr>
          </a:p>
          <a:p>
            <a:r>
              <a:rPr lang="en-US" sz="3600" dirty="0">
                <a:solidFill>
                  <a:schemeClr val="bg1">
                    <a:lumMod val="65000"/>
                  </a:schemeClr>
                </a:solidFill>
              </a:rPr>
              <a:t>Laws--Kentucky and Nation</a:t>
            </a:r>
          </a:p>
          <a:p>
            <a:endParaRPr lang="en-US" sz="3600" dirty="0">
              <a:solidFill>
                <a:schemeClr val="bg1">
                  <a:lumMod val="65000"/>
                </a:schemeClr>
              </a:solidFill>
            </a:endParaRPr>
          </a:p>
          <a:p>
            <a:r>
              <a:rPr lang="en-US" sz="3600" dirty="0">
                <a:solidFill>
                  <a:schemeClr val="bg1">
                    <a:lumMod val="65000"/>
                  </a:schemeClr>
                </a:solidFill>
              </a:rPr>
              <a:t>Challenges Enforcing Kentucky Laws</a:t>
            </a:r>
          </a:p>
        </p:txBody>
      </p:sp>
      <p:sp>
        <p:nvSpPr>
          <p:cNvPr id="4" name="Slide Number Placeholder 3">
            <a:extLst>
              <a:ext uri="{FF2B5EF4-FFF2-40B4-BE49-F238E27FC236}">
                <a16:creationId xmlns="" xmlns:a16="http://schemas.microsoft.com/office/drawing/2014/main" id="{C585BC51-7EC1-4587-843F-72B3B312AFC0}"/>
              </a:ext>
            </a:extLst>
          </p:cNvPr>
          <p:cNvSpPr>
            <a:spLocks noGrp="1"/>
          </p:cNvSpPr>
          <p:nvPr>
            <p:ph type="sldNum" sz="quarter" idx="12"/>
          </p:nvPr>
        </p:nvSpPr>
        <p:spPr/>
        <p:txBody>
          <a:bodyPr/>
          <a:lstStyle/>
          <a:p>
            <a:pPr>
              <a:defRPr/>
            </a:pPr>
            <a:fld id="{E6341818-0A42-41AA-9C03-F736148CE495}" type="slidenum">
              <a:rPr lang="en-US" smtClean="0"/>
              <a:pPr>
                <a:defRPr/>
              </a:pPr>
              <a:t>14</a:t>
            </a:fld>
            <a:endParaRPr lang="en-US" dirty="0"/>
          </a:p>
        </p:txBody>
      </p:sp>
    </p:spTree>
    <p:extLst>
      <p:ext uri="{BB962C8B-B14F-4D97-AF65-F5344CB8AC3E}">
        <p14:creationId xmlns:p14="http://schemas.microsoft.com/office/powerpoint/2010/main" val="2781454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32CA88-BE9F-4A76-A02D-FEF9B38D70A6}"/>
              </a:ext>
            </a:extLst>
          </p:cNvPr>
          <p:cNvSpPr>
            <a:spLocks noGrp="1"/>
          </p:cNvSpPr>
          <p:nvPr>
            <p:ph type="title"/>
          </p:nvPr>
        </p:nvSpPr>
        <p:spPr/>
        <p:txBody>
          <a:bodyPr>
            <a:normAutofit/>
          </a:bodyPr>
          <a:lstStyle/>
          <a:p>
            <a:r>
              <a:rPr lang="en-US" dirty="0"/>
              <a:t>Limited Outcome Data Available</a:t>
            </a:r>
          </a:p>
        </p:txBody>
      </p:sp>
      <p:sp>
        <p:nvSpPr>
          <p:cNvPr id="3" name="Content Placeholder 2">
            <a:extLst>
              <a:ext uri="{FF2B5EF4-FFF2-40B4-BE49-F238E27FC236}">
                <a16:creationId xmlns="" xmlns:a16="http://schemas.microsoft.com/office/drawing/2014/main" id="{B4509BDF-5E4F-47B9-98C4-7A4554881A9E}"/>
              </a:ext>
            </a:extLst>
          </p:cNvPr>
          <p:cNvSpPr>
            <a:spLocks noGrp="1"/>
          </p:cNvSpPr>
          <p:nvPr>
            <p:ph idx="1"/>
          </p:nvPr>
        </p:nvSpPr>
        <p:spPr/>
        <p:txBody>
          <a:bodyPr>
            <a:normAutofit fontScale="92500" lnSpcReduction="20000"/>
          </a:bodyPr>
          <a:lstStyle/>
          <a:p>
            <a:pPr marL="118872" indent="0">
              <a:buNone/>
            </a:pPr>
            <a:endParaRPr lang="en-US" dirty="0"/>
          </a:p>
          <a:p>
            <a:r>
              <a:rPr lang="en-US" dirty="0"/>
              <a:t>Data for all home school students not available in Kentucky or nation</a:t>
            </a:r>
          </a:p>
          <a:p>
            <a:endParaRPr lang="en-US" dirty="0"/>
          </a:p>
          <a:p>
            <a:r>
              <a:rPr lang="en-US" dirty="0"/>
              <a:t>Academic achievement reported in this study and in other published studies based on small samples of students; results are not likely representative of all students</a:t>
            </a:r>
          </a:p>
          <a:p>
            <a:endParaRPr lang="en-US" dirty="0"/>
          </a:p>
          <a:p>
            <a:r>
              <a:rPr lang="en-US" dirty="0"/>
              <a:t>Outcomes for the majority of homeschooled children in Kentucky are simply unknown</a:t>
            </a:r>
          </a:p>
          <a:p>
            <a:endParaRPr lang="en-US" dirty="0"/>
          </a:p>
        </p:txBody>
      </p:sp>
      <p:sp>
        <p:nvSpPr>
          <p:cNvPr id="4" name="Slide Number Placeholder 3">
            <a:extLst>
              <a:ext uri="{FF2B5EF4-FFF2-40B4-BE49-F238E27FC236}">
                <a16:creationId xmlns="" xmlns:a16="http://schemas.microsoft.com/office/drawing/2014/main" id="{B0B33E87-5A4D-41D0-9A40-3208EEC1C113}"/>
              </a:ext>
            </a:extLst>
          </p:cNvPr>
          <p:cNvSpPr>
            <a:spLocks noGrp="1"/>
          </p:cNvSpPr>
          <p:nvPr>
            <p:ph type="sldNum" sz="quarter" idx="12"/>
          </p:nvPr>
        </p:nvSpPr>
        <p:spPr/>
        <p:txBody>
          <a:bodyPr/>
          <a:lstStyle/>
          <a:p>
            <a:pPr>
              <a:defRPr/>
            </a:pPr>
            <a:fld id="{E6341818-0A42-41AA-9C03-F736148CE495}" type="slidenum">
              <a:rPr lang="en-US" smtClean="0"/>
              <a:pPr>
                <a:defRPr/>
              </a:pPr>
              <a:t>15</a:t>
            </a:fld>
            <a:endParaRPr lang="en-US" dirty="0"/>
          </a:p>
        </p:txBody>
      </p:sp>
    </p:spTree>
    <p:extLst>
      <p:ext uri="{BB962C8B-B14F-4D97-AF65-F5344CB8AC3E}">
        <p14:creationId xmlns:p14="http://schemas.microsoft.com/office/powerpoint/2010/main" val="694806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Dual Credit </a:t>
            </a:r>
            <a:r>
              <a:rPr lang="en-US" sz="3600" dirty="0" smtClean="0"/>
              <a:t>GPAs</a:t>
            </a:r>
            <a:r>
              <a:rPr lang="en-US" sz="3600" dirty="0"/>
              <a:t/>
            </a:r>
            <a:br>
              <a:rPr lang="en-US" sz="3600" dirty="0"/>
            </a:br>
            <a:r>
              <a:rPr lang="en-US" sz="3600" dirty="0"/>
              <a:t>Kentucky Public School, </a:t>
            </a:r>
            <a:r>
              <a:rPr lang="en-US" sz="3600" dirty="0" smtClean="0"/>
              <a:t>Home School</a:t>
            </a:r>
            <a:br>
              <a:rPr lang="en-US" sz="3600" dirty="0" smtClean="0"/>
            </a:br>
            <a:r>
              <a:rPr lang="en-US" sz="3600" dirty="0" smtClean="0"/>
              <a:t>And Other High School Students, </a:t>
            </a:r>
            <a:r>
              <a:rPr lang="en-US" sz="3600" dirty="0"/>
              <a:t>2017</a:t>
            </a:r>
            <a:endParaRPr lang="en-US" dirty="0"/>
          </a:p>
        </p:txBody>
      </p:sp>
      <p:sp>
        <p:nvSpPr>
          <p:cNvPr id="3" name="Content Placeholder 2"/>
          <p:cNvSpPr>
            <a:spLocks noGrp="1"/>
          </p:cNvSpPr>
          <p:nvPr>
            <p:ph idx="1"/>
          </p:nvPr>
        </p:nvSpPr>
        <p:spPr/>
        <p:txBody>
          <a:bodyPr>
            <a:normAutofit/>
          </a:bodyPr>
          <a:lstStyle/>
          <a:p>
            <a:endParaRPr lang="en-US" sz="3600" dirty="0"/>
          </a:p>
          <a:p>
            <a:pPr marL="118872" indent="0">
              <a:buNone/>
            </a:pPr>
            <a:endParaRPr lang="en-US" dirty="0">
              <a:latin typeface="Calibri" panose="020F0502020204030204" pitchFamily="34" charset="0"/>
            </a:endParaRPr>
          </a:p>
          <a:p>
            <a:pPr marL="118872" indent="0">
              <a:buNone/>
            </a:pPr>
            <a:endParaRPr lang="en-US" dirty="0">
              <a:latin typeface="Calibri" panose="020F0502020204030204" pitchFamily="34" charset="0"/>
            </a:endParaRPr>
          </a:p>
          <a:p>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16</a:t>
            </a:fld>
            <a:endParaRPr lang="en-US" dirty="0"/>
          </a:p>
        </p:txBody>
      </p:sp>
      <p:graphicFrame>
        <p:nvGraphicFramePr>
          <p:cNvPr id="6" name="Content Placeholder 4"/>
          <p:cNvGraphicFramePr>
            <a:graphicFrameLocks/>
          </p:cNvGraphicFramePr>
          <p:nvPr>
            <p:extLst>
              <p:ext uri="{D42A27DB-BD31-4B8C-83A1-F6EECF244321}">
                <p14:modId xmlns:p14="http://schemas.microsoft.com/office/powerpoint/2010/main" val="1434991894"/>
              </p:ext>
            </p:extLst>
          </p:nvPr>
        </p:nvGraphicFramePr>
        <p:xfrm>
          <a:off x="152399" y="1775192"/>
          <a:ext cx="8915401" cy="4648200"/>
        </p:xfrm>
        <a:graphic>
          <a:graphicData uri="http://schemas.openxmlformats.org/drawingml/2006/table">
            <a:tbl>
              <a:tblPr firstRow="1" firstCol="1" bandRow="1">
                <a:tableStyleId>{5C22544A-7EE6-4342-B048-85BDC9FD1C3A}</a:tableStyleId>
              </a:tblPr>
              <a:tblGrid>
                <a:gridCol w="3429001">
                  <a:extLst>
                    <a:ext uri="{9D8B030D-6E8A-4147-A177-3AD203B41FA5}">
                      <a16:colId xmlns="" xmlns:a16="http://schemas.microsoft.com/office/drawing/2014/main" val="20000"/>
                    </a:ext>
                  </a:extLst>
                </a:gridCol>
                <a:gridCol w="2082339">
                  <a:extLst>
                    <a:ext uri="{9D8B030D-6E8A-4147-A177-3AD203B41FA5}">
                      <a16:colId xmlns="" xmlns:a16="http://schemas.microsoft.com/office/drawing/2014/main" val="20001"/>
                    </a:ext>
                  </a:extLst>
                </a:gridCol>
                <a:gridCol w="1727661">
                  <a:extLst>
                    <a:ext uri="{9D8B030D-6E8A-4147-A177-3AD203B41FA5}">
                      <a16:colId xmlns="" xmlns:a16="http://schemas.microsoft.com/office/drawing/2014/main" val="20002"/>
                    </a:ext>
                  </a:extLst>
                </a:gridCol>
                <a:gridCol w="1676400">
                  <a:extLst>
                    <a:ext uri="{9D8B030D-6E8A-4147-A177-3AD203B41FA5}">
                      <a16:colId xmlns="" xmlns:a16="http://schemas.microsoft.com/office/drawing/2014/main" val="20003"/>
                    </a:ext>
                  </a:extLst>
                </a:gridCol>
              </a:tblGrid>
              <a:tr h="1574800">
                <a:tc>
                  <a:txBody>
                    <a:bodyPr/>
                    <a:lstStyle/>
                    <a:p>
                      <a:pPr marL="0" marR="0" algn="ctr">
                        <a:spcBef>
                          <a:spcPts val="0"/>
                        </a:spcBef>
                        <a:spcAft>
                          <a:spcPts val="0"/>
                        </a:spcAft>
                      </a:pPr>
                      <a:r>
                        <a:rPr lang="en-US" sz="2400" dirty="0">
                          <a:effectLst/>
                          <a:latin typeface="Segoe UI" panose="020B0502040204020203" pitchFamily="34" charset="0"/>
                          <a:cs typeface="Segoe UI" panose="020B0502040204020203" pitchFamily="34" charset="0"/>
                        </a:rPr>
                        <a:t>GPA</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a:effectLst/>
                          <a:latin typeface="Segoe UI" panose="020B0502040204020203" pitchFamily="34" charset="0"/>
                          <a:cs typeface="Segoe UI" panose="020B0502040204020203" pitchFamily="34" charset="0"/>
                        </a:rPr>
                        <a:t>Public School (n= 23,000)</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a:effectLst/>
                          <a:latin typeface="Segoe UI" panose="020B0502040204020203" pitchFamily="34" charset="0"/>
                          <a:cs typeface="Segoe UI" panose="020B0502040204020203" pitchFamily="34" charset="0"/>
                        </a:rPr>
                        <a:t>Home School</a:t>
                      </a:r>
                    </a:p>
                    <a:p>
                      <a:pPr marL="0" marR="0" algn="ctr">
                        <a:spcBef>
                          <a:spcPts val="0"/>
                        </a:spcBef>
                        <a:spcAft>
                          <a:spcPts val="0"/>
                        </a:spcAft>
                      </a:pPr>
                      <a:r>
                        <a:rPr lang="en-US" sz="2400" dirty="0">
                          <a:effectLst/>
                          <a:latin typeface="Segoe UI" panose="020B0502040204020203" pitchFamily="34" charset="0"/>
                          <a:ea typeface="Times New Roman" panose="02020603050405020304" pitchFamily="18" charset="0"/>
                          <a:cs typeface="Segoe UI" panose="020B0502040204020203" pitchFamily="34" charset="0"/>
                        </a:rPr>
                        <a:t>(n=400)</a:t>
                      </a:r>
                    </a:p>
                  </a:txBody>
                  <a:tcPr marL="68580" marR="68580" marT="0" marB="0" anchor="b"/>
                </a:tc>
                <a:tc>
                  <a:txBody>
                    <a:bodyPr/>
                    <a:lstStyle/>
                    <a:p>
                      <a:pPr marL="0" marR="0" algn="ctr">
                        <a:spcBef>
                          <a:spcPts val="0"/>
                        </a:spcBef>
                        <a:spcAft>
                          <a:spcPts val="0"/>
                        </a:spcAft>
                      </a:pPr>
                      <a:r>
                        <a:rPr lang="en-US" sz="2400" dirty="0">
                          <a:effectLst/>
                          <a:latin typeface="Segoe UI" panose="020B0502040204020203" pitchFamily="34" charset="0"/>
                          <a:cs typeface="Segoe UI" panose="020B0502040204020203" pitchFamily="34" charset="0"/>
                        </a:rPr>
                        <a:t>Other</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p>
                      <a:pPr marL="0" marR="0" algn="ctr">
                        <a:spcBef>
                          <a:spcPts val="0"/>
                        </a:spcBef>
                        <a:spcAft>
                          <a:spcPts val="0"/>
                        </a:spcAft>
                      </a:pPr>
                      <a:r>
                        <a:rPr lang="en-US" sz="2400" dirty="0">
                          <a:effectLst/>
                          <a:latin typeface="Segoe UI" panose="020B0502040204020203" pitchFamily="34" charset="0"/>
                          <a:ea typeface="Times New Roman" panose="02020603050405020304" pitchFamily="18" charset="0"/>
                          <a:cs typeface="Segoe UI" panose="020B0502040204020203" pitchFamily="34" charset="0"/>
                        </a:rPr>
                        <a:t>(n=2,032)</a:t>
                      </a:r>
                    </a:p>
                  </a:txBody>
                  <a:tcPr marL="68580" marR="68580" marT="0" marB="0" anchor="b"/>
                </a:tc>
                <a:extLst>
                  <a:ext uri="{0D108BD9-81ED-4DB2-BD59-A6C34878D82A}">
                    <a16:rowId xmlns="" xmlns:a16="http://schemas.microsoft.com/office/drawing/2014/main" val="10000"/>
                  </a:ext>
                </a:extLst>
              </a:tr>
              <a:tr h="711200">
                <a:tc>
                  <a:txBody>
                    <a:bodyPr/>
                    <a:lstStyle/>
                    <a:p>
                      <a:pPr marL="0" marR="0">
                        <a:spcBef>
                          <a:spcPts val="0"/>
                        </a:spcBef>
                        <a:spcAft>
                          <a:spcPts val="0"/>
                        </a:spcAft>
                      </a:pPr>
                      <a:r>
                        <a:rPr lang="en-US" sz="2400">
                          <a:effectLst/>
                          <a:latin typeface="Segoe UI" panose="020B0502040204020203" pitchFamily="34" charset="0"/>
                          <a:cs typeface="Segoe UI" panose="020B0502040204020203" pitchFamily="34" charset="0"/>
                        </a:rPr>
                        <a:t>GPA 3.5 and above</a:t>
                      </a:r>
                      <a:endParaRPr lang="en-US" sz="2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smtClean="0">
                          <a:effectLst/>
                          <a:latin typeface="Segoe UI" panose="020B0502040204020203" pitchFamily="34" charset="0"/>
                          <a:cs typeface="Segoe UI" panose="020B0502040204020203" pitchFamily="34" charset="0"/>
                        </a:rPr>
                        <a:t>57%</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smtClean="0">
                          <a:effectLst/>
                          <a:latin typeface="Segoe UI" panose="020B0502040204020203" pitchFamily="34" charset="0"/>
                          <a:cs typeface="Segoe UI" panose="020B0502040204020203" pitchFamily="34" charset="0"/>
                        </a:rPr>
                        <a:t>73%</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smtClean="0">
                          <a:effectLst/>
                          <a:latin typeface="Segoe UI" panose="020B0502040204020203" pitchFamily="34" charset="0"/>
                          <a:cs typeface="Segoe UI" panose="020B0502040204020203" pitchFamily="34" charset="0"/>
                        </a:rPr>
                        <a:t>60%</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extLst>
                  <a:ext uri="{0D108BD9-81ED-4DB2-BD59-A6C34878D82A}">
                    <a16:rowId xmlns="" xmlns:a16="http://schemas.microsoft.com/office/drawing/2014/main" val="10001"/>
                  </a:ext>
                </a:extLst>
              </a:tr>
              <a:tr h="787400">
                <a:tc>
                  <a:txBody>
                    <a:bodyPr/>
                    <a:lstStyle/>
                    <a:p>
                      <a:pPr marL="0" marR="0">
                        <a:spcBef>
                          <a:spcPts val="0"/>
                        </a:spcBef>
                        <a:spcAft>
                          <a:spcPts val="0"/>
                        </a:spcAft>
                      </a:pPr>
                      <a:r>
                        <a:rPr lang="en-US" sz="2400">
                          <a:effectLst/>
                          <a:latin typeface="Segoe UI" panose="020B0502040204020203" pitchFamily="34" charset="0"/>
                          <a:cs typeface="Segoe UI" panose="020B0502040204020203" pitchFamily="34" charset="0"/>
                        </a:rPr>
                        <a:t>GPA 3.0 to 3.49</a:t>
                      </a:r>
                      <a:endParaRPr lang="en-US" sz="2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a:effectLst/>
                          <a:latin typeface="Segoe UI" panose="020B0502040204020203" pitchFamily="34" charset="0"/>
                          <a:cs typeface="Segoe UI" panose="020B0502040204020203" pitchFamily="34" charset="0"/>
                        </a:rPr>
                        <a:t>27</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a:effectLst/>
                          <a:latin typeface="Segoe UI" panose="020B0502040204020203" pitchFamily="34" charset="0"/>
                          <a:cs typeface="Segoe UI" panose="020B0502040204020203" pitchFamily="34" charset="0"/>
                        </a:rPr>
                        <a:t>17</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a:effectLst/>
                          <a:latin typeface="Segoe UI" panose="020B0502040204020203" pitchFamily="34" charset="0"/>
                          <a:cs typeface="Segoe UI" panose="020B0502040204020203" pitchFamily="34" charset="0"/>
                        </a:rPr>
                        <a:t>25</a:t>
                      </a:r>
                      <a:endParaRPr lang="en-US" sz="2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extLst>
                  <a:ext uri="{0D108BD9-81ED-4DB2-BD59-A6C34878D82A}">
                    <a16:rowId xmlns="" xmlns:a16="http://schemas.microsoft.com/office/drawing/2014/main" val="10002"/>
                  </a:ext>
                </a:extLst>
              </a:tr>
              <a:tr h="787400">
                <a:tc>
                  <a:txBody>
                    <a:bodyPr/>
                    <a:lstStyle/>
                    <a:p>
                      <a:pPr marL="0" marR="0">
                        <a:spcBef>
                          <a:spcPts val="0"/>
                        </a:spcBef>
                        <a:spcAft>
                          <a:spcPts val="0"/>
                        </a:spcAft>
                      </a:pPr>
                      <a:r>
                        <a:rPr lang="en-US" sz="2400">
                          <a:effectLst/>
                          <a:latin typeface="Segoe UI" panose="020B0502040204020203" pitchFamily="34" charset="0"/>
                          <a:cs typeface="Segoe UI" panose="020B0502040204020203" pitchFamily="34" charset="0"/>
                        </a:rPr>
                        <a:t>GPA 2.0 to 2.99</a:t>
                      </a:r>
                      <a:endParaRPr lang="en-US" sz="2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a:effectLst/>
                          <a:latin typeface="Segoe UI" panose="020B0502040204020203" pitchFamily="34" charset="0"/>
                          <a:cs typeface="Segoe UI" panose="020B0502040204020203" pitchFamily="34" charset="0"/>
                        </a:rPr>
                        <a:t>10</a:t>
                      </a:r>
                      <a:endParaRPr lang="en-US" sz="2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a:effectLst/>
                          <a:latin typeface="Segoe UI" panose="020B0502040204020203" pitchFamily="34" charset="0"/>
                          <a:cs typeface="Segoe UI" panose="020B0502040204020203" pitchFamily="34" charset="0"/>
                        </a:rPr>
                        <a:t> 7</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a:effectLst/>
                          <a:latin typeface="Segoe UI" panose="020B0502040204020203" pitchFamily="34" charset="0"/>
                          <a:cs typeface="Segoe UI" panose="020B0502040204020203" pitchFamily="34" charset="0"/>
                        </a:rPr>
                        <a:t>9</a:t>
                      </a:r>
                      <a:endParaRPr lang="en-US" sz="2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extLst>
                  <a:ext uri="{0D108BD9-81ED-4DB2-BD59-A6C34878D82A}">
                    <a16:rowId xmlns="" xmlns:a16="http://schemas.microsoft.com/office/drawing/2014/main" val="10003"/>
                  </a:ext>
                </a:extLst>
              </a:tr>
              <a:tr h="787400">
                <a:tc>
                  <a:txBody>
                    <a:bodyPr/>
                    <a:lstStyle/>
                    <a:p>
                      <a:pPr marL="0" marR="0">
                        <a:spcBef>
                          <a:spcPts val="0"/>
                        </a:spcBef>
                        <a:spcAft>
                          <a:spcPts val="0"/>
                        </a:spcAft>
                      </a:pPr>
                      <a:r>
                        <a:rPr lang="en-US" sz="2400">
                          <a:effectLst/>
                          <a:latin typeface="Segoe UI" panose="020B0502040204020203" pitchFamily="34" charset="0"/>
                          <a:cs typeface="Segoe UI" panose="020B0502040204020203" pitchFamily="34" charset="0"/>
                        </a:rPr>
                        <a:t>GPA below 2.0</a:t>
                      </a:r>
                      <a:endParaRPr lang="en-US" sz="2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a:effectLst/>
                          <a:latin typeface="Segoe UI" panose="020B0502040204020203" pitchFamily="34" charset="0"/>
                          <a:cs typeface="Segoe UI" panose="020B0502040204020203" pitchFamily="34" charset="0"/>
                        </a:rPr>
                        <a:t>6</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a:effectLst/>
                          <a:latin typeface="Segoe UI" panose="020B0502040204020203" pitchFamily="34" charset="0"/>
                          <a:cs typeface="Segoe UI" panose="020B0502040204020203" pitchFamily="34" charset="0"/>
                        </a:rPr>
                        <a:t> 3</a:t>
                      </a:r>
                      <a:endParaRPr lang="en-US" sz="2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tc>
                  <a:txBody>
                    <a:bodyPr/>
                    <a:lstStyle/>
                    <a:p>
                      <a:pPr marL="0" marR="0" algn="ctr">
                        <a:spcBef>
                          <a:spcPts val="0"/>
                        </a:spcBef>
                        <a:spcAft>
                          <a:spcPts val="0"/>
                        </a:spcAft>
                      </a:pPr>
                      <a:r>
                        <a:rPr lang="en-US" sz="2400" dirty="0">
                          <a:effectLst/>
                          <a:latin typeface="Segoe UI" panose="020B0502040204020203" pitchFamily="34" charset="0"/>
                          <a:cs typeface="Segoe UI" panose="020B0502040204020203" pitchFamily="34" charset="0"/>
                        </a:rPr>
                        <a:t>6</a:t>
                      </a:r>
                      <a:endParaRPr lang="en-US" sz="2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b"/>
                </a:tc>
                <a:extLst>
                  <a:ext uri="{0D108BD9-81ED-4DB2-BD59-A6C34878D82A}">
                    <a16:rowId xmlns="" xmlns:a16="http://schemas.microsoft.com/office/drawing/2014/main" val="10004"/>
                  </a:ext>
                </a:extLst>
              </a:tr>
            </a:tbl>
          </a:graphicData>
        </a:graphic>
      </p:graphicFrame>
      <p:sp>
        <p:nvSpPr>
          <p:cNvPr id="8" name="Oval 7">
            <a:extLst>
              <a:ext uri="{FF2B5EF4-FFF2-40B4-BE49-F238E27FC236}">
                <a16:creationId xmlns="" xmlns:a16="http://schemas.microsoft.com/office/drawing/2014/main" id="{721E6BDC-80F8-451F-9513-3BF64CDAA150}"/>
              </a:ext>
            </a:extLst>
          </p:cNvPr>
          <p:cNvSpPr/>
          <p:nvPr/>
        </p:nvSpPr>
        <p:spPr>
          <a:xfrm>
            <a:off x="3505200" y="3429000"/>
            <a:ext cx="55626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43F08B2B-CFEA-4190-AF09-94C355B08E22}"/>
              </a:ext>
            </a:extLst>
          </p:cNvPr>
          <p:cNvSpPr/>
          <p:nvPr/>
        </p:nvSpPr>
        <p:spPr>
          <a:xfrm>
            <a:off x="3581400" y="5791200"/>
            <a:ext cx="56388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254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Average ACT Composite</a:t>
            </a:r>
            <a:br>
              <a:rPr lang="en-US" sz="3200" dirty="0"/>
            </a:br>
            <a:r>
              <a:rPr lang="en-US" sz="3200" dirty="0"/>
              <a:t>2016 Kentucky High School Graduates </a:t>
            </a:r>
            <a:r>
              <a:rPr lang="en-US" sz="3200" dirty="0" smtClean="0"/>
              <a:t/>
            </a:r>
            <a:br>
              <a:rPr lang="en-US" sz="3200" dirty="0" smtClean="0"/>
            </a:br>
            <a:r>
              <a:rPr lang="en-US" sz="3200" dirty="0" smtClean="0"/>
              <a:t>Enrolled </a:t>
            </a:r>
            <a:r>
              <a:rPr lang="en-US" sz="3200" dirty="0"/>
              <a:t>In Kentucky Colleges, 2017</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6839684"/>
              </p:ext>
            </p:extLst>
          </p:nvPr>
        </p:nvGraphicFramePr>
        <p:xfrm>
          <a:off x="609600" y="1905000"/>
          <a:ext cx="8001000" cy="3733800"/>
        </p:xfrm>
        <a:graphic>
          <a:graphicData uri="http://schemas.openxmlformats.org/drawingml/2006/table">
            <a:tbl>
              <a:tblPr firstRow="1" firstCol="1" bandRow="1">
                <a:tableStyleId>{5C22544A-7EE6-4342-B048-85BDC9FD1C3A}</a:tableStyleId>
              </a:tblPr>
              <a:tblGrid>
                <a:gridCol w="2735601">
                  <a:extLst>
                    <a:ext uri="{9D8B030D-6E8A-4147-A177-3AD203B41FA5}">
                      <a16:colId xmlns="" xmlns:a16="http://schemas.microsoft.com/office/drawing/2014/main" val="20001"/>
                    </a:ext>
                  </a:extLst>
                </a:gridCol>
                <a:gridCol w="3014430">
                  <a:extLst>
                    <a:ext uri="{9D8B030D-6E8A-4147-A177-3AD203B41FA5}">
                      <a16:colId xmlns="" xmlns:a16="http://schemas.microsoft.com/office/drawing/2014/main" val="20002"/>
                    </a:ext>
                  </a:extLst>
                </a:gridCol>
                <a:gridCol w="2250969">
                  <a:extLst>
                    <a:ext uri="{9D8B030D-6E8A-4147-A177-3AD203B41FA5}">
                      <a16:colId xmlns="" xmlns:a16="http://schemas.microsoft.com/office/drawing/2014/main" val="20003"/>
                    </a:ext>
                  </a:extLst>
                </a:gridCol>
              </a:tblGrid>
              <a:tr h="2489200">
                <a:tc>
                  <a:txBody>
                    <a:bodyPr/>
                    <a:lstStyle/>
                    <a:p>
                      <a:pPr marL="0" marR="0" algn="ctr">
                        <a:spcBef>
                          <a:spcPts val="0"/>
                        </a:spcBef>
                        <a:spcAft>
                          <a:spcPts val="0"/>
                        </a:spcAft>
                      </a:pPr>
                      <a:r>
                        <a:rPr lang="en-US" sz="3200" dirty="0">
                          <a:effectLst/>
                        </a:rPr>
                        <a:t>Public School</a:t>
                      </a:r>
                    </a:p>
                    <a:p>
                      <a:pPr marL="0" marR="0" algn="ctr">
                        <a:spcBef>
                          <a:spcPts val="0"/>
                        </a:spcBef>
                        <a:spcAft>
                          <a:spcPts val="0"/>
                        </a:spcAft>
                      </a:pPr>
                      <a:r>
                        <a:rPr lang="en-US" sz="3200" dirty="0">
                          <a:effectLst/>
                          <a:latin typeface="Times New Roman" panose="02020603050405020304" pitchFamily="18" charset="0"/>
                          <a:ea typeface="Times New Roman" panose="02020603050405020304" pitchFamily="18" charset="0"/>
                        </a:rPr>
                        <a:t>(n=16,894)</a:t>
                      </a:r>
                    </a:p>
                  </a:txBody>
                  <a:tcPr marL="68580" marR="68580" marT="0" marB="0" anchor="b"/>
                </a:tc>
                <a:tc>
                  <a:txBody>
                    <a:bodyPr/>
                    <a:lstStyle/>
                    <a:p>
                      <a:pPr marL="0" marR="0" algn="ctr">
                        <a:spcBef>
                          <a:spcPts val="0"/>
                        </a:spcBef>
                        <a:spcAft>
                          <a:spcPts val="0"/>
                        </a:spcAft>
                      </a:pPr>
                      <a:r>
                        <a:rPr lang="en-US" sz="3200" dirty="0">
                          <a:effectLst/>
                        </a:rPr>
                        <a:t>Home School (n=236)</a:t>
                      </a:r>
                      <a:endParaRPr lang="en-US" sz="3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3200" dirty="0">
                          <a:effectLst/>
                        </a:rPr>
                        <a:t>Other</a:t>
                      </a:r>
                    </a:p>
                    <a:p>
                      <a:pPr marL="0" marR="0" algn="ctr">
                        <a:spcBef>
                          <a:spcPts val="0"/>
                        </a:spcBef>
                        <a:spcAft>
                          <a:spcPts val="0"/>
                        </a:spcAft>
                      </a:pPr>
                      <a:r>
                        <a:rPr lang="en-US" sz="3200" dirty="0">
                          <a:effectLst/>
                          <a:latin typeface="Times New Roman" panose="02020603050405020304" pitchFamily="18" charset="0"/>
                          <a:ea typeface="Times New Roman" panose="02020603050405020304" pitchFamily="18" charset="0"/>
                        </a:rPr>
                        <a:t>(n=2,324)</a:t>
                      </a:r>
                    </a:p>
                  </a:txBody>
                  <a:tcPr marL="68580" marR="68580" marT="0" marB="0" anchor="b"/>
                </a:tc>
                <a:extLst>
                  <a:ext uri="{0D108BD9-81ED-4DB2-BD59-A6C34878D82A}">
                    <a16:rowId xmlns="" xmlns:a16="http://schemas.microsoft.com/office/drawing/2014/main" val="10000"/>
                  </a:ext>
                </a:extLst>
              </a:tr>
              <a:tr h="1244600">
                <a:tc>
                  <a:txBody>
                    <a:bodyPr/>
                    <a:lstStyle/>
                    <a:p>
                      <a:pPr marL="0" marR="0" algn="ctr">
                        <a:spcBef>
                          <a:spcPts val="0"/>
                        </a:spcBef>
                        <a:spcAft>
                          <a:spcPts val="0"/>
                        </a:spcAft>
                      </a:pPr>
                      <a:r>
                        <a:rPr lang="en-US" sz="3200" b="0" dirty="0">
                          <a:solidFill>
                            <a:schemeClr val="tx1"/>
                          </a:solidFill>
                          <a:effectLst/>
                        </a:rPr>
                        <a:t>22.5</a:t>
                      </a:r>
                      <a:endParaRPr lang="en-US" sz="3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spcBef>
                          <a:spcPts val="0"/>
                        </a:spcBef>
                        <a:spcAft>
                          <a:spcPts val="0"/>
                        </a:spcAft>
                      </a:pPr>
                      <a:r>
                        <a:rPr lang="en-US" sz="3200" dirty="0">
                          <a:effectLst/>
                        </a:rPr>
                        <a:t>23.9</a:t>
                      </a:r>
                      <a:endParaRPr lang="en-US" sz="3200" dirty="0">
                        <a:effectLst/>
                        <a:latin typeface="Times New Roman" panose="02020603050405020304" pitchFamily="18" charset="0"/>
                        <a:ea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spcBef>
                          <a:spcPts val="0"/>
                        </a:spcBef>
                        <a:spcAft>
                          <a:spcPts val="0"/>
                        </a:spcAft>
                      </a:pPr>
                      <a:r>
                        <a:rPr lang="en-US" sz="3200" dirty="0">
                          <a:effectLst/>
                        </a:rPr>
                        <a:t>24.3</a:t>
                      </a:r>
                      <a:endParaRPr lang="en-US" sz="3200" dirty="0">
                        <a:effectLst/>
                        <a:latin typeface="Times New Roman" panose="02020603050405020304" pitchFamily="18" charset="0"/>
                        <a:ea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17</a:t>
            </a:fld>
            <a:endParaRPr lang="en-US" dirty="0"/>
          </a:p>
        </p:txBody>
      </p:sp>
    </p:spTree>
    <p:extLst>
      <p:ext uri="{BB962C8B-B14F-4D97-AF65-F5344CB8AC3E}">
        <p14:creationId xmlns:p14="http://schemas.microsoft.com/office/powerpoint/2010/main" val="1774116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First Year College </a:t>
            </a:r>
            <a:r>
              <a:rPr lang="en-US" sz="3200" dirty="0" smtClean="0"/>
              <a:t>GPAs Of</a:t>
            </a:r>
            <a:r>
              <a:rPr lang="en-US" sz="3200" dirty="0"/>
              <a:t/>
            </a:r>
            <a:br>
              <a:rPr lang="en-US" sz="3200" dirty="0"/>
            </a:br>
            <a:r>
              <a:rPr lang="en-US" sz="3200" dirty="0"/>
              <a:t>2016 Kentucky Public School, Home </a:t>
            </a:r>
            <a:r>
              <a:rPr lang="en-US" sz="3200" dirty="0" smtClean="0"/>
              <a:t>School</a:t>
            </a:r>
            <a:r>
              <a:rPr lang="en-US" sz="3200" dirty="0"/>
              <a:t/>
            </a:r>
            <a:br>
              <a:rPr lang="en-US" sz="3200" dirty="0"/>
            </a:br>
            <a:r>
              <a:rPr lang="en-US" sz="3200" dirty="0"/>
              <a:t>And Other Graduates, 2017</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3949243"/>
              </p:ext>
            </p:extLst>
          </p:nvPr>
        </p:nvGraphicFramePr>
        <p:xfrm>
          <a:off x="550911" y="1712884"/>
          <a:ext cx="8353590" cy="3840480"/>
        </p:xfrm>
        <a:graphic>
          <a:graphicData uri="http://schemas.openxmlformats.org/drawingml/2006/table">
            <a:tbl>
              <a:tblPr firstRow="1" firstCol="1" bandRow="1">
                <a:tableStyleId>{5C22544A-7EE6-4342-B048-85BDC9FD1C3A}</a:tableStyleId>
              </a:tblPr>
              <a:tblGrid>
                <a:gridCol w="2895307">
                  <a:extLst>
                    <a:ext uri="{9D8B030D-6E8A-4147-A177-3AD203B41FA5}">
                      <a16:colId xmlns="" xmlns:a16="http://schemas.microsoft.com/office/drawing/2014/main" val="20000"/>
                    </a:ext>
                  </a:extLst>
                </a:gridCol>
                <a:gridCol w="1992522">
                  <a:extLst>
                    <a:ext uri="{9D8B030D-6E8A-4147-A177-3AD203B41FA5}">
                      <a16:colId xmlns="" xmlns:a16="http://schemas.microsoft.com/office/drawing/2014/main" val="20001"/>
                    </a:ext>
                  </a:extLst>
                </a:gridCol>
                <a:gridCol w="238758">
                  <a:extLst>
                    <a:ext uri="{9D8B030D-6E8A-4147-A177-3AD203B41FA5}">
                      <a16:colId xmlns="" xmlns:a16="http://schemas.microsoft.com/office/drawing/2014/main" val="20002"/>
                    </a:ext>
                  </a:extLst>
                </a:gridCol>
                <a:gridCol w="1355259">
                  <a:extLst>
                    <a:ext uri="{9D8B030D-6E8A-4147-A177-3AD203B41FA5}">
                      <a16:colId xmlns="" xmlns:a16="http://schemas.microsoft.com/office/drawing/2014/main" val="20003"/>
                    </a:ext>
                  </a:extLst>
                </a:gridCol>
                <a:gridCol w="283672">
                  <a:extLst>
                    <a:ext uri="{9D8B030D-6E8A-4147-A177-3AD203B41FA5}">
                      <a16:colId xmlns="" xmlns:a16="http://schemas.microsoft.com/office/drawing/2014/main" val="20004"/>
                    </a:ext>
                  </a:extLst>
                </a:gridCol>
                <a:gridCol w="1588072">
                  <a:extLst>
                    <a:ext uri="{9D8B030D-6E8A-4147-A177-3AD203B41FA5}">
                      <a16:colId xmlns="" xmlns:a16="http://schemas.microsoft.com/office/drawing/2014/main" val="20005"/>
                    </a:ext>
                  </a:extLst>
                </a:gridCol>
              </a:tblGrid>
              <a:tr h="1562101">
                <a:tc rowSpan="2">
                  <a:txBody>
                    <a:bodyPr/>
                    <a:lstStyle/>
                    <a:p>
                      <a:pPr marL="0" marR="0" algn="ctr">
                        <a:spcBef>
                          <a:spcPts val="0"/>
                        </a:spcBef>
                        <a:spcAft>
                          <a:spcPts val="0"/>
                        </a:spcAft>
                      </a:pPr>
                      <a:r>
                        <a:rPr lang="en-US" sz="2800" dirty="0">
                          <a:effectLst/>
                        </a:rPr>
                        <a:t>GPA Range</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 </a:t>
                      </a:r>
                    </a:p>
                    <a:p>
                      <a:pPr marL="0" marR="0" algn="ctr">
                        <a:spcBef>
                          <a:spcPts val="0"/>
                        </a:spcBef>
                        <a:spcAft>
                          <a:spcPts val="0"/>
                        </a:spcAft>
                      </a:pPr>
                      <a:r>
                        <a:rPr lang="en-US" sz="2800" dirty="0">
                          <a:effectLst/>
                        </a:rPr>
                        <a:t>Public School</a:t>
                      </a:r>
                    </a:p>
                    <a:p>
                      <a:pPr marL="0" marR="0" algn="ctr">
                        <a:spcBef>
                          <a:spcPts val="0"/>
                        </a:spcBef>
                        <a:spcAft>
                          <a:spcPts val="0"/>
                        </a:spcAft>
                      </a:pPr>
                      <a:r>
                        <a:rPr lang="en-US" sz="2800" dirty="0">
                          <a:effectLst/>
                        </a:rPr>
                        <a:t>(n=17,206)</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800">
                          <a:effectLst/>
                        </a:rPr>
                        <a:t>Home School</a:t>
                      </a:r>
                    </a:p>
                    <a:p>
                      <a:pPr marL="0" marR="0" algn="ctr">
                        <a:spcBef>
                          <a:spcPts val="0"/>
                        </a:spcBef>
                        <a:spcAft>
                          <a:spcPts val="0"/>
                        </a:spcAft>
                      </a:pPr>
                      <a:r>
                        <a:rPr lang="en-US" sz="2800">
                          <a:effectLst/>
                        </a:rPr>
                        <a:t>(n=283)</a:t>
                      </a:r>
                      <a:endParaRPr lang="en-US" sz="280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pPr marL="0" marR="0" algn="ctr">
                        <a:spcBef>
                          <a:spcPts val="0"/>
                        </a:spcBef>
                        <a:spcAft>
                          <a:spcPts val="0"/>
                        </a:spcAft>
                      </a:pPr>
                      <a:endParaRPr lang="en-US" sz="28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800">
                          <a:effectLst/>
                        </a:rPr>
                        <a:t>Other</a:t>
                      </a:r>
                    </a:p>
                    <a:p>
                      <a:pPr marL="0" marR="0" algn="ctr">
                        <a:spcBef>
                          <a:spcPts val="0"/>
                        </a:spcBef>
                        <a:spcAft>
                          <a:spcPts val="0"/>
                        </a:spcAft>
                      </a:pPr>
                      <a:r>
                        <a:rPr lang="en-US" sz="2800">
                          <a:effectLst/>
                        </a:rPr>
                        <a:t>(n=2,637)</a:t>
                      </a:r>
                      <a:endParaRPr lang="en-US" sz="280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pPr marL="0" marR="0" algn="ctr">
                        <a:spcBef>
                          <a:spcPts val="0"/>
                        </a:spcBef>
                        <a:spcAft>
                          <a:spcPts val="0"/>
                        </a:spcAft>
                      </a:pPr>
                      <a:endParaRPr lang="en-US" sz="28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 xmlns:a16="http://schemas.microsoft.com/office/drawing/2014/main" val="10000"/>
                  </a:ext>
                </a:extLst>
              </a:tr>
              <a:tr h="312420">
                <a:tc vMerge="1">
                  <a:txBody>
                    <a:bodyPr/>
                    <a:lstStyle/>
                    <a:p>
                      <a:endParaRPr lang="en-US"/>
                    </a:p>
                  </a:txBody>
                  <a:tcPr/>
                </a:tc>
                <a:tc gridSpan="5">
                  <a:txBody>
                    <a:bodyPr/>
                    <a:lstStyle/>
                    <a:p>
                      <a:pPr marL="0" marR="0" algn="ctr">
                        <a:spcBef>
                          <a:spcPts val="0"/>
                        </a:spcBef>
                        <a:spcAft>
                          <a:spcPts val="0"/>
                        </a:spcAft>
                      </a:pPr>
                      <a:r>
                        <a:rPr lang="en-US" sz="2800" dirty="0">
                          <a:effectLst/>
                        </a:rPr>
                        <a:t>Percent of Students</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312420">
                <a:tc>
                  <a:txBody>
                    <a:bodyPr/>
                    <a:lstStyle/>
                    <a:p>
                      <a:pPr marL="0" marR="0" algn="l">
                        <a:spcBef>
                          <a:spcPts val="0"/>
                        </a:spcBef>
                        <a:spcAft>
                          <a:spcPts val="0"/>
                        </a:spcAft>
                      </a:pPr>
                      <a:r>
                        <a:rPr lang="en-US" sz="2800">
                          <a:effectLst/>
                        </a:rPr>
                        <a:t>GPA 3.5 or Above</a:t>
                      </a:r>
                      <a:endParaRPr lang="en-US" sz="28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800" dirty="0" smtClean="0">
                          <a:effectLst/>
                        </a:rPr>
                        <a:t>41%</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gn="ctr">
                        <a:spcBef>
                          <a:spcPts val="0"/>
                        </a:spcBef>
                        <a:spcAft>
                          <a:spcPts val="0"/>
                        </a:spcAft>
                      </a:pPr>
                      <a:r>
                        <a:rPr lang="en-US" sz="2800" dirty="0" smtClean="0">
                          <a:effectLst/>
                        </a:rPr>
                        <a:t>61%</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2800" dirty="0" smtClean="0">
                          <a:effectLst/>
                        </a:rPr>
                        <a:t>49%</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 xmlns:a16="http://schemas.microsoft.com/office/drawing/2014/main" val="10002"/>
                  </a:ext>
                </a:extLst>
              </a:tr>
              <a:tr h="312420">
                <a:tc>
                  <a:txBody>
                    <a:bodyPr/>
                    <a:lstStyle/>
                    <a:p>
                      <a:pPr marL="0" marR="0" algn="l">
                        <a:spcBef>
                          <a:spcPts val="0"/>
                        </a:spcBef>
                        <a:spcAft>
                          <a:spcPts val="0"/>
                        </a:spcAft>
                      </a:pPr>
                      <a:r>
                        <a:rPr lang="en-US" sz="2800">
                          <a:effectLst/>
                        </a:rPr>
                        <a:t>GPA 3.0 to 3.49</a:t>
                      </a:r>
                      <a:endParaRPr lang="en-US" sz="28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800" dirty="0">
                          <a:effectLst/>
                        </a:rPr>
                        <a:t>26</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gn="ctr">
                        <a:spcBef>
                          <a:spcPts val="0"/>
                        </a:spcBef>
                        <a:spcAft>
                          <a:spcPts val="0"/>
                        </a:spcAft>
                      </a:pPr>
                      <a:r>
                        <a:rPr lang="en-US" sz="2800" dirty="0">
                          <a:effectLst/>
                        </a:rPr>
                        <a:t>21</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2800" dirty="0">
                          <a:effectLst/>
                        </a:rPr>
                        <a:t>26</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 xmlns:a16="http://schemas.microsoft.com/office/drawing/2014/main" val="10003"/>
                  </a:ext>
                </a:extLst>
              </a:tr>
              <a:tr h="312420">
                <a:tc>
                  <a:txBody>
                    <a:bodyPr/>
                    <a:lstStyle/>
                    <a:p>
                      <a:pPr marL="0" marR="0" algn="l">
                        <a:spcBef>
                          <a:spcPts val="0"/>
                        </a:spcBef>
                        <a:spcAft>
                          <a:spcPts val="0"/>
                        </a:spcAft>
                      </a:pPr>
                      <a:r>
                        <a:rPr lang="en-US" sz="2800">
                          <a:effectLst/>
                        </a:rPr>
                        <a:t>GPA 2.0 to 2.9</a:t>
                      </a:r>
                      <a:endParaRPr lang="en-US" sz="28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800">
                          <a:effectLst/>
                        </a:rPr>
                        <a:t>15</a:t>
                      </a:r>
                      <a:endParaRPr lang="en-US" sz="280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gn="ctr">
                        <a:spcBef>
                          <a:spcPts val="0"/>
                        </a:spcBef>
                        <a:spcAft>
                          <a:spcPts val="0"/>
                        </a:spcAft>
                      </a:pPr>
                      <a:r>
                        <a:rPr lang="en-US" sz="2800" dirty="0">
                          <a:effectLst/>
                        </a:rPr>
                        <a:t>10</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2800" dirty="0">
                          <a:effectLst/>
                        </a:rPr>
                        <a:t>13</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 xmlns:a16="http://schemas.microsoft.com/office/drawing/2014/main" val="10004"/>
                  </a:ext>
                </a:extLst>
              </a:tr>
              <a:tr h="312420">
                <a:tc>
                  <a:txBody>
                    <a:bodyPr/>
                    <a:lstStyle/>
                    <a:p>
                      <a:pPr marL="0" marR="0" algn="l">
                        <a:spcBef>
                          <a:spcPts val="0"/>
                        </a:spcBef>
                        <a:spcAft>
                          <a:spcPts val="0"/>
                        </a:spcAft>
                      </a:pPr>
                      <a:r>
                        <a:rPr lang="en-US" sz="2800">
                          <a:effectLst/>
                        </a:rPr>
                        <a:t>GPA Below 2.0</a:t>
                      </a:r>
                      <a:endParaRPr lang="en-US" sz="28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n-US" sz="2800">
                          <a:effectLst/>
                        </a:rPr>
                        <a:t>18</a:t>
                      </a:r>
                      <a:endParaRPr lang="en-US" sz="280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gn="ctr">
                        <a:spcBef>
                          <a:spcPts val="0"/>
                        </a:spcBef>
                        <a:spcAft>
                          <a:spcPts val="0"/>
                        </a:spcAft>
                      </a:pPr>
                      <a:r>
                        <a:rPr lang="en-US" sz="2800">
                          <a:effectLst/>
                        </a:rPr>
                        <a:t>  8</a:t>
                      </a:r>
                      <a:endParaRPr lang="en-US" sz="280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gn="ctr">
                        <a:spcBef>
                          <a:spcPts val="0"/>
                        </a:spcBef>
                        <a:spcAft>
                          <a:spcPts val="0"/>
                        </a:spcAft>
                      </a:pPr>
                      <a:r>
                        <a:rPr lang="en-US" sz="2800" dirty="0">
                          <a:effectLst/>
                        </a:rPr>
                        <a:t>12</a:t>
                      </a:r>
                      <a:endParaRPr lang="en-US" sz="28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18</a:t>
            </a:fld>
            <a:endParaRPr lang="en-US" dirty="0"/>
          </a:p>
        </p:txBody>
      </p:sp>
      <p:sp>
        <p:nvSpPr>
          <p:cNvPr id="6" name="TextBox 5"/>
          <p:cNvSpPr txBox="1"/>
          <p:nvPr/>
        </p:nvSpPr>
        <p:spPr>
          <a:xfrm>
            <a:off x="304800" y="5660565"/>
            <a:ext cx="8541762" cy="923330"/>
          </a:xfrm>
          <a:prstGeom prst="rect">
            <a:avLst/>
          </a:prstGeom>
          <a:noFill/>
        </p:spPr>
        <p:txBody>
          <a:bodyPr wrap="none" rtlCol="0">
            <a:spAutoFit/>
          </a:bodyPr>
          <a:lstStyle/>
          <a:p>
            <a:r>
              <a:rPr lang="en-US" dirty="0"/>
              <a:t>Note: These data are only for students enrolled in Kentucky public postsecondary </a:t>
            </a:r>
          </a:p>
          <a:p>
            <a:r>
              <a:rPr lang="en-US" dirty="0"/>
              <a:t>institutions.  Less than 20 percent of homeschooled 2016 graduates enrolled in </a:t>
            </a:r>
          </a:p>
          <a:p>
            <a:r>
              <a:rPr lang="en-US" dirty="0"/>
              <a:t>any Kentucky postsecondary institutions in 2017. </a:t>
            </a:r>
          </a:p>
        </p:txBody>
      </p:sp>
      <p:sp>
        <p:nvSpPr>
          <p:cNvPr id="7" name="Oval 6">
            <a:extLst>
              <a:ext uri="{FF2B5EF4-FFF2-40B4-BE49-F238E27FC236}">
                <a16:creationId xmlns="" xmlns:a16="http://schemas.microsoft.com/office/drawing/2014/main" id="{23B95193-B3BA-4208-BF04-498E15BB8B32}"/>
              </a:ext>
            </a:extLst>
          </p:cNvPr>
          <p:cNvSpPr/>
          <p:nvPr/>
        </p:nvSpPr>
        <p:spPr>
          <a:xfrm>
            <a:off x="3891538" y="3810000"/>
            <a:ext cx="5012963" cy="587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4670F66E-0B1D-48BF-9870-0E400ACA54EF}"/>
              </a:ext>
            </a:extLst>
          </p:cNvPr>
          <p:cNvSpPr/>
          <p:nvPr/>
        </p:nvSpPr>
        <p:spPr>
          <a:xfrm>
            <a:off x="4038600" y="5073565"/>
            <a:ext cx="4865901" cy="4890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773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44E88D-04B1-455C-AD0B-FC1E96787EB4}"/>
              </a:ext>
            </a:extLst>
          </p:cNvPr>
          <p:cNvSpPr>
            <a:spLocks noGrp="1"/>
          </p:cNvSpPr>
          <p:nvPr>
            <p:ph type="title"/>
          </p:nvPr>
        </p:nvSpPr>
        <p:spPr/>
        <p:txBody>
          <a:bodyPr>
            <a:normAutofit fontScale="90000"/>
          </a:bodyPr>
          <a:lstStyle/>
          <a:p>
            <a:r>
              <a:rPr lang="en-US" sz="3600" dirty="0"/>
              <a:t/>
            </a:r>
            <a:br>
              <a:rPr lang="en-US" sz="3600" dirty="0"/>
            </a:br>
            <a:r>
              <a:rPr lang="en-US" sz="3600" dirty="0"/>
              <a:t/>
            </a:r>
            <a:br>
              <a:rPr lang="en-US" sz="3600" dirty="0"/>
            </a:br>
            <a:r>
              <a:rPr lang="en-US" sz="4900" dirty="0"/>
              <a:t>Presentation Outline</a:t>
            </a:r>
            <a:r>
              <a:rPr lang="en-US" sz="3600" dirty="0"/>
              <a:t/>
            </a:r>
            <a:br>
              <a:rPr lang="en-US" sz="3600" dirty="0"/>
            </a:br>
            <a:r>
              <a:rPr lang="en-US" dirty="0"/>
              <a:t/>
            </a:r>
            <a:br>
              <a:rPr lang="en-US" dirty="0"/>
            </a:br>
            <a:endParaRPr lang="en-US" dirty="0"/>
          </a:p>
        </p:txBody>
      </p:sp>
      <p:sp>
        <p:nvSpPr>
          <p:cNvPr id="3" name="Content Placeholder 2">
            <a:extLst>
              <a:ext uri="{FF2B5EF4-FFF2-40B4-BE49-F238E27FC236}">
                <a16:creationId xmlns="" xmlns:a16="http://schemas.microsoft.com/office/drawing/2014/main" id="{29A00544-9451-4532-9661-C301B415C1BB}"/>
              </a:ext>
            </a:extLst>
          </p:cNvPr>
          <p:cNvSpPr>
            <a:spLocks noGrp="1"/>
          </p:cNvSpPr>
          <p:nvPr>
            <p:ph idx="1"/>
          </p:nvPr>
        </p:nvSpPr>
        <p:spPr/>
        <p:txBody>
          <a:bodyPr>
            <a:normAutofit fontScale="92500" lnSpcReduction="10000"/>
          </a:bodyPr>
          <a:lstStyle/>
          <a:p>
            <a:pPr marL="118872" indent="0">
              <a:buNone/>
            </a:pPr>
            <a:endParaRPr lang="en-US" sz="2800" dirty="0"/>
          </a:p>
          <a:p>
            <a:r>
              <a:rPr lang="en-US" sz="3600" dirty="0">
                <a:solidFill>
                  <a:schemeClr val="bg1">
                    <a:lumMod val="65000"/>
                  </a:schemeClr>
                </a:solidFill>
              </a:rPr>
              <a:t>Background and Major Conclusions</a:t>
            </a:r>
          </a:p>
          <a:p>
            <a:endParaRPr lang="en-US" sz="3600" dirty="0">
              <a:solidFill>
                <a:schemeClr val="bg1">
                  <a:lumMod val="65000"/>
                </a:schemeClr>
              </a:solidFill>
            </a:endParaRPr>
          </a:p>
          <a:p>
            <a:r>
              <a:rPr lang="en-US" sz="3600" dirty="0">
                <a:solidFill>
                  <a:schemeClr val="bg1">
                    <a:lumMod val="65000"/>
                  </a:schemeClr>
                </a:solidFill>
              </a:rPr>
              <a:t>Home School Enrollment</a:t>
            </a:r>
          </a:p>
          <a:p>
            <a:endParaRPr lang="en-US" sz="3600" dirty="0">
              <a:solidFill>
                <a:schemeClr val="bg1">
                  <a:lumMod val="65000"/>
                </a:schemeClr>
              </a:solidFill>
            </a:endParaRPr>
          </a:p>
          <a:p>
            <a:r>
              <a:rPr lang="en-US" sz="3600" dirty="0">
                <a:solidFill>
                  <a:schemeClr val="bg1">
                    <a:lumMod val="65000"/>
                  </a:schemeClr>
                </a:solidFill>
              </a:rPr>
              <a:t>Available Outcomes</a:t>
            </a:r>
          </a:p>
          <a:p>
            <a:pPr marL="118872" indent="0">
              <a:buNone/>
            </a:pPr>
            <a:endParaRPr lang="en-US" sz="3600" dirty="0">
              <a:solidFill>
                <a:schemeClr val="bg1">
                  <a:lumMod val="65000"/>
                </a:schemeClr>
              </a:solidFill>
            </a:endParaRPr>
          </a:p>
          <a:p>
            <a:r>
              <a:rPr lang="en-US" sz="3600" dirty="0"/>
              <a:t>Laws--Kentucky and Nation</a:t>
            </a:r>
          </a:p>
          <a:p>
            <a:endParaRPr lang="en-US" sz="3600" dirty="0">
              <a:solidFill>
                <a:schemeClr val="bg1">
                  <a:lumMod val="65000"/>
                </a:schemeClr>
              </a:solidFill>
            </a:endParaRPr>
          </a:p>
          <a:p>
            <a:r>
              <a:rPr lang="en-US" sz="3600" dirty="0">
                <a:solidFill>
                  <a:schemeClr val="bg1">
                    <a:lumMod val="65000"/>
                  </a:schemeClr>
                </a:solidFill>
              </a:rPr>
              <a:t>Challenges Enforcing Kentucky Laws</a:t>
            </a:r>
          </a:p>
        </p:txBody>
      </p:sp>
      <p:sp>
        <p:nvSpPr>
          <p:cNvPr id="4" name="Slide Number Placeholder 3">
            <a:extLst>
              <a:ext uri="{FF2B5EF4-FFF2-40B4-BE49-F238E27FC236}">
                <a16:creationId xmlns="" xmlns:a16="http://schemas.microsoft.com/office/drawing/2014/main" id="{C585BC51-7EC1-4587-843F-72B3B312AFC0}"/>
              </a:ext>
            </a:extLst>
          </p:cNvPr>
          <p:cNvSpPr>
            <a:spLocks noGrp="1"/>
          </p:cNvSpPr>
          <p:nvPr>
            <p:ph type="sldNum" sz="quarter" idx="12"/>
          </p:nvPr>
        </p:nvSpPr>
        <p:spPr/>
        <p:txBody>
          <a:bodyPr/>
          <a:lstStyle/>
          <a:p>
            <a:pPr>
              <a:defRPr/>
            </a:pPr>
            <a:fld id="{E6341818-0A42-41AA-9C03-F736148CE495}" type="slidenum">
              <a:rPr lang="en-US" smtClean="0"/>
              <a:pPr>
                <a:defRPr/>
              </a:pPr>
              <a:t>19</a:t>
            </a:fld>
            <a:endParaRPr lang="en-US" dirty="0"/>
          </a:p>
        </p:txBody>
      </p:sp>
    </p:spTree>
    <p:extLst>
      <p:ext uri="{BB962C8B-B14F-4D97-AF65-F5344CB8AC3E}">
        <p14:creationId xmlns:p14="http://schemas.microsoft.com/office/powerpoint/2010/main" val="267775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44E88D-04B1-455C-AD0B-FC1E96787EB4}"/>
              </a:ext>
            </a:extLst>
          </p:cNvPr>
          <p:cNvSpPr>
            <a:spLocks noGrp="1"/>
          </p:cNvSpPr>
          <p:nvPr>
            <p:ph type="title"/>
          </p:nvPr>
        </p:nvSpPr>
        <p:spPr/>
        <p:txBody>
          <a:bodyPr>
            <a:normAutofit fontScale="90000"/>
          </a:bodyPr>
          <a:lstStyle/>
          <a:p>
            <a:r>
              <a:rPr lang="en-US" sz="3600" dirty="0"/>
              <a:t/>
            </a:r>
            <a:br>
              <a:rPr lang="en-US" sz="3600" dirty="0"/>
            </a:br>
            <a:r>
              <a:rPr lang="en-US" sz="3600" dirty="0"/>
              <a:t/>
            </a:r>
            <a:br>
              <a:rPr lang="en-US" sz="3600" dirty="0"/>
            </a:br>
            <a:r>
              <a:rPr lang="en-US" sz="4900" dirty="0"/>
              <a:t>Presentation Outline</a:t>
            </a:r>
            <a:r>
              <a:rPr lang="en-US" sz="3600" dirty="0"/>
              <a:t/>
            </a:r>
            <a:br>
              <a:rPr lang="en-US" sz="3600" dirty="0"/>
            </a:br>
            <a:r>
              <a:rPr lang="en-US" dirty="0"/>
              <a:t/>
            </a:r>
            <a:br>
              <a:rPr lang="en-US" dirty="0"/>
            </a:br>
            <a:endParaRPr lang="en-US" dirty="0"/>
          </a:p>
        </p:txBody>
      </p:sp>
      <p:sp>
        <p:nvSpPr>
          <p:cNvPr id="3" name="Content Placeholder 2">
            <a:extLst>
              <a:ext uri="{FF2B5EF4-FFF2-40B4-BE49-F238E27FC236}">
                <a16:creationId xmlns="" xmlns:a16="http://schemas.microsoft.com/office/drawing/2014/main" id="{29A00544-9451-4532-9661-C301B415C1BB}"/>
              </a:ext>
            </a:extLst>
          </p:cNvPr>
          <p:cNvSpPr>
            <a:spLocks noGrp="1"/>
          </p:cNvSpPr>
          <p:nvPr>
            <p:ph idx="1"/>
          </p:nvPr>
        </p:nvSpPr>
        <p:spPr/>
        <p:txBody>
          <a:bodyPr>
            <a:normAutofit fontScale="92500" lnSpcReduction="10000"/>
          </a:bodyPr>
          <a:lstStyle/>
          <a:p>
            <a:pPr marL="118872" indent="0">
              <a:buNone/>
            </a:pPr>
            <a:endParaRPr lang="en-US" sz="2800" dirty="0"/>
          </a:p>
          <a:p>
            <a:r>
              <a:rPr lang="en-US" sz="3600" dirty="0"/>
              <a:t>Background and Major Conclusions</a:t>
            </a:r>
          </a:p>
          <a:p>
            <a:endParaRPr lang="en-US" sz="3600" dirty="0"/>
          </a:p>
          <a:p>
            <a:r>
              <a:rPr lang="en-US" sz="3600" dirty="0"/>
              <a:t>Home School Enrollment</a:t>
            </a:r>
          </a:p>
          <a:p>
            <a:endParaRPr lang="en-US" sz="3600" dirty="0"/>
          </a:p>
          <a:p>
            <a:r>
              <a:rPr lang="en-US" sz="3600" dirty="0"/>
              <a:t>Available Outcomes</a:t>
            </a:r>
          </a:p>
          <a:p>
            <a:pPr marL="118872" indent="0">
              <a:buNone/>
            </a:pPr>
            <a:endParaRPr lang="en-US" sz="3600" dirty="0"/>
          </a:p>
          <a:p>
            <a:r>
              <a:rPr lang="en-US" sz="3600" dirty="0"/>
              <a:t>Laws--Kentucky and Nation</a:t>
            </a:r>
          </a:p>
          <a:p>
            <a:endParaRPr lang="en-US" sz="3600" dirty="0"/>
          </a:p>
          <a:p>
            <a:r>
              <a:rPr lang="en-US" sz="3600" dirty="0"/>
              <a:t>Challenges Enforcing Kentucky Laws</a:t>
            </a:r>
          </a:p>
        </p:txBody>
      </p:sp>
      <p:sp>
        <p:nvSpPr>
          <p:cNvPr id="4" name="Slide Number Placeholder 3">
            <a:extLst>
              <a:ext uri="{FF2B5EF4-FFF2-40B4-BE49-F238E27FC236}">
                <a16:creationId xmlns="" xmlns:a16="http://schemas.microsoft.com/office/drawing/2014/main" id="{C585BC51-7EC1-4587-843F-72B3B312AFC0}"/>
              </a:ext>
            </a:extLst>
          </p:cNvPr>
          <p:cNvSpPr>
            <a:spLocks noGrp="1"/>
          </p:cNvSpPr>
          <p:nvPr>
            <p:ph type="sldNum" sz="quarter" idx="12"/>
          </p:nvPr>
        </p:nvSpPr>
        <p:spPr/>
        <p:txBody>
          <a:bodyPr/>
          <a:lstStyle/>
          <a:p>
            <a:pPr>
              <a:defRPr/>
            </a:pPr>
            <a:fld id="{E6341818-0A42-41AA-9C03-F736148CE495}" type="slidenum">
              <a:rPr lang="en-US" smtClean="0"/>
              <a:pPr>
                <a:defRPr/>
              </a:pPr>
              <a:t>2</a:t>
            </a:fld>
            <a:endParaRPr lang="en-US" dirty="0"/>
          </a:p>
        </p:txBody>
      </p:sp>
    </p:spTree>
    <p:extLst>
      <p:ext uri="{BB962C8B-B14F-4D97-AF65-F5344CB8AC3E}">
        <p14:creationId xmlns:p14="http://schemas.microsoft.com/office/powerpoint/2010/main" val="89031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4CA3B2-F7EE-44B8-A8A1-FCB15049AD4E}"/>
              </a:ext>
            </a:extLst>
          </p:cNvPr>
          <p:cNvSpPr>
            <a:spLocks noGrp="1"/>
          </p:cNvSpPr>
          <p:nvPr>
            <p:ph type="title"/>
          </p:nvPr>
        </p:nvSpPr>
        <p:spPr/>
        <p:txBody>
          <a:bodyPr>
            <a:noAutofit/>
          </a:bodyPr>
          <a:lstStyle/>
          <a:p>
            <a:r>
              <a:rPr lang="en-US" sz="3200" dirty="0"/>
              <a:t>Kentucky Home School Requirements </a:t>
            </a:r>
            <a:br>
              <a:rPr lang="en-US" sz="3200" dirty="0"/>
            </a:br>
            <a:r>
              <a:rPr lang="en-US" sz="3200" dirty="0"/>
              <a:t>Under Compulsory Attendance Laws</a:t>
            </a:r>
          </a:p>
        </p:txBody>
      </p:sp>
      <p:sp>
        <p:nvSpPr>
          <p:cNvPr id="3" name="Content Placeholder 2">
            <a:extLst>
              <a:ext uri="{FF2B5EF4-FFF2-40B4-BE49-F238E27FC236}">
                <a16:creationId xmlns="" xmlns:a16="http://schemas.microsoft.com/office/drawing/2014/main" id="{CE70596D-22A7-48C0-A9B7-574B08C8ED26}"/>
              </a:ext>
            </a:extLst>
          </p:cNvPr>
          <p:cNvSpPr>
            <a:spLocks noGrp="1"/>
          </p:cNvSpPr>
          <p:nvPr>
            <p:ph idx="1"/>
          </p:nvPr>
        </p:nvSpPr>
        <p:spPr/>
        <p:txBody>
          <a:bodyPr>
            <a:normAutofit fontScale="77500" lnSpcReduction="20000"/>
          </a:bodyPr>
          <a:lstStyle/>
          <a:p>
            <a:pPr marL="118872" indent="0" algn="ctr">
              <a:buNone/>
            </a:pPr>
            <a:r>
              <a:rPr lang="en-US" b="1" u="sng" dirty="0">
                <a:solidFill>
                  <a:srgbClr val="FF0000"/>
                </a:solidFill>
              </a:rPr>
              <a:t>Subject to direct monitoring by </a:t>
            </a:r>
            <a:r>
              <a:rPr lang="en-US" b="1" u="sng" dirty="0" err="1" smtClean="0">
                <a:solidFill>
                  <a:srgbClr val="FF0000"/>
                </a:solidFill>
              </a:rPr>
              <a:t>DPPs</a:t>
            </a:r>
            <a:endParaRPr lang="en-US" b="1" u="sng" dirty="0">
              <a:solidFill>
                <a:srgbClr val="FF0000"/>
              </a:solidFill>
            </a:endParaRPr>
          </a:p>
          <a:p>
            <a:pPr marL="118872" indent="0" algn="ctr">
              <a:buNone/>
            </a:pPr>
            <a:endParaRPr lang="en-US" dirty="0">
              <a:solidFill>
                <a:srgbClr val="FF0000"/>
              </a:solidFill>
            </a:endParaRPr>
          </a:p>
          <a:p>
            <a:r>
              <a:rPr lang="en-US" dirty="0"/>
              <a:t>Report enrollment to school district annually</a:t>
            </a:r>
          </a:p>
          <a:p>
            <a:endParaRPr lang="en-US" dirty="0"/>
          </a:p>
          <a:p>
            <a:r>
              <a:rPr lang="en-US" dirty="0"/>
              <a:t>Keep attendance and scholarship reports</a:t>
            </a:r>
          </a:p>
          <a:p>
            <a:pPr marL="118872" indent="0" algn="ctr">
              <a:buNone/>
            </a:pPr>
            <a:endParaRPr lang="en-US" b="1" u="sng" dirty="0">
              <a:solidFill>
                <a:srgbClr val="FF0000"/>
              </a:solidFill>
            </a:endParaRPr>
          </a:p>
          <a:p>
            <a:pPr marL="118872" indent="0" algn="ctr">
              <a:buNone/>
            </a:pPr>
            <a:r>
              <a:rPr lang="en-US" b="1" u="sng" dirty="0">
                <a:solidFill>
                  <a:srgbClr val="FF0000"/>
                </a:solidFill>
              </a:rPr>
              <a:t>Not subject to any direct </a:t>
            </a:r>
            <a:r>
              <a:rPr lang="en-US" b="1" u="sng" dirty="0" smtClean="0">
                <a:solidFill>
                  <a:srgbClr val="FF0000"/>
                </a:solidFill>
              </a:rPr>
              <a:t>monitoring</a:t>
            </a:r>
            <a:endParaRPr lang="en-US" b="1" u="sng" dirty="0">
              <a:solidFill>
                <a:srgbClr val="FF0000"/>
              </a:solidFill>
            </a:endParaRPr>
          </a:p>
          <a:p>
            <a:endParaRPr lang="en-US" dirty="0"/>
          </a:p>
          <a:p>
            <a:r>
              <a:rPr lang="en-US" dirty="0"/>
              <a:t>Teach required subjects:</a:t>
            </a:r>
          </a:p>
          <a:p>
            <a:pPr lvl="1"/>
            <a:r>
              <a:rPr lang="en-US" dirty="0"/>
              <a:t>reading, math, history, civics, writing, spelling, and grammar</a:t>
            </a:r>
          </a:p>
          <a:p>
            <a:pPr lvl="1"/>
            <a:endParaRPr lang="en-US" dirty="0"/>
          </a:p>
          <a:p>
            <a:r>
              <a:rPr lang="en-US" dirty="0"/>
              <a:t>Ensure attendance for duration as long as public school term</a:t>
            </a:r>
          </a:p>
          <a:p>
            <a:pPr marL="118872" indent="0">
              <a:buNone/>
            </a:pPr>
            <a:endParaRPr lang="en-US" dirty="0"/>
          </a:p>
        </p:txBody>
      </p:sp>
      <p:sp>
        <p:nvSpPr>
          <p:cNvPr id="4" name="Slide Number Placeholder 3">
            <a:extLst>
              <a:ext uri="{FF2B5EF4-FFF2-40B4-BE49-F238E27FC236}">
                <a16:creationId xmlns="" xmlns:a16="http://schemas.microsoft.com/office/drawing/2014/main" id="{BA129DD5-B65E-4BB8-AE4A-B4CD5C94FC19}"/>
              </a:ext>
            </a:extLst>
          </p:cNvPr>
          <p:cNvSpPr>
            <a:spLocks noGrp="1"/>
          </p:cNvSpPr>
          <p:nvPr>
            <p:ph type="sldNum" sz="quarter" idx="12"/>
          </p:nvPr>
        </p:nvSpPr>
        <p:spPr/>
        <p:txBody>
          <a:bodyPr/>
          <a:lstStyle/>
          <a:p>
            <a:pPr>
              <a:defRPr/>
            </a:pPr>
            <a:fld id="{E6341818-0A42-41AA-9C03-F736148CE495}" type="slidenum">
              <a:rPr lang="en-US" smtClean="0"/>
              <a:pPr>
                <a:defRPr/>
              </a:pPr>
              <a:t>20</a:t>
            </a:fld>
            <a:endParaRPr lang="en-US" dirty="0"/>
          </a:p>
        </p:txBody>
      </p:sp>
    </p:spTree>
    <p:extLst>
      <p:ext uri="{BB962C8B-B14F-4D97-AF65-F5344CB8AC3E}">
        <p14:creationId xmlns:p14="http://schemas.microsoft.com/office/powerpoint/2010/main" val="411137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KY Home </a:t>
            </a:r>
            <a:r>
              <a:rPr lang="en-US" dirty="0"/>
              <a:t>School Laws Difficult </a:t>
            </a:r>
            <a:br>
              <a:rPr lang="en-US" dirty="0"/>
            </a:br>
            <a:r>
              <a:rPr lang="en-US" dirty="0"/>
              <a:t>To Compare With Other States</a:t>
            </a:r>
          </a:p>
        </p:txBody>
      </p:sp>
      <p:sp>
        <p:nvSpPr>
          <p:cNvPr id="3" name="Content Placeholder 2"/>
          <p:cNvSpPr>
            <a:spLocks noGrp="1"/>
          </p:cNvSpPr>
          <p:nvPr>
            <p:ph idx="1"/>
          </p:nvPr>
        </p:nvSpPr>
        <p:spPr/>
        <p:txBody>
          <a:bodyPr>
            <a:normAutofit lnSpcReduction="10000"/>
          </a:bodyPr>
          <a:lstStyle/>
          <a:p>
            <a:r>
              <a:rPr lang="en-US" dirty="0"/>
              <a:t>Kentucky offers only one set of </a:t>
            </a:r>
            <a:r>
              <a:rPr lang="en-US" dirty="0" smtClean="0"/>
              <a:t>legal options </a:t>
            </a:r>
            <a:r>
              <a:rPr lang="en-US" dirty="0"/>
              <a:t>that allow families to home school, but many states offer two or more</a:t>
            </a:r>
          </a:p>
          <a:p>
            <a:endParaRPr lang="en-US" dirty="0"/>
          </a:p>
          <a:p>
            <a:r>
              <a:rPr lang="en-US" dirty="0"/>
              <a:t>Some states that appear to have higher requirements than KY also offer a legal option to homeschool that has lower requirements</a:t>
            </a:r>
          </a:p>
          <a:p>
            <a:endParaRPr lang="en-US" dirty="0"/>
          </a:p>
          <a:p>
            <a:r>
              <a:rPr lang="en-US" dirty="0"/>
              <a:t>Alternative options are often based on religious or conscientious objections</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21</a:t>
            </a:fld>
            <a:endParaRPr lang="en-US" dirty="0"/>
          </a:p>
        </p:txBody>
      </p:sp>
    </p:spTree>
    <p:extLst>
      <p:ext uri="{BB962C8B-B14F-4D97-AF65-F5344CB8AC3E}">
        <p14:creationId xmlns:p14="http://schemas.microsoft.com/office/powerpoint/2010/main" val="3636439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Home School Laws In</a:t>
            </a:r>
            <a:br>
              <a:rPr lang="en-US" dirty="0"/>
            </a:br>
            <a:r>
              <a:rPr lang="en-US" dirty="0"/>
              <a:t>Surrounding States</a:t>
            </a:r>
          </a:p>
        </p:txBody>
      </p:sp>
      <p:sp>
        <p:nvSpPr>
          <p:cNvPr id="3" name="Content Placeholder 2"/>
          <p:cNvSpPr>
            <a:spLocks noGrp="1"/>
          </p:cNvSpPr>
          <p:nvPr>
            <p:ph idx="1"/>
          </p:nvPr>
        </p:nvSpPr>
        <p:spPr>
          <a:xfrm>
            <a:off x="76200" y="1775192"/>
            <a:ext cx="8991600" cy="4778008"/>
          </a:xfrm>
        </p:spPr>
        <p:txBody>
          <a:bodyPr>
            <a:normAutofit fontScale="25000" lnSpcReduction="20000"/>
          </a:bodyPr>
          <a:lstStyle/>
          <a:p>
            <a:pPr marL="118872" indent="0" algn="ctr">
              <a:buNone/>
            </a:pPr>
            <a:r>
              <a:rPr lang="en-US" sz="9600" b="1" u="sng" dirty="0">
                <a:solidFill>
                  <a:srgbClr val="FF0000"/>
                </a:solidFill>
              </a:rPr>
              <a:t>Lower </a:t>
            </a:r>
            <a:r>
              <a:rPr lang="en-US" sz="9600" b="1" u="sng" dirty="0" smtClean="0">
                <a:solidFill>
                  <a:srgbClr val="FF0000"/>
                </a:solidFill>
              </a:rPr>
              <a:t>Requirements</a:t>
            </a:r>
            <a:endParaRPr lang="en-US" sz="9600" b="1" u="sng" dirty="0">
              <a:solidFill>
                <a:srgbClr val="FF0000"/>
              </a:solidFill>
            </a:endParaRPr>
          </a:p>
          <a:p>
            <a:r>
              <a:rPr lang="en-US" sz="9600" dirty="0"/>
              <a:t>Indiana, Missouri, and Illinois do not require annual </a:t>
            </a:r>
            <a:r>
              <a:rPr lang="en-US" sz="9600" dirty="0" smtClean="0"/>
              <a:t>notification</a:t>
            </a:r>
          </a:p>
          <a:p>
            <a:endParaRPr lang="en-US" sz="9600" b="1" u="sng" dirty="0" smtClean="0"/>
          </a:p>
          <a:p>
            <a:pPr marL="118872" indent="0" algn="ctr">
              <a:buNone/>
            </a:pPr>
            <a:r>
              <a:rPr lang="en-US" sz="9600" b="1" u="sng" dirty="0" smtClean="0">
                <a:solidFill>
                  <a:srgbClr val="FF0000"/>
                </a:solidFill>
              </a:rPr>
              <a:t>Higher Requirements</a:t>
            </a:r>
          </a:p>
          <a:p>
            <a:r>
              <a:rPr lang="en-US" sz="9600" dirty="0" smtClean="0"/>
              <a:t>West </a:t>
            </a:r>
            <a:r>
              <a:rPr lang="en-US" sz="9600" dirty="0"/>
              <a:t>Virginia and Ohio require</a:t>
            </a:r>
          </a:p>
          <a:p>
            <a:pPr lvl="1"/>
            <a:r>
              <a:rPr lang="en-US" sz="9600" dirty="0"/>
              <a:t>High school diploma or other qualification; or</a:t>
            </a:r>
          </a:p>
          <a:p>
            <a:pPr lvl="1"/>
            <a:r>
              <a:rPr lang="en-US" sz="9600" dirty="0"/>
              <a:t>Routine reporting of outcomes or curriculum </a:t>
            </a:r>
          </a:p>
          <a:p>
            <a:pPr lvl="1"/>
            <a:endParaRPr lang="en-US" sz="9600" b="1" u="sng" dirty="0"/>
          </a:p>
          <a:p>
            <a:pPr marL="118872" indent="0" algn="ctr">
              <a:buNone/>
            </a:pPr>
            <a:r>
              <a:rPr lang="en-US" sz="9600" b="1" u="sng" dirty="0">
                <a:solidFill>
                  <a:srgbClr val="FF0000"/>
                </a:solidFill>
              </a:rPr>
              <a:t>Diplomas </a:t>
            </a:r>
          </a:p>
          <a:p>
            <a:r>
              <a:rPr lang="en-US" sz="9600" dirty="0"/>
              <a:t>West Virginia, Tennessee, Ohio, and Missouri laws clarify equal legal status of home school diplomas for specific purposes</a:t>
            </a:r>
            <a:endParaRPr lang="en-US" sz="9600" dirty="0">
              <a:solidFill>
                <a:srgbClr val="FF0000"/>
              </a:solidFill>
            </a:endParaRPr>
          </a:p>
          <a:p>
            <a:pPr marL="457200" lvl="1" indent="0" algn="ctr">
              <a:buNone/>
            </a:pPr>
            <a:endParaRPr lang="en-US" sz="5100" dirty="0">
              <a:solidFill>
                <a:srgbClr val="FF0000"/>
              </a:solidFill>
            </a:endParaRPr>
          </a:p>
          <a:p>
            <a:pPr marL="457200" lvl="1" indent="0">
              <a:buNone/>
            </a:pPr>
            <a:endParaRPr lang="en-US" sz="5100" dirty="0"/>
          </a:p>
          <a:p>
            <a:pPr marL="457200" lvl="1" indent="0">
              <a:buNone/>
            </a:pPr>
            <a:endParaRPr lang="en-US" sz="5100" dirty="0"/>
          </a:p>
          <a:p>
            <a:pPr marL="457200" lvl="1" indent="0">
              <a:buNone/>
            </a:pPr>
            <a:r>
              <a:rPr lang="en-US" sz="9600" dirty="0" smtClean="0"/>
              <a:t>Note: Tennessee </a:t>
            </a:r>
            <a:r>
              <a:rPr lang="en-US" sz="9600" dirty="0"/>
              <a:t>and Virginia </a:t>
            </a:r>
            <a:r>
              <a:rPr lang="en-US" sz="9600" dirty="0" smtClean="0"/>
              <a:t>have </a:t>
            </a:r>
            <a:r>
              <a:rPr lang="en-US" sz="9600" dirty="0"/>
              <a:t>higher requirements in some but not all home school options</a:t>
            </a:r>
          </a:p>
          <a:p>
            <a:pPr marL="118872" indent="0">
              <a:buNone/>
            </a:pPr>
            <a:r>
              <a:rPr lang="en-US" dirty="0"/>
              <a:t> </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22</a:t>
            </a:fld>
            <a:endParaRPr lang="en-US" dirty="0"/>
          </a:p>
        </p:txBody>
      </p:sp>
    </p:spTree>
    <p:extLst>
      <p:ext uri="{BB962C8B-B14F-4D97-AF65-F5344CB8AC3E}">
        <p14:creationId xmlns:p14="http://schemas.microsoft.com/office/powerpoint/2010/main" val="219690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DPP Concerns About </a:t>
            </a:r>
            <a:br>
              <a:rPr lang="en-US" dirty="0"/>
            </a:br>
            <a:r>
              <a:rPr lang="en-US" dirty="0"/>
              <a:t>Kentucky Home School  Laws</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t>Almost half disagree that they have the practical ability to enforce compulsory attendance laws for home schools</a:t>
            </a:r>
          </a:p>
          <a:p>
            <a:pPr marL="118872" indent="0">
              <a:buNone/>
            </a:pPr>
            <a:endParaRPr lang="en-US" dirty="0"/>
          </a:p>
          <a:p>
            <a:r>
              <a:rPr lang="en-US" dirty="0"/>
              <a:t>Less than one third report high likeliness that a homeschool that is not educating will face a consequence, unless physical neglect or abuse is evident </a:t>
            </a:r>
          </a:p>
          <a:p>
            <a:endParaRPr lang="en-US" dirty="0"/>
          </a:p>
          <a:p>
            <a:r>
              <a:rPr lang="en-US" dirty="0"/>
              <a:t>Many believe Kentucky should require more of home schools</a:t>
            </a:r>
          </a:p>
          <a:p>
            <a:pPr lvl="1"/>
            <a:r>
              <a:rPr lang="en-US" dirty="0"/>
              <a:t>No minimum requirements for attendance and scholarship reports</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23</a:t>
            </a:fld>
            <a:endParaRPr lang="en-US" dirty="0"/>
          </a:p>
        </p:txBody>
      </p:sp>
      <p:sp>
        <p:nvSpPr>
          <p:cNvPr id="5" name="Oval 4">
            <a:extLst>
              <a:ext uri="{FF2B5EF4-FFF2-40B4-BE49-F238E27FC236}">
                <a16:creationId xmlns="" xmlns:a16="http://schemas.microsoft.com/office/drawing/2014/main" id="{D31E5628-7BA4-451E-84B0-61B81BB16323}"/>
              </a:ext>
            </a:extLst>
          </p:cNvPr>
          <p:cNvSpPr/>
          <p:nvPr/>
        </p:nvSpPr>
        <p:spPr>
          <a:xfrm>
            <a:off x="304800" y="4724400"/>
            <a:ext cx="8305800" cy="1066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710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
            </a:r>
            <a:br>
              <a:rPr lang="en-US" sz="3600" dirty="0"/>
            </a:br>
            <a:r>
              <a:rPr lang="en-US" sz="3600" dirty="0"/>
              <a:t>Home School Advocates Interviewed</a:t>
            </a:r>
            <a:br>
              <a:rPr lang="en-US" sz="3600" dirty="0"/>
            </a:br>
            <a:r>
              <a:rPr lang="en-US" sz="3600" dirty="0"/>
              <a:t>For This Study Against Increasing Requirements</a:t>
            </a:r>
            <a:br>
              <a:rPr lang="en-US" sz="3600" dirty="0"/>
            </a:b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Believe that accountability exists under current law</a:t>
            </a:r>
          </a:p>
          <a:p>
            <a:endParaRPr lang="en-US" dirty="0"/>
          </a:p>
          <a:p>
            <a:r>
              <a:rPr lang="en-US" dirty="0"/>
              <a:t>Higher requirements such as some in surrounding states would place undue burden on families educating children without state support</a:t>
            </a:r>
          </a:p>
          <a:p>
            <a:endParaRPr lang="en-US" dirty="0"/>
          </a:p>
          <a:p>
            <a:r>
              <a:rPr lang="en-US" dirty="0"/>
              <a:t>Some forms of accountability in other states compel parents to make educational choices they may not feel are best for the child</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24</a:t>
            </a:fld>
            <a:endParaRPr lang="en-US" dirty="0"/>
          </a:p>
        </p:txBody>
      </p:sp>
    </p:spTree>
    <p:extLst>
      <p:ext uri="{BB962C8B-B14F-4D97-AF65-F5344CB8AC3E}">
        <p14:creationId xmlns:p14="http://schemas.microsoft.com/office/powerpoint/2010/main" val="4030909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44E88D-04B1-455C-AD0B-FC1E96787EB4}"/>
              </a:ext>
            </a:extLst>
          </p:cNvPr>
          <p:cNvSpPr>
            <a:spLocks noGrp="1"/>
          </p:cNvSpPr>
          <p:nvPr>
            <p:ph type="title"/>
          </p:nvPr>
        </p:nvSpPr>
        <p:spPr/>
        <p:txBody>
          <a:bodyPr>
            <a:normAutofit fontScale="90000"/>
          </a:bodyPr>
          <a:lstStyle/>
          <a:p>
            <a:r>
              <a:rPr lang="en-US" sz="3600" dirty="0"/>
              <a:t/>
            </a:r>
            <a:br>
              <a:rPr lang="en-US" sz="3600" dirty="0"/>
            </a:br>
            <a:r>
              <a:rPr lang="en-US" sz="3600" dirty="0"/>
              <a:t/>
            </a:r>
            <a:br>
              <a:rPr lang="en-US" sz="3600" dirty="0"/>
            </a:br>
            <a:r>
              <a:rPr lang="en-US" sz="4900" dirty="0"/>
              <a:t>Presentation Outline</a:t>
            </a:r>
            <a:r>
              <a:rPr lang="en-US" sz="3600" dirty="0"/>
              <a:t/>
            </a:r>
            <a:br>
              <a:rPr lang="en-US" sz="3600" dirty="0"/>
            </a:br>
            <a:r>
              <a:rPr lang="en-US" dirty="0"/>
              <a:t/>
            </a:r>
            <a:br>
              <a:rPr lang="en-US" dirty="0"/>
            </a:br>
            <a:endParaRPr lang="en-US" dirty="0"/>
          </a:p>
        </p:txBody>
      </p:sp>
      <p:sp>
        <p:nvSpPr>
          <p:cNvPr id="3" name="Content Placeholder 2">
            <a:extLst>
              <a:ext uri="{FF2B5EF4-FFF2-40B4-BE49-F238E27FC236}">
                <a16:creationId xmlns="" xmlns:a16="http://schemas.microsoft.com/office/drawing/2014/main" id="{29A00544-9451-4532-9661-C301B415C1BB}"/>
              </a:ext>
            </a:extLst>
          </p:cNvPr>
          <p:cNvSpPr>
            <a:spLocks noGrp="1"/>
          </p:cNvSpPr>
          <p:nvPr>
            <p:ph idx="1"/>
          </p:nvPr>
        </p:nvSpPr>
        <p:spPr/>
        <p:txBody>
          <a:bodyPr>
            <a:normAutofit fontScale="92500" lnSpcReduction="10000"/>
          </a:bodyPr>
          <a:lstStyle/>
          <a:p>
            <a:pPr marL="118872" indent="0">
              <a:buNone/>
            </a:pPr>
            <a:endParaRPr lang="en-US" sz="2800" dirty="0"/>
          </a:p>
          <a:p>
            <a:r>
              <a:rPr lang="en-US" sz="3600" dirty="0">
                <a:solidFill>
                  <a:schemeClr val="bg1">
                    <a:lumMod val="50000"/>
                  </a:schemeClr>
                </a:solidFill>
              </a:rPr>
              <a:t>Background and Major Conclusions</a:t>
            </a:r>
          </a:p>
          <a:p>
            <a:endParaRPr lang="en-US" sz="3600" dirty="0">
              <a:solidFill>
                <a:schemeClr val="bg1">
                  <a:lumMod val="50000"/>
                </a:schemeClr>
              </a:solidFill>
            </a:endParaRPr>
          </a:p>
          <a:p>
            <a:r>
              <a:rPr lang="en-US" sz="3600" dirty="0">
                <a:solidFill>
                  <a:schemeClr val="bg1">
                    <a:lumMod val="50000"/>
                  </a:schemeClr>
                </a:solidFill>
              </a:rPr>
              <a:t>Home School Enrollment</a:t>
            </a:r>
          </a:p>
          <a:p>
            <a:endParaRPr lang="en-US" sz="3600" dirty="0">
              <a:solidFill>
                <a:schemeClr val="bg1">
                  <a:lumMod val="50000"/>
                </a:schemeClr>
              </a:solidFill>
            </a:endParaRPr>
          </a:p>
          <a:p>
            <a:r>
              <a:rPr lang="en-US" sz="3600" dirty="0">
                <a:solidFill>
                  <a:schemeClr val="bg1">
                    <a:lumMod val="50000"/>
                  </a:schemeClr>
                </a:solidFill>
              </a:rPr>
              <a:t>Available Outcomes</a:t>
            </a:r>
          </a:p>
          <a:p>
            <a:pPr marL="118872" indent="0">
              <a:buNone/>
            </a:pPr>
            <a:endParaRPr lang="en-US" sz="3600" dirty="0">
              <a:solidFill>
                <a:schemeClr val="bg1">
                  <a:lumMod val="50000"/>
                </a:schemeClr>
              </a:solidFill>
            </a:endParaRPr>
          </a:p>
          <a:p>
            <a:r>
              <a:rPr lang="en-US" sz="3600" dirty="0">
                <a:solidFill>
                  <a:schemeClr val="bg1">
                    <a:lumMod val="50000"/>
                  </a:schemeClr>
                </a:solidFill>
              </a:rPr>
              <a:t>Laws--Kentucky and Nation</a:t>
            </a:r>
          </a:p>
          <a:p>
            <a:endParaRPr lang="en-US" sz="3600" dirty="0">
              <a:solidFill>
                <a:schemeClr val="bg1">
                  <a:lumMod val="50000"/>
                </a:schemeClr>
              </a:solidFill>
            </a:endParaRPr>
          </a:p>
          <a:p>
            <a:r>
              <a:rPr lang="en-US" sz="3600" dirty="0"/>
              <a:t>Challenges Enforcing Kentucky Laws</a:t>
            </a:r>
          </a:p>
        </p:txBody>
      </p:sp>
      <p:sp>
        <p:nvSpPr>
          <p:cNvPr id="4" name="Slide Number Placeholder 3">
            <a:extLst>
              <a:ext uri="{FF2B5EF4-FFF2-40B4-BE49-F238E27FC236}">
                <a16:creationId xmlns="" xmlns:a16="http://schemas.microsoft.com/office/drawing/2014/main" id="{C585BC51-7EC1-4587-843F-72B3B312AFC0}"/>
              </a:ext>
            </a:extLst>
          </p:cNvPr>
          <p:cNvSpPr>
            <a:spLocks noGrp="1"/>
          </p:cNvSpPr>
          <p:nvPr>
            <p:ph type="sldNum" sz="quarter" idx="12"/>
          </p:nvPr>
        </p:nvSpPr>
        <p:spPr/>
        <p:txBody>
          <a:bodyPr/>
          <a:lstStyle/>
          <a:p>
            <a:pPr>
              <a:defRPr/>
            </a:pPr>
            <a:fld id="{E6341818-0A42-41AA-9C03-F736148CE495}" type="slidenum">
              <a:rPr lang="en-US" smtClean="0"/>
              <a:pPr>
                <a:defRPr/>
              </a:pPr>
              <a:t>25</a:t>
            </a:fld>
            <a:endParaRPr lang="en-US" dirty="0"/>
          </a:p>
        </p:txBody>
      </p:sp>
    </p:spTree>
    <p:extLst>
      <p:ext uri="{BB962C8B-B14F-4D97-AF65-F5344CB8AC3E}">
        <p14:creationId xmlns:p14="http://schemas.microsoft.com/office/powerpoint/2010/main" val="26819252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Kentucky Laws That</a:t>
            </a:r>
            <a:br>
              <a:rPr lang="en-US" dirty="0"/>
            </a:br>
            <a:r>
              <a:rPr lang="en-US" dirty="0"/>
              <a:t>Require Children To Be Educated</a:t>
            </a:r>
          </a:p>
        </p:txBody>
      </p:sp>
      <p:sp>
        <p:nvSpPr>
          <p:cNvPr id="3" name="Content Placeholder 2"/>
          <p:cNvSpPr>
            <a:spLocks noGrp="1"/>
          </p:cNvSpPr>
          <p:nvPr>
            <p:ph idx="1"/>
          </p:nvPr>
        </p:nvSpPr>
        <p:spPr/>
        <p:txBody>
          <a:bodyPr>
            <a:normAutofit/>
          </a:bodyPr>
          <a:lstStyle/>
          <a:p>
            <a:r>
              <a:rPr lang="en-US" dirty="0"/>
              <a:t>Fundamental right to educational instruction</a:t>
            </a:r>
          </a:p>
          <a:p>
            <a:pPr marL="118872" indent="0">
              <a:buNone/>
            </a:pPr>
            <a:endParaRPr lang="en-US" dirty="0"/>
          </a:p>
          <a:p>
            <a:r>
              <a:rPr lang="en-US" dirty="0"/>
              <a:t>Compulsory public school attendance</a:t>
            </a:r>
          </a:p>
          <a:p>
            <a:pPr marL="118872" indent="0">
              <a:buNone/>
            </a:pPr>
            <a:endParaRPr lang="en-US" dirty="0"/>
          </a:p>
          <a:p>
            <a:r>
              <a:rPr lang="en-US" dirty="0"/>
              <a:t>Lack of adequate education a form of </a:t>
            </a:r>
            <a:r>
              <a:rPr lang="en-US" dirty="0" smtClean="0"/>
              <a:t>child neglect</a:t>
            </a:r>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26</a:t>
            </a:fld>
            <a:endParaRPr lang="en-US" dirty="0"/>
          </a:p>
        </p:txBody>
      </p:sp>
    </p:spTree>
    <p:extLst>
      <p:ext uri="{BB962C8B-B14F-4D97-AF65-F5344CB8AC3E}">
        <p14:creationId xmlns:p14="http://schemas.microsoft.com/office/powerpoint/2010/main" val="1730565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110" y="-152400"/>
            <a:ext cx="8229600" cy="1252728"/>
          </a:xfrm>
        </p:spPr>
        <p:txBody>
          <a:bodyPr>
            <a:normAutofit/>
          </a:bodyPr>
          <a:lstStyle/>
          <a:p>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6553997"/>
              </p:ext>
            </p:extLst>
          </p:nvPr>
        </p:nvGraphicFramePr>
        <p:xfrm>
          <a:off x="152400" y="152399"/>
          <a:ext cx="8785860" cy="5977958"/>
        </p:xfrm>
        <a:graphic>
          <a:graphicData uri="http://schemas.openxmlformats.org/drawingml/2006/table">
            <a:tbl>
              <a:tblPr firstRow="1" firstCol="1" bandRow="1">
                <a:tableStyleId>{5C22544A-7EE6-4342-B048-85BDC9FD1C3A}</a:tableStyleId>
              </a:tblPr>
              <a:tblGrid>
                <a:gridCol w="1676400">
                  <a:extLst>
                    <a:ext uri="{9D8B030D-6E8A-4147-A177-3AD203B41FA5}">
                      <a16:colId xmlns="" xmlns:a16="http://schemas.microsoft.com/office/drawing/2014/main" val="20000"/>
                    </a:ext>
                  </a:extLst>
                </a:gridCol>
                <a:gridCol w="1227401">
                  <a:extLst>
                    <a:ext uri="{9D8B030D-6E8A-4147-A177-3AD203B41FA5}">
                      <a16:colId xmlns="" xmlns:a16="http://schemas.microsoft.com/office/drawing/2014/main" val="20001"/>
                    </a:ext>
                  </a:extLst>
                </a:gridCol>
                <a:gridCol w="5882059">
                  <a:extLst>
                    <a:ext uri="{9D8B030D-6E8A-4147-A177-3AD203B41FA5}">
                      <a16:colId xmlns="" xmlns:a16="http://schemas.microsoft.com/office/drawing/2014/main" val="20002"/>
                    </a:ext>
                  </a:extLst>
                </a:gridCol>
              </a:tblGrid>
              <a:tr h="858932">
                <a:tc>
                  <a:txBody>
                    <a:bodyPr/>
                    <a:lstStyle/>
                    <a:p>
                      <a:pPr marL="0" marR="0" algn="ctr">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Law</a:t>
                      </a:r>
                    </a:p>
                  </a:txBody>
                  <a:tcPr marL="68580" marR="68580" marT="0" marB="0"/>
                </a:tc>
                <a:tc>
                  <a:txBody>
                    <a:bodyPr/>
                    <a:lstStyle/>
                    <a:p>
                      <a:pPr marL="0" marR="0" algn="ctr">
                        <a:lnSpc>
                          <a:spcPct val="107000"/>
                        </a:lnSpc>
                        <a:spcBef>
                          <a:spcPts val="0"/>
                        </a:spcBef>
                        <a:spcAft>
                          <a:spcPts val="800"/>
                        </a:spcAft>
                      </a:pPr>
                      <a:r>
                        <a:rPr lang="en-US" sz="2400" dirty="0">
                          <a:effectLst/>
                        </a:rPr>
                        <a:t>Entity</a:t>
                      </a:r>
                      <a:endParaRPr lang="en-US" sz="24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2400" dirty="0">
                          <a:effectLst/>
                        </a:rPr>
                        <a:t>Authorized Actions</a:t>
                      </a:r>
                      <a:endParaRPr lang="en-US" sz="2400" dirty="0">
                        <a:effectLst/>
                        <a:latin typeface="Segoe UI" panose="020B0502040204020203" pitchFamily="34" charset="0"/>
                        <a:ea typeface="Calibri" panose="020F0502020204030204" pitchFamily="34" charset="0"/>
                      </a:endParaRPr>
                    </a:p>
                    <a:p>
                      <a:pPr marL="0" marR="0" algn="ctr">
                        <a:lnSpc>
                          <a:spcPct val="107000"/>
                        </a:lnSpc>
                        <a:spcBef>
                          <a:spcPts val="0"/>
                        </a:spcBef>
                        <a:spcAft>
                          <a:spcPts val="800"/>
                        </a:spcAft>
                      </a:pPr>
                      <a:endParaRPr lang="en-US" sz="2400" dirty="0">
                        <a:effectLst/>
                        <a:latin typeface="Segoe UI" panose="020B0502040204020203" pitchFamily="34" charset="0"/>
                        <a:ea typeface="Calibri" panose="020F0502020204030204" pitchFamily="34" charset="0"/>
                      </a:endParaRPr>
                    </a:p>
                  </a:txBody>
                  <a:tcPr marL="68580" marR="68580" marT="0" marB="0"/>
                </a:tc>
                <a:extLst>
                  <a:ext uri="{0D108BD9-81ED-4DB2-BD59-A6C34878D82A}">
                    <a16:rowId xmlns="" xmlns:a16="http://schemas.microsoft.com/office/drawing/2014/main" val="10000"/>
                  </a:ext>
                </a:extLst>
              </a:tr>
              <a:tr h="1148477">
                <a:tc>
                  <a:txBody>
                    <a:bodyPr/>
                    <a:lstStyle/>
                    <a:p>
                      <a:pPr marL="0" marR="0" algn="ctr">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Compulsory Attendance</a:t>
                      </a:r>
                    </a:p>
                  </a:txBody>
                  <a:tcPr marL="68580" marR="68580" marT="0" marB="0" anchor="ctr"/>
                </a:tc>
                <a:tc>
                  <a:txBody>
                    <a:bodyPr/>
                    <a:lstStyle/>
                    <a:p>
                      <a:pPr marL="0" marR="0" algn="l">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DPP</a:t>
                      </a:r>
                    </a:p>
                  </a:txBody>
                  <a:tcPr marL="68580" marR="68580" marT="0" marB="0"/>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000" dirty="0">
                          <a:effectLst/>
                        </a:rPr>
                        <a:t>Monitor enrollment</a:t>
                      </a:r>
                    </a:p>
                    <a:p>
                      <a:pPr marL="342900" marR="0" lvl="0" indent="-342900">
                        <a:lnSpc>
                          <a:spcPct val="107000"/>
                        </a:lnSpc>
                        <a:spcBef>
                          <a:spcPts val="0"/>
                        </a:spcBef>
                        <a:spcAft>
                          <a:spcPts val="800"/>
                        </a:spcAft>
                        <a:buFont typeface="Symbol" panose="05050102010706020507" pitchFamily="18" charset="2"/>
                        <a:buChar char=""/>
                      </a:pPr>
                      <a:r>
                        <a:rPr lang="en-US" sz="2000" dirty="0">
                          <a:effectLst/>
                        </a:rPr>
                        <a:t>Request and review attendance and scholarship reports at any time</a:t>
                      </a:r>
                    </a:p>
                  </a:txBody>
                  <a:tcPr marL="68580" marR="68580" marT="0" marB="0"/>
                </a:tc>
                <a:extLst>
                  <a:ext uri="{0D108BD9-81ED-4DB2-BD59-A6C34878D82A}">
                    <a16:rowId xmlns="" xmlns:a16="http://schemas.microsoft.com/office/drawing/2014/main" val="10001"/>
                  </a:ext>
                </a:extLst>
              </a:tr>
              <a:tr h="812371">
                <a:tc rowSpan="3">
                  <a:txBody>
                    <a:bodyPr/>
                    <a:lstStyle/>
                    <a:p>
                      <a:pPr marL="0" marR="0" algn="ctr">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Educational Neglect</a:t>
                      </a:r>
                    </a:p>
                  </a:txBody>
                  <a:tcPr marL="68580" marR="68580" marT="0" marB="0" anchor="ctr"/>
                </a:tc>
                <a:tc>
                  <a:txBody>
                    <a:bodyPr/>
                    <a:lstStyle/>
                    <a:p>
                      <a:pPr marL="0" marR="0" algn="l">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Any </a:t>
                      </a:r>
                    </a:p>
                    <a:p>
                      <a:pPr marL="0" marR="0" algn="l">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individual</a:t>
                      </a:r>
                    </a:p>
                  </a:txBody>
                  <a:tcPr marL="68580" marR="68580" marT="0" marB="0"/>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000" dirty="0">
                          <a:effectLst/>
                        </a:rPr>
                        <a:t>Required to report</a:t>
                      </a:r>
                      <a:r>
                        <a:rPr lang="en-US" sz="2000" baseline="0" dirty="0">
                          <a:effectLst/>
                        </a:rPr>
                        <a:t> neglect to authorities, when known or reasonably believed</a:t>
                      </a:r>
                      <a:endParaRPr lang="en-US" sz="2000" dirty="0">
                        <a:effectLst/>
                      </a:endParaRPr>
                    </a:p>
                  </a:txBody>
                  <a:tcPr marL="68580" marR="68580" marT="0" marB="0"/>
                </a:tc>
                <a:extLst>
                  <a:ext uri="{0D108BD9-81ED-4DB2-BD59-A6C34878D82A}">
                    <a16:rowId xmlns="" xmlns:a16="http://schemas.microsoft.com/office/drawing/2014/main" val="10004"/>
                  </a:ext>
                </a:extLst>
              </a:tr>
              <a:tr h="1451467">
                <a:tc vMerge="1">
                  <a:txBody>
                    <a:bodyPr/>
                    <a:lstStyle/>
                    <a:p>
                      <a:pPr marL="0" marR="0">
                        <a:lnSpc>
                          <a:spcPct val="107000"/>
                        </a:lnSpc>
                        <a:spcBef>
                          <a:spcPts val="0"/>
                        </a:spcBef>
                        <a:spcAft>
                          <a:spcPts val="800"/>
                        </a:spcAft>
                      </a:pPr>
                      <a:endParaRPr lang="en-US" sz="18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algn="l">
                        <a:lnSpc>
                          <a:spcPct val="107000"/>
                        </a:lnSpc>
                        <a:spcBef>
                          <a:spcPts val="0"/>
                        </a:spcBef>
                        <a:spcAft>
                          <a:spcPts val="800"/>
                        </a:spcAft>
                      </a:pPr>
                      <a:r>
                        <a:rPr lang="en-US" sz="2000" dirty="0">
                          <a:effectLst/>
                        </a:rPr>
                        <a:t>CHFS/</a:t>
                      </a:r>
                    </a:p>
                    <a:p>
                      <a:pPr marL="0" marR="0" algn="l">
                        <a:lnSpc>
                          <a:spcPct val="107000"/>
                        </a:lnSpc>
                        <a:spcBef>
                          <a:spcPts val="0"/>
                        </a:spcBef>
                        <a:spcAft>
                          <a:spcPts val="800"/>
                        </a:spcAft>
                      </a:pPr>
                      <a:r>
                        <a:rPr lang="en-US" sz="2000" dirty="0" smtClean="0">
                          <a:effectLst/>
                        </a:rPr>
                        <a:t>DCBS*</a:t>
                      </a: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000" dirty="0">
                          <a:effectLst/>
                        </a:rPr>
                        <a:t>Investigate claims of educational </a:t>
                      </a:r>
                      <a:r>
                        <a:rPr lang="en-US" sz="2000" dirty="0" smtClean="0">
                          <a:effectLst/>
                        </a:rPr>
                        <a:t>neglect</a:t>
                      </a:r>
                      <a:endParaRPr lang="en-US" sz="2000" dirty="0">
                        <a:effectLst/>
                      </a:endParaRPr>
                    </a:p>
                    <a:p>
                      <a:pPr marL="342900" marR="0" lvl="0" indent="-342900">
                        <a:lnSpc>
                          <a:spcPct val="107000"/>
                        </a:lnSpc>
                        <a:spcBef>
                          <a:spcPts val="0"/>
                        </a:spcBef>
                        <a:spcAft>
                          <a:spcPts val="800"/>
                        </a:spcAft>
                        <a:buFont typeface="Symbol" panose="05050102010706020507" pitchFamily="18" charset="2"/>
                        <a:buChar char=""/>
                      </a:pPr>
                      <a:r>
                        <a:rPr lang="en-US" sz="2000" dirty="0">
                          <a:effectLst/>
                        </a:rPr>
                        <a:t>Make</a:t>
                      </a:r>
                      <a:r>
                        <a:rPr lang="en-US" sz="2000" baseline="0" dirty="0">
                          <a:effectLst/>
                        </a:rPr>
                        <a:t> c</a:t>
                      </a:r>
                      <a:r>
                        <a:rPr lang="en-US" sz="2000" dirty="0">
                          <a:effectLst/>
                        </a:rPr>
                        <a:t>ase</a:t>
                      </a:r>
                      <a:r>
                        <a:rPr lang="en-US" sz="2000" baseline="0" dirty="0">
                          <a:effectLst/>
                        </a:rPr>
                        <a:t> plan requiring </a:t>
                      </a:r>
                      <a:r>
                        <a:rPr lang="en-US" sz="2000" dirty="0">
                          <a:effectLst/>
                        </a:rPr>
                        <a:t>improvements</a:t>
                      </a:r>
                    </a:p>
                    <a:p>
                      <a:pPr marL="342900" marR="0" lvl="0" indent="-342900">
                        <a:lnSpc>
                          <a:spcPct val="107000"/>
                        </a:lnSpc>
                        <a:spcBef>
                          <a:spcPts val="0"/>
                        </a:spcBef>
                        <a:spcAft>
                          <a:spcPts val="800"/>
                        </a:spcAft>
                        <a:buFont typeface="Symbol" panose="05050102010706020507" pitchFamily="18" charset="2"/>
                        <a:buChar char=""/>
                      </a:pPr>
                      <a:r>
                        <a:rPr lang="en-US" sz="2000" dirty="0">
                          <a:effectLst/>
                        </a:rPr>
                        <a:t>Refer to court </a:t>
                      </a:r>
                    </a:p>
                  </a:txBody>
                  <a:tcPr marL="68580" marR="68580" marT="0" marB="0"/>
                </a:tc>
                <a:extLst>
                  <a:ext uri="{0D108BD9-81ED-4DB2-BD59-A6C34878D82A}">
                    <a16:rowId xmlns="" xmlns:a16="http://schemas.microsoft.com/office/drawing/2014/main" val="10002"/>
                  </a:ext>
                </a:extLst>
              </a:tr>
              <a:tr h="1681342">
                <a:tc vMerge="1">
                  <a:txBody>
                    <a:bodyPr/>
                    <a:lstStyle/>
                    <a:p>
                      <a:pPr marL="0" marR="0">
                        <a:lnSpc>
                          <a:spcPct val="107000"/>
                        </a:lnSpc>
                        <a:spcBef>
                          <a:spcPts val="0"/>
                        </a:spcBef>
                        <a:spcAft>
                          <a:spcPts val="800"/>
                        </a:spcAft>
                      </a:pP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algn="l">
                        <a:lnSpc>
                          <a:spcPct val="107000"/>
                        </a:lnSpc>
                        <a:spcBef>
                          <a:spcPts val="0"/>
                        </a:spcBef>
                        <a:spcAft>
                          <a:spcPts val="800"/>
                        </a:spcAft>
                      </a:pPr>
                      <a:r>
                        <a:rPr lang="en-US" sz="2000" dirty="0" smtClean="0">
                          <a:effectLst/>
                        </a:rPr>
                        <a:t>Local*</a:t>
                      </a:r>
                      <a:endParaRPr lang="en-US" sz="2000" dirty="0">
                        <a:effectLst/>
                      </a:endParaRPr>
                    </a:p>
                    <a:p>
                      <a:pPr marL="0" marR="0" algn="l">
                        <a:lnSpc>
                          <a:spcPct val="107000"/>
                        </a:lnSpc>
                        <a:spcBef>
                          <a:spcPts val="0"/>
                        </a:spcBef>
                        <a:spcAft>
                          <a:spcPts val="800"/>
                        </a:spcAft>
                      </a:pPr>
                      <a:r>
                        <a:rPr lang="en-US" sz="2000" dirty="0">
                          <a:effectLst/>
                        </a:rPr>
                        <a:t>Courts</a:t>
                      </a: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000" dirty="0">
                          <a:effectLst/>
                        </a:rPr>
                        <a:t>Order a court </a:t>
                      </a:r>
                      <a:r>
                        <a:rPr lang="en-US" sz="2000" dirty="0" smtClean="0">
                          <a:effectLst/>
                        </a:rPr>
                        <a:t>appearance</a:t>
                      </a:r>
                      <a:endParaRPr lang="en-US" sz="2000" dirty="0">
                        <a:effectLst/>
                      </a:endParaRPr>
                    </a:p>
                    <a:p>
                      <a:pPr marL="342900" marR="0" lvl="0" indent="-342900">
                        <a:lnSpc>
                          <a:spcPct val="107000"/>
                        </a:lnSpc>
                        <a:spcBef>
                          <a:spcPts val="0"/>
                        </a:spcBef>
                        <a:spcAft>
                          <a:spcPts val="800"/>
                        </a:spcAft>
                        <a:buFont typeface="Symbol" panose="05050102010706020507" pitchFamily="18" charset="2"/>
                        <a:buChar char=""/>
                      </a:pPr>
                      <a:r>
                        <a:rPr lang="en-US" sz="2000" dirty="0">
                          <a:effectLst/>
                        </a:rPr>
                        <a:t>Require</a:t>
                      </a:r>
                      <a:r>
                        <a:rPr lang="en-US" sz="2000" baseline="0" dirty="0">
                          <a:effectLst/>
                        </a:rPr>
                        <a:t> </a:t>
                      </a:r>
                      <a:r>
                        <a:rPr lang="en-US" sz="2000" dirty="0">
                          <a:effectLst/>
                        </a:rPr>
                        <a:t>evidence of education</a:t>
                      </a:r>
                    </a:p>
                    <a:p>
                      <a:pPr marL="342900" marR="0" lvl="0" indent="-342900">
                        <a:lnSpc>
                          <a:spcPct val="107000"/>
                        </a:lnSpc>
                        <a:spcBef>
                          <a:spcPts val="0"/>
                        </a:spcBef>
                        <a:spcAft>
                          <a:spcPts val="0"/>
                        </a:spcAft>
                        <a:buFont typeface="Symbol" panose="05050102010706020507" pitchFamily="18" charset="2"/>
                        <a:buChar char=""/>
                      </a:pPr>
                      <a:r>
                        <a:rPr lang="en-US" sz="2000" dirty="0">
                          <a:effectLst/>
                        </a:rPr>
                        <a:t>Require</a:t>
                      </a:r>
                      <a:r>
                        <a:rPr lang="en-US" sz="2000" baseline="0" dirty="0">
                          <a:effectLst/>
                        </a:rPr>
                        <a:t> </a:t>
                      </a:r>
                      <a:r>
                        <a:rPr lang="en-US" sz="2000" dirty="0">
                          <a:effectLst/>
                        </a:rPr>
                        <a:t>family to enroll child in public</a:t>
                      </a:r>
                      <a:r>
                        <a:rPr lang="en-US" sz="2000" baseline="0" dirty="0">
                          <a:effectLst/>
                        </a:rPr>
                        <a:t> or </a:t>
                      </a:r>
                    </a:p>
                    <a:p>
                      <a:pPr marL="0" marR="0" lvl="0" indent="0">
                        <a:lnSpc>
                          <a:spcPct val="107000"/>
                        </a:lnSpc>
                        <a:spcBef>
                          <a:spcPts val="0"/>
                        </a:spcBef>
                        <a:spcAft>
                          <a:spcPts val="0"/>
                        </a:spcAft>
                        <a:buFont typeface="Symbol" panose="05050102010706020507" pitchFamily="18" charset="2"/>
                        <a:buNone/>
                      </a:pPr>
                      <a:r>
                        <a:rPr lang="en-US" sz="2000" baseline="0" dirty="0">
                          <a:effectLst/>
                        </a:rPr>
                        <a:t>      other accredited </a:t>
                      </a:r>
                      <a:r>
                        <a:rPr lang="en-US" sz="2000" dirty="0">
                          <a:effectLst/>
                        </a:rPr>
                        <a:t>school</a:t>
                      </a:r>
                      <a:endParaRPr lang="en-US" sz="2000" dirty="0">
                        <a:effectLst/>
                        <a:latin typeface="Segoe UI" panose="020B0502040204020203" pitchFamily="34" charset="0"/>
                        <a:ea typeface="Calibri" panose="020F0502020204030204" pitchFamily="34" charset="0"/>
                      </a:endParaRPr>
                    </a:p>
                  </a:txBody>
                  <a:tcPr marL="68580" marR="68580" marT="0" marB="0"/>
                </a:tc>
                <a:extLst>
                  <a:ext uri="{0D108BD9-81ED-4DB2-BD59-A6C34878D82A}">
                    <a16:rowId xmlns=""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27</a:t>
            </a:fld>
            <a:endParaRPr lang="en-US" dirty="0"/>
          </a:p>
        </p:txBody>
      </p:sp>
      <p:sp>
        <p:nvSpPr>
          <p:cNvPr id="3" name="TextBox 2"/>
          <p:cNvSpPr txBox="1"/>
          <p:nvPr/>
        </p:nvSpPr>
        <p:spPr>
          <a:xfrm>
            <a:off x="152400" y="6180882"/>
            <a:ext cx="8785860" cy="646331"/>
          </a:xfrm>
          <a:prstGeom prst="rect">
            <a:avLst/>
          </a:prstGeom>
          <a:noFill/>
        </p:spPr>
        <p:txBody>
          <a:bodyPr wrap="square" rtlCol="0">
            <a:spAutoFit/>
          </a:bodyPr>
          <a:lstStyle/>
          <a:p>
            <a:r>
              <a:rPr lang="en-US" dirty="0" smtClean="0"/>
              <a:t>*</a:t>
            </a:r>
            <a:r>
              <a:rPr lang="en-US" dirty="0"/>
              <a:t>N</a:t>
            </a:r>
            <a:r>
              <a:rPr lang="en-US" dirty="0" smtClean="0"/>
              <a:t>either </a:t>
            </a:r>
            <a:r>
              <a:rPr lang="en-US" dirty="0"/>
              <a:t>CHFS nor local courts are required </a:t>
            </a:r>
            <a:r>
              <a:rPr lang="en-US" dirty="0" smtClean="0"/>
              <a:t>to </a:t>
            </a:r>
            <a:r>
              <a:rPr lang="en-US" dirty="0"/>
              <a:t>take specific action </a:t>
            </a:r>
            <a:r>
              <a:rPr lang="en-US" dirty="0" smtClean="0"/>
              <a:t>on </a:t>
            </a:r>
            <a:r>
              <a:rPr lang="en-US" dirty="0"/>
              <a:t>reports of neglect. </a:t>
            </a:r>
          </a:p>
        </p:txBody>
      </p:sp>
    </p:spTree>
    <p:extLst>
      <p:ext uri="{BB962C8B-B14F-4D97-AF65-F5344CB8AC3E}">
        <p14:creationId xmlns:p14="http://schemas.microsoft.com/office/powerpoint/2010/main" val="18109695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110" y="-152400"/>
            <a:ext cx="8229600" cy="1252728"/>
          </a:xfrm>
        </p:spPr>
        <p:txBody>
          <a:bodyPr>
            <a:normAutofit/>
          </a:bodyPr>
          <a:lstStyle/>
          <a:p>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1415624"/>
              </p:ext>
            </p:extLst>
          </p:nvPr>
        </p:nvGraphicFramePr>
        <p:xfrm>
          <a:off x="127000" y="152399"/>
          <a:ext cx="8785860" cy="6087164"/>
        </p:xfrm>
        <a:graphic>
          <a:graphicData uri="http://schemas.openxmlformats.org/drawingml/2006/table">
            <a:tbl>
              <a:tblPr firstRow="1" firstCol="1" bandRow="1">
                <a:tableStyleId>{5C22544A-7EE6-4342-B048-85BDC9FD1C3A}</a:tableStyleId>
              </a:tblPr>
              <a:tblGrid>
                <a:gridCol w="1676400">
                  <a:extLst>
                    <a:ext uri="{9D8B030D-6E8A-4147-A177-3AD203B41FA5}">
                      <a16:colId xmlns="" xmlns:a16="http://schemas.microsoft.com/office/drawing/2014/main" val="20000"/>
                    </a:ext>
                  </a:extLst>
                </a:gridCol>
                <a:gridCol w="1227401">
                  <a:extLst>
                    <a:ext uri="{9D8B030D-6E8A-4147-A177-3AD203B41FA5}">
                      <a16:colId xmlns="" xmlns:a16="http://schemas.microsoft.com/office/drawing/2014/main" val="20001"/>
                    </a:ext>
                  </a:extLst>
                </a:gridCol>
                <a:gridCol w="5882059">
                  <a:extLst>
                    <a:ext uri="{9D8B030D-6E8A-4147-A177-3AD203B41FA5}">
                      <a16:colId xmlns="" xmlns:a16="http://schemas.microsoft.com/office/drawing/2014/main" val="20002"/>
                    </a:ext>
                  </a:extLst>
                </a:gridCol>
              </a:tblGrid>
              <a:tr h="877347">
                <a:tc>
                  <a:txBody>
                    <a:bodyPr/>
                    <a:lstStyle/>
                    <a:p>
                      <a:pPr marL="0" marR="0" algn="ctr">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Law</a:t>
                      </a:r>
                    </a:p>
                  </a:txBody>
                  <a:tcPr marL="68580" marR="68580" marT="0" marB="0"/>
                </a:tc>
                <a:tc>
                  <a:txBody>
                    <a:bodyPr/>
                    <a:lstStyle/>
                    <a:p>
                      <a:pPr marL="0" marR="0" algn="ctr">
                        <a:lnSpc>
                          <a:spcPct val="107000"/>
                        </a:lnSpc>
                        <a:spcBef>
                          <a:spcPts val="0"/>
                        </a:spcBef>
                        <a:spcAft>
                          <a:spcPts val="800"/>
                        </a:spcAft>
                      </a:pPr>
                      <a:r>
                        <a:rPr lang="en-US" sz="2400" dirty="0">
                          <a:effectLst/>
                        </a:rPr>
                        <a:t>Entity</a:t>
                      </a:r>
                      <a:endParaRPr lang="en-US" sz="24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2400" dirty="0">
                          <a:effectLst/>
                        </a:rPr>
                        <a:t>Authorized Actions</a:t>
                      </a:r>
                      <a:endParaRPr lang="en-US" sz="2400" dirty="0">
                        <a:effectLst/>
                        <a:latin typeface="Segoe UI" panose="020B0502040204020203" pitchFamily="34" charset="0"/>
                        <a:ea typeface="Calibri" panose="020F0502020204030204" pitchFamily="34" charset="0"/>
                      </a:endParaRPr>
                    </a:p>
                    <a:p>
                      <a:pPr marL="0" marR="0" algn="ctr">
                        <a:lnSpc>
                          <a:spcPct val="107000"/>
                        </a:lnSpc>
                        <a:spcBef>
                          <a:spcPts val="0"/>
                        </a:spcBef>
                        <a:spcAft>
                          <a:spcPts val="800"/>
                        </a:spcAft>
                      </a:pPr>
                      <a:endParaRPr lang="en-US" sz="2400" dirty="0">
                        <a:effectLst/>
                        <a:latin typeface="Segoe UI" panose="020B0502040204020203" pitchFamily="34" charset="0"/>
                        <a:ea typeface="Calibri" panose="020F0502020204030204" pitchFamily="34" charset="0"/>
                      </a:endParaRPr>
                    </a:p>
                  </a:txBody>
                  <a:tcPr marL="68580" marR="68580" marT="0" marB="0"/>
                </a:tc>
                <a:extLst>
                  <a:ext uri="{0D108BD9-81ED-4DB2-BD59-A6C34878D82A}">
                    <a16:rowId xmlns="" xmlns:a16="http://schemas.microsoft.com/office/drawing/2014/main" val="10000"/>
                  </a:ext>
                </a:extLst>
              </a:tr>
              <a:tr h="1173100">
                <a:tc>
                  <a:txBody>
                    <a:bodyPr/>
                    <a:lstStyle/>
                    <a:p>
                      <a:pPr marL="0" marR="0" algn="ctr">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Compulsory Attendance</a:t>
                      </a:r>
                    </a:p>
                  </a:txBody>
                  <a:tcPr marL="68580" marR="68580" marT="0" marB="0" anchor="ctr"/>
                </a:tc>
                <a:tc>
                  <a:txBody>
                    <a:bodyPr/>
                    <a:lstStyle/>
                    <a:p>
                      <a:pPr marL="0" marR="0">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DPP</a:t>
                      </a:r>
                    </a:p>
                  </a:txBody>
                  <a:tcPr marL="68580" marR="68580" marT="0" marB="0"/>
                </a:tc>
                <a:tc>
                  <a:txBody>
                    <a:bodyPr/>
                    <a:lstStyle/>
                    <a:p>
                      <a:pPr marL="0" marR="0" lvl="0" indent="0">
                        <a:lnSpc>
                          <a:spcPct val="107000"/>
                        </a:lnSpc>
                        <a:spcBef>
                          <a:spcPts val="0"/>
                        </a:spcBef>
                        <a:spcAft>
                          <a:spcPts val="800"/>
                        </a:spcAft>
                        <a:buFont typeface="Symbol" panose="05050102010706020507" pitchFamily="18" charset="2"/>
                        <a:buNone/>
                      </a:pPr>
                      <a:endParaRPr lang="en-US" sz="2000" dirty="0">
                        <a:solidFill>
                          <a:schemeClr val="bg1">
                            <a:lumMod val="75000"/>
                          </a:schemeClr>
                        </a:solidFill>
                        <a:effectLst/>
                      </a:endParaRPr>
                    </a:p>
                  </a:txBody>
                  <a:tcPr marL="68580" marR="68580" marT="0" marB="0"/>
                </a:tc>
                <a:extLst>
                  <a:ext uri="{0D108BD9-81ED-4DB2-BD59-A6C34878D82A}">
                    <a16:rowId xmlns="" xmlns:a16="http://schemas.microsoft.com/office/drawing/2014/main" val="10001"/>
                  </a:ext>
                </a:extLst>
              </a:tr>
              <a:tr h="829788">
                <a:tc rowSpan="3">
                  <a:txBody>
                    <a:bodyPr/>
                    <a:lstStyle/>
                    <a:p>
                      <a:pPr marL="0" marR="0" algn="ctr">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Educational Neglect</a:t>
                      </a:r>
                    </a:p>
                  </a:txBody>
                  <a:tcPr marL="68580" marR="68580" marT="0" marB="0" anchor="ctr"/>
                </a:tc>
                <a:tc>
                  <a:txBody>
                    <a:bodyPr/>
                    <a:lstStyle/>
                    <a:p>
                      <a:pPr marL="0" marR="0">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Any </a:t>
                      </a:r>
                    </a:p>
                    <a:p>
                      <a:pPr marL="0" marR="0">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individual</a:t>
                      </a:r>
                    </a:p>
                  </a:txBody>
                  <a:tcPr marL="68580" marR="68580" marT="0" marB="0"/>
                </a:tc>
                <a:tc>
                  <a:txBody>
                    <a:bodyPr/>
                    <a:lstStyle/>
                    <a:p>
                      <a:pPr marL="0" marR="0" lvl="0" indent="0">
                        <a:lnSpc>
                          <a:spcPct val="107000"/>
                        </a:lnSpc>
                        <a:spcBef>
                          <a:spcPts val="0"/>
                        </a:spcBef>
                        <a:spcAft>
                          <a:spcPts val="800"/>
                        </a:spcAft>
                        <a:buFont typeface="Symbol" panose="05050102010706020507" pitchFamily="18" charset="2"/>
                        <a:buNone/>
                      </a:pPr>
                      <a:endParaRPr lang="en-US" sz="2000" dirty="0">
                        <a:solidFill>
                          <a:schemeClr val="bg1">
                            <a:lumMod val="75000"/>
                          </a:schemeClr>
                        </a:solidFill>
                        <a:effectLst/>
                      </a:endParaRPr>
                    </a:p>
                  </a:txBody>
                  <a:tcPr marL="68580" marR="68580" marT="0" marB="0"/>
                </a:tc>
                <a:extLst>
                  <a:ext uri="{0D108BD9-81ED-4DB2-BD59-A6C34878D82A}">
                    <a16:rowId xmlns="" xmlns:a16="http://schemas.microsoft.com/office/drawing/2014/main" val="10004"/>
                  </a:ext>
                </a:extLst>
              </a:tr>
              <a:tr h="1482586">
                <a:tc vMerge="1">
                  <a:txBody>
                    <a:bodyPr/>
                    <a:lstStyle/>
                    <a:p>
                      <a:pPr marL="0" marR="0">
                        <a:lnSpc>
                          <a:spcPct val="107000"/>
                        </a:lnSpc>
                        <a:spcBef>
                          <a:spcPts val="0"/>
                        </a:spcBef>
                        <a:spcAft>
                          <a:spcPts val="800"/>
                        </a:spcAft>
                      </a:pPr>
                      <a:endParaRPr lang="en-US" sz="18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2000" dirty="0">
                          <a:effectLst/>
                        </a:rPr>
                        <a:t>CHFS/</a:t>
                      </a:r>
                    </a:p>
                    <a:p>
                      <a:pPr marL="0" marR="0">
                        <a:lnSpc>
                          <a:spcPct val="107000"/>
                        </a:lnSpc>
                        <a:spcBef>
                          <a:spcPts val="0"/>
                        </a:spcBef>
                        <a:spcAft>
                          <a:spcPts val="800"/>
                        </a:spcAft>
                      </a:pPr>
                      <a:r>
                        <a:rPr lang="en-US" sz="2000" dirty="0">
                          <a:effectLst/>
                        </a:rPr>
                        <a:t>DCBS</a:t>
                      </a: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lvl="0" indent="0">
                        <a:lnSpc>
                          <a:spcPct val="107000"/>
                        </a:lnSpc>
                        <a:spcBef>
                          <a:spcPts val="0"/>
                        </a:spcBef>
                        <a:spcAft>
                          <a:spcPts val="800"/>
                        </a:spcAft>
                        <a:buFont typeface="Symbol" panose="05050102010706020507" pitchFamily="18" charset="2"/>
                        <a:buNone/>
                      </a:pPr>
                      <a:endParaRPr lang="en-US" sz="2000" dirty="0">
                        <a:solidFill>
                          <a:schemeClr val="bg1">
                            <a:lumMod val="75000"/>
                          </a:schemeClr>
                        </a:solidFill>
                        <a:effectLst/>
                      </a:endParaRPr>
                    </a:p>
                  </a:txBody>
                  <a:tcPr marL="68580" marR="68580" marT="0" marB="0"/>
                </a:tc>
                <a:extLst>
                  <a:ext uri="{0D108BD9-81ED-4DB2-BD59-A6C34878D82A}">
                    <a16:rowId xmlns="" xmlns:a16="http://schemas.microsoft.com/office/drawing/2014/main" val="10002"/>
                  </a:ext>
                </a:extLst>
              </a:tr>
              <a:tr h="1717389">
                <a:tc vMerge="1">
                  <a:txBody>
                    <a:bodyPr/>
                    <a:lstStyle/>
                    <a:p>
                      <a:pPr marL="0" marR="0">
                        <a:lnSpc>
                          <a:spcPct val="107000"/>
                        </a:lnSpc>
                        <a:spcBef>
                          <a:spcPts val="0"/>
                        </a:spcBef>
                        <a:spcAft>
                          <a:spcPts val="800"/>
                        </a:spcAft>
                      </a:pP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2000" dirty="0">
                          <a:effectLst/>
                        </a:rPr>
                        <a:t>Local</a:t>
                      </a:r>
                    </a:p>
                    <a:p>
                      <a:pPr marL="0" marR="0">
                        <a:lnSpc>
                          <a:spcPct val="107000"/>
                        </a:lnSpc>
                        <a:spcBef>
                          <a:spcPts val="0"/>
                        </a:spcBef>
                        <a:spcAft>
                          <a:spcPts val="800"/>
                        </a:spcAft>
                      </a:pPr>
                      <a:r>
                        <a:rPr lang="en-US" sz="2000" dirty="0">
                          <a:effectLst/>
                        </a:rPr>
                        <a:t>Courts</a:t>
                      </a: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lvl="0" indent="0">
                        <a:lnSpc>
                          <a:spcPct val="107000"/>
                        </a:lnSpc>
                        <a:spcBef>
                          <a:spcPts val="0"/>
                        </a:spcBef>
                        <a:spcAft>
                          <a:spcPts val="800"/>
                        </a:spcAft>
                        <a:buFont typeface="Symbol" panose="05050102010706020507" pitchFamily="18" charset="2"/>
                        <a:buNone/>
                      </a:pPr>
                      <a:endParaRPr lang="en-US" sz="2000" dirty="0">
                        <a:solidFill>
                          <a:schemeClr val="bg1">
                            <a:lumMod val="75000"/>
                          </a:schemeClr>
                        </a:solidFill>
                        <a:effectLst/>
                        <a:latin typeface="Segoe UI" panose="020B0502040204020203" pitchFamily="34" charset="0"/>
                        <a:ea typeface="Calibri" panose="020F0502020204030204" pitchFamily="34" charset="0"/>
                      </a:endParaRPr>
                    </a:p>
                  </a:txBody>
                  <a:tcPr marL="68580" marR="68580" marT="0" marB="0"/>
                </a:tc>
                <a:extLst>
                  <a:ext uri="{0D108BD9-81ED-4DB2-BD59-A6C34878D82A}">
                    <a16:rowId xmlns=""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28</a:t>
            </a:fld>
            <a:endParaRPr lang="en-US" dirty="0"/>
          </a:p>
        </p:txBody>
      </p:sp>
      <p:sp>
        <p:nvSpPr>
          <p:cNvPr id="6" name="Oval 5">
            <a:extLst>
              <a:ext uri="{FF2B5EF4-FFF2-40B4-BE49-F238E27FC236}">
                <a16:creationId xmlns="" xmlns:a16="http://schemas.microsoft.com/office/drawing/2014/main" id="{C5E07AB7-1FDB-41DD-B98B-BC3206B6E5C7}"/>
              </a:ext>
            </a:extLst>
          </p:cNvPr>
          <p:cNvSpPr/>
          <p:nvPr/>
        </p:nvSpPr>
        <p:spPr>
          <a:xfrm>
            <a:off x="1476314" y="570023"/>
            <a:ext cx="1752600" cy="5638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 xmlns:a16="http://schemas.microsoft.com/office/drawing/2014/main" id="{5E31E802-9A25-4810-95C8-3D228631EF35}"/>
              </a:ext>
            </a:extLst>
          </p:cNvPr>
          <p:cNvSpPr txBox="1"/>
          <p:nvPr/>
        </p:nvSpPr>
        <p:spPr>
          <a:xfrm>
            <a:off x="4114800" y="2870200"/>
            <a:ext cx="4572000" cy="830997"/>
          </a:xfrm>
          <a:prstGeom prst="rect">
            <a:avLst/>
          </a:prstGeom>
          <a:noFill/>
        </p:spPr>
        <p:txBody>
          <a:bodyPr wrap="square" rtlCol="0">
            <a:spAutoFit/>
          </a:bodyPr>
          <a:lstStyle/>
          <a:p>
            <a:r>
              <a:rPr lang="en-US" sz="2400" dirty="0">
                <a:solidFill>
                  <a:srgbClr val="FF0000"/>
                </a:solidFill>
              </a:rPr>
              <a:t>Responsibility divided among entities and individuals </a:t>
            </a:r>
          </a:p>
        </p:txBody>
      </p:sp>
      <p:sp>
        <p:nvSpPr>
          <p:cNvPr id="8" name="Arrow: Up 7">
            <a:extLst>
              <a:ext uri="{FF2B5EF4-FFF2-40B4-BE49-F238E27FC236}">
                <a16:creationId xmlns="" xmlns:a16="http://schemas.microsoft.com/office/drawing/2014/main" id="{80F9119A-8136-4245-898F-46EEB9FD9364}"/>
              </a:ext>
            </a:extLst>
          </p:cNvPr>
          <p:cNvSpPr/>
          <p:nvPr/>
        </p:nvSpPr>
        <p:spPr>
          <a:xfrm rot="19258718">
            <a:off x="3332315" y="1732426"/>
            <a:ext cx="484632"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Arrow: Up 8">
            <a:extLst>
              <a:ext uri="{FF2B5EF4-FFF2-40B4-BE49-F238E27FC236}">
                <a16:creationId xmlns="" xmlns:a16="http://schemas.microsoft.com/office/drawing/2014/main" id="{F9B54233-7F9D-4FC8-A8DE-51300FAC4A5F}"/>
              </a:ext>
            </a:extLst>
          </p:cNvPr>
          <p:cNvSpPr/>
          <p:nvPr/>
        </p:nvSpPr>
        <p:spPr>
          <a:xfrm rot="13358095">
            <a:off x="3467702" y="3974028"/>
            <a:ext cx="484632"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Arrow: Up 9">
            <a:extLst>
              <a:ext uri="{FF2B5EF4-FFF2-40B4-BE49-F238E27FC236}">
                <a16:creationId xmlns="" xmlns:a16="http://schemas.microsoft.com/office/drawing/2014/main" id="{241B48CF-E4E5-4F26-B85F-7CE101BB502F}"/>
              </a:ext>
            </a:extLst>
          </p:cNvPr>
          <p:cNvSpPr/>
          <p:nvPr/>
        </p:nvSpPr>
        <p:spPr>
          <a:xfrm rot="16200000">
            <a:off x="3377184" y="3062272"/>
            <a:ext cx="484632" cy="65430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672309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110" y="-152400"/>
            <a:ext cx="8229600" cy="1252728"/>
          </a:xfrm>
        </p:spPr>
        <p:txBody>
          <a:bodyPr>
            <a:normAutofit/>
          </a:bodyPr>
          <a:lstStyle/>
          <a:p>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30992021"/>
              </p:ext>
            </p:extLst>
          </p:nvPr>
        </p:nvGraphicFramePr>
        <p:xfrm>
          <a:off x="152400" y="152399"/>
          <a:ext cx="8785860" cy="6087164"/>
        </p:xfrm>
        <a:graphic>
          <a:graphicData uri="http://schemas.openxmlformats.org/drawingml/2006/table">
            <a:tbl>
              <a:tblPr firstRow="1" firstCol="1" bandRow="1">
                <a:tableStyleId>{5C22544A-7EE6-4342-B048-85BDC9FD1C3A}</a:tableStyleId>
              </a:tblPr>
              <a:tblGrid>
                <a:gridCol w="1676400">
                  <a:extLst>
                    <a:ext uri="{9D8B030D-6E8A-4147-A177-3AD203B41FA5}">
                      <a16:colId xmlns="" xmlns:a16="http://schemas.microsoft.com/office/drawing/2014/main" val="20000"/>
                    </a:ext>
                  </a:extLst>
                </a:gridCol>
                <a:gridCol w="1227401">
                  <a:extLst>
                    <a:ext uri="{9D8B030D-6E8A-4147-A177-3AD203B41FA5}">
                      <a16:colId xmlns="" xmlns:a16="http://schemas.microsoft.com/office/drawing/2014/main" val="20001"/>
                    </a:ext>
                  </a:extLst>
                </a:gridCol>
                <a:gridCol w="5882059">
                  <a:extLst>
                    <a:ext uri="{9D8B030D-6E8A-4147-A177-3AD203B41FA5}">
                      <a16:colId xmlns="" xmlns:a16="http://schemas.microsoft.com/office/drawing/2014/main" val="20002"/>
                    </a:ext>
                  </a:extLst>
                </a:gridCol>
              </a:tblGrid>
              <a:tr h="877347">
                <a:tc>
                  <a:txBody>
                    <a:bodyPr/>
                    <a:lstStyle/>
                    <a:p>
                      <a:pPr marL="0" marR="0" algn="ctr">
                        <a:lnSpc>
                          <a:spcPct val="107000"/>
                        </a:lnSpc>
                        <a:spcBef>
                          <a:spcPts val="0"/>
                        </a:spcBef>
                        <a:spcAft>
                          <a:spcPts val="800"/>
                        </a:spcAft>
                      </a:pPr>
                      <a:r>
                        <a:rPr lang="en-US" sz="2000" dirty="0">
                          <a:effectLst/>
                          <a:latin typeface="Segoe UI" panose="020B0502040204020203" pitchFamily="34" charset="0"/>
                          <a:ea typeface="Calibri" panose="020F0502020204030204" pitchFamily="34" charset="0"/>
                        </a:rPr>
                        <a:t>Law</a:t>
                      </a:r>
                    </a:p>
                  </a:txBody>
                  <a:tcPr marL="68580" marR="68580" marT="0" marB="0"/>
                </a:tc>
                <a:tc>
                  <a:txBody>
                    <a:bodyPr/>
                    <a:lstStyle/>
                    <a:p>
                      <a:pPr marL="0" marR="0" algn="ctr">
                        <a:lnSpc>
                          <a:spcPct val="107000"/>
                        </a:lnSpc>
                        <a:spcBef>
                          <a:spcPts val="0"/>
                        </a:spcBef>
                        <a:spcAft>
                          <a:spcPts val="800"/>
                        </a:spcAft>
                      </a:pPr>
                      <a:r>
                        <a:rPr lang="en-US" sz="2400" dirty="0">
                          <a:effectLst/>
                        </a:rPr>
                        <a:t>Entity</a:t>
                      </a:r>
                      <a:endParaRPr lang="en-US" sz="24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2400" dirty="0">
                          <a:effectLst/>
                        </a:rPr>
                        <a:t>Authorized Actions</a:t>
                      </a:r>
                      <a:endParaRPr lang="en-US" sz="2400" dirty="0">
                        <a:effectLst/>
                        <a:latin typeface="Segoe UI" panose="020B0502040204020203" pitchFamily="34" charset="0"/>
                        <a:ea typeface="Calibri" panose="020F0502020204030204" pitchFamily="34" charset="0"/>
                      </a:endParaRPr>
                    </a:p>
                    <a:p>
                      <a:pPr marL="0" marR="0" algn="ctr">
                        <a:lnSpc>
                          <a:spcPct val="107000"/>
                        </a:lnSpc>
                        <a:spcBef>
                          <a:spcPts val="0"/>
                        </a:spcBef>
                        <a:spcAft>
                          <a:spcPts val="800"/>
                        </a:spcAft>
                      </a:pPr>
                      <a:endParaRPr lang="en-US" sz="2400" dirty="0">
                        <a:effectLst/>
                        <a:latin typeface="Segoe UI" panose="020B0502040204020203" pitchFamily="34" charset="0"/>
                        <a:ea typeface="Calibri" panose="020F0502020204030204" pitchFamily="34" charset="0"/>
                      </a:endParaRPr>
                    </a:p>
                  </a:txBody>
                  <a:tcPr marL="68580" marR="68580" marT="0" marB="0"/>
                </a:tc>
                <a:extLst>
                  <a:ext uri="{0D108BD9-81ED-4DB2-BD59-A6C34878D82A}">
                    <a16:rowId xmlns="" xmlns:a16="http://schemas.microsoft.com/office/drawing/2014/main" val="10000"/>
                  </a:ext>
                </a:extLst>
              </a:tr>
              <a:tr h="1173100">
                <a:tc>
                  <a:txBody>
                    <a:bodyPr/>
                    <a:lstStyle/>
                    <a:p>
                      <a:pPr marL="0" marR="0" algn="ctr">
                        <a:lnSpc>
                          <a:spcPct val="107000"/>
                        </a:lnSpc>
                        <a:spcBef>
                          <a:spcPts val="0"/>
                        </a:spcBef>
                        <a:spcAft>
                          <a:spcPts val="800"/>
                        </a:spcAft>
                      </a:pPr>
                      <a:endParaRPr lang="en-US" sz="2000" dirty="0">
                        <a:solidFill>
                          <a:schemeClr val="bg1">
                            <a:lumMod val="75000"/>
                          </a:schemeClr>
                        </a:solidFill>
                        <a:effectLst/>
                        <a:latin typeface="Segoe UI" panose="020B0502040204020203" pitchFamily="34" charset="0"/>
                        <a:ea typeface="Calibri" panose="020F0502020204030204" pitchFamily="34" charset="0"/>
                      </a:endParaRPr>
                    </a:p>
                  </a:txBody>
                  <a:tcPr marL="68580" marR="68580" marT="0" marB="0" anchor="ctr"/>
                </a:tc>
                <a:tc>
                  <a:txBody>
                    <a:bodyPr/>
                    <a:lstStyle/>
                    <a:p>
                      <a:pPr marL="0" marR="0">
                        <a:lnSpc>
                          <a:spcPct val="107000"/>
                        </a:lnSpc>
                        <a:spcBef>
                          <a:spcPts val="0"/>
                        </a:spcBef>
                        <a:spcAft>
                          <a:spcPts val="800"/>
                        </a:spcAft>
                      </a:pP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000" dirty="0">
                          <a:effectLst/>
                        </a:rPr>
                        <a:t>Monitor enrollment</a:t>
                      </a:r>
                    </a:p>
                    <a:p>
                      <a:pPr marL="342900" marR="0" lvl="0" indent="-342900">
                        <a:lnSpc>
                          <a:spcPct val="107000"/>
                        </a:lnSpc>
                        <a:spcBef>
                          <a:spcPts val="0"/>
                        </a:spcBef>
                        <a:spcAft>
                          <a:spcPts val="800"/>
                        </a:spcAft>
                        <a:buFont typeface="Symbol" panose="05050102010706020507" pitchFamily="18" charset="2"/>
                        <a:buChar char=""/>
                      </a:pPr>
                      <a:r>
                        <a:rPr lang="en-US" sz="2000" dirty="0">
                          <a:effectLst/>
                        </a:rPr>
                        <a:t>Request and review attendance and scholarship reports at any time</a:t>
                      </a:r>
                    </a:p>
                  </a:txBody>
                  <a:tcPr marL="68580" marR="68580" marT="0" marB="0"/>
                </a:tc>
                <a:extLst>
                  <a:ext uri="{0D108BD9-81ED-4DB2-BD59-A6C34878D82A}">
                    <a16:rowId xmlns="" xmlns:a16="http://schemas.microsoft.com/office/drawing/2014/main" val="10001"/>
                  </a:ext>
                </a:extLst>
              </a:tr>
              <a:tr h="829788">
                <a:tc rowSpan="3">
                  <a:txBody>
                    <a:bodyPr/>
                    <a:lstStyle/>
                    <a:p>
                      <a:pPr marL="0" marR="0" algn="ctr">
                        <a:lnSpc>
                          <a:spcPct val="107000"/>
                        </a:lnSpc>
                        <a:spcBef>
                          <a:spcPts val="0"/>
                        </a:spcBef>
                        <a:spcAft>
                          <a:spcPts val="800"/>
                        </a:spcAft>
                      </a:pPr>
                      <a:endParaRPr lang="en-US" sz="2000" dirty="0">
                        <a:solidFill>
                          <a:schemeClr val="bg1">
                            <a:lumMod val="75000"/>
                          </a:schemeClr>
                        </a:solidFill>
                        <a:effectLst/>
                        <a:latin typeface="Segoe UI" panose="020B0502040204020203" pitchFamily="34" charset="0"/>
                        <a:ea typeface="Calibri" panose="020F0502020204030204" pitchFamily="34" charset="0"/>
                      </a:endParaRPr>
                    </a:p>
                  </a:txBody>
                  <a:tcPr marL="68580" marR="68580" marT="0" marB="0" anchor="ctr"/>
                </a:tc>
                <a:tc>
                  <a:txBody>
                    <a:bodyPr/>
                    <a:lstStyle/>
                    <a:p>
                      <a:pPr marL="0" marR="0">
                        <a:lnSpc>
                          <a:spcPct val="107000"/>
                        </a:lnSpc>
                        <a:spcBef>
                          <a:spcPts val="0"/>
                        </a:spcBef>
                        <a:spcAft>
                          <a:spcPts val="800"/>
                        </a:spcAft>
                      </a:pP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000" dirty="0">
                          <a:effectLst/>
                        </a:rPr>
                        <a:t>Required to report</a:t>
                      </a:r>
                      <a:r>
                        <a:rPr lang="en-US" sz="2000" baseline="0" dirty="0">
                          <a:effectLst/>
                        </a:rPr>
                        <a:t> neglect to authorities, when known or reasonably believed</a:t>
                      </a:r>
                      <a:endParaRPr lang="en-US" sz="2000" dirty="0">
                        <a:effectLst/>
                      </a:endParaRPr>
                    </a:p>
                  </a:txBody>
                  <a:tcPr marL="68580" marR="68580" marT="0" marB="0"/>
                </a:tc>
                <a:extLst>
                  <a:ext uri="{0D108BD9-81ED-4DB2-BD59-A6C34878D82A}">
                    <a16:rowId xmlns="" xmlns:a16="http://schemas.microsoft.com/office/drawing/2014/main" val="10004"/>
                  </a:ext>
                </a:extLst>
              </a:tr>
              <a:tr h="1482586">
                <a:tc vMerge="1">
                  <a:txBody>
                    <a:bodyPr/>
                    <a:lstStyle/>
                    <a:p>
                      <a:pPr marL="0" marR="0">
                        <a:lnSpc>
                          <a:spcPct val="107000"/>
                        </a:lnSpc>
                        <a:spcBef>
                          <a:spcPts val="0"/>
                        </a:spcBef>
                        <a:spcAft>
                          <a:spcPts val="800"/>
                        </a:spcAft>
                      </a:pPr>
                      <a:endParaRPr lang="en-US" sz="18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000" dirty="0">
                          <a:effectLst/>
                        </a:rPr>
                        <a:t>Investigate claims of educational neglect *</a:t>
                      </a:r>
                    </a:p>
                    <a:p>
                      <a:pPr marL="342900" marR="0" lvl="0" indent="-342900">
                        <a:lnSpc>
                          <a:spcPct val="107000"/>
                        </a:lnSpc>
                        <a:spcBef>
                          <a:spcPts val="0"/>
                        </a:spcBef>
                        <a:spcAft>
                          <a:spcPts val="800"/>
                        </a:spcAft>
                        <a:buFont typeface="Symbol" panose="05050102010706020507" pitchFamily="18" charset="2"/>
                        <a:buChar char=""/>
                      </a:pPr>
                      <a:r>
                        <a:rPr lang="en-US" sz="2000" dirty="0">
                          <a:effectLst/>
                        </a:rPr>
                        <a:t>Make</a:t>
                      </a:r>
                      <a:r>
                        <a:rPr lang="en-US" sz="2000" baseline="0" dirty="0">
                          <a:effectLst/>
                        </a:rPr>
                        <a:t> c</a:t>
                      </a:r>
                      <a:r>
                        <a:rPr lang="en-US" sz="2000" dirty="0">
                          <a:effectLst/>
                        </a:rPr>
                        <a:t>ase</a:t>
                      </a:r>
                      <a:r>
                        <a:rPr lang="en-US" sz="2000" baseline="0" dirty="0">
                          <a:effectLst/>
                        </a:rPr>
                        <a:t> plan requiring </a:t>
                      </a:r>
                      <a:r>
                        <a:rPr lang="en-US" sz="2000" dirty="0">
                          <a:effectLst/>
                        </a:rPr>
                        <a:t>improvements</a:t>
                      </a:r>
                    </a:p>
                    <a:p>
                      <a:pPr marL="342900" marR="0" lvl="0" indent="-342900">
                        <a:lnSpc>
                          <a:spcPct val="107000"/>
                        </a:lnSpc>
                        <a:spcBef>
                          <a:spcPts val="0"/>
                        </a:spcBef>
                        <a:spcAft>
                          <a:spcPts val="800"/>
                        </a:spcAft>
                        <a:buFont typeface="Symbol" panose="05050102010706020507" pitchFamily="18" charset="2"/>
                        <a:buChar char=""/>
                      </a:pPr>
                      <a:r>
                        <a:rPr lang="en-US" sz="2000" dirty="0">
                          <a:effectLst/>
                        </a:rPr>
                        <a:t>Refer to court </a:t>
                      </a:r>
                    </a:p>
                  </a:txBody>
                  <a:tcPr marL="68580" marR="68580" marT="0" marB="0"/>
                </a:tc>
                <a:extLst>
                  <a:ext uri="{0D108BD9-81ED-4DB2-BD59-A6C34878D82A}">
                    <a16:rowId xmlns="" xmlns:a16="http://schemas.microsoft.com/office/drawing/2014/main" val="10002"/>
                  </a:ext>
                </a:extLst>
              </a:tr>
              <a:tr h="1717389">
                <a:tc vMerge="1">
                  <a:txBody>
                    <a:bodyPr/>
                    <a:lstStyle/>
                    <a:p>
                      <a:pPr marL="0" marR="0">
                        <a:lnSpc>
                          <a:spcPct val="107000"/>
                        </a:lnSpc>
                        <a:spcBef>
                          <a:spcPts val="0"/>
                        </a:spcBef>
                        <a:spcAft>
                          <a:spcPts val="800"/>
                        </a:spcAft>
                      </a:pP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endParaRPr lang="en-US" sz="2000" dirty="0">
                        <a:effectLst/>
                        <a:latin typeface="Segoe UI" panose="020B0502040204020203" pitchFamily="34" charset="0"/>
                        <a:ea typeface="Calibri" panose="020F0502020204030204" pitchFamily="34" charset="0"/>
                      </a:endParaRPr>
                    </a:p>
                  </a:txBody>
                  <a:tcPr marL="68580" marR="68580" marT="0" marB="0"/>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000" dirty="0">
                          <a:effectLst/>
                        </a:rPr>
                        <a:t>Order a court appearance*</a:t>
                      </a:r>
                    </a:p>
                    <a:p>
                      <a:pPr marL="342900" marR="0" lvl="0" indent="-342900">
                        <a:lnSpc>
                          <a:spcPct val="107000"/>
                        </a:lnSpc>
                        <a:spcBef>
                          <a:spcPts val="0"/>
                        </a:spcBef>
                        <a:spcAft>
                          <a:spcPts val="800"/>
                        </a:spcAft>
                        <a:buFont typeface="Symbol" panose="05050102010706020507" pitchFamily="18" charset="2"/>
                        <a:buChar char=""/>
                      </a:pPr>
                      <a:r>
                        <a:rPr lang="en-US" sz="2000" dirty="0">
                          <a:effectLst/>
                        </a:rPr>
                        <a:t>Require</a:t>
                      </a:r>
                      <a:r>
                        <a:rPr lang="en-US" sz="2000" baseline="0" dirty="0">
                          <a:effectLst/>
                        </a:rPr>
                        <a:t> </a:t>
                      </a:r>
                      <a:r>
                        <a:rPr lang="en-US" sz="2000" dirty="0">
                          <a:effectLst/>
                        </a:rPr>
                        <a:t>evidence of education</a:t>
                      </a:r>
                    </a:p>
                    <a:p>
                      <a:pPr marL="342900" marR="0" lvl="0" indent="-342900">
                        <a:lnSpc>
                          <a:spcPct val="107000"/>
                        </a:lnSpc>
                        <a:spcBef>
                          <a:spcPts val="0"/>
                        </a:spcBef>
                        <a:spcAft>
                          <a:spcPts val="0"/>
                        </a:spcAft>
                        <a:buFont typeface="Symbol" panose="05050102010706020507" pitchFamily="18" charset="2"/>
                        <a:buChar char=""/>
                      </a:pPr>
                      <a:r>
                        <a:rPr lang="en-US" sz="2000" dirty="0">
                          <a:effectLst/>
                        </a:rPr>
                        <a:t>Require</a:t>
                      </a:r>
                      <a:r>
                        <a:rPr lang="en-US" sz="2000" baseline="0" dirty="0">
                          <a:effectLst/>
                        </a:rPr>
                        <a:t> </a:t>
                      </a:r>
                      <a:r>
                        <a:rPr lang="en-US" sz="2000" dirty="0">
                          <a:effectLst/>
                        </a:rPr>
                        <a:t>family to enroll child in public</a:t>
                      </a:r>
                      <a:r>
                        <a:rPr lang="en-US" sz="2000" baseline="0" dirty="0">
                          <a:effectLst/>
                        </a:rPr>
                        <a:t> or </a:t>
                      </a:r>
                    </a:p>
                    <a:p>
                      <a:pPr marL="0" marR="0" lvl="0" indent="0">
                        <a:lnSpc>
                          <a:spcPct val="107000"/>
                        </a:lnSpc>
                        <a:spcBef>
                          <a:spcPts val="0"/>
                        </a:spcBef>
                        <a:spcAft>
                          <a:spcPts val="0"/>
                        </a:spcAft>
                        <a:buFont typeface="Symbol" panose="05050102010706020507" pitchFamily="18" charset="2"/>
                        <a:buNone/>
                      </a:pPr>
                      <a:r>
                        <a:rPr lang="en-US" sz="2000" baseline="0" dirty="0">
                          <a:effectLst/>
                        </a:rPr>
                        <a:t>      other accredited </a:t>
                      </a:r>
                      <a:r>
                        <a:rPr lang="en-US" sz="2000" dirty="0">
                          <a:effectLst/>
                        </a:rPr>
                        <a:t>school</a:t>
                      </a:r>
                      <a:endParaRPr lang="en-US" sz="2000" dirty="0">
                        <a:effectLst/>
                        <a:latin typeface="Segoe UI" panose="020B0502040204020203" pitchFamily="34" charset="0"/>
                        <a:ea typeface="Calibri" panose="020F0502020204030204" pitchFamily="34" charset="0"/>
                      </a:endParaRPr>
                    </a:p>
                  </a:txBody>
                  <a:tcPr marL="68580" marR="68580" marT="0" marB="0"/>
                </a:tc>
                <a:extLst>
                  <a:ext uri="{0D108BD9-81ED-4DB2-BD59-A6C34878D82A}">
                    <a16:rowId xmlns=""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29</a:t>
            </a:fld>
            <a:endParaRPr lang="en-US" dirty="0"/>
          </a:p>
        </p:txBody>
      </p:sp>
      <p:sp>
        <p:nvSpPr>
          <p:cNvPr id="6" name="TextBox 5">
            <a:extLst>
              <a:ext uri="{FF2B5EF4-FFF2-40B4-BE49-F238E27FC236}">
                <a16:creationId xmlns="" xmlns:a16="http://schemas.microsoft.com/office/drawing/2014/main" id="{318636F9-5695-4171-B1D5-FD095416EA9E}"/>
              </a:ext>
            </a:extLst>
          </p:cNvPr>
          <p:cNvSpPr txBox="1"/>
          <p:nvPr/>
        </p:nvSpPr>
        <p:spPr>
          <a:xfrm>
            <a:off x="205740" y="2928803"/>
            <a:ext cx="2667000" cy="1200329"/>
          </a:xfrm>
          <a:prstGeom prst="rect">
            <a:avLst/>
          </a:prstGeom>
          <a:noFill/>
        </p:spPr>
        <p:txBody>
          <a:bodyPr wrap="square" rtlCol="0">
            <a:spAutoFit/>
          </a:bodyPr>
          <a:lstStyle/>
          <a:p>
            <a:r>
              <a:rPr lang="en-US" sz="2400" dirty="0"/>
              <a:t>Criteria </a:t>
            </a:r>
            <a:endParaRPr lang="en-US" sz="2400" dirty="0" smtClean="0"/>
          </a:p>
          <a:p>
            <a:r>
              <a:rPr lang="en-US" sz="2400" dirty="0"/>
              <a:t>n</a:t>
            </a:r>
            <a:r>
              <a:rPr lang="en-US" sz="2400" dirty="0" smtClean="0"/>
              <a:t>ot</a:t>
            </a:r>
          </a:p>
          <a:p>
            <a:r>
              <a:rPr lang="en-US" sz="2400" dirty="0" smtClean="0"/>
              <a:t>clear</a:t>
            </a:r>
            <a:endParaRPr lang="en-US" sz="2400" dirty="0"/>
          </a:p>
        </p:txBody>
      </p:sp>
      <p:sp>
        <p:nvSpPr>
          <p:cNvPr id="7" name="Arrow: Up 6">
            <a:extLst>
              <a:ext uri="{FF2B5EF4-FFF2-40B4-BE49-F238E27FC236}">
                <a16:creationId xmlns="" xmlns:a16="http://schemas.microsoft.com/office/drawing/2014/main" id="{1459DC81-F121-4F01-A6A4-4C7D8B1CA758}"/>
              </a:ext>
            </a:extLst>
          </p:cNvPr>
          <p:cNvSpPr/>
          <p:nvPr/>
        </p:nvSpPr>
        <p:spPr>
          <a:xfrm rot="6727020">
            <a:off x="1996259" y="3636694"/>
            <a:ext cx="484632" cy="2287466"/>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Arrow: Up 7">
            <a:extLst>
              <a:ext uri="{FF2B5EF4-FFF2-40B4-BE49-F238E27FC236}">
                <a16:creationId xmlns="" xmlns:a16="http://schemas.microsoft.com/office/drawing/2014/main" id="{293EF1A0-6DE5-4152-948B-80C28C9570D1}"/>
              </a:ext>
            </a:extLst>
          </p:cNvPr>
          <p:cNvSpPr/>
          <p:nvPr/>
        </p:nvSpPr>
        <p:spPr>
          <a:xfrm rot="5400000">
            <a:off x="2305890" y="2797914"/>
            <a:ext cx="484632" cy="1749507"/>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Arrow: Up 8">
            <a:extLst>
              <a:ext uri="{FF2B5EF4-FFF2-40B4-BE49-F238E27FC236}">
                <a16:creationId xmlns="" xmlns:a16="http://schemas.microsoft.com/office/drawing/2014/main" id="{7C86920B-CB5A-4529-8BB4-27A3E7FBDB53}"/>
              </a:ext>
            </a:extLst>
          </p:cNvPr>
          <p:cNvSpPr/>
          <p:nvPr/>
        </p:nvSpPr>
        <p:spPr>
          <a:xfrm rot="3572665">
            <a:off x="2051820" y="1071106"/>
            <a:ext cx="484632" cy="233404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321224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B572A1-1941-4D5A-9329-F3705A0CB8A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 xmlns:a16="http://schemas.microsoft.com/office/drawing/2014/main" id="{76678238-40E0-40E0-B2D8-5A0FA7CD90E4}"/>
              </a:ext>
            </a:extLst>
          </p:cNvPr>
          <p:cNvSpPr>
            <a:spLocks noGrp="1"/>
          </p:cNvSpPr>
          <p:nvPr>
            <p:ph idx="1"/>
          </p:nvPr>
        </p:nvSpPr>
        <p:spPr/>
        <p:txBody>
          <a:bodyPr>
            <a:normAutofit fontScale="92500" lnSpcReduction="20000"/>
          </a:bodyPr>
          <a:lstStyle/>
          <a:p>
            <a:r>
              <a:rPr lang="en-US" dirty="0"/>
              <a:t>Home schools are </a:t>
            </a:r>
            <a:r>
              <a:rPr lang="en-US" dirty="0" smtClean="0"/>
              <a:t>private </a:t>
            </a:r>
            <a:r>
              <a:rPr lang="en-US" dirty="0"/>
              <a:t>unaccredited schools operated by a parent or guardian </a:t>
            </a:r>
          </a:p>
          <a:p>
            <a:pPr lvl="1"/>
            <a:r>
              <a:rPr lang="en-US" dirty="0"/>
              <a:t>Kentucky </a:t>
            </a:r>
            <a:r>
              <a:rPr lang="en-US" dirty="0" smtClean="0"/>
              <a:t>Constitution </a:t>
            </a:r>
            <a:r>
              <a:rPr lang="en-US" dirty="0"/>
              <a:t>protects right to </a:t>
            </a:r>
            <a:r>
              <a:rPr lang="en-US" dirty="0" smtClean="0"/>
              <a:t>educate a </a:t>
            </a:r>
            <a:r>
              <a:rPr lang="en-US" dirty="0"/>
              <a:t>child consistent with </a:t>
            </a:r>
            <a:r>
              <a:rPr lang="en-US" dirty="0" smtClean="0"/>
              <a:t>the conscience of parent/guardian </a:t>
            </a:r>
          </a:p>
          <a:p>
            <a:pPr marL="457200" lvl="1" indent="0">
              <a:buNone/>
            </a:pPr>
            <a:endParaRPr lang="en-US" dirty="0"/>
          </a:p>
          <a:p>
            <a:r>
              <a:rPr lang="en-US" dirty="0"/>
              <a:t>Reasons for homeschooling</a:t>
            </a:r>
          </a:p>
          <a:p>
            <a:pPr lvl="1"/>
            <a:r>
              <a:rPr lang="en-US" dirty="0"/>
              <a:t>Social, academic, religious, flexibility, safety</a:t>
            </a:r>
          </a:p>
          <a:p>
            <a:pPr marL="457200" lvl="1" indent="0">
              <a:buNone/>
            </a:pPr>
            <a:endParaRPr lang="en-US" dirty="0"/>
          </a:p>
          <a:p>
            <a:r>
              <a:rPr lang="en-US" dirty="0"/>
              <a:t>Home schools in Kentucky include</a:t>
            </a:r>
          </a:p>
          <a:p>
            <a:pPr lvl="1"/>
            <a:r>
              <a:rPr lang="en-US" dirty="0"/>
              <a:t>Home instruction, online, tutors, enrollment part- or full-time in nonaccredited school, home school cooperatives</a:t>
            </a:r>
          </a:p>
          <a:p>
            <a:pPr marL="457200" lvl="1" indent="0">
              <a:buNone/>
            </a:pPr>
            <a:endParaRPr lang="en-US" dirty="0"/>
          </a:p>
        </p:txBody>
      </p:sp>
      <p:sp>
        <p:nvSpPr>
          <p:cNvPr id="4" name="Slide Number Placeholder 3">
            <a:extLst>
              <a:ext uri="{FF2B5EF4-FFF2-40B4-BE49-F238E27FC236}">
                <a16:creationId xmlns="" xmlns:a16="http://schemas.microsoft.com/office/drawing/2014/main" id="{15519D15-B184-4D62-A12F-8BDD98A31531}"/>
              </a:ext>
            </a:extLst>
          </p:cNvPr>
          <p:cNvSpPr>
            <a:spLocks noGrp="1"/>
          </p:cNvSpPr>
          <p:nvPr>
            <p:ph type="sldNum" sz="quarter" idx="12"/>
          </p:nvPr>
        </p:nvSpPr>
        <p:spPr/>
        <p:txBody>
          <a:bodyPr/>
          <a:lstStyle/>
          <a:p>
            <a:pPr>
              <a:defRPr/>
            </a:pPr>
            <a:fld id="{E6341818-0A42-41AA-9C03-F736148CE495}" type="slidenum">
              <a:rPr lang="en-US" smtClean="0"/>
              <a:pPr>
                <a:defRPr/>
              </a:pPr>
              <a:t>3</a:t>
            </a:fld>
            <a:endParaRPr lang="en-US" dirty="0"/>
          </a:p>
        </p:txBody>
      </p:sp>
    </p:spTree>
    <p:extLst>
      <p:ext uri="{BB962C8B-B14F-4D97-AF65-F5344CB8AC3E}">
        <p14:creationId xmlns:p14="http://schemas.microsoft.com/office/powerpoint/2010/main" val="4104128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 Document</a:t>
            </a:r>
          </a:p>
        </p:txBody>
      </p:sp>
      <p:sp>
        <p:nvSpPr>
          <p:cNvPr id="3" name="Content Placeholder 2"/>
          <p:cNvSpPr>
            <a:spLocks noGrp="1"/>
          </p:cNvSpPr>
          <p:nvPr>
            <p:ph idx="1"/>
          </p:nvPr>
        </p:nvSpPr>
        <p:spPr/>
        <p:txBody>
          <a:bodyPr>
            <a:normAutofit fontScale="85000" lnSpcReduction="10000"/>
          </a:bodyPr>
          <a:lstStyle/>
          <a:p>
            <a:r>
              <a:rPr lang="en-US" dirty="0"/>
              <a:t>Developed in 1997 by Christian Home Educators of Kentucky (CHEK), the Kentucky Home Education Association (KHEA), DPPs from four Kentucky districts, and the KDE liaison for nonpublic schools</a:t>
            </a:r>
          </a:p>
          <a:p>
            <a:endParaRPr lang="en-US" dirty="0"/>
          </a:p>
          <a:p>
            <a:r>
              <a:rPr lang="en-US" dirty="0"/>
              <a:t>Attempts to clarify roles</a:t>
            </a:r>
          </a:p>
          <a:p>
            <a:endParaRPr lang="en-US" dirty="0"/>
          </a:p>
          <a:p>
            <a:r>
              <a:rPr lang="en-US" dirty="0"/>
              <a:t>Describes and sometimes interprets law</a:t>
            </a:r>
          </a:p>
          <a:p>
            <a:endParaRPr lang="en-US" dirty="0"/>
          </a:p>
          <a:p>
            <a:r>
              <a:rPr lang="en-US" dirty="0"/>
              <a:t>Many DPPs are unaware of or confused about the document, especially whether it represents law or informal guidance</a:t>
            </a:r>
          </a:p>
          <a:p>
            <a:pPr marL="118872" indent="0">
              <a:buNone/>
            </a:pPr>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30</a:t>
            </a:fld>
            <a:endParaRPr lang="en-US" dirty="0"/>
          </a:p>
        </p:txBody>
      </p:sp>
    </p:spTree>
    <p:extLst>
      <p:ext uri="{BB962C8B-B14F-4D97-AF65-F5344CB8AC3E}">
        <p14:creationId xmlns:p14="http://schemas.microsoft.com/office/powerpoint/2010/main" val="25530660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Time Limitations On </a:t>
            </a:r>
            <a:r>
              <a:rPr lang="en-US" dirty="0" err="1"/>
              <a:t>DPPs</a:t>
            </a:r>
            <a:r>
              <a:rPr lang="en-US" dirty="0"/>
              <a:t>, </a:t>
            </a:r>
            <a:br>
              <a:rPr lang="en-US" dirty="0"/>
            </a:br>
            <a:r>
              <a:rPr lang="en-US" dirty="0"/>
              <a:t>CHFS, And Local Courts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DPPs, CHFS, and courts report </a:t>
            </a:r>
            <a:r>
              <a:rPr lang="en-US" dirty="0"/>
              <a:t>limitations in time and personnel available to address </a:t>
            </a:r>
            <a:r>
              <a:rPr lang="en-US" dirty="0" smtClean="0"/>
              <a:t>their many </a:t>
            </a:r>
            <a:r>
              <a:rPr lang="en-US" dirty="0"/>
              <a:t>duties under the law</a:t>
            </a:r>
          </a:p>
          <a:p>
            <a:endParaRPr lang="en-US" dirty="0"/>
          </a:p>
          <a:p>
            <a:r>
              <a:rPr lang="en-US" dirty="0" err="1" smtClean="0"/>
              <a:t>DPPs</a:t>
            </a:r>
            <a:r>
              <a:rPr lang="en-US" dirty="0" smtClean="0"/>
              <a:t> </a:t>
            </a:r>
            <a:r>
              <a:rPr lang="en-US" dirty="0"/>
              <a:t>feel primary responsibility to address duties related to public school attendance</a:t>
            </a:r>
          </a:p>
          <a:p>
            <a:endParaRPr lang="en-US" dirty="0"/>
          </a:p>
          <a:p>
            <a:r>
              <a:rPr lang="en-US" dirty="0"/>
              <a:t>CHFS or local courts may prioritize reports of physical abuse or neglect over educational neglect alone</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31</a:t>
            </a:fld>
            <a:endParaRPr lang="en-US" dirty="0"/>
          </a:p>
        </p:txBody>
      </p:sp>
    </p:spTree>
    <p:extLst>
      <p:ext uri="{BB962C8B-B14F-4D97-AF65-F5344CB8AC3E}">
        <p14:creationId xmlns:p14="http://schemas.microsoft.com/office/powerpoint/2010/main" val="24779325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91600" cy="1252728"/>
          </a:xfrm>
        </p:spPr>
        <p:txBody>
          <a:bodyPr>
            <a:normAutofit/>
          </a:bodyPr>
          <a:lstStyle/>
          <a:p>
            <a:r>
              <a:rPr lang="en-US" sz="3600" dirty="0"/>
              <a:t>Variation In DPPs’ Reports Of Accountability</a:t>
            </a:r>
          </a:p>
        </p:txBody>
      </p:sp>
      <p:sp>
        <p:nvSpPr>
          <p:cNvPr id="3" name="Content Placeholder 2"/>
          <p:cNvSpPr>
            <a:spLocks noGrp="1"/>
          </p:cNvSpPr>
          <p:nvPr>
            <p:ph idx="1"/>
          </p:nvPr>
        </p:nvSpPr>
        <p:spPr/>
        <p:txBody>
          <a:bodyPr>
            <a:normAutofit fontScale="92500" lnSpcReduction="10000"/>
          </a:bodyPr>
          <a:lstStyle/>
          <a:p>
            <a:r>
              <a:rPr lang="en-US" dirty="0"/>
              <a:t>Some </a:t>
            </a:r>
            <a:r>
              <a:rPr lang="en-US" dirty="0" err="1"/>
              <a:t>DPPs</a:t>
            </a:r>
            <a:r>
              <a:rPr lang="en-US" dirty="0"/>
              <a:t> </a:t>
            </a:r>
            <a:r>
              <a:rPr lang="en-US" dirty="0" smtClean="0"/>
              <a:t>(approximately </a:t>
            </a:r>
            <a:r>
              <a:rPr lang="en-US" dirty="0"/>
              <a:t>one third) report high likeliness that home school parents or guardians not educating will ultimately face </a:t>
            </a:r>
            <a:r>
              <a:rPr lang="en-US" dirty="0" smtClean="0"/>
              <a:t>consequences in local courts</a:t>
            </a:r>
            <a:endParaRPr lang="en-US" dirty="0"/>
          </a:p>
          <a:p>
            <a:endParaRPr lang="en-US" dirty="0"/>
          </a:p>
          <a:p>
            <a:r>
              <a:rPr lang="en-US" dirty="0"/>
              <a:t>Factors explaining variation among districts:</a:t>
            </a:r>
          </a:p>
          <a:p>
            <a:pPr lvl="1"/>
            <a:r>
              <a:rPr lang="en-US" dirty="0"/>
              <a:t>Willingness of local courts or CHFS to take action on educational neglect, in the absence of other forms of neglect or abuse</a:t>
            </a:r>
          </a:p>
          <a:p>
            <a:pPr lvl="1"/>
            <a:r>
              <a:rPr lang="en-US" dirty="0" smtClean="0"/>
              <a:t>Home school </a:t>
            </a:r>
            <a:r>
              <a:rPr lang="en-US" dirty="0"/>
              <a:t>response to contact with government officials</a:t>
            </a:r>
          </a:p>
          <a:p>
            <a:pPr lvl="1"/>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32</a:t>
            </a:fld>
            <a:endParaRPr lang="en-US" dirty="0"/>
          </a:p>
        </p:txBody>
      </p:sp>
    </p:spTree>
    <p:extLst>
      <p:ext uri="{BB962C8B-B14F-4D97-AF65-F5344CB8AC3E}">
        <p14:creationId xmlns:p14="http://schemas.microsoft.com/office/powerpoint/2010/main" val="30271004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Potential For Greater Clarity And Guidance Under Existing Laws</a:t>
            </a:r>
          </a:p>
        </p:txBody>
      </p:sp>
      <p:sp>
        <p:nvSpPr>
          <p:cNvPr id="3" name="Content Placeholder 2"/>
          <p:cNvSpPr>
            <a:spLocks noGrp="1"/>
          </p:cNvSpPr>
          <p:nvPr>
            <p:ph idx="1"/>
          </p:nvPr>
        </p:nvSpPr>
        <p:spPr/>
        <p:txBody>
          <a:bodyPr/>
          <a:lstStyle/>
          <a:p>
            <a:pPr marL="118872" indent="0" algn="ctr">
              <a:buNone/>
            </a:pPr>
            <a:endParaRPr lang="en-US" dirty="0"/>
          </a:p>
          <a:p>
            <a:pPr marL="118872" indent="0">
              <a:buNone/>
            </a:pPr>
            <a:r>
              <a:rPr lang="en-US" dirty="0"/>
              <a:t>All of the findings contained in </a:t>
            </a:r>
            <a:r>
              <a:rPr lang="en-US" dirty="0" err="1"/>
              <a:t>OEA’s</a:t>
            </a:r>
            <a:r>
              <a:rPr lang="en-US" dirty="0"/>
              <a:t> report concern the potential for greater clarity and guidance under existing laws that apply to home schools, especially KRS 159.040. That statute authorizes, but does not require, roles not currently played by the Kentucky Board of Education and Kentucky Department of Education.  </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33</a:t>
            </a:fld>
            <a:endParaRPr lang="en-US" dirty="0"/>
          </a:p>
        </p:txBody>
      </p:sp>
    </p:spTree>
    <p:extLst>
      <p:ext uri="{BB962C8B-B14F-4D97-AF65-F5344CB8AC3E}">
        <p14:creationId xmlns:p14="http://schemas.microsoft.com/office/powerpoint/2010/main" val="10860780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r>
              <a:rPr lang="en-US" dirty="0"/>
              <a:t>KRS 159.040</a:t>
            </a:r>
            <a:br>
              <a:rPr lang="en-US" dirty="0"/>
            </a:br>
            <a:r>
              <a:rPr lang="en-US" sz="4000" dirty="0"/>
              <a:t>Attendance At Private And Parochial Schools</a:t>
            </a:r>
          </a:p>
        </p:txBody>
      </p:sp>
      <p:sp>
        <p:nvSpPr>
          <p:cNvPr id="3" name="Content Placeholder 2"/>
          <p:cNvSpPr>
            <a:spLocks noGrp="1"/>
          </p:cNvSpPr>
          <p:nvPr>
            <p:ph idx="1"/>
          </p:nvPr>
        </p:nvSpPr>
        <p:spPr/>
        <p:txBody>
          <a:bodyPr>
            <a:normAutofit fontScale="92500" lnSpcReduction="20000"/>
          </a:bodyPr>
          <a:lstStyle/>
          <a:p>
            <a:endParaRPr lang="en-US" dirty="0"/>
          </a:p>
          <a:p>
            <a:pPr marL="118872" indent="0">
              <a:buNone/>
            </a:pPr>
            <a:r>
              <a:rPr lang="en-US" dirty="0"/>
              <a:t>Attendance at private and parochial schools shall be kept by the authorities of such schools in a register provided by the Kentucky Board of Education, and such school authorities shall make attendance and scholarship reports in the same manner as is required by law or by regulation of the Kentucky Board of Education of public school officials. Such schools shall at all times be open to inspection by directors of pupil personnel and officials of the Department of Education. </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34</a:t>
            </a:fld>
            <a:endParaRPr lang="en-US" dirty="0"/>
          </a:p>
        </p:txBody>
      </p:sp>
    </p:spTree>
    <p:extLst>
      <p:ext uri="{BB962C8B-B14F-4D97-AF65-F5344CB8AC3E}">
        <p14:creationId xmlns:p14="http://schemas.microsoft.com/office/powerpoint/2010/main" val="1071892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3.1</a:t>
            </a:r>
          </a:p>
        </p:txBody>
      </p:sp>
      <p:sp>
        <p:nvSpPr>
          <p:cNvPr id="3" name="Content Placeholder 2"/>
          <p:cNvSpPr>
            <a:spLocks noGrp="1"/>
          </p:cNvSpPr>
          <p:nvPr>
            <p:ph idx="1"/>
          </p:nvPr>
        </p:nvSpPr>
        <p:spPr/>
        <p:txBody>
          <a:bodyPr/>
          <a:lstStyle/>
          <a:p>
            <a:pPr marL="118872" indent="0">
              <a:buNone/>
            </a:pPr>
            <a:r>
              <a:rPr lang="en-US" b="1" dirty="0"/>
              <a:t>KRS 159.040 authorizes the Kentucky Board of Education to play a role in establishing criteria required for attendance and scholarship reports that apply to all schools. KBE has not proposed regulations for the keeping of scholarship reports. </a:t>
            </a:r>
            <a:endParaRPr lang="en-US" dirty="0"/>
          </a:p>
          <a:p>
            <a:pPr marL="118872" indent="0">
              <a:buNone/>
            </a:pPr>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35</a:t>
            </a:fld>
            <a:endParaRPr lang="en-US" dirty="0"/>
          </a:p>
        </p:txBody>
      </p:sp>
    </p:spTree>
    <p:extLst>
      <p:ext uri="{BB962C8B-B14F-4D97-AF65-F5344CB8AC3E}">
        <p14:creationId xmlns:p14="http://schemas.microsoft.com/office/powerpoint/2010/main" val="42816926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3.2</a:t>
            </a:r>
          </a:p>
        </p:txBody>
      </p:sp>
      <p:sp>
        <p:nvSpPr>
          <p:cNvPr id="3" name="Content Placeholder 2"/>
          <p:cNvSpPr>
            <a:spLocks noGrp="1"/>
          </p:cNvSpPr>
          <p:nvPr>
            <p:ph idx="1"/>
          </p:nvPr>
        </p:nvSpPr>
        <p:spPr/>
        <p:txBody>
          <a:bodyPr/>
          <a:lstStyle/>
          <a:p>
            <a:pPr marL="118872" indent="0">
              <a:buNone/>
            </a:pPr>
            <a:r>
              <a:rPr lang="en-US" b="1" dirty="0"/>
              <a:t>KRS 159.040 requires home schools to keep attendance in a register provided by KBE. KBE does not provide home schools with an attendance register. </a:t>
            </a:r>
            <a:endParaRPr lang="en-US" dirty="0"/>
          </a:p>
          <a:p>
            <a:pPr marL="118872" indent="0">
              <a:buNone/>
            </a:pPr>
            <a:r>
              <a:rPr lang="en-US" dirty="0"/>
              <a:t> </a:t>
            </a:r>
          </a:p>
          <a:p>
            <a:pPr marL="118872" indent="0">
              <a:buNone/>
            </a:pPr>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36</a:t>
            </a:fld>
            <a:endParaRPr lang="en-US" dirty="0"/>
          </a:p>
        </p:txBody>
      </p:sp>
    </p:spTree>
    <p:extLst>
      <p:ext uri="{BB962C8B-B14F-4D97-AF65-F5344CB8AC3E}">
        <p14:creationId xmlns:p14="http://schemas.microsoft.com/office/powerpoint/2010/main" val="42696890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3.3 </a:t>
            </a:r>
          </a:p>
        </p:txBody>
      </p:sp>
      <p:sp>
        <p:nvSpPr>
          <p:cNvPr id="3" name="Content Placeholder 2"/>
          <p:cNvSpPr>
            <a:spLocks noGrp="1"/>
          </p:cNvSpPr>
          <p:nvPr>
            <p:ph idx="1"/>
          </p:nvPr>
        </p:nvSpPr>
        <p:spPr/>
        <p:txBody>
          <a:bodyPr/>
          <a:lstStyle/>
          <a:p>
            <a:pPr marL="118872" indent="0">
              <a:buNone/>
            </a:pPr>
            <a:r>
              <a:rPr lang="en-US" b="1" dirty="0"/>
              <a:t>KRS 159.040 allows </a:t>
            </a:r>
            <a:r>
              <a:rPr lang="en-US" b="1" dirty="0" err="1"/>
              <a:t>KDE</a:t>
            </a:r>
            <a:r>
              <a:rPr lang="en-US" b="1" dirty="0"/>
              <a:t> to play a role in inspecting attendance and scholarship reports. </a:t>
            </a:r>
            <a:r>
              <a:rPr lang="en-US" b="1" dirty="0" err="1"/>
              <a:t>KDE</a:t>
            </a:r>
            <a:r>
              <a:rPr lang="en-US" b="1" dirty="0"/>
              <a:t> does not currently play such a role.  </a:t>
            </a:r>
            <a:endParaRPr lang="en-US" dirty="0"/>
          </a:p>
          <a:p>
            <a:pPr marL="118872" indent="0">
              <a:buNone/>
            </a:pPr>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37</a:t>
            </a:fld>
            <a:endParaRPr lang="en-US" dirty="0"/>
          </a:p>
        </p:txBody>
      </p:sp>
    </p:spTree>
    <p:extLst>
      <p:ext uri="{BB962C8B-B14F-4D97-AF65-F5344CB8AC3E}">
        <p14:creationId xmlns:p14="http://schemas.microsoft.com/office/powerpoint/2010/main" val="5507455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3.4</a:t>
            </a:r>
          </a:p>
        </p:txBody>
      </p:sp>
      <p:sp>
        <p:nvSpPr>
          <p:cNvPr id="3" name="Content Placeholder 2"/>
          <p:cNvSpPr>
            <a:spLocks noGrp="1"/>
          </p:cNvSpPr>
          <p:nvPr>
            <p:ph idx="1"/>
          </p:nvPr>
        </p:nvSpPr>
        <p:spPr/>
        <p:txBody>
          <a:bodyPr>
            <a:normAutofit lnSpcReduction="10000"/>
          </a:bodyPr>
          <a:lstStyle/>
          <a:p>
            <a:pPr marL="118872" indent="0">
              <a:buNone/>
            </a:pPr>
            <a:r>
              <a:rPr lang="en-US" b="1" dirty="0"/>
              <a:t>The best practice document developed in 1997 and updated since then attempts to provide clarity to homeschooling families and </a:t>
            </a:r>
            <a:r>
              <a:rPr lang="en-US" b="1" dirty="0" err="1"/>
              <a:t>DPPs</a:t>
            </a:r>
            <a:r>
              <a:rPr lang="en-US" b="1" dirty="0"/>
              <a:t>. The best practice document was developed by a task force that included members of statewide home school organizations, </a:t>
            </a:r>
            <a:r>
              <a:rPr lang="en-US" b="1" dirty="0" err="1"/>
              <a:t>DPPs</a:t>
            </a:r>
            <a:r>
              <a:rPr lang="en-US" b="1" dirty="0"/>
              <a:t> and a </a:t>
            </a:r>
            <a:r>
              <a:rPr lang="en-US" b="1" dirty="0" err="1"/>
              <a:t>KDE</a:t>
            </a:r>
            <a:r>
              <a:rPr lang="en-US" b="1" dirty="0"/>
              <a:t> representative. Many </a:t>
            </a:r>
            <a:r>
              <a:rPr lang="en-US" b="1" dirty="0" err="1"/>
              <a:t>DPPs</a:t>
            </a:r>
            <a:r>
              <a:rPr lang="en-US" b="1" dirty="0"/>
              <a:t> are either not aware of this document or are confused about whether it represents law or suggested practices.</a:t>
            </a:r>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38</a:t>
            </a:fld>
            <a:endParaRPr lang="en-US" dirty="0"/>
          </a:p>
        </p:txBody>
      </p:sp>
    </p:spTree>
    <p:extLst>
      <p:ext uri="{BB962C8B-B14F-4D97-AF65-F5344CB8AC3E}">
        <p14:creationId xmlns:p14="http://schemas.microsoft.com/office/powerpoint/2010/main" val="28434332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3.5</a:t>
            </a:r>
          </a:p>
        </p:txBody>
      </p:sp>
      <p:sp>
        <p:nvSpPr>
          <p:cNvPr id="3" name="Content Placeholder 2"/>
          <p:cNvSpPr>
            <a:spLocks noGrp="1"/>
          </p:cNvSpPr>
          <p:nvPr>
            <p:ph idx="1"/>
          </p:nvPr>
        </p:nvSpPr>
        <p:spPr/>
        <p:txBody>
          <a:bodyPr>
            <a:normAutofit/>
          </a:bodyPr>
          <a:lstStyle/>
          <a:p>
            <a:pPr marL="118872" indent="0">
              <a:buNone/>
            </a:pPr>
            <a:r>
              <a:rPr lang="en-US" b="1" dirty="0"/>
              <a:t>By law, CHFS and local courts have the sole authority to determine whether a child is being educationally neglected. Currently, guidance and tools to make determinations of educational neglect are limited. Thus, determinations of educational neglect are made based on the discretion of DCBS workers or judges.</a:t>
            </a:r>
            <a:endParaRPr lang="en-US" dirty="0"/>
          </a:p>
          <a:p>
            <a:pPr marL="118872" indent="0">
              <a:buNone/>
            </a:pPr>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39</a:t>
            </a:fld>
            <a:endParaRPr lang="en-US" dirty="0"/>
          </a:p>
        </p:txBody>
      </p:sp>
    </p:spTree>
    <p:extLst>
      <p:ext uri="{BB962C8B-B14F-4D97-AF65-F5344CB8AC3E}">
        <p14:creationId xmlns:p14="http://schemas.microsoft.com/office/powerpoint/2010/main" val="2403858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Used In The Report</a:t>
            </a:r>
          </a:p>
        </p:txBody>
      </p:sp>
      <p:sp>
        <p:nvSpPr>
          <p:cNvPr id="3" name="Content Placeholder 2"/>
          <p:cNvSpPr>
            <a:spLocks noGrp="1"/>
          </p:cNvSpPr>
          <p:nvPr>
            <p:ph idx="1"/>
          </p:nvPr>
        </p:nvSpPr>
        <p:spPr/>
        <p:txBody>
          <a:bodyPr>
            <a:normAutofit fontScale="92500"/>
          </a:bodyPr>
          <a:lstStyle/>
          <a:p>
            <a:r>
              <a:rPr lang="en-US" dirty="0"/>
              <a:t>OEA survey of school district Directors of Pupil Personnel (DPPs) </a:t>
            </a:r>
          </a:p>
          <a:p>
            <a:r>
              <a:rPr lang="en-US" dirty="0"/>
              <a:t>Staff review of home school laws in other states</a:t>
            </a:r>
          </a:p>
          <a:p>
            <a:r>
              <a:rPr lang="en-US" dirty="0"/>
              <a:t>Kentucky Department of Education </a:t>
            </a:r>
          </a:p>
          <a:p>
            <a:r>
              <a:rPr lang="en-US" dirty="0"/>
              <a:t>Kentucky Council on Postsecondary Education </a:t>
            </a:r>
          </a:p>
          <a:p>
            <a:r>
              <a:rPr lang="en-US" dirty="0"/>
              <a:t>Interviews</a:t>
            </a:r>
          </a:p>
          <a:p>
            <a:pPr lvl="1"/>
            <a:r>
              <a:rPr lang="en-US" dirty="0"/>
              <a:t>Officials from school districts, Cabinet for Health and Family Services (CHFS), and Administrative Office of the Courts</a:t>
            </a:r>
          </a:p>
          <a:p>
            <a:pPr lvl="1"/>
            <a:r>
              <a:rPr lang="en-US" dirty="0"/>
              <a:t>Homeschool parents and groups</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4</a:t>
            </a:fld>
            <a:endParaRPr lang="en-US" dirty="0"/>
          </a:p>
        </p:txBody>
      </p:sp>
    </p:spTree>
    <p:extLst>
      <p:ext uri="{BB962C8B-B14F-4D97-AF65-F5344CB8AC3E}">
        <p14:creationId xmlns:p14="http://schemas.microsoft.com/office/powerpoint/2010/main" val="40917000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77500" lnSpcReduction="20000"/>
          </a:bodyPr>
          <a:lstStyle/>
          <a:p>
            <a:r>
              <a:rPr lang="en-US" dirty="0"/>
              <a:t>Enrollments are increasing but </a:t>
            </a:r>
            <a:r>
              <a:rPr lang="en-US" dirty="0" smtClean="0"/>
              <a:t>vary among districts</a:t>
            </a:r>
            <a:endParaRPr lang="en-US" dirty="0"/>
          </a:p>
          <a:p>
            <a:endParaRPr lang="en-US" dirty="0"/>
          </a:p>
          <a:p>
            <a:r>
              <a:rPr lang="en-US" dirty="0"/>
              <a:t>Outcome data for majority of homeschool children not available</a:t>
            </a:r>
          </a:p>
          <a:p>
            <a:endParaRPr lang="en-US" dirty="0"/>
          </a:p>
          <a:p>
            <a:r>
              <a:rPr lang="en-US" dirty="0"/>
              <a:t>Kentucky requires more of home schools than some states and less than others</a:t>
            </a:r>
          </a:p>
          <a:p>
            <a:endParaRPr lang="en-US" dirty="0"/>
          </a:p>
          <a:p>
            <a:r>
              <a:rPr lang="en-US" dirty="0"/>
              <a:t>Many </a:t>
            </a:r>
            <a:r>
              <a:rPr lang="en-US" dirty="0" err="1"/>
              <a:t>DPPs</a:t>
            </a:r>
            <a:r>
              <a:rPr lang="en-US" dirty="0"/>
              <a:t> have concerns about insufficient accountability for home schools that may not be educating</a:t>
            </a:r>
          </a:p>
          <a:p>
            <a:endParaRPr lang="en-US" dirty="0"/>
          </a:p>
          <a:p>
            <a:r>
              <a:rPr lang="en-US" dirty="0"/>
              <a:t>Current law allows room for greater clarification of home school requirements </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40</a:t>
            </a:fld>
            <a:endParaRPr lang="en-US" dirty="0"/>
          </a:p>
        </p:txBody>
      </p:sp>
    </p:spTree>
    <p:extLst>
      <p:ext uri="{BB962C8B-B14F-4D97-AF65-F5344CB8AC3E}">
        <p14:creationId xmlns:p14="http://schemas.microsoft.com/office/powerpoint/2010/main" val="1032018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 Conclusions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H</a:t>
            </a:r>
            <a:r>
              <a:rPr lang="en-US" dirty="0" smtClean="0"/>
              <a:t>ome </a:t>
            </a:r>
            <a:r>
              <a:rPr lang="en-US" dirty="0"/>
              <a:t>school enrollments rising </a:t>
            </a:r>
          </a:p>
          <a:p>
            <a:endParaRPr lang="en-US" dirty="0" smtClean="0"/>
          </a:p>
          <a:p>
            <a:r>
              <a:rPr lang="en-US" dirty="0" smtClean="0"/>
              <a:t>KY slightly exceeds </a:t>
            </a:r>
            <a:r>
              <a:rPr lang="en-US" dirty="0"/>
              <a:t>the nation</a:t>
            </a:r>
          </a:p>
          <a:p>
            <a:endParaRPr lang="en-US" dirty="0"/>
          </a:p>
          <a:p>
            <a:r>
              <a:rPr lang="en-US" dirty="0"/>
              <a:t>Outcome and demographic data for majority of homeschooled children not available</a:t>
            </a:r>
          </a:p>
          <a:p>
            <a:endParaRPr lang="en-US" dirty="0"/>
          </a:p>
          <a:p>
            <a:r>
              <a:rPr lang="en-US" dirty="0"/>
              <a:t>Home school graduates enrolling in Kentucky colleges outperform public school graduates but enroll in lower percentages</a:t>
            </a:r>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5</a:t>
            </a:fld>
            <a:endParaRPr lang="en-US" dirty="0"/>
          </a:p>
        </p:txBody>
      </p:sp>
    </p:spTree>
    <p:extLst>
      <p:ext uri="{BB962C8B-B14F-4D97-AF65-F5344CB8AC3E}">
        <p14:creationId xmlns:p14="http://schemas.microsoft.com/office/powerpoint/2010/main" val="4010688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 Conclusions</a:t>
            </a:r>
            <a:br>
              <a:rPr lang="en-US" dirty="0"/>
            </a:br>
            <a:endParaRPr lang="en-US" dirty="0"/>
          </a:p>
        </p:txBody>
      </p:sp>
      <p:sp>
        <p:nvSpPr>
          <p:cNvPr id="3" name="Content Placeholder 2"/>
          <p:cNvSpPr>
            <a:spLocks noGrp="1"/>
          </p:cNvSpPr>
          <p:nvPr>
            <p:ph idx="1"/>
          </p:nvPr>
        </p:nvSpPr>
        <p:spPr>
          <a:xfrm>
            <a:off x="76200" y="1600200"/>
            <a:ext cx="8862060" cy="5257800"/>
          </a:xfrm>
        </p:spPr>
        <p:txBody>
          <a:bodyPr>
            <a:normAutofit fontScale="25000" lnSpcReduction="20000"/>
          </a:bodyPr>
          <a:lstStyle/>
          <a:p>
            <a:r>
              <a:rPr lang="en-US" sz="10400" dirty="0" smtClean="0"/>
              <a:t>KY requirements for home schools higher than some states, lower than others</a:t>
            </a:r>
          </a:p>
          <a:p>
            <a:pPr marL="118872" indent="0">
              <a:buNone/>
            </a:pPr>
            <a:endParaRPr lang="en-US" sz="10400" dirty="0"/>
          </a:p>
          <a:p>
            <a:r>
              <a:rPr lang="en-US" sz="10400" dirty="0"/>
              <a:t>Home school groups believe that KY law provides accountability</a:t>
            </a:r>
          </a:p>
          <a:p>
            <a:pPr marL="118872" indent="0">
              <a:buNone/>
            </a:pPr>
            <a:endParaRPr lang="en-US" sz="10400" dirty="0"/>
          </a:p>
          <a:p>
            <a:r>
              <a:rPr lang="en-US" sz="10400" dirty="0"/>
              <a:t>Many DPPs report insufficient </a:t>
            </a:r>
            <a:r>
              <a:rPr lang="en-US" sz="10400" dirty="0" smtClean="0"/>
              <a:t>accountability for home schools</a:t>
            </a:r>
            <a:endParaRPr lang="en-US" sz="10400" dirty="0"/>
          </a:p>
          <a:p>
            <a:pPr lvl="1"/>
            <a:r>
              <a:rPr lang="en-US" sz="10000" dirty="0" smtClean="0"/>
              <a:t>They report </a:t>
            </a:r>
            <a:r>
              <a:rPr lang="en-US" sz="10000" dirty="0"/>
              <a:t>some families using home school laws to avoid legal consequences of public school truancy</a:t>
            </a:r>
          </a:p>
          <a:p>
            <a:pPr marL="457200" lvl="1" indent="0">
              <a:buNone/>
            </a:pPr>
            <a:endParaRPr lang="en-US" sz="10400" dirty="0"/>
          </a:p>
          <a:p>
            <a:r>
              <a:rPr lang="en-US" sz="10400" dirty="0"/>
              <a:t>DPPs’ authority to </a:t>
            </a:r>
            <a:r>
              <a:rPr lang="en-US" sz="10400" dirty="0" smtClean="0"/>
              <a:t>monitor or enforce requirements </a:t>
            </a:r>
            <a:r>
              <a:rPr lang="en-US" sz="10400" dirty="0"/>
              <a:t>limited</a:t>
            </a:r>
          </a:p>
          <a:p>
            <a:endParaRPr lang="en-US" sz="10400" dirty="0"/>
          </a:p>
          <a:p>
            <a:r>
              <a:rPr lang="en-US" sz="10400" dirty="0"/>
              <a:t>Accountability rests ultimately with </a:t>
            </a:r>
            <a:r>
              <a:rPr lang="en-US" sz="10400" dirty="0" smtClean="0"/>
              <a:t>CHFS or </a:t>
            </a:r>
            <a:r>
              <a:rPr lang="en-US" sz="10400" dirty="0"/>
              <a:t>local courts, under </a:t>
            </a:r>
            <a:r>
              <a:rPr lang="en-US" sz="10400" dirty="0" smtClean="0"/>
              <a:t>laws that pertain to child neglect</a:t>
            </a:r>
            <a:endParaRPr lang="en-US" sz="10400" dirty="0"/>
          </a:p>
          <a:p>
            <a:pPr marL="118872" indent="0">
              <a:buNone/>
            </a:pPr>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6</a:t>
            </a:fld>
            <a:endParaRPr lang="en-US" dirty="0"/>
          </a:p>
        </p:txBody>
      </p:sp>
    </p:spTree>
    <p:extLst>
      <p:ext uri="{BB962C8B-B14F-4D97-AF65-F5344CB8AC3E}">
        <p14:creationId xmlns:p14="http://schemas.microsoft.com/office/powerpoint/2010/main" val="2012385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Conclusions</a:t>
            </a:r>
          </a:p>
        </p:txBody>
      </p:sp>
      <p:sp>
        <p:nvSpPr>
          <p:cNvPr id="3" name="Content Placeholder 2"/>
          <p:cNvSpPr>
            <a:spLocks noGrp="1"/>
          </p:cNvSpPr>
          <p:nvPr>
            <p:ph idx="1"/>
          </p:nvPr>
        </p:nvSpPr>
        <p:spPr>
          <a:xfrm>
            <a:off x="457200" y="1775192"/>
            <a:ext cx="8481060" cy="4625609"/>
          </a:xfrm>
        </p:spPr>
        <p:txBody>
          <a:bodyPr>
            <a:normAutofit fontScale="92500" lnSpcReduction="10000"/>
          </a:bodyPr>
          <a:lstStyle/>
          <a:p>
            <a:r>
              <a:rPr lang="en-US" dirty="0"/>
              <a:t>Challenges to enforcing </a:t>
            </a:r>
            <a:r>
              <a:rPr lang="en-US" dirty="0" smtClean="0"/>
              <a:t>home school laws include</a:t>
            </a:r>
            <a:endParaRPr lang="en-US" dirty="0"/>
          </a:p>
          <a:p>
            <a:pPr lvl="1"/>
            <a:r>
              <a:rPr lang="en-US" dirty="0"/>
              <a:t>Divided responsibilities for monitoring/enforcing</a:t>
            </a:r>
          </a:p>
          <a:p>
            <a:pPr lvl="1"/>
            <a:r>
              <a:rPr lang="en-US" dirty="0"/>
              <a:t>Uncertain minimum criteria required for home school attendance and scholarship reports</a:t>
            </a:r>
          </a:p>
          <a:p>
            <a:pPr lvl="1"/>
            <a:r>
              <a:rPr lang="en-US" dirty="0"/>
              <a:t>Time limitations on </a:t>
            </a:r>
            <a:r>
              <a:rPr lang="en-US" dirty="0" err="1"/>
              <a:t>DPPs</a:t>
            </a:r>
            <a:r>
              <a:rPr lang="en-US" dirty="0"/>
              <a:t>, CHFS, and courts</a:t>
            </a:r>
          </a:p>
          <a:p>
            <a:pPr lvl="1"/>
            <a:endParaRPr lang="en-US" dirty="0"/>
          </a:p>
          <a:p>
            <a:r>
              <a:rPr lang="en-US" dirty="0"/>
              <a:t>Statute permits greater roles for </a:t>
            </a:r>
          </a:p>
          <a:p>
            <a:pPr lvl="1"/>
            <a:r>
              <a:rPr lang="en-US" dirty="0"/>
              <a:t>KBE in clarification of requirements in home school attendance and scholarship reports; and </a:t>
            </a:r>
          </a:p>
          <a:p>
            <a:pPr lvl="1"/>
            <a:r>
              <a:rPr lang="en-US" dirty="0"/>
              <a:t>KDE in review of these reports</a:t>
            </a:r>
          </a:p>
          <a:p>
            <a:pPr lvl="1"/>
            <a:endParaRPr lang="en-US" dirty="0"/>
          </a:p>
        </p:txBody>
      </p:sp>
      <p:sp>
        <p:nvSpPr>
          <p:cNvPr id="4" name="Slide Number Placeholder 3"/>
          <p:cNvSpPr>
            <a:spLocks noGrp="1"/>
          </p:cNvSpPr>
          <p:nvPr>
            <p:ph type="sldNum" sz="quarter" idx="12"/>
          </p:nvPr>
        </p:nvSpPr>
        <p:spPr/>
        <p:txBody>
          <a:bodyPr/>
          <a:lstStyle/>
          <a:p>
            <a:pPr>
              <a:defRPr/>
            </a:pPr>
            <a:fld id="{E6341818-0A42-41AA-9C03-F736148CE495}" type="slidenum">
              <a:rPr lang="en-US" smtClean="0"/>
              <a:pPr>
                <a:defRPr/>
              </a:pPr>
              <a:t>7</a:t>
            </a:fld>
            <a:endParaRPr lang="en-US" dirty="0"/>
          </a:p>
        </p:txBody>
      </p:sp>
    </p:spTree>
    <p:extLst>
      <p:ext uri="{BB962C8B-B14F-4D97-AF65-F5344CB8AC3E}">
        <p14:creationId xmlns:p14="http://schemas.microsoft.com/office/powerpoint/2010/main" val="2425707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44E88D-04B1-455C-AD0B-FC1E96787EB4}"/>
              </a:ext>
            </a:extLst>
          </p:cNvPr>
          <p:cNvSpPr>
            <a:spLocks noGrp="1"/>
          </p:cNvSpPr>
          <p:nvPr>
            <p:ph type="title"/>
          </p:nvPr>
        </p:nvSpPr>
        <p:spPr/>
        <p:txBody>
          <a:bodyPr>
            <a:normAutofit fontScale="90000"/>
          </a:bodyPr>
          <a:lstStyle/>
          <a:p>
            <a:r>
              <a:rPr lang="en-US" sz="3600" dirty="0"/>
              <a:t/>
            </a:r>
            <a:br>
              <a:rPr lang="en-US" sz="3600" dirty="0"/>
            </a:br>
            <a:r>
              <a:rPr lang="en-US" sz="3600" dirty="0"/>
              <a:t/>
            </a:r>
            <a:br>
              <a:rPr lang="en-US" sz="3600" dirty="0"/>
            </a:br>
            <a:r>
              <a:rPr lang="en-US" sz="4900" dirty="0"/>
              <a:t>Presentation Outline</a:t>
            </a:r>
            <a:r>
              <a:rPr lang="en-US" sz="3600" dirty="0"/>
              <a:t/>
            </a:r>
            <a:br>
              <a:rPr lang="en-US" sz="3600" dirty="0"/>
            </a:br>
            <a:r>
              <a:rPr lang="en-US" dirty="0"/>
              <a:t/>
            </a:r>
            <a:br>
              <a:rPr lang="en-US" dirty="0"/>
            </a:br>
            <a:endParaRPr lang="en-US" dirty="0"/>
          </a:p>
        </p:txBody>
      </p:sp>
      <p:sp>
        <p:nvSpPr>
          <p:cNvPr id="3" name="Content Placeholder 2">
            <a:extLst>
              <a:ext uri="{FF2B5EF4-FFF2-40B4-BE49-F238E27FC236}">
                <a16:creationId xmlns="" xmlns:a16="http://schemas.microsoft.com/office/drawing/2014/main" id="{29A00544-9451-4532-9661-C301B415C1BB}"/>
              </a:ext>
            </a:extLst>
          </p:cNvPr>
          <p:cNvSpPr>
            <a:spLocks noGrp="1"/>
          </p:cNvSpPr>
          <p:nvPr>
            <p:ph idx="1"/>
          </p:nvPr>
        </p:nvSpPr>
        <p:spPr/>
        <p:txBody>
          <a:bodyPr>
            <a:normAutofit fontScale="92500" lnSpcReduction="10000"/>
          </a:bodyPr>
          <a:lstStyle/>
          <a:p>
            <a:pPr marL="118872" indent="0">
              <a:buNone/>
            </a:pPr>
            <a:endParaRPr lang="en-US" sz="2800" dirty="0"/>
          </a:p>
          <a:p>
            <a:r>
              <a:rPr lang="en-US" sz="3600" dirty="0">
                <a:solidFill>
                  <a:schemeClr val="bg1">
                    <a:lumMod val="50000"/>
                  </a:schemeClr>
                </a:solidFill>
              </a:rPr>
              <a:t>Background and Major Conclusions</a:t>
            </a:r>
          </a:p>
          <a:p>
            <a:endParaRPr lang="en-US" sz="3600" dirty="0">
              <a:solidFill>
                <a:schemeClr val="bg1">
                  <a:lumMod val="50000"/>
                </a:schemeClr>
              </a:solidFill>
            </a:endParaRPr>
          </a:p>
          <a:p>
            <a:r>
              <a:rPr lang="en-US" sz="3600" dirty="0"/>
              <a:t>Home School Enrollment</a:t>
            </a:r>
          </a:p>
          <a:p>
            <a:endParaRPr lang="en-US" sz="3600" dirty="0">
              <a:solidFill>
                <a:schemeClr val="bg1">
                  <a:lumMod val="50000"/>
                </a:schemeClr>
              </a:solidFill>
            </a:endParaRPr>
          </a:p>
          <a:p>
            <a:r>
              <a:rPr lang="en-US" sz="3600" dirty="0">
                <a:solidFill>
                  <a:schemeClr val="bg1">
                    <a:lumMod val="50000"/>
                  </a:schemeClr>
                </a:solidFill>
              </a:rPr>
              <a:t>Available Outcomes</a:t>
            </a:r>
          </a:p>
          <a:p>
            <a:pPr marL="118872" indent="0">
              <a:buNone/>
            </a:pPr>
            <a:endParaRPr lang="en-US" sz="3600" dirty="0">
              <a:solidFill>
                <a:schemeClr val="bg1">
                  <a:lumMod val="50000"/>
                </a:schemeClr>
              </a:solidFill>
            </a:endParaRPr>
          </a:p>
          <a:p>
            <a:r>
              <a:rPr lang="en-US" sz="3600" dirty="0">
                <a:solidFill>
                  <a:schemeClr val="bg1">
                    <a:lumMod val="50000"/>
                  </a:schemeClr>
                </a:solidFill>
              </a:rPr>
              <a:t>Laws--Kentucky and Nation</a:t>
            </a:r>
          </a:p>
          <a:p>
            <a:endParaRPr lang="en-US" sz="3600" dirty="0">
              <a:solidFill>
                <a:schemeClr val="bg1">
                  <a:lumMod val="50000"/>
                </a:schemeClr>
              </a:solidFill>
            </a:endParaRPr>
          </a:p>
          <a:p>
            <a:r>
              <a:rPr lang="en-US" sz="3600" dirty="0">
                <a:solidFill>
                  <a:schemeClr val="bg1">
                    <a:lumMod val="50000"/>
                  </a:schemeClr>
                </a:solidFill>
              </a:rPr>
              <a:t>Challenges Enforcing Kentucky Laws</a:t>
            </a:r>
          </a:p>
        </p:txBody>
      </p:sp>
      <p:sp>
        <p:nvSpPr>
          <p:cNvPr id="4" name="Slide Number Placeholder 3">
            <a:extLst>
              <a:ext uri="{FF2B5EF4-FFF2-40B4-BE49-F238E27FC236}">
                <a16:creationId xmlns="" xmlns:a16="http://schemas.microsoft.com/office/drawing/2014/main" id="{C585BC51-7EC1-4587-843F-72B3B312AFC0}"/>
              </a:ext>
            </a:extLst>
          </p:cNvPr>
          <p:cNvSpPr>
            <a:spLocks noGrp="1"/>
          </p:cNvSpPr>
          <p:nvPr>
            <p:ph type="sldNum" sz="quarter" idx="12"/>
          </p:nvPr>
        </p:nvSpPr>
        <p:spPr/>
        <p:txBody>
          <a:bodyPr/>
          <a:lstStyle/>
          <a:p>
            <a:pPr>
              <a:defRPr/>
            </a:pPr>
            <a:fld id="{E6341818-0A42-41AA-9C03-F736148CE495}" type="slidenum">
              <a:rPr lang="en-US" smtClean="0"/>
              <a:pPr>
                <a:defRPr/>
              </a:pPr>
              <a:t>8</a:t>
            </a:fld>
            <a:endParaRPr lang="en-US" dirty="0"/>
          </a:p>
        </p:txBody>
      </p:sp>
    </p:spTree>
    <p:extLst>
      <p:ext uri="{BB962C8B-B14F-4D97-AF65-F5344CB8AC3E}">
        <p14:creationId xmlns:p14="http://schemas.microsoft.com/office/powerpoint/2010/main" val="1872017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38E191-2507-4A6C-AADD-C0A7D32B1565}"/>
              </a:ext>
            </a:extLst>
          </p:cNvPr>
          <p:cNvSpPr>
            <a:spLocks noGrp="1"/>
          </p:cNvSpPr>
          <p:nvPr>
            <p:ph type="title"/>
          </p:nvPr>
        </p:nvSpPr>
        <p:spPr/>
        <p:txBody>
          <a:bodyPr>
            <a:normAutofit/>
          </a:bodyPr>
          <a:lstStyle/>
          <a:p>
            <a:r>
              <a:rPr lang="en-US" dirty="0"/>
              <a:t>Home School Enrollment</a:t>
            </a:r>
          </a:p>
        </p:txBody>
      </p:sp>
      <p:sp>
        <p:nvSpPr>
          <p:cNvPr id="3" name="Content Placeholder 2">
            <a:extLst>
              <a:ext uri="{FF2B5EF4-FFF2-40B4-BE49-F238E27FC236}">
                <a16:creationId xmlns="" xmlns:a16="http://schemas.microsoft.com/office/drawing/2014/main" id="{BCE5EC8D-4C1B-441D-B3D5-E9396C43C1AC}"/>
              </a:ext>
            </a:extLst>
          </p:cNvPr>
          <p:cNvSpPr>
            <a:spLocks noGrp="1"/>
          </p:cNvSpPr>
          <p:nvPr>
            <p:ph idx="1"/>
          </p:nvPr>
        </p:nvSpPr>
        <p:spPr/>
        <p:txBody>
          <a:bodyPr/>
          <a:lstStyle/>
          <a:p>
            <a:r>
              <a:rPr lang="en-US" dirty="0"/>
              <a:t>Over 26,500 Kentucky school-aged children in 2017 </a:t>
            </a:r>
          </a:p>
          <a:p>
            <a:pPr marL="118872" indent="0">
              <a:buNone/>
            </a:pPr>
            <a:r>
              <a:rPr lang="en-US" dirty="0"/>
              <a:t> </a:t>
            </a:r>
          </a:p>
          <a:p>
            <a:r>
              <a:rPr lang="en-US" dirty="0"/>
              <a:t>3.6 percent of school-aged children in Kentucky versus 3.3 percent in nation</a:t>
            </a:r>
          </a:p>
          <a:p>
            <a:endParaRPr lang="en-US" dirty="0"/>
          </a:p>
          <a:p>
            <a:r>
              <a:rPr lang="en-US" dirty="0"/>
              <a:t>Nationally, percentage has </a:t>
            </a:r>
            <a:r>
              <a:rPr lang="en-US" dirty="0" smtClean="0"/>
              <a:t>more than tripled </a:t>
            </a:r>
            <a:r>
              <a:rPr lang="en-US" dirty="0"/>
              <a:t>since the 1970s</a:t>
            </a:r>
          </a:p>
          <a:p>
            <a:pPr lvl="1"/>
            <a:r>
              <a:rPr lang="en-US" dirty="0"/>
              <a:t>Historical data  for KY not available</a:t>
            </a:r>
          </a:p>
        </p:txBody>
      </p:sp>
      <p:sp>
        <p:nvSpPr>
          <p:cNvPr id="4" name="Slide Number Placeholder 3">
            <a:extLst>
              <a:ext uri="{FF2B5EF4-FFF2-40B4-BE49-F238E27FC236}">
                <a16:creationId xmlns="" xmlns:a16="http://schemas.microsoft.com/office/drawing/2014/main" id="{B9F100D9-ED05-4237-B033-A6853E1935F3}"/>
              </a:ext>
            </a:extLst>
          </p:cNvPr>
          <p:cNvSpPr>
            <a:spLocks noGrp="1"/>
          </p:cNvSpPr>
          <p:nvPr>
            <p:ph type="sldNum" sz="quarter" idx="12"/>
          </p:nvPr>
        </p:nvSpPr>
        <p:spPr/>
        <p:txBody>
          <a:bodyPr/>
          <a:lstStyle/>
          <a:p>
            <a:pPr>
              <a:defRPr/>
            </a:pPr>
            <a:fld id="{E6341818-0A42-41AA-9C03-F736148CE495}" type="slidenum">
              <a:rPr lang="en-US" smtClean="0"/>
              <a:pPr>
                <a:defRPr/>
              </a:pPr>
              <a:t>9</a:t>
            </a:fld>
            <a:endParaRPr lang="en-US" dirty="0"/>
          </a:p>
        </p:txBody>
      </p:sp>
    </p:spTree>
    <p:extLst>
      <p:ext uri="{BB962C8B-B14F-4D97-AF65-F5344CB8AC3E}">
        <p14:creationId xmlns:p14="http://schemas.microsoft.com/office/powerpoint/2010/main" val="1048277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LRC_log_blue_white.potx" id="{6060D2F6-2DB5-4190-B044-B41D9D760475}" vid="{5058F862-C91B-4CD0-99C9-693A3228294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35706</TotalTime>
  <Words>1929</Words>
  <Application>Microsoft Office PowerPoint</Application>
  <PresentationFormat>On-screen Show (4:3)</PresentationFormat>
  <Paragraphs>439</Paragraphs>
  <Slides>40</Slides>
  <Notes>38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Calibri</vt:lpstr>
      <vt:lpstr>Corbel</vt:lpstr>
      <vt:lpstr>Segoe UI</vt:lpstr>
      <vt:lpstr>Symbol</vt:lpstr>
      <vt:lpstr>Times New Roman</vt:lpstr>
      <vt:lpstr>Wingdings</vt:lpstr>
      <vt:lpstr>Wingdings 2</vt:lpstr>
      <vt:lpstr>Wingdings 3</vt:lpstr>
      <vt:lpstr>Module</vt:lpstr>
      <vt:lpstr>Homeschooling In Kentucky</vt:lpstr>
      <vt:lpstr>  Presentation Outline  </vt:lpstr>
      <vt:lpstr>Background</vt:lpstr>
      <vt:lpstr>Data Used In The Report</vt:lpstr>
      <vt:lpstr>Major Conclusions </vt:lpstr>
      <vt:lpstr>Major Conclusions </vt:lpstr>
      <vt:lpstr>Major Conclusions</vt:lpstr>
      <vt:lpstr>  Presentation Outline  </vt:lpstr>
      <vt:lpstr>Home School Enrollment</vt:lpstr>
      <vt:lpstr> </vt:lpstr>
      <vt:lpstr>Students Transferring From Kentucky  Public Schools To Home Schools 2012 Through 2017</vt:lpstr>
      <vt:lpstr>DPPs Cite Abuse Of Home School Law  To Avoid Public School Truancy Charges</vt:lpstr>
      <vt:lpstr>  Percentage Of Students Chronically Absent  Transfer To Homeschool Versus All Others, 2017  </vt:lpstr>
      <vt:lpstr>  Presentation Outline  </vt:lpstr>
      <vt:lpstr>Limited Outcome Data Available</vt:lpstr>
      <vt:lpstr>Dual Credit GPAs Kentucky Public School, Home School And Other High School Students, 2017</vt:lpstr>
      <vt:lpstr>Average ACT Composite 2016 Kentucky High School Graduates  Enrolled In Kentucky Colleges, 2017</vt:lpstr>
      <vt:lpstr>First Year College GPAs Of 2016 Kentucky Public School, Home School And Other Graduates, 2017</vt:lpstr>
      <vt:lpstr>  Presentation Outline  </vt:lpstr>
      <vt:lpstr>Kentucky Home School Requirements  Under Compulsory Attendance Laws</vt:lpstr>
      <vt:lpstr>KY Home School Laws Difficult  To Compare With Other States</vt:lpstr>
      <vt:lpstr>Home School Laws In Surrounding States</vt:lpstr>
      <vt:lpstr>DPP Concerns About  Kentucky Home School  Laws</vt:lpstr>
      <vt:lpstr> Home School Advocates Interviewed For This Study Against Increasing Requirements </vt:lpstr>
      <vt:lpstr>  Presentation Outline  </vt:lpstr>
      <vt:lpstr>Kentucky Laws That Require Children To Be Educated</vt:lpstr>
      <vt:lpstr>PowerPoint Presentation</vt:lpstr>
      <vt:lpstr>PowerPoint Presentation</vt:lpstr>
      <vt:lpstr>PowerPoint Presentation</vt:lpstr>
      <vt:lpstr>Best Practice Document</vt:lpstr>
      <vt:lpstr> Time Limitations On DPPs,  CHFS, And Local Courts </vt:lpstr>
      <vt:lpstr>Variation In DPPs’ Reports Of Accountability</vt:lpstr>
      <vt:lpstr>Potential For Greater Clarity And Guidance Under Existing Laws</vt:lpstr>
      <vt:lpstr>KRS 159.040 Attendance At Private And Parochial Schools</vt:lpstr>
      <vt:lpstr>Finding 3.1</vt:lpstr>
      <vt:lpstr>Finding 3.2</vt:lpstr>
      <vt:lpstr>Finding 3.3 </vt:lpstr>
      <vt:lpstr>Finding 3.4</vt:lpstr>
      <vt:lpstr>Finding 3.5</vt:lpstr>
      <vt:lpstr>Conclusion</vt:lpstr>
    </vt:vector>
  </TitlesOfParts>
  <Company>LRC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Data Profiles</dc:title>
  <dc:creator>lrc</dc:creator>
  <cp:lastModifiedBy>White, Christal (LRC)</cp:lastModifiedBy>
  <cp:revision>2353</cp:revision>
  <cp:lastPrinted>2018-09-17T16:12:38Z</cp:lastPrinted>
  <dcterms:created xsi:type="dcterms:W3CDTF">2008-05-27T17:04:15Z</dcterms:created>
  <dcterms:modified xsi:type="dcterms:W3CDTF">2018-09-18T19:25:32Z</dcterms:modified>
</cp:coreProperties>
</file>