
<file path=[Content_Types].xml><?xml version="1.0" encoding="utf-8"?>
<Types xmlns="http://schemas.openxmlformats.org/package/2006/content-types">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handoutMasterIdLst>
    <p:handoutMasterId r:id="rId28"/>
  </p:handoutMasterIdLst>
  <p:sldIdLst>
    <p:sldId id="320" r:id="rId2"/>
    <p:sldId id="258" r:id="rId3"/>
    <p:sldId id="321" r:id="rId4"/>
    <p:sldId id="273" r:id="rId5"/>
    <p:sldId id="266" r:id="rId6"/>
    <p:sldId id="260" r:id="rId7"/>
    <p:sldId id="264" r:id="rId8"/>
    <p:sldId id="299" r:id="rId9"/>
    <p:sldId id="268" r:id="rId10"/>
    <p:sldId id="269" r:id="rId11"/>
    <p:sldId id="319" r:id="rId12"/>
    <p:sldId id="301" r:id="rId13"/>
    <p:sldId id="302" r:id="rId14"/>
    <p:sldId id="303" r:id="rId15"/>
    <p:sldId id="304" r:id="rId16"/>
    <p:sldId id="305" r:id="rId17"/>
    <p:sldId id="306" r:id="rId18"/>
    <p:sldId id="307" r:id="rId19"/>
    <p:sldId id="308" r:id="rId20"/>
    <p:sldId id="309" r:id="rId21"/>
    <p:sldId id="310" r:id="rId22"/>
    <p:sldId id="311" r:id="rId23"/>
    <p:sldId id="313" r:id="rId24"/>
    <p:sldId id="314" r:id="rId25"/>
    <p:sldId id="315"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85040" autoAdjust="0"/>
  </p:normalViewPr>
  <p:slideViewPr>
    <p:cSldViewPr snapToGrid="0">
      <p:cViewPr varScale="1">
        <p:scale>
          <a:sx n="99" d="100"/>
          <a:sy n="99" d="100"/>
        </p:scale>
        <p:origin x="1692" y="7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47927418395078"/>
          <c:y val="5.3971352753094261E-2"/>
          <c:w val="0.80897413247467631"/>
          <c:h val="0.81352101720099801"/>
        </c:manualLayout>
      </c:layout>
      <c:areaChart>
        <c:grouping val="stacked"/>
        <c:varyColors val="0"/>
        <c:ser>
          <c:idx val="0"/>
          <c:order val="0"/>
          <c:tx>
            <c:strRef>
              <c:f>'[Chart in Microsoft Word]local_state_fed_cpi_adjusted'!$L$54</c:f>
              <c:strCache>
                <c:ptCount val="1"/>
                <c:pt idx="0">
                  <c:v>Supplemental Materials</c:v>
                </c:pt>
              </c:strCache>
            </c:strRef>
          </c:tx>
          <c:spPr>
            <a:solidFill>
              <a:schemeClr val="accent1"/>
            </a:solidFill>
            <a:ln>
              <a:solidFill>
                <a:schemeClr val="tx1"/>
              </a:solidFill>
            </a:ln>
            <a:effectLst/>
          </c:spPr>
          <c:cat>
            <c:numRef>
              <c:f>'[Chart in Microsoft Word]local_state_fed_cpi_adjusted'!$K$55:$K$64</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'[Chart in Microsoft Word]local_state_fed_cpi_adjusted'!$L$55:$L$64</c:f>
              <c:numCache>
                <c:formatCode>#,##0</c:formatCode>
                <c:ptCount val="10"/>
                <c:pt idx="0">
                  <c:v>6.8843543931573832</c:v>
                </c:pt>
                <c:pt idx="1">
                  <c:v>7.9898463672813511</c:v>
                </c:pt>
                <c:pt idx="2">
                  <c:v>21.953890333256172</c:v>
                </c:pt>
                <c:pt idx="3">
                  <c:v>18.413714341393629</c:v>
                </c:pt>
                <c:pt idx="4">
                  <c:v>19.573454649055037</c:v>
                </c:pt>
                <c:pt idx="5">
                  <c:v>15.129107858674683</c:v>
                </c:pt>
                <c:pt idx="6">
                  <c:v>14.880215938086987</c:v>
                </c:pt>
                <c:pt idx="7">
                  <c:v>15.186626232910962</c:v>
                </c:pt>
                <c:pt idx="8">
                  <c:v>15.763442075472195</c:v>
                </c:pt>
                <c:pt idx="9">
                  <c:v>16.143616270000006</c:v>
                </c:pt>
              </c:numCache>
            </c:numRef>
          </c:val>
        </c:ser>
        <c:ser>
          <c:idx val="1"/>
          <c:order val="1"/>
          <c:tx>
            <c:strRef>
              <c:f>'[Chart in Microsoft Word]local_state_fed_cpi_adjusted'!$M$54</c:f>
              <c:strCache>
                <c:ptCount val="1"/>
                <c:pt idx="0">
                  <c:v>Textbooks And Other Instructional Materials</c:v>
                </c:pt>
              </c:strCache>
            </c:strRef>
          </c:tx>
          <c:spPr>
            <a:solidFill>
              <a:schemeClr val="accent1">
                <a:lumMod val="75000"/>
              </a:schemeClr>
            </a:solidFill>
            <a:ln>
              <a:solidFill>
                <a:schemeClr val="tx1"/>
              </a:solidFill>
            </a:ln>
            <a:effectLst/>
          </c:spPr>
          <c:cat>
            <c:numRef>
              <c:f>'[Chart in Microsoft Word]local_state_fed_cpi_adjusted'!$K$55:$K$64</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'[Chart in Microsoft Word]local_state_fed_cpi_adjusted'!$M$55:$M$64</c:f>
              <c:numCache>
                <c:formatCode>#,##0</c:formatCode>
                <c:ptCount val="10"/>
                <c:pt idx="0">
                  <c:v>43.611533533877584</c:v>
                </c:pt>
                <c:pt idx="1">
                  <c:v>38.353635065347596</c:v>
                </c:pt>
                <c:pt idx="2">
                  <c:v>21.311061983567559</c:v>
                </c:pt>
                <c:pt idx="3">
                  <c:v>16.940890277656838</c:v>
                </c:pt>
                <c:pt idx="4">
                  <c:v>15.941819286111135</c:v>
                </c:pt>
                <c:pt idx="5">
                  <c:v>12.242483429242274</c:v>
                </c:pt>
                <c:pt idx="6">
                  <c:v>12.348534843603135</c:v>
                </c:pt>
                <c:pt idx="7">
                  <c:v>18.260170502871603</c:v>
                </c:pt>
                <c:pt idx="8">
                  <c:v>19.777602147510784</c:v>
                </c:pt>
                <c:pt idx="9">
                  <c:v>20.748373260000012</c:v>
                </c:pt>
              </c:numCache>
            </c:numRef>
          </c:val>
        </c:ser>
        <c:ser>
          <c:idx val="2"/>
          <c:order val="2"/>
          <c:tx>
            <c:strRef>
              <c:f>'[Chart in Microsoft Word]local_state_fed_cpi_adjusted'!$N$54</c:f>
              <c:strCache>
                <c:ptCount val="1"/>
                <c:pt idx="0">
                  <c:v>Other Object Codes</c:v>
                </c:pt>
              </c:strCache>
            </c:strRef>
          </c:tx>
          <c:spPr>
            <a:solidFill>
              <a:schemeClr val="bg2">
                <a:lumMod val="50000"/>
              </a:schemeClr>
            </a:solidFill>
            <a:ln>
              <a:solidFill>
                <a:schemeClr val="tx1"/>
              </a:solidFill>
            </a:ln>
            <a:effectLst/>
          </c:spPr>
          <c:cat>
            <c:numRef>
              <c:f>'[Chart in Microsoft Word]local_state_fed_cpi_adjusted'!$K$55:$K$64</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'[Chart in Microsoft Word]local_state_fed_cpi_adjusted'!$N$55:$N$64</c:f>
              <c:numCache>
                <c:formatCode>#,##0</c:formatCode>
                <c:ptCount val="10"/>
                <c:pt idx="0">
                  <c:v>44.96945807475106</c:v>
                </c:pt>
                <c:pt idx="1">
                  <c:v>42.201356639175174</c:v>
                </c:pt>
                <c:pt idx="2">
                  <c:v>16.712370366836261</c:v>
                </c:pt>
                <c:pt idx="3">
                  <c:v>16.508094824497633</c:v>
                </c:pt>
                <c:pt idx="4">
                  <c:v>16.405568175051787</c:v>
                </c:pt>
                <c:pt idx="5">
                  <c:v>11.704374827249568</c:v>
                </c:pt>
                <c:pt idx="6">
                  <c:v>11.431216565257474</c:v>
                </c:pt>
                <c:pt idx="7">
                  <c:v>12.214091422684643</c:v>
                </c:pt>
                <c:pt idx="8">
                  <c:v>11.876060490194643</c:v>
                </c:pt>
                <c:pt idx="9">
                  <c:v>12.384844849999844</c:v>
                </c:pt>
              </c:numCache>
            </c:numRef>
          </c:val>
        </c:ser>
        <c:ser>
          <c:idx val="3"/>
          <c:order val="3"/>
          <c:tx>
            <c:strRef>
              <c:f>'[Chart in Microsoft Word]local_state_fed_cpi_adjusted'!$O$54</c:f>
              <c:strCache>
                <c:ptCount val="1"/>
                <c:pt idx="0">
                  <c:v>Technology Hardware</c:v>
                </c:pt>
              </c:strCache>
            </c:strRef>
          </c:tx>
          <c:spPr>
            <a:solidFill>
              <a:schemeClr val="tx2">
                <a:lumMod val="40000"/>
                <a:lumOff val="60000"/>
              </a:schemeClr>
            </a:solidFill>
            <a:ln>
              <a:solidFill>
                <a:schemeClr val="tx1"/>
              </a:solidFill>
            </a:ln>
            <a:effectLst/>
          </c:spPr>
          <c:cat>
            <c:numRef>
              <c:f>'[Chart in Microsoft Word]local_state_fed_cpi_adjusted'!$K$55:$K$64</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'[Chart in Microsoft Word]local_state_fed_cpi_adjusted'!$O$55:$O$64</c:f>
              <c:numCache>
                <c:formatCode>#,##0</c:formatCode>
                <c:ptCount val="10"/>
                <c:pt idx="0">
                  <c:v>78.23138873694252</c:v>
                </c:pt>
                <c:pt idx="1">
                  <c:v>51.176163783526405</c:v>
                </c:pt>
                <c:pt idx="2">
                  <c:v>77.442521793540848</c:v>
                </c:pt>
                <c:pt idx="3">
                  <c:v>75.012511974779244</c:v>
                </c:pt>
                <c:pt idx="4">
                  <c:v>75.002732145424758</c:v>
                </c:pt>
                <c:pt idx="5">
                  <c:v>62.387712103240737</c:v>
                </c:pt>
                <c:pt idx="6">
                  <c:v>56.234647201914562</c:v>
                </c:pt>
                <c:pt idx="7">
                  <c:v>54.342837663467037</c:v>
                </c:pt>
                <c:pt idx="8">
                  <c:v>56.999701421283604</c:v>
                </c:pt>
                <c:pt idx="9">
                  <c:v>47.558001480000001</c:v>
                </c:pt>
              </c:numCache>
            </c:numRef>
          </c:val>
        </c:ser>
        <c:ser>
          <c:idx val="4"/>
          <c:order val="4"/>
          <c:tx>
            <c:strRef>
              <c:f>'[Chart in Microsoft Word]local_state_fed_cpi_adjusted'!$P$54</c:f>
              <c:strCache>
                <c:ptCount val="1"/>
                <c:pt idx="0">
                  <c:v>Technology Software</c:v>
                </c:pt>
              </c:strCache>
            </c:strRef>
          </c:tx>
          <c:spPr>
            <a:solidFill>
              <a:schemeClr val="tx2">
                <a:lumMod val="60000"/>
                <a:lumOff val="40000"/>
              </a:schemeClr>
            </a:solidFill>
            <a:ln>
              <a:solidFill>
                <a:schemeClr val="tx1"/>
              </a:solidFill>
            </a:ln>
            <a:effectLst/>
          </c:spPr>
          <c:cat>
            <c:numRef>
              <c:f>'[Chart in Microsoft Word]local_state_fed_cpi_adjusted'!$K$55:$K$64</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'[Chart in Microsoft Word]local_state_fed_cpi_adjusted'!$P$55:$P$64</c:f>
              <c:numCache>
                <c:formatCode>#,##0</c:formatCode>
                <c:ptCount val="10"/>
                <c:pt idx="0">
                  <c:v>10.644542432633562</c:v>
                </c:pt>
                <c:pt idx="1">
                  <c:v>9.6915079325684239</c:v>
                </c:pt>
                <c:pt idx="2">
                  <c:v>6.1622970811011246</c:v>
                </c:pt>
                <c:pt idx="3">
                  <c:v>14.113916181689229</c:v>
                </c:pt>
                <c:pt idx="4">
                  <c:v>12.699491371710282</c:v>
                </c:pt>
                <c:pt idx="5">
                  <c:v>11.454653564992745</c:v>
                </c:pt>
                <c:pt idx="6">
                  <c:v>13.770024711966977</c:v>
                </c:pt>
                <c:pt idx="7">
                  <c:v>15.027656551415987</c:v>
                </c:pt>
                <c:pt idx="8">
                  <c:v>15.716610928417127</c:v>
                </c:pt>
                <c:pt idx="9">
                  <c:v>16.827345909999995</c:v>
                </c:pt>
              </c:numCache>
            </c:numRef>
          </c:val>
        </c:ser>
        <c:ser>
          <c:idx val="5"/>
          <c:order val="5"/>
          <c:tx>
            <c:strRef>
              <c:f>'[Chart in Microsoft Word]local_state_fed_cpi_adjusted'!$Q$54</c:f>
              <c:strCache>
                <c:ptCount val="1"/>
                <c:pt idx="0">
                  <c:v>Technology Supplies </c:v>
                </c:pt>
              </c:strCache>
            </c:strRef>
          </c:tx>
          <c:spPr>
            <a:solidFill>
              <a:schemeClr val="tx2"/>
            </a:solidFill>
            <a:ln>
              <a:solidFill>
                <a:schemeClr val="tx1"/>
              </a:solidFill>
            </a:ln>
            <a:effectLst/>
          </c:spPr>
          <c:cat>
            <c:numRef>
              <c:f>'[Chart in Microsoft Word]local_state_fed_cpi_adjusted'!$K$55:$K$64</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'[Chart in Microsoft Word]local_state_fed_cpi_adjusted'!$Q$55:$Q$64</c:f>
              <c:numCache>
                <c:formatCode>#,##0</c:formatCode>
                <c:ptCount val="10"/>
                <c:pt idx="0">
                  <c:v>4.1311498794141679</c:v>
                </c:pt>
                <c:pt idx="1">
                  <c:v>4.2193555620107501</c:v>
                </c:pt>
                <c:pt idx="2">
                  <c:v>26.507793902505348</c:v>
                </c:pt>
                <c:pt idx="3">
                  <c:v>23.244544105814839</c:v>
                </c:pt>
                <c:pt idx="4">
                  <c:v>24.660846078456188</c:v>
                </c:pt>
                <c:pt idx="5">
                  <c:v>23.525720428432596</c:v>
                </c:pt>
                <c:pt idx="6">
                  <c:v>28.933985413381613</c:v>
                </c:pt>
                <c:pt idx="7">
                  <c:v>33.546738690033514</c:v>
                </c:pt>
                <c:pt idx="8">
                  <c:v>37.069498765398663</c:v>
                </c:pt>
                <c:pt idx="9">
                  <c:v>39.169623770000051</c:v>
                </c:pt>
              </c:numCache>
            </c:numRef>
          </c:val>
        </c:ser>
        <c:ser>
          <c:idx val="7"/>
          <c:order val="6"/>
          <c:tx>
            <c:strRef>
              <c:f>'[Chart in Microsoft Word]local_state_fed_cpi_adjusted'!$S$54</c:f>
              <c:strCache>
                <c:ptCount val="1"/>
                <c:pt idx="0">
                  <c:v>Technology Supplies </c:v>
                </c:pt>
              </c:strCache>
            </c:strRef>
          </c:tx>
          <c:spPr>
            <a:solidFill>
              <a:schemeClr val="tx2"/>
            </a:solidFill>
            <a:ln>
              <a:solidFill>
                <a:schemeClr val="tx1"/>
              </a:solidFill>
            </a:ln>
            <a:effectLst/>
          </c:spPr>
          <c:cat>
            <c:numRef>
              <c:f>'[Chart in Microsoft Word]local_state_fed_cpi_adjusted'!$K$55:$K$64</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'[Chart in Microsoft Word]local_state_fed_cpi_adjusted'!$S$55:$S$64</c:f>
              <c:numCache>
                <c:formatCode>General</c:formatCode>
                <c:ptCount val="10"/>
              </c:numCache>
            </c:numRef>
          </c:val>
        </c:ser>
        <c:ser>
          <c:idx val="8"/>
          <c:order val="7"/>
          <c:tx>
            <c:strRef>
              <c:f>'[Chart in Microsoft Word]local_state_fed_cpi_adjusted'!$T$54</c:f>
              <c:strCache>
                <c:ptCount val="1"/>
                <c:pt idx="0">
                  <c:v>Technology Software</c:v>
                </c:pt>
              </c:strCache>
            </c:strRef>
          </c:tx>
          <c:spPr>
            <a:solidFill>
              <a:schemeClr val="tx2">
                <a:lumMod val="60000"/>
                <a:lumOff val="40000"/>
              </a:schemeClr>
            </a:solidFill>
            <a:ln>
              <a:solidFill>
                <a:schemeClr val="tx1"/>
              </a:solidFill>
            </a:ln>
            <a:effectLst/>
          </c:spPr>
          <c:cat>
            <c:numRef>
              <c:f>'[Chart in Microsoft Word]local_state_fed_cpi_adjusted'!$K$55:$K$64</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'[Chart in Microsoft Word]local_state_fed_cpi_adjusted'!$T$55:$T$64</c:f>
              <c:numCache>
                <c:formatCode>General</c:formatCode>
                <c:ptCount val="10"/>
              </c:numCache>
            </c:numRef>
          </c:val>
        </c:ser>
        <c:ser>
          <c:idx val="9"/>
          <c:order val="8"/>
          <c:tx>
            <c:strRef>
              <c:f>'[Chart in Microsoft Word]local_state_fed_cpi_adjusted'!$U$54</c:f>
              <c:strCache>
                <c:ptCount val="1"/>
                <c:pt idx="0">
                  <c:v>Technology Hardware</c:v>
                </c:pt>
              </c:strCache>
            </c:strRef>
          </c:tx>
          <c:spPr>
            <a:solidFill>
              <a:schemeClr val="tx2">
                <a:lumMod val="40000"/>
                <a:lumOff val="60000"/>
              </a:schemeClr>
            </a:solidFill>
            <a:ln>
              <a:solidFill>
                <a:schemeClr val="tx1"/>
              </a:solidFill>
            </a:ln>
            <a:effectLst/>
          </c:spPr>
          <c:cat>
            <c:numRef>
              <c:f>'[Chart in Microsoft Word]local_state_fed_cpi_adjusted'!$K$55:$K$64</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'[Chart in Microsoft Word]local_state_fed_cpi_adjusted'!$U$55:$U$64</c:f>
              <c:numCache>
                <c:formatCode>General</c:formatCode>
                <c:ptCount val="10"/>
              </c:numCache>
            </c:numRef>
          </c:val>
        </c:ser>
        <c:ser>
          <c:idx val="10"/>
          <c:order val="9"/>
          <c:tx>
            <c:strRef>
              <c:f>'[Chart in Microsoft Word]local_state_fed_cpi_adjusted'!$V$54</c:f>
              <c:strCache>
                <c:ptCount val="1"/>
                <c:pt idx="0">
                  <c:v>Other Object Codes</c:v>
                </c:pt>
              </c:strCache>
            </c:strRef>
          </c:tx>
          <c:spPr>
            <a:solidFill>
              <a:schemeClr val="bg2">
                <a:lumMod val="50000"/>
              </a:schemeClr>
            </a:solidFill>
            <a:ln>
              <a:solidFill>
                <a:schemeClr val="tx1"/>
              </a:solidFill>
            </a:ln>
            <a:effectLst/>
          </c:spPr>
          <c:cat>
            <c:numRef>
              <c:f>'[Chart in Microsoft Word]local_state_fed_cpi_adjusted'!$K$55:$K$64</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'[Chart in Microsoft Word]local_state_fed_cpi_adjusted'!$V$55:$V$64</c:f>
              <c:numCache>
                <c:formatCode>General</c:formatCode>
                <c:ptCount val="10"/>
              </c:numCache>
            </c:numRef>
          </c:val>
        </c:ser>
        <c:ser>
          <c:idx val="11"/>
          <c:order val="10"/>
          <c:tx>
            <c:strRef>
              <c:f>'[Chart in Microsoft Word]local_state_fed_cpi_adjusted'!$W$54</c:f>
              <c:strCache>
                <c:ptCount val="1"/>
                <c:pt idx="0">
                  <c:v>Textbooks And Other Instructional Materials</c:v>
                </c:pt>
              </c:strCache>
            </c:strRef>
          </c:tx>
          <c:spPr>
            <a:solidFill>
              <a:schemeClr val="accent1">
                <a:lumMod val="75000"/>
              </a:schemeClr>
            </a:solidFill>
            <a:ln>
              <a:solidFill>
                <a:schemeClr val="tx1"/>
              </a:solidFill>
            </a:ln>
            <a:effectLst/>
          </c:spPr>
          <c:cat>
            <c:numRef>
              <c:f>'[Chart in Microsoft Word]local_state_fed_cpi_adjusted'!$K$55:$K$64</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'[Chart in Microsoft Word]local_state_fed_cpi_adjusted'!$W$55:$W$64</c:f>
              <c:numCache>
                <c:formatCode>General</c:formatCode>
                <c:ptCount val="10"/>
              </c:numCache>
            </c:numRef>
          </c:val>
        </c:ser>
        <c:ser>
          <c:idx val="12"/>
          <c:order val="11"/>
          <c:tx>
            <c:strRef>
              <c:f>'[Chart in Microsoft Word]local_state_fed_cpi_adjusted'!$X$54</c:f>
              <c:strCache>
                <c:ptCount val="1"/>
                <c:pt idx="0">
                  <c:v>Supplemental Materials</c:v>
                </c:pt>
              </c:strCache>
            </c:strRef>
          </c:tx>
          <c:spPr>
            <a:solidFill>
              <a:schemeClr val="accent1">
                <a:lumMod val="80000"/>
                <a:lumOff val="20000"/>
              </a:schemeClr>
            </a:solidFill>
            <a:ln>
              <a:solidFill>
                <a:schemeClr val="tx1"/>
              </a:solidFill>
            </a:ln>
            <a:effectLst/>
          </c:spPr>
          <c:cat>
            <c:numRef>
              <c:f>'[Chart in Microsoft Word]local_state_fed_cpi_adjusted'!$K$55:$K$64</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'[Chart in Microsoft Word]local_state_fed_cpi_adjusted'!$X$55:$X$64</c:f>
              <c:numCache>
                <c:formatCode>General</c:formatCode>
                <c:ptCount val="10"/>
              </c:numCache>
            </c:numRef>
          </c:val>
        </c:ser>
        <c:dLbls>
          <c:showLegendKey val="0"/>
          <c:showVal val="0"/>
          <c:showCatName val="0"/>
          <c:showSerName val="0"/>
          <c:showPercent val="0"/>
          <c:showBubbleSize val="0"/>
        </c:dLbls>
        <c:axId val="489836312"/>
        <c:axId val="489839448"/>
      </c:areaChart>
      <c:catAx>
        <c:axId val="489836312"/>
        <c:scaling>
          <c:orientation val="minMax"/>
        </c:scaling>
        <c:delete val="0"/>
        <c:axPos val="b"/>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n-US" sz="1800" b="1">
                    <a:solidFill>
                      <a:sysClr val="windowText" lastClr="000000"/>
                    </a:solidFill>
                  </a:rPr>
                  <a:t>School Year</a:t>
                </a:r>
              </a:p>
            </c:rich>
          </c:tx>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489839448"/>
        <c:crosses val="autoZero"/>
        <c:auto val="1"/>
        <c:lblAlgn val="ctr"/>
        <c:lblOffset val="100"/>
        <c:noMultiLvlLbl val="0"/>
      </c:catAx>
      <c:valAx>
        <c:axId val="489839448"/>
        <c:scaling>
          <c:orientation val="minMax"/>
        </c:scaling>
        <c:delete val="0"/>
        <c:axPos val="l"/>
        <c:title>
          <c:tx>
            <c:rich>
              <a:bodyPr rot="-54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n-US" sz="1800" b="1" dirty="0" smtClean="0">
                    <a:solidFill>
                      <a:sysClr val="windowText" lastClr="000000"/>
                    </a:solidFill>
                  </a:rPr>
                  <a:t>Annual</a:t>
                </a:r>
                <a:r>
                  <a:rPr lang="en-US" sz="1800" b="1" baseline="0" dirty="0" smtClean="0">
                    <a:solidFill>
                      <a:sysClr val="windowText" lastClr="000000"/>
                    </a:solidFill>
                  </a:rPr>
                  <a:t> </a:t>
                </a:r>
                <a:r>
                  <a:rPr lang="en-US" sz="1800" b="1" baseline="0" dirty="0">
                    <a:solidFill>
                      <a:sysClr val="windowText" lastClr="000000"/>
                    </a:solidFill>
                  </a:rPr>
                  <a:t>Instructional </a:t>
                </a:r>
                <a:r>
                  <a:rPr lang="en-US" sz="1800" b="1" baseline="0" dirty="0" smtClean="0">
                    <a:solidFill>
                      <a:sysClr val="windowText" lastClr="000000"/>
                    </a:solidFill>
                  </a:rPr>
                  <a:t>Materials Expenditures</a:t>
                </a:r>
                <a:endParaRPr lang="en-US" sz="1800" b="1" baseline="0" dirty="0">
                  <a:solidFill>
                    <a:sysClr val="windowText" lastClr="000000"/>
                  </a:solidFill>
                </a:endParaRPr>
              </a:p>
              <a:p>
                <a:pPr>
                  <a:defRPr sz="1800" b="1">
                    <a:solidFill>
                      <a:sysClr val="windowText" lastClr="000000"/>
                    </a:solidFill>
                  </a:defRPr>
                </a:pPr>
                <a:r>
                  <a:rPr lang="en-US" sz="1800" b="1" baseline="0" dirty="0">
                    <a:solidFill>
                      <a:sysClr val="windowText" lastClr="000000"/>
                    </a:solidFill>
                  </a:rPr>
                  <a:t>(Millions Of Dollars)</a:t>
                </a:r>
                <a:endParaRPr lang="en-US" sz="1800" b="1" dirty="0">
                  <a:solidFill>
                    <a:sysClr val="windowText" lastClr="000000"/>
                  </a:solidFill>
                </a:endParaRPr>
              </a:p>
            </c:rich>
          </c:tx>
          <c:layout>
            <c:manualLayout>
              <c:xMode val="edge"/>
              <c:yMode val="edge"/>
              <c:x val="6.4849593046049812E-3"/>
              <c:y val="0.15176588634809099"/>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Segoe UI" panose="020B0502040204020203" pitchFamily="34" charset="0"/>
                <a:ea typeface="+mn-ea"/>
                <a:cs typeface="Segoe UI" panose="020B0502040204020203" pitchFamily="34" charset="0"/>
              </a:defRPr>
            </a:pPr>
            <a:endParaRPr lang="en-US"/>
          </a:p>
        </c:txPr>
        <c:crossAx val="489836312"/>
        <c:crosses val="autoZero"/>
        <c:crossBetween val="midCat"/>
      </c:valAx>
      <c:spPr>
        <a:noFill/>
        <a:ln>
          <a:noFill/>
        </a:ln>
        <a:effectLst/>
      </c:spPr>
    </c:plotArea>
    <c:legend>
      <c:legendPos val="b"/>
      <c:legendEntry>
        <c:idx val="0"/>
        <c:delete val="1"/>
      </c:legendEntry>
      <c:legendEntry>
        <c:idx val="1"/>
        <c:delete val="1"/>
      </c:legendEntry>
      <c:legendEntry>
        <c:idx val="2"/>
        <c:delete val="1"/>
      </c:legendEntry>
      <c:legendEntry>
        <c:idx val="3"/>
        <c:delete val="1"/>
      </c:legendEntry>
      <c:legendEntry>
        <c:idx val="4"/>
        <c:delete val="1"/>
      </c:legendEntry>
      <c:legendEntry>
        <c:idx val="5"/>
        <c:delete val="1"/>
      </c:legendEntry>
      <c:layout>
        <c:manualLayout>
          <c:xMode val="edge"/>
          <c:yMode val="edge"/>
          <c:x val="0.56709835001411091"/>
          <c:y val="3.2700871047740054E-4"/>
          <c:w val="0.41958196577086082"/>
          <c:h val="0.2491193920565999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zero"/>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2000" dirty="0"/>
              <a:t>Districts Meeting </a:t>
            </a:r>
            <a:r>
              <a:rPr lang="en-US" sz="2000" dirty="0" err="1"/>
              <a:t>KETS</a:t>
            </a:r>
            <a:r>
              <a:rPr lang="en-US" sz="2000" dirty="0"/>
              <a:t> Goals By Student </a:t>
            </a:r>
            <a:r>
              <a:rPr lang="en-US" sz="2000" dirty="0" smtClean="0"/>
              <a:t>Level</a:t>
            </a:r>
          </a:p>
          <a:p>
            <a:pPr>
              <a:defRPr/>
            </a:pPr>
            <a:r>
              <a:rPr lang="en-US" sz="2000" dirty="0" smtClean="0"/>
              <a:t>2014 To</a:t>
            </a:r>
            <a:r>
              <a:rPr lang="en-US" sz="2000" baseline="0" dirty="0" smtClean="0"/>
              <a:t> 2017</a:t>
            </a:r>
            <a:endParaRPr lang="en-US" sz="2000" dirty="0"/>
          </a:p>
        </c:rich>
      </c:tx>
      <c:layout>
        <c:manualLayout>
          <c:xMode val="edge"/>
          <c:yMode val="edge"/>
          <c:x val="0.21415924045763707"/>
          <c:y val="1.368140090688259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2014</c:v>
                </c:pt>
              </c:strCache>
            </c:strRef>
          </c:tx>
          <c:spPr>
            <a:solidFill>
              <a:schemeClr val="accent1">
                <a:tint val="58000"/>
              </a:schemeClr>
            </a:solidFill>
            <a:ln>
              <a:noFill/>
            </a:ln>
            <a:effectLst/>
          </c:spPr>
          <c:invertIfNegative val="0"/>
          <c:cat>
            <c:strRef>
              <c:f>Sheet1!$A$2:$A$3</c:f>
              <c:strCache>
                <c:ptCount val="2"/>
                <c:pt idx="0">
                  <c:v>Elementary Students</c:v>
                </c:pt>
                <c:pt idx="1">
                  <c:v>Secondary Students</c:v>
                </c:pt>
              </c:strCache>
            </c:strRef>
          </c:cat>
          <c:val>
            <c:numRef>
              <c:f>Sheet1!$B$2:$B$3</c:f>
              <c:numCache>
                <c:formatCode>General</c:formatCode>
                <c:ptCount val="2"/>
                <c:pt idx="0">
                  <c:v>138</c:v>
                </c:pt>
                <c:pt idx="1">
                  <c:v>19</c:v>
                </c:pt>
              </c:numCache>
            </c:numRef>
          </c:val>
        </c:ser>
        <c:ser>
          <c:idx val="1"/>
          <c:order val="1"/>
          <c:tx>
            <c:strRef>
              <c:f>Sheet1!$C$1</c:f>
              <c:strCache>
                <c:ptCount val="1"/>
                <c:pt idx="0">
                  <c:v>2015</c:v>
                </c:pt>
              </c:strCache>
            </c:strRef>
          </c:tx>
          <c:spPr>
            <a:solidFill>
              <a:schemeClr val="accent1">
                <a:tint val="86000"/>
              </a:schemeClr>
            </a:solidFill>
            <a:ln>
              <a:noFill/>
            </a:ln>
            <a:effectLst/>
          </c:spPr>
          <c:invertIfNegative val="0"/>
          <c:cat>
            <c:strRef>
              <c:f>Sheet1!$A$2:$A$3</c:f>
              <c:strCache>
                <c:ptCount val="2"/>
                <c:pt idx="0">
                  <c:v>Elementary Students</c:v>
                </c:pt>
                <c:pt idx="1">
                  <c:v>Secondary Students</c:v>
                </c:pt>
              </c:strCache>
            </c:strRef>
          </c:cat>
          <c:val>
            <c:numRef>
              <c:f>Sheet1!$C$2:$C$3</c:f>
              <c:numCache>
                <c:formatCode>General</c:formatCode>
                <c:ptCount val="2"/>
                <c:pt idx="0">
                  <c:v>152</c:v>
                </c:pt>
                <c:pt idx="1">
                  <c:v>27</c:v>
                </c:pt>
              </c:numCache>
            </c:numRef>
          </c:val>
        </c:ser>
        <c:ser>
          <c:idx val="2"/>
          <c:order val="2"/>
          <c:tx>
            <c:strRef>
              <c:f>Sheet1!$D$1</c:f>
              <c:strCache>
                <c:ptCount val="1"/>
                <c:pt idx="0">
                  <c:v>2016</c:v>
                </c:pt>
              </c:strCache>
            </c:strRef>
          </c:tx>
          <c:spPr>
            <a:solidFill>
              <a:schemeClr val="accent1">
                <a:shade val="86000"/>
              </a:schemeClr>
            </a:solidFill>
            <a:ln>
              <a:noFill/>
            </a:ln>
            <a:effectLst/>
          </c:spPr>
          <c:invertIfNegative val="0"/>
          <c:cat>
            <c:strRef>
              <c:f>Sheet1!$A$2:$A$3</c:f>
              <c:strCache>
                <c:ptCount val="2"/>
                <c:pt idx="0">
                  <c:v>Elementary Students</c:v>
                </c:pt>
                <c:pt idx="1">
                  <c:v>Secondary Students</c:v>
                </c:pt>
              </c:strCache>
            </c:strRef>
          </c:cat>
          <c:val>
            <c:numRef>
              <c:f>Sheet1!$D$2:$D$3</c:f>
              <c:numCache>
                <c:formatCode>General</c:formatCode>
                <c:ptCount val="2"/>
                <c:pt idx="0">
                  <c:v>159</c:v>
                </c:pt>
                <c:pt idx="1">
                  <c:v>40</c:v>
                </c:pt>
              </c:numCache>
            </c:numRef>
          </c:val>
        </c:ser>
        <c:ser>
          <c:idx val="3"/>
          <c:order val="3"/>
          <c:tx>
            <c:strRef>
              <c:f>Sheet1!$E$1</c:f>
              <c:strCache>
                <c:ptCount val="1"/>
                <c:pt idx="0">
                  <c:v>2017</c:v>
                </c:pt>
              </c:strCache>
            </c:strRef>
          </c:tx>
          <c:spPr>
            <a:solidFill>
              <a:schemeClr val="accent1">
                <a:shade val="58000"/>
              </a:schemeClr>
            </a:solidFill>
            <a:ln>
              <a:noFill/>
            </a:ln>
            <a:effectLst/>
          </c:spPr>
          <c:invertIfNegative val="0"/>
          <c:cat>
            <c:strRef>
              <c:f>Sheet1!$A$2:$A$3</c:f>
              <c:strCache>
                <c:ptCount val="2"/>
                <c:pt idx="0">
                  <c:v>Elementary Students</c:v>
                </c:pt>
                <c:pt idx="1">
                  <c:v>Secondary Students</c:v>
                </c:pt>
              </c:strCache>
            </c:strRef>
          </c:cat>
          <c:val>
            <c:numRef>
              <c:f>Sheet1!$E$2:$E$3</c:f>
              <c:numCache>
                <c:formatCode>General</c:formatCode>
                <c:ptCount val="2"/>
                <c:pt idx="0">
                  <c:v>167</c:v>
                </c:pt>
                <c:pt idx="1">
                  <c:v>63</c:v>
                </c:pt>
              </c:numCache>
            </c:numRef>
          </c:val>
        </c:ser>
        <c:dLbls>
          <c:showLegendKey val="0"/>
          <c:showVal val="0"/>
          <c:showCatName val="0"/>
          <c:showSerName val="0"/>
          <c:showPercent val="0"/>
          <c:showBubbleSize val="0"/>
        </c:dLbls>
        <c:gapWidth val="219"/>
        <c:overlap val="-27"/>
        <c:axId val="489837488"/>
        <c:axId val="489837880"/>
      </c:barChart>
      <c:catAx>
        <c:axId val="489837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89837880"/>
        <c:crosses val="autoZero"/>
        <c:auto val="1"/>
        <c:lblAlgn val="ctr"/>
        <c:lblOffset val="100"/>
        <c:noMultiLvlLbl val="0"/>
      </c:catAx>
      <c:valAx>
        <c:axId val="4898378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US" sz="1800"/>
                  <a:t>Number of Districts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89837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a:t>Districts Offering Online Courses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Offers online courses</c:v>
                </c:pt>
              </c:strCache>
            </c:strRef>
          </c:tx>
          <c:spPr>
            <a:solidFill>
              <a:schemeClr val="accent1"/>
            </a:solidFill>
            <a:ln>
              <a:noFill/>
            </a:ln>
            <a:effectLst/>
          </c:spPr>
          <c:invertIfNegative val="0"/>
          <c:cat>
            <c:numRef>
              <c:f>Sheet1!$A$2:$A$5</c:f>
              <c:numCache>
                <c:formatCode>General</c:formatCode>
                <c:ptCount val="4"/>
                <c:pt idx="0">
                  <c:v>2014</c:v>
                </c:pt>
                <c:pt idx="1">
                  <c:v>2015</c:v>
                </c:pt>
                <c:pt idx="2">
                  <c:v>2016</c:v>
                </c:pt>
                <c:pt idx="3">
                  <c:v>2017</c:v>
                </c:pt>
              </c:numCache>
            </c:numRef>
          </c:cat>
          <c:val>
            <c:numRef>
              <c:f>Sheet1!$B$2:$B$5</c:f>
              <c:numCache>
                <c:formatCode>General</c:formatCode>
                <c:ptCount val="4"/>
                <c:pt idx="0">
                  <c:v>144</c:v>
                </c:pt>
                <c:pt idx="1">
                  <c:v>150</c:v>
                </c:pt>
                <c:pt idx="2">
                  <c:v>154</c:v>
                </c:pt>
                <c:pt idx="3">
                  <c:v>157</c:v>
                </c:pt>
              </c:numCache>
            </c:numRef>
          </c:val>
        </c:ser>
        <c:dLbls>
          <c:showLegendKey val="0"/>
          <c:showVal val="0"/>
          <c:showCatName val="0"/>
          <c:showSerName val="0"/>
          <c:showPercent val="0"/>
          <c:showBubbleSize val="0"/>
        </c:dLbls>
        <c:gapWidth val="219"/>
        <c:overlap val="-27"/>
        <c:axId val="490806904"/>
        <c:axId val="490807296"/>
      </c:barChart>
      <c:catAx>
        <c:axId val="490806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90807296"/>
        <c:crosses val="autoZero"/>
        <c:auto val="1"/>
        <c:lblAlgn val="ctr"/>
        <c:lblOffset val="100"/>
        <c:noMultiLvlLbl val="0"/>
      </c:catAx>
      <c:valAx>
        <c:axId val="490807296"/>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US" sz="1800" dirty="0" smtClean="0"/>
                  <a:t>Number Of Districts</a:t>
                </a:r>
                <a:endParaRPr lang="en-US" sz="1800" dirty="0"/>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90806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042164868280354"/>
          <c:y val="6.7890442890442895E-2"/>
          <c:w val="0.82031909205793718"/>
          <c:h val="0.58754611530202072"/>
        </c:manualLayout>
      </c:layout>
      <c:lineChart>
        <c:grouping val="standard"/>
        <c:varyColors val="0"/>
        <c:ser>
          <c:idx val="0"/>
          <c:order val="0"/>
          <c:tx>
            <c:strRef>
              <c:f>Sheet1!$B$1</c:f>
              <c:strCache>
                <c:ptCount val="1"/>
                <c:pt idx="0">
                  <c:v>Able To Support BYOD/1:1</c:v>
                </c:pt>
              </c:strCache>
            </c:strRef>
          </c:tx>
          <c:spPr>
            <a:ln w="28575" cap="rnd">
              <a:solidFill>
                <a:srgbClr val="000000"/>
              </a:solidFill>
              <a:round/>
            </a:ln>
            <a:effectLst/>
          </c:spPr>
          <c:marker>
            <c:symbol val="none"/>
          </c:marker>
          <c:cat>
            <c:numRef>
              <c:f>Sheet1!$A$2:$A$5</c:f>
              <c:numCache>
                <c:formatCode>General</c:formatCode>
                <c:ptCount val="4"/>
                <c:pt idx="0">
                  <c:v>2014</c:v>
                </c:pt>
                <c:pt idx="1">
                  <c:v>2015</c:v>
                </c:pt>
                <c:pt idx="2">
                  <c:v>2016</c:v>
                </c:pt>
                <c:pt idx="3">
                  <c:v>2017</c:v>
                </c:pt>
              </c:numCache>
            </c:numRef>
          </c:cat>
          <c:val>
            <c:numRef>
              <c:f>Sheet1!$B$2:$B$5</c:f>
              <c:numCache>
                <c:formatCode>General</c:formatCode>
                <c:ptCount val="4"/>
                <c:pt idx="0">
                  <c:v>66.3</c:v>
                </c:pt>
                <c:pt idx="1">
                  <c:v>69.3</c:v>
                </c:pt>
                <c:pt idx="2">
                  <c:v>82.4</c:v>
                </c:pt>
                <c:pt idx="3">
                  <c:v>95.1</c:v>
                </c:pt>
              </c:numCache>
            </c:numRef>
          </c:val>
          <c:smooth val="0"/>
        </c:ser>
        <c:ser>
          <c:idx val="1"/>
          <c:order val="1"/>
          <c:tx>
            <c:strRef>
              <c:f>Sheet1!$C$1</c:f>
              <c:strCache>
                <c:ptCount val="1"/>
                <c:pt idx="0">
                  <c:v>Unable To Support BYOD/1:1</c:v>
                </c:pt>
              </c:strCache>
            </c:strRef>
          </c:tx>
          <c:spPr>
            <a:ln w="28575" cap="rnd">
              <a:solidFill>
                <a:srgbClr val="000000"/>
              </a:solidFill>
              <a:prstDash val="sysDash"/>
              <a:round/>
            </a:ln>
            <a:effectLst/>
          </c:spPr>
          <c:marker>
            <c:symbol val="none"/>
          </c:marker>
          <c:cat>
            <c:numRef>
              <c:f>Sheet1!$A$2:$A$5</c:f>
              <c:numCache>
                <c:formatCode>General</c:formatCode>
                <c:ptCount val="4"/>
                <c:pt idx="0">
                  <c:v>2014</c:v>
                </c:pt>
                <c:pt idx="1">
                  <c:v>2015</c:v>
                </c:pt>
                <c:pt idx="2">
                  <c:v>2016</c:v>
                </c:pt>
                <c:pt idx="3">
                  <c:v>2017</c:v>
                </c:pt>
              </c:numCache>
            </c:numRef>
          </c:cat>
          <c:val>
            <c:numRef>
              <c:f>Sheet1!$C$2:$C$5</c:f>
              <c:numCache>
                <c:formatCode>General</c:formatCode>
                <c:ptCount val="4"/>
                <c:pt idx="0">
                  <c:v>33.700000000000003</c:v>
                </c:pt>
                <c:pt idx="1">
                  <c:v>30.7</c:v>
                </c:pt>
                <c:pt idx="2">
                  <c:v>17.600000000000001</c:v>
                </c:pt>
                <c:pt idx="3">
                  <c:v>4.9000000000000004</c:v>
                </c:pt>
              </c:numCache>
            </c:numRef>
          </c:val>
          <c:smooth val="0"/>
        </c:ser>
        <c:dLbls>
          <c:showLegendKey val="0"/>
          <c:showVal val="0"/>
          <c:showCatName val="0"/>
          <c:showSerName val="0"/>
          <c:showPercent val="0"/>
          <c:showBubbleSize val="0"/>
        </c:dLbls>
        <c:smooth val="0"/>
        <c:axId val="490806512"/>
        <c:axId val="490805336"/>
      </c:lineChart>
      <c:catAx>
        <c:axId val="490806512"/>
        <c:scaling>
          <c:orientation val="minMax"/>
        </c:scaling>
        <c:delete val="0"/>
        <c:axPos val="b"/>
        <c:title>
          <c:tx>
            <c:rich>
              <a:bodyPr rot="0" spcFirstLastPara="1" vertOverflow="ellipsis" vert="horz" wrap="square" anchor="ctr" anchorCtr="1"/>
              <a:lstStyle/>
              <a:p>
                <a:pPr>
                  <a:defRPr sz="1400" b="1" i="0" u="none" strike="noStrike" kern="1200" baseline="0">
                    <a:solidFill>
                      <a:sysClr val="windowText" lastClr="000000"/>
                    </a:solidFill>
                    <a:latin typeface="Segoe UI" panose="020B0502040204020203" pitchFamily="34" charset="0"/>
                    <a:ea typeface="+mn-ea"/>
                    <a:cs typeface="Segoe UI" panose="020B0502040204020203" pitchFamily="34" charset="0"/>
                  </a:defRPr>
                </a:pPr>
                <a:r>
                  <a:rPr lang="en-US" sz="1400" b="1"/>
                  <a:t>School Year</a:t>
                </a:r>
              </a:p>
            </c:rich>
          </c:tx>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Segoe UI" panose="020B0502040204020203" pitchFamily="34" charset="0"/>
                  <a:ea typeface="+mn-ea"/>
                  <a:cs typeface="Segoe UI" panose="020B0502040204020203" pitchFamily="34" charset="0"/>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Segoe UI" panose="020B0502040204020203" pitchFamily="34" charset="0"/>
                <a:ea typeface="+mn-ea"/>
                <a:cs typeface="Segoe UI" panose="020B0502040204020203" pitchFamily="34" charset="0"/>
              </a:defRPr>
            </a:pPr>
            <a:endParaRPr lang="en-US"/>
          </a:p>
        </c:txPr>
        <c:crossAx val="490805336"/>
        <c:crosses val="autoZero"/>
        <c:auto val="1"/>
        <c:lblAlgn val="ctr"/>
        <c:lblOffset val="100"/>
        <c:noMultiLvlLbl val="0"/>
      </c:catAx>
      <c:valAx>
        <c:axId val="4908053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Segoe UI" panose="020B0502040204020203" pitchFamily="34" charset="0"/>
                    <a:ea typeface="+mn-ea"/>
                    <a:cs typeface="Segoe UI" panose="020B0502040204020203" pitchFamily="34" charset="0"/>
                  </a:defRPr>
                </a:pPr>
                <a:r>
                  <a:rPr lang="en-US" sz="1400" b="1"/>
                  <a:t>Percent Of Schools</a:t>
                </a:r>
              </a:p>
            </c:rich>
          </c:tx>
          <c:overlay val="0"/>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Segoe UI" panose="020B0502040204020203" pitchFamily="34" charset="0"/>
                  <a:ea typeface="+mn-ea"/>
                  <a:cs typeface="Segoe UI" panose="020B0502040204020203" pitchFamily="34"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Segoe UI" panose="020B0502040204020203" pitchFamily="34" charset="0"/>
                <a:ea typeface="+mn-ea"/>
                <a:cs typeface="Segoe UI" panose="020B0502040204020203" pitchFamily="34" charset="0"/>
              </a:defRPr>
            </a:pPr>
            <a:endParaRPr lang="en-US"/>
          </a:p>
        </c:txPr>
        <c:crossAx val="490806512"/>
        <c:crosses val="autoZero"/>
        <c:crossBetween val="between"/>
      </c:valAx>
      <c:spPr>
        <a:noFill/>
        <a:ln>
          <a:noFill/>
        </a:ln>
        <a:effectLst/>
      </c:spPr>
    </c:plotArea>
    <c:legend>
      <c:legendPos val="b"/>
      <c:layout>
        <c:manualLayout>
          <c:xMode val="edge"/>
          <c:yMode val="edge"/>
          <c:x val="3.1307956022630652E-2"/>
          <c:y val="0.83429261207675387"/>
          <c:w val="0.93697579469233006"/>
          <c:h val="9.965004374453193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Segoe UI" panose="020B0502040204020203" pitchFamily="34" charset="0"/>
              <a:ea typeface="+mn-ea"/>
              <a:cs typeface="Segoe UI" panose="020B0502040204020203" pitchFamily="34" charset="0"/>
            </a:defRPr>
          </a:pPr>
          <a:endParaRPr lang="en-US"/>
        </a:p>
      </c:txPr>
    </c:legend>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latin typeface="Segoe UI" panose="020B0502040204020203" pitchFamily="34" charset="0"/>
          <a:cs typeface="Segoe UI" panose="020B0502040204020203"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1">
  <a:schemeClr val="accent1"/>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F251AA-0505-408D-9B01-AE831FE89B28}"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DDE431C5-31F5-452F-9F44-F7A5A90974FF}">
      <dgm:prSet phldrT="[Text]"/>
      <dgm:spPr/>
      <dgm:t>
        <a:bodyPr/>
        <a:lstStyle/>
        <a:p>
          <a:r>
            <a:rPr lang="en-US" dirty="0" smtClean="0"/>
            <a:t>KRS 156.405</a:t>
          </a:r>
          <a:endParaRPr lang="en-US" dirty="0"/>
        </a:p>
      </dgm:t>
    </dgm:pt>
    <dgm:pt modelId="{6AA18BF8-718E-4F11-BBE4-E10B3A093707}" type="parTrans" cxnId="{C1E2D0A3-930A-400F-A0A7-EA91BA498794}">
      <dgm:prSet/>
      <dgm:spPr/>
      <dgm:t>
        <a:bodyPr/>
        <a:lstStyle/>
        <a:p>
          <a:endParaRPr lang="en-US"/>
        </a:p>
      </dgm:t>
    </dgm:pt>
    <dgm:pt modelId="{41975A92-3061-473E-8A73-7CAC96D8304A}" type="sibTrans" cxnId="{C1E2D0A3-930A-400F-A0A7-EA91BA498794}">
      <dgm:prSet/>
      <dgm:spPr/>
      <dgm:t>
        <a:bodyPr/>
        <a:lstStyle/>
        <a:p>
          <a:endParaRPr lang="en-US"/>
        </a:p>
      </dgm:t>
    </dgm:pt>
    <dgm:pt modelId="{8AD54F2F-DE8D-4244-AD42-7D4CEE0E6117}">
      <dgm:prSet phldrT="[Text]" custT="1"/>
      <dgm:spPr/>
      <dgm:t>
        <a:bodyPr/>
        <a:lstStyle/>
        <a:p>
          <a:r>
            <a:rPr lang="en-US" sz="2400" dirty="0" smtClean="0">
              <a:solidFill>
                <a:schemeClr val="tx1"/>
              </a:solidFill>
            </a:rPr>
            <a:t>Establishes the State Textbook Commission</a:t>
          </a:r>
          <a:endParaRPr lang="en-US" sz="2400" dirty="0">
            <a:solidFill>
              <a:schemeClr val="tx1"/>
            </a:solidFill>
          </a:endParaRPr>
        </a:p>
      </dgm:t>
    </dgm:pt>
    <dgm:pt modelId="{81F8F8A0-B061-4E35-98FC-E522FFE0F671}" type="parTrans" cxnId="{C4D40E5F-A7FF-4194-89AF-FDE7B04405C0}">
      <dgm:prSet/>
      <dgm:spPr/>
      <dgm:t>
        <a:bodyPr/>
        <a:lstStyle/>
        <a:p>
          <a:endParaRPr lang="en-US"/>
        </a:p>
      </dgm:t>
    </dgm:pt>
    <dgm:pt modelId="{7BDB073A-A158-48EA-8EE2-EF629BE7F198}" type="sibTrans" cxnId="{C4D40E5F-A7FF-4194-89AF-FDE7B04405C0}">
      <dgm:prSet/>
      <dgm:spPr/>
      <dgm:t>
        <a:bodyPr/>
        <a:lstStyle/>
        <a:p>
          <a:endParaRPr lang="en-US"/>
        </a:p>
      </dgm:t>
    </dgm:pt>
    <dgm:pt modelId="{D92BAF5D-0825-46FA-BA0C-467BA4E5A7C3}">
      <dgm:prSet phldrT="[Text]" custT="1"/>
      <dgm:spPr/>
      <dgm:t>
        <a:bodyPr/>
        <a:lstStyle/>
        <a:p>
          <a:r>
            <a:rPr lang="en-US" sz="2400" dirty="0" smtClean="0">
              <a:solidFill>
                <a:schemeClr val="tx1"/>
              </a:solidFill>
            </a:rPr>
            <a:t>Statutorily required to meet once per quarter</a:t>
          </a:r>
          <a:endParaRPr lang="en-US" sz="2400" dirty="0">
            <a:solidFill>
              <a:schemeClr val="tx1"/>
            </a:solidFill>
          </a:endParaRPr>
        </a:p>
      </dgm:t>
    </dgm:pt>
    <dgm:pt modelId="{C4BB3EEB-F70A-408C-A18A-A3A7D76F7910}" type="parTrans" cxnId="{2EA17AD2-D9CA-4E22-A84C-F573516389D8}">
      <dgm:prSet/>
      <dgm:spPr/>
      <dgm:t>
        <a:bodyPr/>
        <a:lstStyle/>
        <a:p>
          <a:endParaRPr lang="en-US"/>
        </a:p>
      </dgm:t>
    </dgm:pt>
    <dgm:pt modelId="{9A4B61BA-E378-427A-BBE7-313C839518D7}" type="sibTrans" cxnId="{2EA17AD2-D9CA-4E22-A84C-F573516389D8}">
      <dgm:prSet/>
      <dgm:spPr/>
      <dgm:t>
        <a:bodyPr/>
        <a:lstStyle/>
        <a:p>
          <a:endParaRPr lang="en-US"/>
        </a:p>
      </dgm:t>
    </dgm:pt>
    <dgm:pt modelId="{D61021FB-1001-432C-A10B-F4AECABA9177}">
      <dgm:prSet phldrT="[Text]" custT="1"/>
      <dgm:spPr/>
      <dgm:t>
        <a:bodyPr/>
        <a:lstStyle/>
        <a:p>
          <a:r>
            <a:rPr lang="en-US" sz="2400" dirty="0" smtClean="0">
              <a:solidFill>
                <a:schemeClr val="tx1"/>
              </a:solidFill>
            </a:rPr>
            <a:t>Provide state-sponsored listing of quality vetted instructional </a:t>
          </a:r>
          <a:r>
            <a:rPr lang="en-US" sz="2400" dirty="0" smtClean="0">
              <a:solidFill>
                <a:schemeClr val="tx1"/>
              </a:solidFill>
            </a:rPr>
            <a:t>materials</a:t>
          </a:r>
          <a:endParaRPr lang="en-US" sz="2400" dirty="0">
            <a:solidFill>
              <a:schemeClr val="tx1"/>
            </a:solidFill>
          </a:endParaRPr>
        </a:p>
      </dgm:t>
    </dgm:pt>
    <dgm:pt modelId="{0B7B53DF-4051-449F-841F-891DD709B02F}" type="parTrans" cxnId="{085B2969-EBB5-4F91-9794-31FA50C1E207}">
      <dgm:prSet/>
      <dgm:spPr/>
      <dgm:t>
        <a:bodyPr/>
        <a:lstStyle/>
        <a:p>
          <a:endParaRPr lang="en-US"/>
        </a:p>
      </dgm:t>
    </dgm:pt>
    <dgm:pt modelId="{C65BA2AB-D58D-451F-B764-CA28C0EA42F6}" type="sibTrans" cxnId="{085B2969-EBB5-4F91-9794-31FA50C1E207}">
      <dgm:prSet/>
      <dgm:spPr/>
      <dgm:t>
        <a:bodyPr/>
        <a:lstStyle/>
        <a:p>
          <a:endParaRPr lang="en-US"/>
        </a:p>
      </dgm:t>
    </dgm:pt>
    <dgm:pt modelId="{ACDF7741-6D56-4097-AD85-AC8E4B1FC0AF}" type="pres">
      <dgm:prSet presAssocID="{D9F251AA-0505-408D-9B01-AE831FE89B28}" presName="Name0" presStyleCnt="0">
        <dgm:presLayoutVars>
          <dgm:dir/>
          <dgm:animLvl val="lvl"/>
          <dgm:resizeHandles/>
        </dgm:presLayoutVars>
      </dgm:prSet>
      <dgm:spPr/>
      <dgm:t>
        <a:bodyPr/>
        <a:lstStyle/>
        <a:p>
          <a:endParaRPr lang="en-US"/>
        </a:p>
      </dgm:t>
    </dgm:pt>
    <dgm:pt modelId="{BFC516D3-A330-4CA2-B416-87EAA83902B1}" type="pres">
      <dgm:prSet presAssocID="{DDE431C5-31F5-452F-9F44-F7A5A90974FF}" presName="linNode" presStyleCnt="0"/>
      <dgm:spPr/>
    </dgm:pt>
    <dgm:pt modelId="{86408D08-4251-4ACF-AD34-4686B5430B0F}" type="pres">
      <dgm:prSet presAssocID="{DDE431C5-31F5-452F-9F44-F7A5A90974FF}" presName="parentShp" presStyleLbl="node1" presStyleIdx="0" presStyleCnt="1">
        <dgm:presLayoutVars>
          <dgm:bulletEnabled val="1"/>
        </dgm:presLayoutVars>
      </dgm:prSet>
      <dgm:spPr/>
      <dgm:t>
        <a:bodyPr/>
        <a:lstStyle/>
        <a:p>
          <a:endParaRPr lang="en-US"/>
        </a:p>
      </dgm:t>
    </dgm:pt>
    <dgm:pt modelId="{EEF34CA0-7B70-4497-877E-9C3C3171C8B0}" type="pres">
      <dgm:prSet presAssocID="{DDE431C5-31F5-452F-9F44-F7A5A90974FF}" presName="childShp" presStyleLbl="bgAccFollowNode1" presStyleIdx="0" presStyleCnt="1">
        <dgm:presLayoutVars>
          <dgm:bulletEnabled val="1"/>
        </dgm:presLayoutVars>
      </dgm:prSet>
      <dgm:spPr/>
      <dgm:t>
        <a:bodyPr/>
        <a:lstStyle/>
        <a:p>
          <a:endParaRPr lang="en-US"/>
        </a:p>
      </dgm:t>
    </dgm:pt>
  </dgm:ptLst>
  <dgm:cxnLst>
    <dgm:cxn modelId="{BBE57F4E-C93E-43E7-9C92-144E3FE336CE}" type="presOf" srcId="{D92BAF5D-0825-46FA-BA0C-467BA4E5A7C3}" destId="{EEF34CA0-7B70-4497-877E-9C3C3171C8B0}" srcOrd="0" destOrd="1" presId="urn:microsoft.com/office/officeart/2005/8/layout/vList6"/>
    <dgm:cxn modelId="{3512F612-C459-4FE8-A075-D9C057A2A9AA}" type="presOf" srcId="{8AD54F2F-DE8D-4244-AD42-7D4CEE0E6117}" destId="{EEF34CA0-7B70-4497-877E-9C3C3171C8B0}" srcOrd="0" destOrd="0" presId="urn:microsoft.com/office/officeart/2005/8/layout/vList6"/>
    <dgm:cxn modelId="{43EE10A5-20DB-48DE-88E6-9909203D5293}" type="presOf" srcId="{D9F251AA-0505-408D-9B01-AE831FE89B28}" destId="{ACDF7741-6D56-4097-AD85-AC8E4B1FC0AF}" srcOrd="0" destOrd="0" presId="urn:microsoft.com/office/officeart/2005/8/layout/vList6"/>
    <dgm:cxn modelId="{C9A57775-AD0C-44E4-9A35-40D9781D66A9}" type="presOf" srcId="{D61021FB-1001-432C-A10B-F4AECABA9177}" destId="{EEF34CA0-7B70-4497-877E-9C3C3171C8B0}" srcOrd="0" destOrd="2" presId="urn:microsoft.com/office/officeart/2005/8/layout/vList6"/>
    <dgm:cxn modelId="{085B2969-EBB5-4F91-9794-31FA50C1E207}" srcId="{DDE431C5-31F5-452F-9F44-F7A5A90974FF}" destId="{D61021FB-1001-432C-A10B-F4AECABA9177}" srcOrd="2" destOrd="0" parTransId="{0B7B53DF-4051-449F-841F-891DD709B02F}" sibTransId="{C65BA2AB-D58D-451F-B764-CA28C0EA42F6}"/>
    <dgm:cxn modelId="{88616998-AD9D-447A-9D01-483CF7302D6F}" type="presOf" srcId="{DDE431C5-31F5-452F-9F44-F7A5A90974FF}" destId="{86408D08-4251-4ACF-AD34-4686B5430B0F}" srcOrd="0" destOrd="0" presId="urn:microsoft.com/office/officeart/2005/8/layout/vList6"/>
    <dgm:cxn modelId="{C1E2D0A3-930A-400F-A0A7-EA91BA498794}" srcId="{D9F251AA-0505-408D-9B01-AE831FE89B28}" destId="{DDE431C5-31F5-452F-9F44-F7A5A90974FF}" srcOrd="0" destOrd="0" parTransId="{6AA18BF8-718E-4F11-BBE4-E10B3A093707}" sibTransId="{41975A92-3061-473E-8A73-7CAC96D8304A}"/>
    <dgm:cxn modelId="{2EA17AD2-D9CA-4E22-A84C-F573516389D8}" srcId="{DDE431C5-31F5-452F-9F44-F7A5A90974FF}" destId="{D92BAF5D-0825-46FA-BA0C-467BA4E5A7C3}" srcOrd="1" destOrd="0" parTransId="{C4BB3EEB-F70A-408C-A18A-A3A7D76F7910}" sibTransId="{9A4B61BA-E378-427A-BBE7-313C839518D7}"/>
    <dgm:cxn modelId="{C4D40E5F-A7FF-4194-89AF-FDE7B04405C0}" srcId="{DDE431C5-31F5-452F-9F44-F7A5A90974FF}" destId="{8AD54F2F-DE8D-4244-AD42-7D4CEE0E6117}" srcOrd="0" destOrd="0" parTransId="{81F8F8A0-B061-4E35-98FC-E522FFE0F671}" sibTransId="{7BDB073A-A158-48EA-8EE2-EF629BE7F198}"/>
    <dgm:cxn modelId="{295EA937-2960-47B4-9571-D8E666D162C4}" type="presParOf" srcId="{ACDF7741-6D56-4097-AD85-AC8E4B1FC0AF}" destId="{BFC516D3-A330-4CA2-B416-87EAA83902B1}" srcOrd="0" destOrd="0" presId="urn:microsoft.com/office/officeart/2005/8/layout/vList6"/>
    <dgm:cxn modelId="{27592493-9B39-4EA5-9C10-899A772D1B9B}" type="presParOf" srcId="{BFC516D3-A330-4CA2-B416-87EAA83902B1}" destId="{86408D08-4251-4ACF-AD34-4686B5430B0F}" srcOrd="0" destOrd="0" presId="urn:microsoft.com/office/officeart/2005/8/layout/vList6"/>
    <dgm:cxn modelId="{C1410BFE-FBCE-4C71-896B-8DFAFCABB5ED}" type="presParOf" srcId="{BFC516D3-A330-4CA2-B416-87EAA83902B1}" destId="{EEF34CA0-7B70-4497-877E-9C3C3171C8B0}"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6B5BAC-EB61-44D1-96D7-42FEC5A375E2}"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53571B8A-A845-4472-BC38-1D05686A18CF}">
      <dgm:prSet phldrT="[Text]"/>
      <dgm:spPr/>
      <dgm:t>
        <a:bodyPr/>
        <a:lstStyle/>
        <a:p>
          <a:r>
            <a:rPr lang="en-US" dirty="0" smtClean="0"/>
            <a:t>School Level</a:t>
          </a:r>
          <a:endParaRPr lang="en-US" dirty="0"/>
        </a:p>
      </dgm:t>
    </dgm:pt>
    <dgm:pt modelId="{B2B1C693-517C-490B-BA14-5DA19061B135}" type="parTrans" cxnId="{D624FC71-F58F-4013-8774-7C33ACB0E341}">
      <dgm:prSet/>
      <dgm:spPr/>
      <dgm:t>
        <a:bodyPr/>
        <a:lstStyle/>
        <a:p>
          <a:endParaRPr lang="en-US"/>
        </a:p>
      </dgm:t>
    </dgm:pt>
    <dgm:pt modelId="{C5471918-D2A2-446B-ADE5-950CF81BC04B}" type="sibTrans" cxnId="{D624FC71-F58F-4013-8774-7C33ACB0E341}">
      <dgm:prSet/>
      <dgm:spPr/>
      <dgm:t>
        <a:bodyPr/>
        <a:lstStyle/>
        <a:p>
          <a:endParaRPr lang="en-US"/>
        </a:p>
      </dgm:t>
    </dgm:pt>
    <dgm:pt modelId="{0AB67C36-2EA9-4711-A8F4-11DFB848B64E}">
      <dgm:prSet phldrT="[Text]" custT="1"/>
      <dgm:spPr/>
      <dgm:t>
        <a:bodyPr/>
        <a:lstStyle/>
        <a:p>
          <a:r>
            <a:rPr lang="en-US" sz="2000" dirty="0" smtClean="0">
              <a:solidFill>
                <a:schemeClr val="tx1"/>
              </a:solidFill>
            </a:rPr>
            <a:t>Determine which instructional materials shall be used per KRS 160.345(2)</a:t>
          </a:r>
          <a:endParaRPr lang="en-US" sz="2000" dirty="0">
            <a:solidFill>
              <a:schemeClr val="tx1"/>
            </a:solidFill>
          </a:endParaRPr>
        </a:p>
      </dgm:t>
    </dgm:pt>
    <dgm:pt modelId="{280C718D-1BA6-4B86-94EE-09C16363DBC9}" type="parTrans" cxnId="{CBEE6D4C-7AF4-4FE3-94EE-91C609C708B6}">
      <dgm:prSet/>
      <dgm:spPr/>
      <dgm:t>
        <a:bodyPr/>
        <a:lstStyle/>
        <a:p>
          <a:endParaRPr lang="en-US"/>
        </a:p>
      </dgm:t>
    </dgm:pt>
    <dgm:pt modelId="{11B741A8-CB69-44FE-98CD-05C3F78388A6}" type="sibTrans" cxnId="{CBEE6D4C-7AF4-4FE3-94EE-91C609C708B6}">
      <dgm:prSet/>
      <dgm:spPr/>
      <dgm:t>
        <a:bodyPr/>
        <a:lstStyle/>
        <a:p>
          <a:endParaRPr lang="en-US"/>
        </a:p>
      </dgm:t>
    </dgm:pt>
    <dgm:pt modelId="{2F790B2F-FF85-4FBC-B90A-0BEEE41CD650}">
      <dgm:prSet phldrT="[Text]" custT="1"/>
      <dgm:spPr/>
      <dgm:t>
        <a:bodyPr/>
        <a:lstStyle/>
        <a:p>
          <a:r>
            <a:rPr lang="en-US" sz="2000" dirty="0" smtClean="0">
              <a:solidFill>
                <a:schemeClr val="tx1"/>
              </a:solidFill>
            </a:rPr>
            <a:t>Request quantities of instructional materials needed</a:t>
          </a:r>
          <a:endParaRPr lang="en-US" sz="2000" dirty="0">
            <a:solidFill>
              <a:schemeClr val="tx1"/>
            </a:solidFill>
          </a:endParaRPr>
        </a:p>
      </dgm:t>
    </dgm:pt>
    <dgm:pt modelId="{BEA8163B-5629-4592-9AB8-F6CF4A8E62EC}" type="parTrans" cxnId="{58B37A47-340B-4286-ACF1-E98720483DAB}">
      <dgm:prSet/>
      <dgm:spPr/>
      <dgm:t>
        <a:bodyPr/>
        <a:lstStyle/>
        <a:p>
          <a:endParaRPr lang="en-US"/>
        </a:p>
      </dgm:t>
    </dgm:pt>
    <dgm:pt modelId="{C3AB7F6A-3BB4-4814-A16B-13CA0DC43B37}" type="sibTrans" cxnId="{58B37A47-340B-4286-ACF1-E98720483DAB}">
      <dgm:prSet/>
      <dgm:spPr/>
      <dgm:t>
        <a:bodyPr/>
        <a:lstStyle/>
        <a:p>
          <a:endParaRPr lang="en-US"/>
        </a:p>
      </dgm:t>
    </dgm:pt>
    <dgm:pt modelId="{F1801077-6771-448A-A40F-B0F776D207AB}">
      <dgm:prSet phldrT="[Text]"/>
      <dgm:spPr/>
      <dgm:t>
        <a:bodyPr/>
        <a:lstStyle/>
        <a:p>
          <a:r>
            <a:rPr lang="en-US" dirty="0" smtClean="0"/>
            <a:t>District Level</a:t>
          </a:r>
          <a:endParaRPr lang="en-US" dirty="0"/>
        </a:p>
      </dgm:t>
    </dgm:pt>
    <dgm:pt modelId="{A3835547-1B21-4D3D-92AE-529D30A64829}" type="parTrans" cxnId="{BEF4E804-0BD3-4252-BFEE-20597833367F}">
      <dgm:prSet/>
      <dgm:spPr/>
      <dgm:t>
        <a:bodyPr/>
        <a:lstStyle/>
        <a:p>
          <a:endParaRPr lang="en-US"/>
        </a:p>
      </dgm:t>
    </dgm:pt>
    <dgm:pt modelId="{6FB55121-C7B3-44C5-8602-446B59FC72B9}" type="sibTrans" cxnId="{BEF4E804-0BD3-4252-BFEE-20597833367F}">
      <dgm:prSet/>
      <dgm:spPr/>
      <dgm:t>
        <a:bodyPr/>
        <a:lstStyle/>
        <a:p>
          <a:endParaRPr lang="en-US"/>
        </a:p>
      </dgm:t>
    </dgm:pt>
    <dgm:pt modelId="{51922F9F-846C-485E-9445-39F270C0B924}">
      <dgm:prSet phldrT="[Text]" custT="1"/>
      <dgm:spPr/>
      <dgm:t>
        <a:bodyPr/>
        <a:lstStyle/>
        <a:p>
          <a:r>
            <a:rPr lang="en-US" sz="2000" dirty="0" smtClean="0">
              <a:solidFill>
                <a:schemeClr val="tx1"/>
              </a:solidFill>
            </a:rPr>
            <a:t>Local boards determine the allocation of instructional resource funding per school</a:t>
          </a:r>
          <a:endParaRPr lang="en-US" sz="2000" dirty="0">
            <a:solidFill>
              <a:schemeClr val="tx1"/>
            </a:solidFill>
          </a:endParaRPr>
        </a:p>
      </dgm:t>
    </dgm:pt>
    <dgm:pt modelId="{BC30522E-C6F0-474B-A443-452FEDC5CC96}" type="parTrans" cxnId="{10C6612E-36E5-4C4C-AFC7-2F52B795B986}">
      <dgm:prSet/>
      <dgm:spPr/>
      <dgm:t>
        <a:bodyPr/>
        <a:lstStyle/>
        <a:p>
          <a:endParaRPr lang="en-US"/>
        </a:p>
      </dgm:t>
    </dgm:pt>
    <dgm:pt modelId="{E3BB2447-B6CB-4EFC-8BF9-856F4AF22684}" type="sibTrans" cxnId="{10C6612E-36E5-4C4C-AFC7-2F52B795B986}">
      <dgm:prSet/>
      <dgm:spPr/>
      <dgm:t>
        <a:bodyPr/>
        <a:lstStyle/>
        <a:p>
          <a:endParaRPr lang="en-US"/>
        </a:p>
      </dgm:t>
    </dgm:pt>
    <dgm:pt modelId="{3793C3EA-BC77-4C09-A76C-413D2A355804}">
      <dgm:prSet phldrT="[Text]" custT="1"/>
      <dgm:spPr/>
      <dgm:t>
        <a:bodyPr/>
        <a:lstStyle/>
        <a:p>
          <a:r>
            <a:rPr lang="en-US" sz="2000" dirty="0" smtClean="0">
              <a:solidFill>
                <a:schemeClr val="tx1"/>
              </a:solidFill>
            </a:rPr>
            <a:t>District textbook coordinators and other district staff provide support during selection and vetting</a:t>
          </a:r>
          <a:endParaRPr lang="en-US" sz="2000" dirty="0">
            <a:solidFill>
              <a:schemeClr val="tx1"/>
            </a:solidFill>
          </a:endParaRPr>
        </a:p>
      </dgm:t>
    </dgm:pt>
    <dgm:pt modelId="{4A382FA7-21A1-457D-96FE-9D530C5C15E7}" type="parTrans" cxnId="{EFE26693-C8D3-4F0A-88B9-BC2320AA9D13}">
      <dgm:prSet/>
      <dgm:spPr/>
      <dgm:t>
        <a:bodyPr/>
        <a:lstStyle/>
        <a:p>
          <a:endParaRPr lang="en-US"/>
        </a:p>
      </dgm:t>
    </dgm:pt>
    <dgm:pt modelId="{91D83BD9-E4E4-4417-85F6-3313965CBFC7}" type="sibTrans" cxnId="{EFE26693-C8D3-4F0A-88B9-BC2320AA9D13}">
      <dgm:prSet/>
      <dgm:spPr/>
      <dgm:t>
        <a:bodyPr/>
        <a:lstStyle/>
        <a:p>
          <a:endParaRPr lang="en-US"/>
        </a:p>
      </dgm:t>
    </dgm:pt>
    <dgm:pt modelId="{D2727EB2-A651-4734-B005-2659656A961C}" type="pres">
      <dgm:prSet presAssocID="{B96B5BAC-EB61-44D1-96D7-42FEC5A375E2}" presName="Name0" presStyleCnt="0">
        <dgm:presLayoutVars>
          <dgm:dir/>
          <dgm:animLvl val="lvl"/>
          <dgm:resizeHandles/>
        </dgm:presLayoutVars>
      </dgm:prSet>
      <dgm:spPr/>
      <dgm:t>
        <a:bodyPr/>
        <a:lstStyle/>
        <a:p>
          <a:endParaRPr lang="en-US"/>
        </a:p>
      </dgm:t>
    </dgm:pt>
    <dgm:pt modelId="{A67E7B7B-3489-45CE-9691-C2B4E1736954}" type="pres">
      <dgm:prSet presAssocID="{53571B8A-A845-4472-BC38-1D05686A18CF}" presName="linNode" presStyleCnt="0"/>
      <dgm:spPr/>
    </dgm:pt>
    <dgm:pt modelId="{1FB7DB16-7793-49B8-B92B-AB942B8F21AA}" type="pres">
      <dgm:prSet presAssocID="{53571B8A-A845-4472-BC38-1D05686A18CF}" presName="parentShp" presStyleLbl="node1" presStyleIdx="0" presStyleCnt="2">
        <dgm:presLayoutVars>
          <dgm:bulletEnabled val="1"/>
        </dgm:presLayoutVars>
      </dgm:prSet>
      <dgm:spPr/>
      <dgm:t>
        <a:bodyPr/>
        <a:lstStyle/>
        <a:p>
          <a:endParaRPr lang="en-US"/>
        </a:p>
      </dgm:t>
    </dgm:pt>
    <dgm:pt modelId="{FB51BF12-4496-4717-89F4-B4C72E3E3C2B}" type="pres">
      <dgm:prSet presAssocID="{53571B8A-A845-4472-BC38-1D05686A18CF}" presName="childShp" presStyleLbl="bgAccFollowNode1" presStyleIdx="0" presStyleCnt="2">
        <dgm:presLayoutVars>
          <dgm:bulletEnabled val="1"/>
        </dgm:presLayoutVars>
      </dgm:prSet>
      <dgm:spPr/>
      <dgm:t>
        <a:bodyPr/>
        <a:lstStyle/>
        <a:p>
          <a:endParaRPr lang="en-US"/>
        </a:p>
      </dgm:t>
    </dgm:pt>
    <dgm:pt modelId="{CE004288-64B3-4F8E-95EB-A4F89EF15852}" type="pres">
      <dgm:prSet presAssocID="{C5471918-D2A2-446B-ADE5-950CF81BC04B}" presName="spacing" presStyleCnt="0"/>
      <dgm:spPr/>
    </dgm:pt>
    <dgm:pt modelId="{C8D6E5A3-FF71-4342-A2BF-4A2C76F58DB7}" type="pres">
      <dgm:prSet presAssocID="{F1801077-6771-448A-A40F-B0F776D207AB}" presName="linNode" presStyleCnt="0"/>
      <dgm:spPr/>
    </dgm:pt>
    <dgm:pt modelId="{10AD845F-10E4-4EBF-82AF-6C2DC37C88A9}" type="pres">
      <dgm:prSet presAssocID="{F1801077-6771-448A-A40F-B0F776D207AB}" presName="parentShp" presStyleLbl="node1" presStyleIdx="1" presStyleCnt="2">
        <dgm:presLayoutVars>
          <dgm:bulletEnabled val="1"/>
        </dgm:presLayoutVars>
      </dgm:prSet>
      <dgm:spPr/>
      <dgm:t>
        <a:bodyPr/>
        <a:lstStyle/>
        <a:p>
          <a:endParaRPr lang="en-US"/>
        </a:p>
      </dgm:t>
    </dgm:pt>
    <dgm:pt modelId="{1402AF0A-2302-4E1C-96C7-F6EB5CE1AE9F}" type="pres">
      <dgm:prSet presAssocID="{F1801077-6771-448A-A40F-B0F776D207AB}" presName="childShp" presStyleLbl="bgAccFollowNode1" presStyleIdx="1" presStyleCnt="2">
        <dgm:presLayoutVars>
          <dgm:bulletEnabled val="1"/>
        </dgm:presLayoutVars>
      </dgm:prSet>
      <dgm:spPr/>
      <dgm:t>
        <a:bodyPr/>
        <a:lstStyle/>
        <a:p>
          <a:endParaRPr lang="en-US"/>
        </a:p>
      </dgm:t>
    </dgm:pt>
  </dgm:ptLst>
  <dgm:cxnLst>
    <dgm:cxn modelId="{10C6612E-36E5-4C4C-AFC7-2F52B795B986}" srcId="{F1801077-6771-448A-A40F-B0F776D207AB}" destId="{51922F9F-846C-485E-9445-39F270C0B924}" srcOrd="0" destOrd="0" parTransId="{BC30522E-C6F0-474B-A443-452FEDC5CC96}" sibTransId="{E3BB2447-B6CB-4EFC-8BF9-856F4AF22684}"/>
    <dgm:cxn modelId="{08C46758-125D-4DB0-B3AA-5FCCED88BEDE}" type="presOf" srcId="{3793C3EA-BC77-4C09-A76C-413D2A355804}" destId="{1402AF0A-2302-4E1C-96C7-F6EB5CE1AE9F}" srcOrd="0" destOrd="1" presId="urn:microsoft.com/office/officeart/2005/8/layout/vList6"/>
    <dgm:cxn modelId="{CBEE6D4C-7AF4-4FE3-94EE-91C609C708B6}" srcId="{53571B8A-A845-4472-BC38-1D05686A18CF}" destId="{0AB67C36-2EA9-4711-A8F4-11DFB848B64E}" srcOrd="0" destOrd="0" parTransId="{280C718D-1BA6-4B86-94EE-09C16363DBC9}" sibTransId="{11B741A8-CB69-44FE-98CD-05C3F78388A6}"/>
    <dgm:cxn modelId="{B2683C69-0F6B-4481-B4B0-DB9FF10EBAEC}" type="presOf" srcId="{0AB67C36-2EA9-4711-A8F4-11DFB848B64E}" destId="{FB51BF12-4496-4717-89F4-B4C72E3E3C2B}" srcOrd="0" destOrd="0" presId="urn:microsoft.com/office/officeart/2005/8/layout/vList6"/>
    <dgm:cxn modelId="{EFE26693-C8D3-4F0A-88B9-BC2320AA9D13}" srcId="{F1801077-6771-448A-A40F-B0F776D207AB}" destId="{3793C3EA-BC77-4C09-A76C-413D2A355804}" srcOrd="1" destOrd="0" parTransId="{4A382FA7-21A1-457D-96FE-9D530C5C15E7}" sibTransId="{91D83BD9-E4E4-4417-85F6-3313965CBFC7}"/>
    <dgm:cxn modelId="{58B37A47-340B-4286-ACF1-E98720483DAB}" srcId="{53571B8A-A845-4472-BC38-1D05686A18CF}" destId="{2F790B2F-FF85-4FBC-B90A-0BEEE41CD650}" srcOrd="1" destOrd="0" parTransId="{BEA8163B-5629-4592-9AB8-F6CF4A8E62EC}" sibTransId="{C3AB7F6A-3BB4-4814-A16B-13CA0DC43B37}"/>
    <dgm:cxn modelId="{D624FC71-F58F-4013-8774-7C33ACB0E341}" srcId="{B96B5BAC-EB61-44D1-96D7-42FEC5A375E2}" destId="{53571B8A-A845-4472-BC38-1D05686A18CF}" srcOrd="0" destOrd="0" parTransId="{B2B1C693-517C-490B-BA14-5DA19061B135}" sibTransId="{C5471918-D2A2-446B-ADE5-950CF81BC04B}"/>
    <dgm:cxn modelId="{8887CA1A-0E5F-4351-96BD-267DAFA8D5B2}" type="presOf" srcId="{2F790B2F-FF85-4FBC-B90A-0BEEE41CD650}" destId="{FB51BF12-4496-4717-89F4-B4C72E3E3C2B}" srcOrd="0" destOrd="1" presId="urn:microsoft.com/office/officeart/2005/8/layout/vList6"/>
    <dgm:cxn modelId="{5B4704AD-8C02-48BD-BEF6-10677170C9C5}" type="presOf" srcId="{51922F9F-846C-485E-9445-39F270C0B924}" destId="{1402AF0A-2302-4E1C-96C7-F6EB5CE1AE9F}" srcOrd="0" destOrd="0" presId="urn:microsoft.com/office/officeart/2005/8/layout/vList6"/>
    <dgm:cxn modelId="{FB30646B-B77B-4E0A-B424-A8D32C4403F9}" type="presOf" srcId="{B96B5BAC-EB61-44D1-96D7-42FEC5A375E2}" destId="{D2727EB2-A651-4734-B005-2659656A961C}" srcOrd="0" destOrd="0" presId="urn:microsoft.com/office/officeart/2005/8/layout/vList6"/>
    <dgm:cxn modelId="{BEF4E804-0BD3-4252-BFEE-20597833367F}" srcId="{B96B5BAC-EB61-44D1-96D7-42FEC5A375E2}" destId="{F1801077-6771-448A-A40F-B0F776D207AB}" srcOrd="1" destOrd="0" parTransId="{A3835547-1B21-4D3D-92AE-529D30A64829}" sibTransId="{6FB55121-C7B3-44C5-8602-446B59FC72B9}"/>
    <dgm:cxn modelId="{22680C55-1EC5-4E4E-BE5B-8C587BE3C786}" type="presOf" srcId="{F1801077-6771-448A-A40F-B0F776D207AB}" destId="{10AD845F-10E4-4EBF-82AF-6C2DC37C88A9}" srcOrd="0" destOrd="0" presId="urn:microsoft.com/office/officeart/2005/8/layout/vList6"/>
    <dgm:cxn modelId="{89386B88-01C9-4519-91A6-32F49959B4F7}" type="presOf" srcId="{53571B8A-A845-4472-BC38-1D05686A18CF}" destId="{1FB7DB16-7793-49B8-B92B-AB942B8F21AA}" srcOrd="0" destOrd="0" presId="urn:microsoft.com/office/officeart/2005/8/layout/vList6"/>
    <dgm:cxn modelId="{CBE49B86-0D24-4FEC-B9BE-4347E8BD9D60}" type="presParOf" srcId="{D2727EB2-A651-4734-B005-2659656A961C}" destId="{A67E7B7B-3489-45CE-9691-C2B4E1736954}" srcOrd="0" destOrd="0" presId="urn:microsoft.com/office/officeart/2005/8/layout/vList6"/>
    <dgm:cxn modelId="{2BCB494E-78DF-41E2-A137-32F4DD6C7422}" type="presParOf" srcId="{A67E7B7B-3489-45CE-9691-C2B4E1736954}" destId="{1FB7DB16-7793-49B8-B92B-AB942B8F21AA}" srcOrd="0" destOrd="0" presId="urn:microsoft.com/office/officeart/2005/8/layout/vList6"/>
    <dgm:cxn modelId="{0C6BB48E-EAB1-4ABF-ACE1-9FD2CE1B9B95}" type="presParOf" srcId="{A67E7B7B-3489-45CE-9691-C2B4E1736954}" destId="{FB51BF12-4496-4717-89F4-B4C72E3E3C2B}" srcOrd="1" destOrd="0" presId="urn:microsoft.com/office/officeart/2005/8/layout/vList6"/>
    <dgm:cxn modelId="{BCA660E9-B033-4A1D-871D-EB70D0E3FDD1}" type="presParOf" srcId="{D2727EB2-A651-4734-B005-2659656A961C}" destId="{CE004288-64B3-4F8E-95EB-A4F89EF15852}" srcOrd="1" destOrd="0" presId="urn:microsoft.com/office/officeart/2005/8/layout/vList6"/>
    <dgm:cxn modelId="{59B9D6FA-0095-45DC-B609-9E24DD65A7A3}" type="presParOf" srcId="{D2727EB2-A651-4734-B005-2659656A961C}" destId="{C8D6E5A3-FF71-4342-A2BF-4A2C76F58DB7}" srcOrd="2" destOrd="0" presId="urn:microsoft.com/office/officeart/2005/8/layout/vList6"/>
    <dgm:cxn modelId="{D95F4060-CE22-4B5F-87A3-0C81A77FEC5F}" type="presParOf" srcId="{C8D6E5A3-FF71-4342-A2BF-4A2C76F58DB7}" destId="{10AD845F-10E4-4EBF-82AF-6C2DC37C88A9}" srcOrd="0" destOrd="0" presId="urn:microsoft.com/office/officeart/2005/8/layout/vList6"/>
    <dgm:cxn modelId="{F670C3D8-7E5E-4A10-8C7E-8828269F7E6D}" type="presParOf" srcId="{C8D6E5A3-FF71-4342-A2BF-4A2C76F58DB7}" destId="{1402AF0A-2302-4E1C-96C7-F6EB5CE1AE9F}"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F34CA0-7B70-4497-877E-9C3C3171C8B0}">
      <dsp:nvSpPr>
        <dsp:cNvPr id="0" name=""/>
        <dsp:cNvSpPr/>
      </dsp:nvSpPr>
      <dsp:spPr>
        <a:xfrm>
          <a:off x="3310127" y="0"/>
          <a:ext cx="4965192" cy="4038599"/>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solidFill>
                <a:schemeClr val="tx1"/>
              </a:solidFill>
            </a:rPr>
            <a:t>Establishes the State Textbook Commission</a:t>
          </a:r>
          <a:endParaRPr lang="en-US" sz="2400" kern="1200" dirty="0">
            <a:solidFill>
              <a:schemeClr val="tx1"/>
            </a:solidFill>
          </a:endParaRPr>
        </a:p>
        <a:p>
          <a:pPr marL="228600" lvl="1" indent="-228600" algn="l" defTabSz="1066800">
            <a:lnSpc>
              <a:spcPct val="90000"/>
            </a:lnSpc>
            <a:spcBef>
              <a:spcPct val="0"/>
            </a:spcBef>
            <a:spcAft>
              <a:spcPct val="15000"/>
            </a:spcAft>
            <a:buChar char="••"/>
          </a:pPr>
          <a:r>
            <a:rPr lang="en-US" sz="2400" kern="1200" dirty="0" smtClean="0">
              <a:solidFill>
                <a:schemeClr val="tx1"/>
              </a:solidFill>
            </a:rPr>
            <a:t>Statutorily required to meet once per quarter</a:t>
          </a:r>
          <a:endParaRPr lang="en-US" sz="2400" kern="1200" dirty="0">
            <a:solidFill>
              <a:schemeClr val="tx1"/>
            </a:solidFill>
          </a:endParaRPr>
        </a:p>
        <a:p>
          <a:pPr marL="228600" lvl="1" indent="-228600" algn="l" defTabSz="1066800">
            <a:lnSpc>
              <a:spcPct val="90000"/>
            </a:lnSpc>
            <a:spcBef>
              <a:spcPct val="0"/>
            </a:spcBef>
            <a:spcAft>
              <a:spcPct val="15000"/>
            </a:spcAft>
            <a:buChar char="••"/>
          </a:pPr>
          <a:r>
            <a:rPr lang="en-US" sz="2400" kern="1200" dirty="0" smtClean="0">
              <a:solidFill>
                <a:schemeClr val="tx1"/>
              </a:solidFill>
            </a:rPr>
            <a:t>Provide state-sponsored listing of quality vetted instructional </a:t>
          </a:r>
          <a:r>
            <a:rPr lang="en-US" sz="2400" kern="1200" dirty="0" smtClean="0">
              <a:solidFill>
                <a:schemeClr val="tx1"/>
              </a:solidFill>
            </a:rPr>
            <a:t>materials</a:t>
          </a:r>
          <a:endParaRPr lang="en-US" sz="2400" kern="1200" dirty="0">
            <a:solidFill>
              <a:schemeClr val="tx1"/>
            </a:solidFill>
          </a:endParaRPr>
        </a:p>
      </dsp:txBody>
      <dsp:txXfrm>
        <a:off x="3310127" y="504825"/>
        <a:ext cx="3450717" cy="3028949"/>
      </dsp:txXfrm>
    </dsp:sp>
    <dsp:sp modelId="{86408D08-4251-4ACF-AD34-4686B5430B0F}">
      <dsp:nvSpPr>
        <dsp:cNvPr id="0" name=""/>
        <dsp:cNvSpPr/>
      </dsp:nvSpPr>
      <dsp:spPr>
        <a:xfrm>
          <a:off x="0" y="0"/>
          <a:ext cx="3310128" cy="403859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114300" rIns="228600" bIns="114300" numCol="1" spcCol="1270" anchor="ctr" anchorCtr="0">
          <a:noAutofit/>
        </a:bodyPr>
        <a:lstStyle/>
        <a:p>
          <a:pPr lvl="0" algn="ctr" defTabSz="2667000">
            <a:lnSpc>
              <a:spcPct val="90000"/>
            </a:lnSpc>
            <a:spcBef>
              <a:spcPct val="0"/>
            </a:spcBef>
            <a:spcAft>
              <a:spcPct val="35000"/>
            </a:spcAft>
          </a:pPr>
          <a:r>
            <a:rPr lang="en-US" sz="6000" kern="1200" dirty="0" smtClean="0"/>
            <a:t>KRS 156.405</a:t>
          </a:r>
          <a:endParaRPr lang="en-US" sz="6000" kern="1200" dirty="0"/>
        </a:p>
      </dsp:txBody>
      <dsp:txXfrm>
        <a:off x="161587" y="161587"/>
        <a:ext cx="2986954" cy="37154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51BF12-4496-4717-89F4-B4C72E3E3C2B}">
      <dsp:nvSpPr>
        <dsp:cNvPr id="0" name=""/>
        <dsp:cNvSpPr/>
      </dsp:nvSpPr>
      <dsp:spPr>
        <a:xfrm>
          <a:off x="3456431" y="480"/>
          <a:ext cx="5184648" cy="1874993"/>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solidFill>
                <a:schemeClr val="tx1"/>
              </a:solidFill>
            </a:rPr>
            <a:t>Determine which instructional materials shall be used per KRS 160.345(2)</a:t>
          </a:r>
          <a:endParaRPr lang="en-US" sz="2000" kern="1200" dirty="0">
            <a:solidFill>
              <a:schemeClr val="tx1"/>
            </a:solidFill>
          </a:endParaRPr>
        </a:p>
        <a:p>
          <a:pPr marL="228600" lvl="1" indent="-228600" algn="l" defTabSz="889000">
            <a:lnSpc>
              <a:spcPct val="90000"/>
            </a:lnSpc>
            <a:spcBef>
              <a:spcPct val="0"/>
            </a:spcBef>
            <a:spcAft>
              <a:spcPct val="15000"/>
            </a:spcAft>
            <a:buChar char="••"/>
          </a:pPr>
          <a:r>
            <a:rPr lang="en-US" sz="2000" kern="1200" dirty="0" smtClean="0">
              <a:solidFill>
                <a:schemeClr val="tx1"/>
              </a:solidFill>
            </a:rPr>
            <a:t>Request quantities of instructional materials needed</a:t>
          </a:r>
          <a:endParaRPr lang="en-US" sz="2000" kern="1200" dirty="0">
            <a:solidFill>
              <a:schemeClr val="tx1"/>
            </a:solidFill>
          </a:endParaRPr>
        </a:p>
      </dsp:txBody>
      <dsp:txXfrm>
        <a:off x="3456431" y="234854"/>
        <a:ext cx="4481526" cy="1406245"/>
      </dsp:txXfrm>
    </dsp:sp>
    <dsp:sp modelId="{1FB7DB16-7793-49B8-B92B-AB942B8F21AA}">
      <dsp:nvSpPr>
        <dsp:cNvPr id="0" name=""/>
        <dsp:cNvSpPr/>
      </dsp:nvSpPr>
      <dsp:spPr>
        <a:xfrm>
          <a:off x="0" y="480"/>
          <a:ext cx="3456432" cy="187499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r>
            <a:rPr lang="en-US" sz="5300" kern="1200" dirty="0" smtClean="0"/>
            <a:t>School Level</a:t>
          </a:r>
          <a:endParaRPr lang="en-US" sz="5300" kern="1200" dirty="0"/>
        </a:p>
      </dsp:txBody>
      <dsp:txXfrm>
        <a:off x="91530" y="92010"/>
        <a:ext cx="3273372" cy="1691933"/>
      </dsp:txXfrm>
    </dsp:sp>
    <dsp:sp modelId="{1402AF0A-2302-4E1C-96C7-F6EB5CE1AE9F}">
      <dsp:nvSpPr>
        <dsp:cNvPr id="0" name=""/>
        <dsp:cNvSpPr/>
      </dsp:nvSpPr>
      <dsp:spPr>
        <a:xfrm>
          <a:off x="3456431" y="2062973"/>
          <a:ext cx="5184648" cy="1874993"/>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solidFill>
                <a:schemeClr val="tx1"/>
              </a:solidFill>
            </a:rPr>
            <a:t>Local boards determine the allocation of instructional resource funding per school</a:t>
          </a:r>
          <a:endParaRPr lang="en-US" sz="2000" kern="1200" dirty="0">
            <a:solidFill>
              <a:schemeClr val="tx1"/>
            </a:solidFill>
          </a:endParaRPr>
        </a:p>
        <a:p>
          <a:pPr marL="228600" lvl="1" indent="-228600" algn="l" defTabSz="889000">
            <a:lnSpc>
              <a:spcPct val="90000"/>
            </a:lnSpc>
            <a:spcBef>
              <a:spcPct val="0"/>
            </a:spcBef>
            <a:spcAft>
              <a:spcPct val="15000"/>
            </a:spcAft>
            <a:buChar char="••"/>
          </a:pPr>
          <a:r>
            <a:rPr lang="en-US" sz="2000" kern="1200" dirty="0" smtClean="0">
              <a:solidFill>
                <a:schemeClr val="tx1"/>
              </a:solidFill>
            </a:rPr>
            <a:t>District textbook coordinators and other district staff provide support during selection and vetting</a:t>
          </a:r>
          <a:endParaRPr lang="en-US" sz="2000" kern="1200" dirty="0">
            <a:solidFill>
              <a:schemeClr val="tx1"/>
            </a:solidFill>
          </a:endParaRPr>
        </a:p>
      </dsp:txBody>
      <dsp:txXfrm>
        <a:off x="3456431" y="2297347"/>
        <a:ext cx="4481526" cy="1406245"/>
      </dsp:txXfrm>
    </dsp:sp>
    <dsp:sp modelId="{10AD845F-10E4-4EBF-82AF-6C2DC37C88A9}">
      <dsp:nvSpPr>
        <dsp:cNvPr id="0" name=""/>
        <dsp:cNvSpPr/>
      </dsp:nvSpPr>
      <dsp:spPr>
        <a:xfrm>
          <a:off x="0" y="2062973"/>
          <a:ext cx="3456432" cy="187499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r>
            <a:rPr lang="en-US" sz="5300" kern="1200" dirty="0" smtClean="0"/>
            <a:t>District Level</a:t>
          </a:r>
          <a:endParaRPr lang="en-US" sz="5300" kern="1200" dirty="0"/>
        </a:p>
      </dsp:txBody>
      <dsp:txXfrm>
        <a:off x="91530" y="2154503"/>
        <a:ext cx="3273372" cy="1691933"/>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62C4451-08BB-4FA1-B15D-3B0E86FB5E33}" type="datetimeFigureOut">
              <a:rPr lang="en-US" smtClean="0"/>
              <a:t>10/15/2018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B82D3D4-29E9-4B9A-8DBE-469FC0F6F511}" type="slidenum">
              <a:rPr lang="en-US" smtClean="0"/>
              <a:t>‹#›</a:t>
            </a:fld>
            <a:endParaRPr lang="en-US"/>
          </a:p>
        </p:txBody>
      </p:sp>
    </p:spTree>
    <p:extLst>
      <p:ext uri="{BB962C8B-B14F-4D97-AF65-F5344CB8AC3E}">
        <p14:creationId xmlns:p14="http://schemas.microsoft.com/office/powerpoint/2010/main" val="1657290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3FDB008-C282-49D6-9AD0-3BCD33758885}" type="datetimeFigureOut">
              <a:rPr lang="en-US" smtClean="0"/>
              <a:t>10/15/2018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2170970-1F7A-4C09-B1C2-831FB61C7DFA}" type="slidenum">
              <a:rPr lang="en-US" smtClean="0"/>
              <a:t>‹#›</a:t>
            </a:fld>
            <a:endParaRPr lang="en-US"/>
          </a:p>
        </p:txBody>
      </p:sp>
    </p:spTree>
    <p:extLst>
      <p:ext uri="{BB962C8B-B14F-4D97-AF65-F5344CB8AC3E}">
        <p14:creationId xmlns:p14="http://schemas.microsoft.com/office/powerpoint/2010/main" val="1099914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170970-1F7A-4C09-B1C2-831FB61C7DFA}" type="slidenum">
              <a:rPr lang="en-US" smtClean="0"/>
              <a:t>2</a:t>
            </a:fld>
            <a:endParaRPr lang="en-US"/>
          </a:p>
        </p:txBody>
      </p:sp>
    </p:spTree>
    <p:extLst>
      <p:ext uri="{BB962C8B-B14F-4D97-AF65-F5344CB8AC3E}">
        <p14:creationId xmlns:p14="http://schemas.microsoft.com/office/powerpoint/2010/main" val="2389064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D4CC802-18A4-4E6D-A991-85EE717D69C0}" type="slidenum">
              <a:rPr lang="en-US" smtClean="0"/>
              <a:t>11</a:t>
            </a:fld>
            <a:endParaRPr lang="en-US" dirty="0"/>
          </a:p>
        </p:txBody>
      </p:sp>
    </p:spTree>
    <p:extLst>
      <p:ext uri="{BB962C8B-B14F-4D97-AF65-F5344CB8AC3E}">
        <p14:creationId xmlns:p14="http://schemas.microsoft.com/office/powerpoint/2010/main" val="4220550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i="0" dirty="0" smtClean="0"/>
          </a:p>
        </p:txBody>
      </p:sp>
      <p:sp>
        <p:nvSpPr>
          <p:cNvPr id="4" name="Slide Number Placeholder 3"/>
          <p:cNvSpPr>
            <a:spLocks noGrp="1"/>
          </p:cNvSpPr>
          <p:nvPr>
            <p:ph type="sldNum" sz="quarter" idx="10"/>
          </p:nvPr>
        </p:nvSpPr>
        <p:spPr/>
        <p:txBody>
          <a:bodyPr/>
          <a:lstStyle/>
          <a:p>
            <a:fld id="{36A976D3-EEDE-482E-8FD1-A79A7363B6D6}" type="slidenum">
              <a:rPr lang="en-US" smtClean="0"/>
              <a:t>12</a:t>
            </a:fld>
            <a:endParaRPr lang="en-US"/>
          </a:p>
        </p:txBody>
      </p:sp>
    </p:spTree>
    <p:extLst>
      <p:ext uri="{BB962C8B-B14F-4D97-AF65-F5344CB8AC3E}">
        <p14:creationId xmlns:p14="http://schemas.microsoft.com/office/powerpoint/2010/main" val="1450452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6A976D3-EEDE-482E-8FD1-A79A7363B6D6}" type="slidenum">
              <a:rPr lang="en-US" smtClean="0"/>
              <a:t>13</a:t>
            </a:fld>
            <a:endParaRPr lang="en-US"/>
          </a:p>
        </p:txBody>
      </p:sp>
    </p:spTree>
    <p:extLst>
      <p:ext uri="{BB962C8B-B14F-4D97-AF65-F5344CB8AC3E}">
        <p14:creationId xmlns:p14="http://schemas.microsoft.com/office/powerpoint/2010/main" val="554213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6A976D3-EEDE-482E-8FD1-A79A7363B6D6}" type="slidenum">
              <a:rPr lang="en-US" smtClean="0"/>
              <a:t>14</a:t>
            </a:fld>
            <a:endParaRPr lang="en-US"/>
          </a:p>
        </p:txBody>
      </p:sp>
    </p:spTree>
    <p:extLst>
      <p:ext uri="{BB962C8B-B14F-4D97-AF65-F5344CB8AC3E}">
        <p14:creationId xmlns:p14="http://schemas.microsoft.com/office/powerpoint/2010/main" val="2508218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49478"/>
            <a:endParaRPr lang="en-US" baseline="0" dirty="0" smtClean="0"/>
          </a:p>
        </p:txBody>
      </p:sp>
      <p:sp>
        <p:nvSpPr>
          <p:cNvPr id="4" name="Slide Number Placeholder 3"/>
          <p:cNvSpPr>
            <a:spLocks noGrp="1"/>
          </p:cNvSpPr>
          <p:nvPr>
            <p:ph type="sldNum" sz="quarter" idx="10"/>
          </p:nvPr>
        </p:nvSpPr>
        <p:spPr/>
        <p:txBody>
          <a:bodyPr/>
          <a:lstStyle/>
          <a:p>
            <a:fld id="{36A976D3-EEDE-482E-8FD1-A79A7363B6D6}" type="slidenum">
              <a:rPr lang="en-US" smtClean="0"/>
              <a:t>15</a:t>
            </a:fld>
            <a:endParaRPr lang="en-US"/>
          </a:p>
        </p:txBody>
      </p:sp>
    </p:spTree>
    <p:extLst>
      <p:ext uri="{BB962C8B-B14F-4D97-AF65-F5344CB8AC3E}">
        <p14:creationId xmlns:p14="http://schemas.microsoft.com/office/powerpoint/2010/main" val="1307769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A976D3-EEDE-482E-8FD1-A79A7363B6D6}" type="slidenum">
              <a:rPr lang="en-US" smtClean="0"/>
              <a:t>16</a:t>
            </a:fld>
            <a:endParaRPr lang="en-US"/>
          </a:p>
        </p:txBody>
      </p:sp>
    </p:spTree>
    <p:extLst>
      <p:ext uri="{BB962C8B-B14F-4D97-AF65-F5344CB8AC3E}">
        <p14:creationId xmlns:p14="http://schemas.microsoft.com/office/powerpoint/2010/main" val="2928085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014378-C69F-4CD2-8C52-75D3DB570451}" type="slidenum">
              <a:rPr lang="en-US" smtClean="0"/>
              <a:t>17</a:t>
            </a:fld>
            <a:endParaRPr lang="en-US"/>
          </a:p>
        </p:txBody>
      </p:sp>
    </p:spTree>
    <p:extLst>
      <p:ext uri="{BB962C8B-B14F-4D97-AF65-F5344CB8AC3E}">
        <p14:creationId xmlns:p14="http://schemas.microsoft.com/office/powerpoint/2010/main" val="3324304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6A976D3-EEDE-482E-8FD1-A79A7363B6D6}" type="slidenum">
              <a:rPr lang="en-US" smtClean="0"/>
              <a:t>18</a:t>
            </a:fld>
            <a:endParaRPr lang="en-US"/>
          </a:p>
        </p:txBody>
      </p:sp>
    </p:spTree>
    <p:extLst>
      <p:ext uri="{BB962C8B-B14F-4D97-AF65-F5344CB8AC3E}">
        <p14:creationId xmlns:p14="http://schemas.microsoft.com/office/powerpoint/2010/main" val="2861548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6A976D3-EEDE-482E-8FD1-A79A7363B6D6}" type="slidenum">
              <a:rPr lang="en-US" smtClean="0"/>
              <a:t>19</a:t>
            </a:fld>
            <a:endParaRPr lang="en-US"/>
          </a:p>
        </p:txBody>
      </p:sp>
    </p:spTree>
    <p:extLst>
      <p:ext uri="{BB962C8B-B14F-4D97-AF65-F5344CB8AC3E}">
        <p14:creationId xmlns:p14="http://schemas.microsoft.com/office/powerpoint/2010/main" val="28949972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9D4CC802-18A4-4E6D-A991-85EE717D69C0}" type="slidenum">
              <a:rPr lang="en-US" smtClean="0"/>
              <a:t>20</a:t>
            </a:fld>
            <a:endParaRPr lang="en-US" dirty="0"/>
          </a:p>
        </p:txBody>
      </p:sp>
    </p:spTree>
    <p:extLst>
      <p:ext uri="{BB962C8B-B14F-4D97-AF65-F5344CB8AC3E}">
        <p14:creationId xmlns:p14="http://schemas.microsoft.com/office/powerpoint/2010/main" val="4212330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771450" lvl="1" indent="-296711">
              <a:buFont typeface="+mj-lt"/>
              <a:buAutoNum type="romanLcPeriod"/>
            </a:pPr>
            <a:endParaRPr lang="en-US" u="sng" baseline="0" dirty="0" smtClean="0"/>
          </a:p>
        </p:txBody>
      </p:sp>
      <p:sp>
        <p:nvSpPr>
          <p:cNvPr id="4" name="Slide Number Placeholder 3"/>
          <p:cNvSpPr>
            <a:spLocks noGrp="1"/>
          </p:cNvSpPr>
          <p:nvPr>
            <p:ph type="sldNum" sz="quarter" idx="10"/>
          </p:nvPr>
        </p:nvSpPr>
        <p:spPr/>
        <p:txBody>
          <a:bodyPr/>
          <a:lstStyle/>
          <a:p>
            <a:fld id="{9D4CC802-18A4-4E6D-A991-85EE717D69C0}" type="slidenum">
              <a:rPr lang="en-US" smtClean="0"/>
              <a:t>3</a:t>
            </a:fld>
            <a:endParaRPr lang="en-US" dirty="0"/>
          </a:p>
        </p:txBody>
      </p:sp>
    </p:spTree>
    <p:extLst>
      <p:ext uri="{BB962C8B-B14F-4D97-AF65-F5344CB8AC3E}">
        <p14:creationId xmlns:p14="http://schemas.microsoft.com/office/powerpoint/2010/main" val="2243510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6A976D3-EEDE-482E-8FD1-A79A7363B6D6}" type="slidenum">
              <a:rPr lang="en-US" smtClean="0"/>
              <a:t>21</a:t>
            </a:fld>
            <a:endParaRPr lang="en-US"/>
          </a:p>
        </p:txBody>
      </p:sp>
    </p:spTree>
    <p:extLst>
      <p:ext uri="{BB962C8B-B14F-4D97-AF65-F5344CB8AC3E}">
        <p14:creationId xmlns:p14="http://schemas.microsoft.com/office/powerpoint/2010/main" val="12116083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6A976D3-EEDE-482E-8FD1-A79A7363B6D6}" type="slidenum">
              <a:rPr lang="en-US" smtClean="0"/>
              <a:t>22</a:t>
            </a:fld>
            <a:endParaRPr lang="en-US"/>
          </a:p>
        </p:txBody>
      </p:sp>
    </p:spTree>
    <p:extLst>
      <p:ext uri="{BB962C8B-B14F-4D97-AF65-F5344CB8AC3E}">
        <p14:creationId xmlns:p14="http://schemas.microsoft.com/office/powerpoint/2010/main" val="23344452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6A976D3-EEDE-482E-8FD1-A79A7363B6D6}" type="slidenum">
              <a:rPr lang="en-US" smtClean="0"/>
              <a:t>23</a:t>
            </a:fld>
            <a:endParaRPr lang="en-US"/>
          </a:p>
        </p:txBody>
      </p:sp>
    </p:spTree>
    <p:extLst>
      <p:ext uri="{BB962C8B-B14F-4D97-AF65-F5344CB8AC3E}">
        <p14:creationId xmlns:p14="http://schemas.microsoft.com/office/powerpoint/2010/main" val="31197440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2170970-1F7A-4C09-B1C2-831FB61C7DFA}" type="slidenum">
              <a:rPr lang="en-US" smtClean="0"/>
              <a:t>24</a:t>
            </a:fld>
            <a:endParaRPr lang="en-US"/>
          </a:p>
        </p:txBody>
      </p:sp>
    </p:spTree>
    <p:extLst>
      <p:ext uri="{BB962C8B-B14F-4D97-AF65-F5344CB8AC3E}">
        <p14:creationId xmlns:p14="http://schemas.microsoft.com/office/powerpoint/2010/main" val="13839388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62170970-1F7A-4C09-B1C2-831FB61C7DFA}" type="slidenum">
              <a:rPr lang="en-US" smtClean="0"/>
              <a:t>25</a:t>
            </a:fld>
            <a:endParaRPr lang="en-US"/>
          </a:p>
        </p:txBody>
      </p:sp>
    </p:spTree>
    <p:extLst>
      <p:ext uri="{BB962C8B-B14F-4D97-AF65-F5344CB8AC3E}">
        <p14:creationId xmlns:p14="http://schemas.microsoft.com/office/powerpoint/2010/main" val="2469924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6A976D3-EEDE-482E-8FD1-A79A7363B6D6}" type="slidenum">
              <a:rPr lang="en-US" smtClean="0"/>
              <a:t>4</a:t>
            </a:fld>
            <a:endParaRPr lang="en-US"/>
          </a:p>
        </p:txBody>
      </p:sp>
    </p:spTree>
    <p:extLst>
      <p:ext uri="{BB962C8B-B14F-4D97-AF65-F5344CB8AC3E}">
        <p14:creationId xmlns:p14="http://schemas.microsoft.com/office/powerpoint/2010/main" val="1350287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2170970-1F7A-4C09-B1C2-831FB61C7DFA}" type="slidenum">
              <a:rPr lang="en-US" smtClean="0"/>
              <a:t>5</a:t>
            </a:fld>
            <a:endParaRPr lang="en-US"/>
          </a:p>
        </p:txBody>
      </p:sp>
    </p:spTree>
    <p:extLst>
      <p:ext uri="{BB962C8B-B14F-4D97-AF65-F5344CB8AC3E}">
        <p14:creationId xmlns:p14="http://schemas.microsoft.com/office/powerpoint/2010/main" val="1514305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170970-1F7A-4C09-B1C2-831FB61C7DFA}" type="slidenum">
              <a:rPr lang="en-US" smtClean="0"/>
              <a:t>6</a:t>
            </a:fld>
            <a:endParaRPr lang="en-US"/>
          </a:p>
        </p:txBody>
      </p:sp>
    </p:spTree>
    <p:extLst>
      <p:ext uri="{BB962C8B-B14F-4D97-AF65-F5344CB8AC3E}">
        <p14:creationId xmlns:p14="http://schemas.microsoft.com/office/powerpoint/2010/main" val="372275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170970-1F7A-4C09-B1C2-831FB61C7DFA}" type="slidenum">
              <a:rPr lang="en-US" smtClean="0"/>
              <a:t>7</a:t>
            </a:fld>
            <a:endParaRPr lang="en-US"/>
          </a:p>
        </p:txBody>
      </p:sp>
    </p:spTree>
    <p:extLst>
      <p:ext uri="{BB962C8B-B14F-4D97-AF65-F5344CB8AC3E}">
        <p14:creationId xmlns:p14="http://schemas.microsoft.com/office/powerpoint/2010/main" val="314993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170970-1F7A-4C09-B1C2-831FB61C7DFA}" type="slidenum">
              <a:rPr lang="en-US" smtClean="0"/>
              <a:t>8</a:t>
            </a:fld>
            <a:endParaRPr lang="en-US"/>
          </a:p>
        </p:txBody>
      </p:sp>
    </p:spTree>
    <p:extLst>
      <p:ext uri="{BB962C8B-B14F-4D97-AF65-F5344CB8AC3E}">
        <p14:creationId xmlns:p14="http://schemas.microsoft.com/office/powerpoint/2010/main" val="764844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170970-1F7A-4C09-B1C2-831FB61C7DFA}" type="slidenum">
              <a:rPr lang="en-US" smtClean="0"/>
              <a:t>9</a:t>
            </a:fld>
            <a:endParaRPr lang="en-US"/>
          </a:p>
        </p:txBody>
      </p:sp>
    </p:spTree>
    <p:extLst>
      <p:ext uri="{BB962C8B-B14F-4D97-AF65-F5344CB8AC3E}">
        <p14:creationId xmlns:p14="http://schemas.microsoft.com/office/powerpoint/2010/main" val="2217162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D4CC802-18A4-4E6D-A991-85EE717D69C0}" type="slidenum">
              <a:rPr lang="en-US" smtClean="0"/>
              <a:t>10</a:t>
            </a:fld>
            <a:endParaRPr lang="en-US" dirty="0"/>
          </a:p>
        </p:txBody>
      </p:sp>
    </p:spTree>
    <p:extLst>
      <p:ext uri="{BB962C8B-B14F-4D97-AF65-F5344CB8AC3E}">
        <p14:creationId xmlns:p14="http://schemas.microsoft.com/office/powerpoint/2010/main" val="1729070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B7F7517-7BD3-464D-AB52-E86BD22D839C}" type="datetime1">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ED8D2-CCB4-4E9F-A922-892A04731C2A}"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556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CC00F6-24BB-464A-9172-BAD031F5CFAC}" type="datetime1">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ED8D2-CCB4-4E9F-A922-892A04731C2A}" type="slidenum">
              <a:rPr lang="en-US" smtClean="0"/>
              <a:t>‹#›</a:t>
            </a:fld>
            <a:endParaRPr lang="en-US"/>
          </a:p>
        </p:txBody>
      </p:sp>
    </p:spTree>
    <p:extLst>
      <p:ext uri="{BB962C8B-B14F-4D97-AF65-F5344CB8AC3E}">
        <p14:creationId xmlns:p14="http://schemas.microsoft.com/office/powerpoint/2010/main" val="2457324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0E06E9-2BC3-4CC4-B1B0-1C48B237BBA4}" type="datetime1">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ED8D2-CCB4-4E9F-A922-892A04731C2A}" type="slidenum">
              <a:rPr lang="en-US" smtClean="0"/>
              <a:t>‹#›</a:t>
            </a:fld>
            <a:endParaRPr lang="en-US"/>
          </a:p>
        </p:txBody>
      </p:sp>
    </p:spTree>
    <p:extLst>
      <p:ext uri="{BB962C8B-B14F-4D97-AF65-F5344CB8AC3E}">
        <p14:creationId xmlns:p14="http://schemas.microsoft.com/office/powerpoint/2010/main" val="3905210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8D1C19-E856-4C2A-B2E5-C3F3BCE78780}" type="datetime1">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ED8D2-CCB4-4E9F-A922-892A04731C2A}" type="slidenum">
              <a:rPr lang="en-US" smtClean="0"/>
              <a:t>‹#›</a:t>
            </a:fld>
            <a:endParaRPr lang="en-US"/>
          </a:p>
        </p:txBody>
      </p:sp>
    </p:spTree>
    <p:extLst>
      <p:ext uri="{BB962C8B-B14F-4D97-AF65-F5344CB8AC3E}">
        <p14:creationId xmlns:p14="http://schemas.microsoft.com/office/powerpoint/2010/main" val="797562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51C5A7-7C52-4C02-AF29-05B3C0385F3F}" type="datetime1">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ED8D2-CCB4-4E9F-A922-892A04731C2A}"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2446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013B27C-A396-476F-A649-82EBA82A161B}" type="datetime1">
              <a:rPr lang="en-US" smtClean="0"/>
              <a:t>10/15/2018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DED8D2-CCB4-4E9F-A922-892A04731C2A}" type="slidenum">
              <a:rPr lang="en-US" smtClean="0"/>
              <a:t>‹#›</a:t>
            </a:fld>
            <a:endParaRPr lang="en-US"/>
          </a:p>
        </p:txBody>
      </p:sp>
    </p:spTree>
    <p:extLst>
      <p:ext uri="{BB962C8B-B14F-4D97-AF65-F5344CB8AC3E}">
        <p14:creationId xmlns:p14="http://schemas.microsoft.com/office/powerpoint/2010/main" val="1853939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13BACE8-C16A-49E4-B4A5-D6CC29E2E724}" type="datetime1">
              <a:rPr lang="en-US" smtClean="0"/>
              <a:t>10/15/2018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DED8D2-CCB4-4E9F-A922-892A04731C2A}" type="slidenum">
              <a:rPr lang="en-US" smtClean="0"/>
              <a:t>‹#›</a:t>
            </a:fld>
            <a:endParaRPr lang="en-US"/>
          </a:p>
        </p:txBody>
      </p:sp>
    </p:spTree>
    <p:extLst>
      <p:ext uri="{BB962C8B-B14F-4D97-AF65-F5344CB8AC3E}">
        <p14:creationId xmlns:p14="http://schemas.microsoft.com/office/powerpoint/2010/main" val="81670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852EA90-2A92-436B-99C8-0EF4BB2965E2}" type="datetime1">
              <a:rPr lang="en-US" smtClean="0"/>
              <a:t>10/15/2018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DED8D2-CCB4-4E9F-A922-892A04731C2A}" type="slidenum">
              <a:rPr lang="en-US" smtClean="0"/>
              <a:t>‹#›</a:t>
            </a:fld>
            <a:endParaRPr lang="en-US"/>
          </a:p>
        </p:txBody>
      </p:sp>
    </p:spTree>
    <p:extLst>
      <p:ext uri="{BB962C8B-B14F-4D97-AF65-F5344CB8AC3E}">
        <p14:creationId xmlns:p14="http://schemas.microsoft.com/office/powerpoint/2010/main" val="632257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FB11BF4-F047-4168-BB2B-A0D6E121DAAD}" type="datetime1">
              <a:rPr lang="en-US" smtClean="0"/>
              <a:t>10/15/2018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6DED8D2-CCB4-4E9F-A922-892A04731C2A}" type="slidenum">
              <a:rPr lang="en-US" smtClean="0"/>
              <a:t>‹#›</a:t>
            </a:fld>
            <a:endParaRPr lang="en-US"/>
          </a:p>
        </p:txBody>
      </p:sp>
    </p:spTree>
    <p:extLst>
      <p:ext uri="{BB962C8B-B14F-4D97-AF65-F5344CB8AC3E}">
        <p14:creationId xmlns:p14="http://schemas.microsoft.com/office/powerpoint/2010/main" val="1510635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A5F3B939-AE86-4562-BCFD-B2BCD3CDF46E}" type="datetime1">
              <a:rPr lang="en-US" smtClean="0"/>
              <a:t>10/15/2018</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6DED8D2-CCB4-4E9F-A922-892A04731C2A}" type="slidenum">
              <a:rPr lang="en-US" smtClean="0"/>
              <a:t>‹#›</a:t>
            </a:fld>
            <a:endParaRPr lang="en-US"/>
          </a:p>
        </p:txBody>
      </p:sp>
    </p:spTree>
    <p:extLst>
      <p:ext uri="{BB962C8B-B14F-4D97-AF65-F5344CB8AC3E}">
        <p14:creationId xmlns:p14="http://schemas.microsoft.com/office/powerpoint/2010/main" val="1333294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F425A6-5094-4600-8B37-98A8C4DBC2C2}" type="datetime1">
              <a:rPr lang="en-US" smtClean="0"/>
              <a:t>10/15/2018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DED8D2-CCB4-4E9F-A922-892A04731C2A}" type="slidenum">
              <a:rPr lang="en-US" smtClean="0"/>
              <a:t>‹#›</a:t>
            </a:fld>
            <a:endParaRPr lang="en-US"/>
          </a:p>
        </p:txBody>
      </p:sp>
    </p:spTree>
    <p:extLst>
      <p:ext uri="{BB962C8B-B14F-4D97-AF65-F5344CB8AC3E}">
        <p14:creationId xmlns:p14="http://schemas.microsoft.com/office/powerpoint/2010/main" val="1884186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5761DD6D-0A29-4E52-8334-84290724666F}" type="datetime1">
              <a:rPr lang="en-US" smtClean="0"/>
              <a:t>10/15/2018</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D6DED8D2-CCB4-4E9F-A922-892A04731C2A}"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8496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6DED8D2-CCB4-4E9F-A922-892A04731C2A}" type="slidenum">
              <a:rPr lang="en-US" smtClean="0"/>
              <a:t>1</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0977" y="495302"/>
            <a:ext cx="1162051" cy="1162051"/>
          </a:xfrm>
          <a:prstGeom prst="rect">
            <a:avLst/>
          </a:prstGeom>
        </p:spPr>
      </p:pic>
      <p:sp>
        <p:nvSpPr>
          <p:cNvPr id="4" name="Subtitle 2"/>
          <p:cNvSpPr txBox="1">
            <a:spLocks/>
          </p:cNvSpPr>
          <p:nvPr/>
        </p:nvSpPr>
        <p:spPr>
          <a:xfrm>
            <a:off x="1" y="3343198"/>
            <a:ext cx="9144000" cy="2348001"/>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lnSpc>
                <a:spcPct val="100000"/>
              </a:lnSpc>
              <a:spcBef>
                <a:spcPts val="0"/>
              </a:spcBef>
              <a:spcAft>
                <a:spcPts val="0"/>
              </a:spcAft>
            </a:pPr>
            <a:r>
              <a:rPr lang="en-US" sz="24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Presentation To The </a:t>
            </a:r>
          </a:p>
          <a:p>
            <a:pPr algn="ctr">
              <a:lnSpc>
                <a:spcPct val="100000"/>
              </a:lnSpc>
              <a:spcBef>
                <a:spcPts val="0"/>
              </a:spcBef>
              <a:spcAft>
                <a:spcPts val="0"/>
              </a:spcAft>
            </a:pPr>
            <a:r>
              <a:rPr lang="en-US" sz="24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Education Assessment And Accountability Review Subcommittee</a:t>
            </a:r>
          </a:p>
          <a:p>
            <a:pPr algn="ctr">
              <a:lnSpc>
                <a:spcPct val="100000"/>
              </a:lnSpc>
              <a:spcBef>
                <a:spcPts val="0"/>
              </a:spcBef>
              <a:spcAft>
                <a:spcPts val="0"/>
              </a:spcAft>
            </a:pPr>
            <a:r>
              <a:rPr lang="en-US" sz="24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Kentucky Legislative Research Commission</a:t>
            </a:r>
          </a:p>
          <a:p>
            <a:pPr algn="ctr">
              <a:lnSpc>
                <a:spcPct val="100000"/>
              </a:lnSpc>
              <a:spcBef>
                <a:spcPts val="0"/>
              </a:spcBef>
              <a:spcAft>
                <a:spcPts val="0"/>
              </a:spcAft>
            </a:pPr>
            <a:r>
              <a:rPr lang="en-US" sz="24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Office Of Education Accountability </a:t>
            </a:r>
          </a:p>
          <a:p>
            <a:pPr algn="ctr">
              <a:lnSpc>
                <a:spcPct val="100000"/>
              </a:lnSpc>
              <a:spcBef>
                <a:spcPts val="0"/>
              </a:spcBef>
              <a:spcAft>
                <a:spcPts val="0"/>
              </a:spcAft>
            </a:pPr>
            <a:r>
              <a:rPr lang="en-US" sz="24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October 16</a:t>
            </a:r>
            <a:r>
              <a:rPr lang="en-US" sz="2400" baseline="300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th</a:t>
            </a:r>
            <a:r>
              <a:rPr lang="en-US" sz="24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2018</a:t>
            </a:r>
            <a:endParaRPr lang="en-US" sz="24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5" name="Title 1"/>
          <p:cNvSpPr txBox="1">
            <a:spLocks/>
          </p:cNvSpPr>
          <p:nvPr/>
        </p:nvSpPr>
        <p:spPr>
          <a:xfrm>
            <a:off x="521208" y="2286003"/>
            <a:ext cx="8805672" cy="3218686"/>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0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Textbooks And Instructional Materials</a:t>
            </a:r>
            <a:endParaRPr lang="en-US" sz="4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6183011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675998" y="6446840"/>
            <a:ext cx="1312025" cy="365125"/>
          </a:xfrm>
        </p:spPr>
        <p:txBody>
          <a:bodyPr/>
          <a:lstStyle/>
          <a:p>
            <a:pPr algn="ctr"/>
            <a:fld id="{D6DED8D2-CCB4-4E9F-A922-892A04731C2A}" type="slidenum">
              <a:rPr lang="en-US" smtClean="0">
                <a:solidFill>
                  <a:schemeClr val="tx1"/>
                </a:solidFill>
              </a:rPr>
              <a:pPr algn="ctr"/>
              <a:t>10</a:t>
            </a:fld>
            <a:endParaRPr lang="en-US" dirty="0">
              <a:solidFill>
                <a:schemeClr val="tx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694" y="806062"/>
            <a:ext cx="8505576" cy="5503298"/>
          </a:xfrm>
          <a:prstGeom prst="rect">
            <a:avLst/>
          </a:prstGeom>
        </p:spPr>
      </p:pic>
      <p:sp>
        <p:nvSpPr>
          <p:cNvPr id="6" name="TextBox 5"/>
          <p:cNvSpPr txBox="1"/>
          <p:nvPr/>
        </p:nvSpPr>
        <p:spPr>
          <a:xfrm>
            <a:off x="1" y="337110"/>
            <a:ext cx="6769298" cy="1692771"/>
          </a:xfrm>
          <a:prstGeom prst="rect">
            <a:avLst/>
          </a:prstGeom>
          <a:noFill/>
        </p:spPr>
        <p:txBody>
          <a:bodyPr wrap="square" rtlCol="0">
            <a:spAutoFit/>
          </a:bodyPr>
          <a:lstStyle/>
          <a:p>
            <a:pPr algn="ctr"/>
            <a:r>
              <a:rPr lang="en-US" sz="3600" dirty="0">
                <a:latin typeface="+mj-lt"/>
              </a:rPr>
              <a:t>Per Student Instructional Materials Expenditures </a:t>
            </a:r>
          </a:p>
          <a:p>
            <a:pPr algn="ctr"/>
            <a:r>
              <a:rPr lang="en-US" sz="3200" dirty="0">
                <a:latin typeface="+mj-lt"/>
              </a:rPr>
              <a:t>2008 Through 2017</a:t>
            </a:r>
          </a:p>
        </p:txBody>
      </p:sp>
      <p:sp>
        <p:nvSpPr>
          <p:cNvPr id="8" name="TextBox 7"/>
          <p:cNvSpPr txBox="1"/>
          <p:nvPr/>
        </p:nvSpPr>
        <p:spPr>
          <a:xfrm>
            <a:off x="7436800" y="5923620"/>
            <a:ext cx="1551223" cy="523220"/>
          </a:xfrm>
          <a:prstGeom prst="rect">
            <a:avLst/>
          </a:prstGeom>
          <a:noFill/>
          <a:ln>
            <a:noFill/>
          </a:ln>
        </p:spPr>
        <p:txBody>
          <a:bodyPr wrap="square" rtlCol="0">
            <a:spAutoFit/>
          </a:bodyPr>
          <a:lstStyle/>
          <a:p>
            <a:pPr algn="ctr"/>
            <a:r>
              <a:rPr lang="en-US" sz="1400" dirty="0"/>
              <a:t>*Avg. $242 Per Student For State</a:t>
            </a:r>
          </a:p>
        </p:txBody>
      </p:sp>
    </p:spTree>
    <p:extLst>
      <p:ext uri="{BB962C8B-B14F-4D97-AF65-F5344CB8AC3E}">
        <p14:creationId xmlns:p14="http://schemas.microsoft.com/office/powerpoint/2010/main" val="24953512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710911" y="6433424"/>
            <a:ext cx="1312025" cy="365125"/>
          </a:xfrm>
        </p:spPr>
        <p:txBody>
          <a:bodyPr/>
          <a:lstStyle/>
          <a:p>
            <a:pPr algn="ctr"/>
            <a:fld id="{D6DED8D2-CCB4-4E9F-A922-892A04731C2A}" type="slidenum">
              <a:rPr lang="en-US" smtClean="0">
                <a:solidFill>
                  <a:schemeClr val="tx1"/>
                </a:solidFill>
              </a:rPr>
              <a:pPr algn="ctr"/>
              <a:t>11</a:t>
            </a:fld>
            <a:endParaRPr lang="en-US" dirty="0">
              <a:solidFill>
                <a:schemeClr val="tx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774" y="499539"/>
            <a:ext cx="8604741" cy="5577839"/>
          </a:xfrm>
          <a:prstGeom prst="rect">
            <a:avLst/>
          </a:prstGeom>
        </p:spPr>
      </p:pic>
      <p:sp>
        <p:nvSpPr>
          <p:cNvPr id="7" name="TextBox 6"/>
          <p:cNvSpPr txBox="1"/>
          <p:nvPr/>
        </p:nvSpPr>
        <p:spPr>
          <a:xfrm>
            <a:off x="267716" y="210758"/>
            <a:ext cx="5677013" cy="1692771"/>
          </a:xfrm>
          <a:prstGeom prst="rect">
            <a:avLst/>
          </a:prstGeom>
          <a:noFill/>
        </p:spPr>
        <p:txBody>
          <a:bodyPr wrap="square" rtlCol="0">
            <a:spAutoFit/>
          </a:bodyPr>
          <a:lstStyle/>
          <a:p>
            <a:pPr algn="ctr"/>
            <a:r>
              <a:rPr lang="en-US" sz="3600" dirty="0">
                <a:latin typeface="+mj-lt"/>
              </a:rPr>
              <a:t>Technology To Print Expenditure Ratio</a:t>
            </a:r>
          </a:p>
          <a:p>
            <a:pPr algn="ctr"/>
            <a:r>
              <a:rPr lang="en-US" sz="3200" dirty="0">
                <a:latin typeface="+mj-lt"/>
              </a:rPr>
              <a:t>2008 Through 2017</a:t>
            </a:r>
          </a:p>
        </p:txBody>
      </p:sp>
      <p:sp>
        <p:nvSpPr>
          <p:cNvPr id="9" name="TextBox 8"/>
          <p:cNvSpPr txBox="1"/>
          <p:nvPr/>
        </p:nvSpPr>
        <p:spPr>
          <a:xfrm>
            <a:off x="7453821" y="5684397"/>
            <a:ext cx="1569115" cy="954107"/>
          </a:xfrm>
          <a:prstGeom prst="rect">
            <a:avLst/>
          </a:prstGeom>
          <a:noFill/>
          <a:ln>
            <a:noFill/>
          </a:ln>
        </p:spPr>
        <p:txBody>
          <a:bodyPr wrap="square" rtlCol="0">
            <a:spAutoFit/>
          </a:bodyPr>
          <a:lstStyle/>
          <a:p>
            <a:pPr algn="ctr"/>
            <a:r>
              <a:rPr lang="en-US" sz="1400" dirty="0"/>
              <a:t>*2 To 1 Technology To Print Ratio For State</a:t>
            </a:r>
          </a:p>
        </p:txBody>
      </p:sp>
    </p:spTree>
    <p:extLst>
      <p:ext uri="{BB962C8B-B14F-4D97-AF65-F5344CB8AC3E}">
        <p14:creationId xmlns:p14="http://schemas.microsoft.com/office/powerpoint/2010/main" val="40374976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305" y="843535"/>
            <a:ext cx="8717037" cy="5511545"/>
          </a:xfrm>
          <a:prstGeom prst="rect">
            <a:avLst/>
          </a:prstGeom>
        </p:spPr>
      </p:pic>
      <p:sp>
        <p:nvSpPr>
          <p:cNvPr id="3" name="TextBox 2"/>
          <p:cNvSpPr txBox="1"/>
          <p:nvPr/>
        </p:nvSpPr>
        <p:spPr>
          <a:xfrm>
            <a:off x="0" y="316938"/>
            <a:ext cx="6612257" cy="1754326"/>
          </a:xfrm>
          <a:prstGeom prst="rect">
            <a:avLst/>
          </a:prstGeom>
          <a:noFill/>
        </p:spPr>
        <p:txBody>
          <a:bodyPr wrap="square" rtlCol="0">
            <a:spAutoFit/>
          </a:bodyPr>
          <a:lstStyle/>
          <a:p>
            <a:pPr algn="ctr"/>
            <a:r>
              <a:rPr lang="en-US" sz="3600" dirty="0">
                <a:latin typeface="+mj-lt"/>
              </a:rPr>
              <a:t>Change In Number Of Student Devices</a:t>
            </a:r>
          </a:p>
          <a:p>
            <a:pPr algn="ctr"/>
            <a:r>
              <a:rPr lang="en-US" sz="3200" dirty="0">
                <a:latin typeface="+mj-lt"/>
              </a:rPr>
              <a:t>2014 To 2017</a:t>
            </a:r>
          </a:p>
        </p:txBody>
      </p:sp>
      <p:sp>
        <p:nvSpPr>
          <p:cNvPr id="4" name="Text Box 12"/>
          <p:cNvSpPr txBox="1"/>
          <p:nvPr/>
        </p:nvSpPr>
        <p:spPr>
          <a:xfrm>
            <a:off x="484633" y="6355080"/>
            <a:ext cx="7288531" cy="31813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000" dirty="0">
                <a:latin typeface="Times New Roman" panose="02020603050405020304" pitchFamily="18" charset="0"/>
                <a:ea typeface="Times New Roman" panose="02020603050405020304" pitchFamily="18" charset="0"/>
              </a:rPr>
              <a:t>Source: Staff analysis of data from the Kentucky Technology Readiness Survey. </a:t>
            </a:r>
            <a:endParaRPr lang="en-US" sz="1200" dirty="0">
              <a:latin typeface="Times New Roman" panose="02020603050405020304" pitchFamily="18" charset="0"/>
              <a:ea typeface="Times New Roman" panose="02020603050405020304" pitchFamily="18" charset="0"/>
            </a:endParaRPr>
          </a:p>
        </p:txBody>
      </p:sp>
      <p:sp>
        <p:nvSpPr>
          <p:cNvPr id="5" name="Slide Number Placeholder 4"/>
          <p:cNvSpPr>
            <a:spLocks noGrp="1"/>
          </p:cNvSpPr>
          <p:nvPr>
            <p:ph type="sldNum" sz="quarter" idx="12"/>
          </p:nvPr>
        </p:nvSpPr>
        <p:spPr>
          <a:xfrm>
            <a:off x="7739741" y="6355080"/>
            <a:ext cx="1312025" cy="365125"/>
          </a:xfrm>
        </p:spPr>
        <p:txBody>
          <a:bodyPr/>
          <a:lstStyle/>
          <a:p>
            <a:pPr algn="ctr"/>
            <a:fld id="{D6DED8D2-CCB4-4E9F-A922-892A04731C2A}" type="slidenum">
              <a:rPr lang="en-US" smtClean="0">
                <a:solidFill>
                  <a:schemeClr val="tx1"/>
                </a:solidFill>
              </a:rPr>
              <a:pPr algn="ctr"/>
              <a:t>12</a:t>
            </a:fld>
            <a:endParaRPr lang="en-US" dirty="0">
              <a:solidFill>
                <a:schemeClr val="tx1"/>
              </a:solidFill>
            </a:endParaRPr>
          </a:p>
        </p:txBody>
      </p:sp>
    </p:spTree>
    <p:extLst>
      <p:ext uri="{BB962C8B-B14F-4D97-AF65-F5344CB8AC3E}">
        <p14:creationId xmlns:p14="http://schemas.microsoft.com/office/powerpoint/2010/main" val="25122625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Instructional Device Operating Systems</a:t>
            </a:r>
            <a:endParaRPr lang="en-US" dirty="0">
              <a:solidFill>
                <a:schemeClr val="tx1"/>
              </a:solidFill>
            </a:endParaRPr>
          </a:p>
        </p:txBody>
      </p:sp>
      <p:sp>
        <p:nvSpPr>
          <p:cNvPr id="3" name="Slide Number Placeholder 2"/>
          <p:cNvSpPr>
            <a:spLocks noGrp="1"/>
          </p:cNvSpPr>
          <p:nvPr>
            <p:ph type="sldNum" sz="quarter" idx="12"/>
          </p:nvPr>
        </p:nvSpPr>
        <p:spPr/>
        <p:txBody>
          <a:bodyPr/>
          <a:lstStyle/>
          <a:p>
            <a:fld id="{D6DED8D2-CCB4-4E9F-A922-892A04731C2A}" type="slidenum">
              <a:rPr lang="en-US" smtClean="0"/>
              <a:t>13</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4183628258"/>
              </p:ext>
            </p:extLst>
          </p:nvPr>
        </p:nvGraphicFramePr>
        <p:xfrm>
          <a:off x="521207" y="2270599"/>
          <a:ext cx="8302752" cy="3341448"/>
        </p:xfrm>
        <a:graphic>
          <a:graphicData uri="http://schemas.openxmlformats.org/drawingml/2006/table">
            <a:tbl>
              <a:tblPr firstRow="1" firstCol="1" bandRow="1"/>
              <a:tblGrid>
                <a:gridCol w="3428654"/>
                <a:gridCol w="1123836"/>
                <a:gridCol w="1109324"/>
                <a:gridCol w="232716"/>
                <a:gridCol w="1133815"/>
                <a:gridCol w="1274407"/>
              </a:tblGrid>
              <a:tr h="371272">
                <a:tc>
                  <a:txBody>
                    <a:bodyPr/>
                    <a:lstStyle/>
                    <a:p>
                      <a:pPr marL="0" marR="0" indent="457200">
                        <a:spcBef>
                          <a:spcPts val="0"/>
                        </a:spcBef>
                        <a:spcAft>
                          <a:spcPts val="0"/>
                        </a:spcAft>
                      </a:pPr>
                      <a:r>
                        <a:rPr lang="en-US" sz="1800" b="1" dirty="0">
                          <a:effectLst/>
                          <a:latin typeface="Segoe UI" panose="020B0502040204020203" pitchFamily="34"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gn="ctr">
                        <a:spcBef>
                          <a:spcPts val="0"/>
                        </a:spcBef>
                        <a:spcAft>
                          <a:spcPts val="0"/>
                        </a:spcAft>
                      </a:pPr>
                      <a:r>
                        <a:rPr lang="en-US" sz="1800" b="1">
                          <a:effectLst/>
                          <a:latin typeface="Segoe UI" panose="020B0502040204020203" pitchFamily="34" charset="0"/>
                          <a:ea typeface="Calibri" panose="020F0502020204030204" pitchFamily="34" charset="0"/>
                          <a:cs typeface="Times New Roman" panose="02020603050405020304" pitchFamily="18" charset="0"/>
                        </a:rPr>
                        <a:t>2014</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1800" b="1">
                          <a:effectLst/>
                          <a:latin typeface="Segoe UI" panose="020B0502040204020203" pitchFamily="34"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gn="ctr">
                        <a:spcBef>
                          <a:spcPts val="0"/>
                        </a:spcBef>
                        <a:spcAft>
                          <a:spcPts val="0"/>
                        </a:spcAft>
                      </a:pPr>
                      <a:r>
                        <a:rPr lang="en-US" sz="1800" b="1">
                          <a:effectLst/>
                          <a:latin typeface="Segoe UI" panose="020B0502040204020203" pitchFamily="34" charset="0"/>
                          <a:ea typeface="Calibri" panose="020F0502020204030204" pitchFamily="34" charset="0"/>
                          <a:cs typeface="Times New Roman" panose="02020603050405020304" pitchFamily="18" charset="0"/>
                        </a:rPr>
                        <a:t>2017</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71272">
                <a:tc>
                  <a:txBody>
                    <a:bodyPr/>
                    <a:lstStyle/>
                    <a:p>
                      <a:pPr marL="0" marR="0">
                        <a:spcBef>
                          <a:spcPts val="0"/>
                        </a:spcBef>
                        <a:spcAft>
                          <a:spcPts val="0"/>
                        </a:spcAft>
                      </a:pPr>
                      <a:r>
                        <a:rPr lang="en-US" sz="1800" b="1" dirty="0">
                          <a:effectLst/>
                          <a:latin typeface="Segoe UI" panose="020B0502040204020203" pitchFamily="34" charset="0"/>
                          <a:ea typeface="Calibri" panose="020F0502020204030204" pitchFamily="34" charset="0"/>
                          <a:cs typeface="Times New Roman" panose="02020603050405020304" pitchFamily="18" charset="0"/>
                        </a:rPr>
                        <a:t>Operating Systems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effectLst/>
                          <a:latin typeface="Segoe UI" panose="020B0502040204020203" pitchFamily="34" charset="0"/>
                          <a:ea typeface="Calibri" panose="020F0502020204030204" pitchFamily="34" charset="0"/>
                          <a:cs typeface="Times New Roman" panose="02020603050405020304" pitchFamily="18" charset="0"/>
                        </a:rPr>
                        <a:t>Number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effectLst/>
                          <a:latin typeface="Segoe UI" panose="020B0502040204020203" pitchFamily="34" charset="0"/>
                          <a:ea typeface="Calibri" panose="020F0502020204030204" pitchFamily="34" charset="0"/>
                          <a:cs typeface="Times New Roman" panose="02020603050405020304" pitchFamily="18" charset="0"/>
                        </a:rPr>
                        <a:t>Percent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Segoe UI" panose="020B0502040204020203" pitchFamily="34"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Segoe UI" panose="020B0502040204020203" pitchFamily="34" charset="0"/>
                          <a:ea typeface="Calibri" panose="020F0502020204030204" pitchFamily="34" charset="0"/>
                          <a:cs typeface="Times New Roman" panose="02020603050405020304" pitchFamily="18" charset="0"/>
                        </a:rPr>
                        <a:t>Number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Segoe UI" panose="020B0502040204020203" pitchFamily="34" charset="0"/>
                          <a:ea typeface="Calibri" panose="020F0502020204030204" pitchFamily="34" charset="0"/>
                          <a:cs typeface="Times New Roman" panose="02020603050405020304" pitchFamily="18" charset="0"/>
                        </a:rPr>
                        <a:t>Percent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1272">
                <a:tc>
                  <a:txBody>
                    <a:bodyPr/>
                    <a:lstStyle/>
                    <a:p>
                      <a:pPr marL="0" marR="0">
                        <a:spcBef>
                          <a:spcPts val="0"/>
                        </a:spcBef>
                        <a:spcAft>
                          <a:spcPts val="0"/>
                        </a:spcAft>
                      </a:pPr>
                      <a:r>
                        <a:rPr lang="en-US" sz="1800" dirty="0">
                          <a:effectLst/>
                          <a:latin typeface="Segoe UI" panose="020B0502040204020203" pitchFamily="34" charset="0"/>
                          <a:ea typeface="Calibri" panose="020F0502020204030204" pitchFamily="34" charset="0"/>
                          <a:cs typeface="Times New Roman" panose="02020603050405020304" pitchFamily="18" charset="0"/>
                        </a:rPr>
                        <a:t>Windows 7</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800" dirty="0">
                          <a:effectLst/>
                          <a:latin typeface="Segoe UI" panose="020B0502040204020203" pitchFamily="34" charset="0"/>
                          <a:ea typeface="Calibri" panose="020F0502020204030204" pitchFamily="34" charset="0"/>
                          <a:cs typeface="Times New Roman" panose="02020603050405020304" pitchFamily="18" charset="0"/>
                        </a:rPr>
                        <a:t>237,000</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51435" algn="r">
                        <a:spcBef>
                          <a:spcPts val="0"/>
                        </a:spcBef>
                        <a:spcAft>
                          <a:spcPts val="0"/>
                        </a:spcAft>
                      </a:pPr>
                      <a:r>
                        <a:rPr lang="en-US" sz="1800" dirty="0">
                          <a:effectLst/>
                          <a:latin typeface="Segoe UI" panose="020B0502040204020203" pitchFamily="34" charset="0"/>
                          <a:ea typeface="Calibri" panose="020F0502020204030204" pitchFamily="34" charset="0"/>
                          <a:cs typeface="Times New Roman" panose="02020603050405020304" pitchFamily="18" charset="0"/>
                        </a:rPr>
                        <a:t>55.7%</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800">
                          <a:effectLst/>
                          <a:latin typeface="Segoe UI" panose="020B0502040204020203" pitchFamily="34"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800">
                          <a:effectLst/>
                          <a:latin typeface="Segoe UI" panose="020B0502040204020203" pitchFamily="34" charset="0"/>
                          <a:ea typeface="Calibri" panose="020F0502020204030204" pitchFamily="34" charset="0"/>
                          <a:cs typeface="Times New Roman" panose="02020603050405020304" pitchFamily="18" charset="0"/>
                        </a:rPr>
                        <a:t>201,378</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213995" algn="r">
                        <a:spcBef>
                          <a:spcPts val="0"/>
                        </a:spcBef>
                        <a:spcAft>
                          <a:spcPts val="0"/>
                        </a:spcAft>
                      </a:pPr>
                      <a:r>
                        <a:rPr lang="en-US" sz="1800">
                          <a:effectLst/>
                          <a:latin typeface="Segoe UI" panose="020B0502040204020203" pitchFamily="34" charset="0"/>
                          <a:ea typeface="Calibri" panose="020F0502020204030204" pitchFamily="34" charset="0"/>
                          <a:cs typeface="Times New Roman" panose="02020603050405020304" pitchFamily="18" charset="0"/>
                        </a:rPr>
                        <a:t>31.6%</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371272">
                <a:tc>
                  <a:txBody>
                    <a:bodyPr/>
                    <a:lstStyle/>
                    <a:p>
                      <a:pPr marL="0" marR="0">
                        <a:spcBef>
                          <a:spcPts val="0"/>
                        </a:spcBef>
                        <a:spcAft>
                          <a:spcPts val="0"/>
                        </a:spcAft>
                      </a:pPr>
                      <a:r>
                        <a:rPr lang="en-US" sz="1800" dirty="0">
                          <a:effectLst/>
                          <a:latin typeface="Segoe UI" panose="020B0502040204020203" pitchFamily="34" charset="0"/>
                          <a:ea typeface="Calibri" panose="020F0502020204030204" pitchFamily="34" charset="0"/>
                          <a:cs typeface="Times New Roman" panose="02020603050405020304" pitchFamily="18" charset="0"/>
                        </a:rPr>
                        <a:t>Chrome OS (Chromebook)</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E7E6E6"/>
                    </a:solidFill>
                  </a:tcPr>
                </a:tc>
                <a:tc>
                  <a:txBody>
                    <a:bodyPr/>
                    <a:lstStyle/>
                    <a:p>
                      <a:pPr marL="0" marR="0" algn="r">
                        <a:spcBef>
                          <a:spcPts val="0"/>
                        </a:spcBef>
                        <a:spcAft>
                          <a:spcPts val="0"/>
                        </a:spcAft>
                      </a:pPr>
                      <a:r>
                        <a:rPr lang="en-US" sz="1800" dirty="0">
                          <a:effectLst/>
                          <a:latin typeface="Segoe UI" panose="020B0502040204020203" pitchFamily="34" charset="0"/>
                          <a:ea typeface="Calibri" panose="020F0502020204030204" pitchFamily="34" charset="0"/>
                          <a:cs typeface="Times New Roman" panose="02020603050405020304" pitchFamily="18" charset="0"/>
                        </a:rPr>
                        <a:t>8,737</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E7E6E6"/>
                    </a:solidFill>
                  </a:tcPr>
                </a:tc>
                <a:tc>
                  <a:txBody>
                    <a:bodyPr/>
                    <a:lstStyle/>
                    <a:p>
                      <a:pPr marL="396875" marR="165735" indent="-396875" algn="r">
                        <a:spcBef>
                          <a:spcPts val="0"/>
                        </a:spcBef>
                        <a:spcAft>
                          <a:spcPts val="0"/>
                        </a:spcAft>
                        <a:tabLst>
                          <a:tab pos="517525" algn="l"/>
                          <a:tab pos="974725" algn="l"/>
                        </a:tabLst>
                      </a:pPr>
                      <a:r>
                        <a:rPr lang="en-US" sz="1800" dirty="0">
                          <a:effectLst/>
                          <a:latin typeface="Segoe UI" panose="020B0502040204020203" pitchFamily="34" charset="0"/>
                          <a:ea typeface="Calibri" panose="020F0502020204030204" pitchFamily="34" charset="0"/>
                          <a:cs typeface="Times New Roman" panose="02020603050405020304" pitchFamily="18" charset="0"/>
                        </a:rPr>
                        <a:t>3.6</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E7E6E6"/>
                    </a:solidFill>
                  </a:tcPr>
                </a:tc>
                <a:tc>
                  <a:txBody>
                    <a:bodyPr/>
                    <a:lstStyle/>
                    <a:p>
                      <a:pPr marL="0" marR="0" algn="r">
                        <a:spcBef>
                          <a:spcPts val="0"/>
                        </a:spcBef>
                        <a:spcAft>
                          <a:spcPts val="0"/>
                        </a:spcAft>
                      </a:pPr>
                      <a:r>
                        <a:rPr lang="en-US" sz="1800" dirty="0">
                          <a:effectLst/>
                          <a:latin typeface="Segoe UI" panose="020B0502040204020203" pitchFamily="34"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E7E6E6"/>
                    </a:solidFill>
                  </a:tcPr>
                </a:tc>
                <a:tc>
                  <a:txBody>
                    <a:bodyPr/>
                    <a:lstStyle/>
                    <a:p>
                      <a:pPr marL="0" marR="0" algn="r">
                        <a:spcBef>
                          <a:spcPts val="0"/>
                        </a:spcBef>
                        <a:spcAft>
                          <a:spcPts val="0"/>
                        </a:spcAft>
                      </a:pPr>
                      <a:r>
                        <a:rPr lang="en-US" sz="1800">
                          <a:effectLst/>
                          <a:latin typeface="Segoe UI" panose="020B0502040204020203" pitchFamily="34" charset="0"/>
                          <a:ea typeface="Calibri" panose="020F0502020204030204" pitchFamily="34" charset="0"/>
                          <a:cs typeface="Times New Roman" panose="02020603050405020304" pitchFamily="18" charset="0"/>
                        </a:rPr>
                        <a:t>182,032</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E7E6E6"/>
                    </a:solidFill>
                  </a:tcPr>
                </a:tc>
                <a:tc>
                  <a:txBody>
                    <a:bodyPr/>
                    <a:lstStyle/>
                    <a:p>
                      <a:pPr marL="0" marR="313690" algn="r">
                        <a:spcBef>
                          <a:spcPts val="0"/>
                        </a:spcBef>
                        <a:spcAft>
                          <a:spcPts val="0"/>
                        </a:spcAft>
                      </a:pPr>
                      <a:r>
                        <a:rPr lang="en-US" sz="1800" dirty="0" smtClean="0">
                          <a:effectLst/>
                          <a:latin typeface="Segoe UI" panose="020B0502040204020203" pitchFamily="34" charset="0"/>
                          <a:ea typeface="Calibri" panose="020F0502020204030204" pitchFamily="34" charset="0"/>
                          <a:cs typeface="Times New Roman" panose="02020603050405020304" pitchFamily="18" charset="0"/>
                        </a:rPr>
                        <a:t>28.6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E7E6E6"/>
                    </a:solidFill>
                  </a:tcPr>
                </a:tc>
              </a:tr>
              <a:tr h="371272">
                <a:tc>
                  <a:txBody>
                    <a:bodyPr/>
                    <a:lstStyle/>
                    <a:p>
                      <a:pPr marL="0" marR="0">
                        <a:spcBef>
                          <a:spcPts val="0"/>
                        </a:spcBef>
                        <a:spcAft>
                          <a:spcPts val="0"/>
                        </a:spcAft>
                      </a:pPr>
                      <a:r>
                        <a:rPr lang="en-US" sz="1800" dirty="0">
                          <a:effectLst/>
                          <a:latin typeface="Segoe UI" panose="020B0502040204020203" pitchFamily="34" charset="0"/>
                          <a:ea typeface="Calibri" panose="020F0502020204030204" pitchFamily="34" charset="0"/>
                          <a:cs typeface="Times New Roman" panose="02020603050405020304" pitchFamily="18" charset="0"/>
                        </a:rPr>
                        <a:t>Windows 10</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spcBef>
                          <a:spcPts val="0"/>
                        </a:spcBef>
                        <a:spcAft>
                          <a:spcPts val="0"/>
                        </a:spcAft>
                      </a:pPr>
                      <a:r>
                        <a:rPr lang="en-US" sz="1800">
                          <a:effectLst/>
                          <a:latin typeface="Segoe UI" panose="020B0502040204020203" pitchFamily="34" charset="0"/>
                          <a:ea typeface="Calibri" panose="020F0502020204030204" pitchFamily="34" charset="0"/>
                          <a:cs typeface="Times New Roman" panose="02020603050405020304" pitchFamily="18" charset="0"/>
                        </a:rPr>
                        <a:t>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165735" algn="r">
                        <a:spcBef>
                          <a:spcPts val="0"/>
                        </a:spcBef>
                        <a:spcAft>
                          <a:spcPts val="0"/>
                        </a:spcAft>
                      </a:pPr>
                      <a:r>
                        <a:rPr lang="en-US" sz="1800" dirty="0">
                          <a:effectLst/>
                          <a:latin typeface="Segoe UI" panose="020B0502040204020203" pitchFamily="34" charset="0"/>
                          <a:ea typeface="Calibri" panose="020F0502020204030204" pitchFamily="34" charset="0"/>
                          <a:cs typeface="Times New Roman" panose="02020603050405020304" pitchFamily="18" charset="0"/>
                        </a:rPr>
                        <a:t>0.0</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spcBef>
                          <a:spcPts val="0"/>
                        </a:spcBef>
                        <a:spcAft>
                          <a:spcPts val="0"/>
                        </a:spcAft>
                      </a:pPr>
                      <a:r>
                        <a:rPr lang="en-US" sz="1800" dirty="0">
                          <a:effectLst/>
                          <a:latin typeface="Segoe UI" panose="020B0502040204020203" pitchFamily="34"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spcBef>
                          <a:spcPts val="0"/>
                        </a:spcBef>
                        <a:spcAft>
                          <a:spcPts val="0"/>
                        </a:spcAft>
                      </a:pPr>
                      <a:r>
                        <a:rPr lang="en-US" sz="1800" dirty="0">
                          <a:effectLst/>
                          <a:latin typeface="Segoe UI" panose="020B0502040204020203" pitchFamily="34" charset="0"/>
                          <a:ea typeface="Calibri" panose="020F0502020204030204" pitchFamily="34" charset="0"/>
                          <a:cs typeface="Times New Roman" panose="02020603050405020304" pitchFamily="18" charset="0"/>
                        </a:rPr>
                        <a:t>90,202</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313690" algn="r">
                        <a:spcBef>
                          <a:spcPts val="0"/>
                        </a:spcBef>
                        <a:spcAft>
                          <a:spcPts val="0"/>
                        </a:spcAft>
                      </a:pPr>
                      <a:r>
                        <a:rPr lang="en-US" sz="1800">
                          <a:effectLst/>
                          <a:latin typeface="Segoe UI" panose="020B0502040204020203" pitchFamily="34" charset="0"/>
                          <a:ea typeface="Calibri" panose="020F0502020204030204" pitchFamily="34" charset="0"/>
                          <a:cs typeface="Times New Roman" panose="02020603050405020304" pitchFamily="18" charset="0"/>
                        </a:rPr>
                        <a:t>14.2</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r>
              <a:tr h="371272">
                <a:tc>
                  <a:txBody>
                    <a:bodyPr/>
                    <a:lstStyle/>
                    <a:p>
                      <a:pPr marL="0" marR="0">
                        <a:spcBef>
                          <a:spcPts val="0"/>
                        </a:spcBef>
                        <a:spcAft>
                          <a:spcPts val="0"/>
                        </a:spcAft>
                      </a:pPr>
                      <a:r>
                        <a:rPr lang="en-US" sz="1800" dirty="0">
                          <a:effectLst/>
                          <a:latin typeface="Segoe UI" panose="020B0502040204020203" pitchFamily="34" charset="0"/>
                          <a:ea typeface="Calibri" panose="020F0502020204030204" pitchFamily="34" charset="0"/>
                          <a:cs typeface="Times New Roman" panose="02020603050405020304" pitchFamily="18" charset="0"/>
                        </a:rPr>
                        <a:t>iOS 8.x or </a:t>
                      </a:r>
                      <a:r>
                        <a:rPr lang="en-US" sz="1800" dirty="0" smtClean="0">
                          <a:effectLst/>
                          <a:latin typeface="Segoe UI" panose="020B0502040204020203" pitchFamily="34" charset="0"/>
                          <a:ea typeface="Calibri" panose="020F0502020204030204" pitchFamily="34" charset="0"/>
                          <a:cs typeface="Times New Roman" panose="02020603050405020304" pitchFamily="18" charset="0"/>
                        </a:rPr>
                        <a:t>later (Apple</a:t>
                      </a:r>
                      <a:r>
                        <a:rPr lang="en-US" sz="1800" baseline="0" dirty="0" smtClean="0">
                          <a:effectLst/>
                          <a:latin typeface="Segoe UI" panose="020B0502040204020203" pitchFamily="34" charset="0"/>
                          <a:ea typeface="Calibri" panose="020F0502020204030204" pitchFamily="34" charset="0"/>
                          <a:cs typeface="Times New Roman" panose="02020603050405020304" pitchFamily="18" charset="0"/>
                        </a:rPr>
                        <a:t> devices)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E7E6E6"/>
                    </a:solidFill>
                  </a:tcPr>
                </a:tc>
                <a:tc>
                  <a:txBody>
                    <a:bodyPr/>
                    <a:lstStyle/>
                    <a:p>
                      <a:pPr marL="0" marR="0" algn="r">
                        <a:spcBef>
                          <a:spcPts val="0"/>
                        </a:spcBef>
                        <a:spcAft>
                          <a:spcPts val="0"/>
                        </a:spcAft>
                      </a:pPr>
                      <a:r>
                        <a:rPr lang="en-US" sz="1800">
                          <a:effectLst/>
                          <a:latin typeface="Segoe UI" panose="020B0502040204020203" pitchFamily="34" charset="0"/>
                          <a:ea typeface="Calibri" panose="020F0502020204030204" pitchFamily="34" charset="0"/>
                          <a:cs typeface="Times New Roman" panose="02020603050405020304" pitchFamily="18" charset="0"/>
                        </a:rPr>
                        <a:t>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E7E6E6"/>
                    </a:solidFill>
                  </a:tcPr>
                </a:tc>
                <a:tc>
                  <a:txBody>
                    <a:bodyPr/>
                    <a:lstStyle/>
                    <a:p>
                      <a:pPr marL="0" marR="165735" algn="r">
                        <a:spcBef>
                          <a:spcPts val="0"/>
                        </a:spcBef>
                        <a:spcAft>
                          <a:spcPts val="0"/>
                        </a:spcAft>
                      </a:pPr>
                      <a:r>
                        <a:rPr lang="en-US" sz="1800" dirty="0">
                          <a:effectLst/>
                          <a:latin typeface="Segoe UI" panose="020B0502040204020203" pitchFamily="34" charset="0"/>
                          <a:ea typeface="Calibri" panose="020F0502020204030204" pitchFamily="34" charset="0"/>
                          <a:cs typeface="Times New Roman" panose="02020603050405020304" pitchFamily="18" charset="0"/>
                        </a:rPr>
                        <a:t>0.0</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E7E6E6"/>
                    </a:solidFill>
                  </a:tcPr>
                </a:tc>
                <a:tc>
                  <a:txBody>
                    <a:bodyPr/>
                    <a:lstStyle/>
                    <a:p>
                      <a:pPr marL="0" marR="0" algn="r">
                        <a:spcBef>
                          <a:spcPts val="0"/>
                        </a:spcBef>
                        <a:spcAft>
                          <a:spcPts val="0"/>
                        </a:spcAft>
                      </a:pPr>
                      <a:r>
                        <a:rPr lang="en-US" sz="1800" dirty="0">
                          <a:effectLst/>
                          <a:latin typeface="Segoe UI" panose="020B0502040204020203" pitchFamily="34"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E7E6E6"/>
                    </a:solidFill>
                  </a:tcPr>
                </a:tc>
                <a:tc>
                  <a:txBody>
                    <a:bodyPr/>
                    <a:lstStyle/>
                    <a:p>
                      <a:pPr marL="0" marR="0" algn="r">
                        <a:spcBef>
                          <a:spcPts val="0"/>
                        </a:spcBef>
                        <a:spcAft>
                          <a:spcPts val="0"/>
                        </a:spcAft>
                      </a:pPr>
                      <a:r>
                        <a:rPr lang="en-US" sz="1800" dirty="0">
                          <a:effectLst/>
                          <a:latin typeface="Segoe UI" panose="020B0502040204020203" pitchFamily="34" charset="0"/>
                          <a:ea typeface="Calibri" panose="020F0502020204030204" pitchFamily="34" charset="0"/>
                          <a:cs typeface="Times New Roman" panose="02020603050405020304" pitchFamily="18" charset="0"/>
                        </a:rPr>
                        <a:t>62,984</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E7E6E6"/>
                    </a:solidFill>
                  </a:tcPr>
                </a:tc>
                <a:tc>
                  <a:txBody>
                    <a:bodyPr/>
                    <a:lstStyle/>
                    <a:p>
                      <a:pPr marL="0" marR="313690" algn="r">
                        <a:spcBef>
                          <a:spcPts val="0"/>
                        </a:spcBef>
                        <a:spcAft>
                          <a:spcPts val="0"/>
                        </a:spcAft>
                      </a:pPr>
                      <a:r>
                        <a:rPr lang="en-US" sz="1800">
                          <a:effectLst/>
                          <a:latin typeface="Segoe UI" panose="020B0502040204020203" pitchFamily="34" charset="0"/>
                          <a:ea typeface="Calibri" panose="020F0502020204030204" pitchFamily="34" charset="0"/>
                          <a:cs typeface="Times New Roman" panose="02020603050405020304" pitchFamily="18" charset="0"/>
                        </a:rPr>
                        <a:t>9.9</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E7E6E6"/>
                    </a:solidFill>
                  </a:tcPr>
                </a:tc>
              </a:tr>
              <a:tr h="371272">
                <a:tc>
                  <a:txBody>
                    <a:bodyPr/>
                    <a:lstStyle/>
                    <a:p>
                      <a:pPr marL="0" marR="0">
                        <a:spcBef>
                          <a:spcPts val="0"/>
                        </a:spcBef>
                        <a:spcAft>
                          <a:spcPts val="0"/>
                        </a:spcAft>
                      </a:pPr>
                      <a:r>
                        <a:rPr lang="en-US" sz="1800" dirty="0">
                          <a:effectLst/>
                          <a:latin typeface="Segoe UI" panose="020B0502040204020203" pitchFamily="34" charset="0"/>
                          <a:ea typeface="Calibri" panose="020F0502020204030204" pitchFamily="34" charset="0"/>
                          <a:cs typeface="Times New Roman" panose="02020603050405020304" pitchFamily="18" charset="0"/>
                        </a:rPr>
                        <a:t>iOS 7.x or </a:t>
                      </a:r>
                      <a:r>
                        <a:rPr lang="en-US" sz="1800" dirty="0" smtClean="0">
                          <a:effectLst/>
                          <a:latin typeface="Segoe UI" panose="020B0502040204020203" pitchFamily="34" charset="0"/>
                          <a:ea typeface="Calibri" panose="020F0502020204030204" pitchFamily="34" charset="0"/>
                          <a:cs typeface="Times New Roman" panose="02020603050405020304" pitchFamily="18" charset="0"/>
                        </a:rPr>
                        <a:t>earlier (Apple devices)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spcBef>
                          <a:spcPts val="0"/>
                        </a:spcBef>
                        <a:spcAft>
                          <a:spcPts val="0"/>
                        </a:spcAft>
                      </a:pPr>
                      <a:r>
                        <a:rPr lang="en-US" sz="1800">
                          <a:effectLst/>
                          <a:latin typeface="Segoe UI" panose="020B0502040204020203" pitchFamily="34" charset="0"/>
                          <a:ea typeface="Calibri" panose="020F0502020204030204" pitchFamily="34" charset="0"/>
                          <a:cs typeface="Times New Roman" panose="02020603050405020304" pitchFamily="18" charset="0"/>
                        </a:rPr>
                        <a:t>76,105</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165735" algn="r">
                        <a:spcBef>
                          <a:spcPts val="0"/>
                        </a:spcBef>
                        <a:spcAft>
                          <a:spcPts val="0"/>
                        </a:spcAft>
                      </a:pPr>
                      <a:r>
                        <a:rPr lang="en-US" sz="1800" dirty="0">
                          <a:effectLst/>
                          <a:latin typeface="Segoe UI" panose="020B0502040204020203" pitchFamily="34" charset="0"/>
                          <a:ea typeface="Calibri" panose="020F0502020204030204" pitchFamily="34" charset="0"/>
                          <a:cs typeface="Times New Roman" panose="02020603050405020304" pitchFamily="18" charset="0"/>
                        </a:rPr>
                        <a:t>31.0</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spcBef>
                          <a:spcPts val="0"/>
                        </a:spcBef>
                        <a:spcAft>
                          <a:spcPts val="0"/>
                        </a:spcAft>
                      </a:pPr>
                      <a:r>
                        <a:rPr lang="en-US" sz="1800">
                          <a:effectLst/>
                          <a:latin typeface="Segoe UI" panose="020B0502040204020203" pitchFamily="34"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spcBef>
                          <a:spcPts val="0"/>
                        </a:spcBef>
                        <a:spcAft>
                          <a:spcPts val="0"/>
                        </a:spcAft>
                      </a:pPr>
                      <a:r>
                        <a:rPr lang="en-US" sz="1800" dirty="0">
                          <a:effectLst/>
                          <a:latin typeface="Segoe UI" panose="020B0502040204020203" pitchFamily="34" charset="0"/>
                          <a:ea typeface="Calibri" panose="020F0502020204030204" pitchFamily="34" charset="0"/>
                          <a:cs typeface="Times New Roman" panose="02020603050405020304" pitchFamily="18" charset="0"/>
                        </a:rPr>
                        <a:t>32,060</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313690" algn="r">
                        <a:spcBef>
                          <a:spcPts val="0"/>
                        </a:spcBef>
                        <a:spcAft>
                          <a:spcPts val="0"/>
                        </a:spcAft>
                      </a:pPr>
                      <a:r>
                        <a:rPr lang="en-US" sz="1800" dirty="0">
                          <a:effectLst/>
                          <a:latin typeface="Segoe UI" panose="020B0502040204020203" pitchFamily="34" charset="0"/>
                          <a:ea typeface="Calibri" panose="020F0502020204030204" pitchFamily="34" charset="0"/>
                          <a:cs typeface="Times New Roman" panose="02020603050405020304" pitchFamily="18" charset="0"/>
                        </a:rPr>
                        <a:t>5.0</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r>
              <a:tr h="371272">
                <a:tc>
                  <a:txBody>
                    <a:bodyPr/>
                    <a:lstStyle/>
                    <a:p>
                      <a:pPr marL="0" marR="0">
                        <a:spcBef>
                          <a:spcPts val="0"/>
                        </a:spcBef>
                        <a:spcAft>
                          <a:spcPts val="0"/>
                        </a:spcAft>
                      </a:pPr>
                      <a:r>
                        <a:rPr lang="en-US" sz="1800" dirty="0">
                          <a:effectLst/>
                          <a:latin typeface="Segoe UI" panose="020B0502040204020203" pitchFamily="34" charset="0"/>
                          <a:ea typeface="Calibri" panose="020F0502020204030204" pitchFamily="34" charset="0"/>
                          <a:cs typeface="Times New Roman" panose="02020603050405020304" pitchFamily="18" charset="0"/>
                        </a:rPr>
                        <a:t>Mac OS X </a:t>
                      </a:r>
                      <a:r>
                        <a:rPr lang="en-US" sz="1800" dirty="0" smtClean="0">
                          <a:effectLst/>
                          <a:latin typeface="Segoe UI" panose="020B0502040204020203" pitchFamily="34" charset="0"/>
                          <a:ea typeface="Calibri" panose="020F0502020204030204" pitchFamily="34" charset="0"/>
                          <a:cs typeface="Times New Roman" panose="02020603050405020304" pitchFamily="18" charset="0"/>
                        </a:rPr>
                        <a:t>10.9,</a:t>
                      </a:r>
                      <a:r>
                        <a:rPr lang="en-US" sz="1800" baseline="0" dirty="0" smtClean="0">
                          <a:effectLst/>
                          <a:latin typeface="Segoe UI" panose="020B0502040204020203" pitchFamily="34" charset="0"/>
                          <a:ea typeface="Calibri" panose="020F0502020204030204" pitchFamily="34" charset="0"/>
                          <a:cs typeface="Times New Roman" panose="02020603050405020304" pitchFamily="18" charset="0"/>
                        </a:rPr>
                        <a:t>10.10, </a:t>
                      </a:r>
                      <a:r>
                        <a:rPr lang="en-US" sz="1800" dirty="0" smtClean="0">
                          <a:effectLst/>
                          <a:latin typeface="Segoe UI" panose="020B0502040204020203" pitchFamily="34" charset="0"/>
                          <a:ea typeface="Calibri" panose="020F0502020204030204" pitchFamily="34" charset="0"/>
                          <a:cs typeface="Times New Roman" panose="02020603050405020304" pitchFamily="18" charset="0"/>
                        </a:rPr>
                        <a:t>or later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E7E6E6"/>
                    </a:solidFill>
                  </a:tcPr>
                </a:tc>
                <a:tc>
                  <a:txBody>
                    <a:bodyPr/>
                    <a:lstStyle/>
                    <a:p>
                      <a:pPr marL="0" marR="0" algn="r">
                        <a:spcBef>
                          <a:spcPts val="0"/>
                        </a:spcBef>
                        <a:spcAft>
                          <a:spcPts val="0"/>
                        </a:spcAft>
                      </a:pPr>
                      <a:r>
                        <a:rPr lang="en-US" sz="1800" dirty="0" smtClean="0">
                          <a:effectLst/>
                          <a:latin typeface="Segoe UI" panose="020B0502040204020203" pitchFamily="34" charset="0"/>
                          <a:ea typeface="Calibri" panose="020F0502020204030204" pitchFamily="34" charset="0"/>
                          <a:cs typeface="Times New Roman" panose="02020603050405020304" pitchFamily="18" charset="0"/>
                        </a:rPr>
                        <a:t>45,345</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E7E6E6"/>
                    </a:solidFill>
                  </a:tcPr>
                </a:tc>
                <a:tc>
                  <a:txBody>
                    <a:bodyPr/>
                    <a:lstStyle/>
                    <a:p>
                      <a:pPr marL="0" marR="165735" algn="r">
                        <a:spcBef>
                          <a:spcPts val="0"/>
                        </a:spcBef>
                        <a:spcAft>
                          <a:spcPts val="0"/>
                        </a:spcAft>
                      </a:pPr>
                      <a:r>
                        <a:rPr lang="en-US" sz="1800" dirty="0" smtClean="0">
                          <a:effectLst/>
                          <a:latin typeface="Segoe UI" panose="020B0502040204020203" pitchFamily="34" charset="0"/>
                          <a:ea typeface="Calibri" panose="020F0502020204030204" pitchFamily="34" charset="0"/>
                          <a:cs typeface="Times New Roman" panose="02020603050405020304" pitchFamily="18" charset="0"/>
                        </a:rPr>
                        <a:t>10.7</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E7E6E6"/>
                    </a:solidFill>
                  </a:tcPr>
                </a:tc>
                <a:tc>
                  <a:txBody>
                    <a:bodyPr/>
                    <a:lstStyle/>
                    <a:p>
                      <a:pPr marL="0" marR="0" algn="r">
                        <a:spcBef>
                          <a:spcPts val="0"/>
                        </a:spcBef>
                        <a:spcAft>
                          <a:spcPts val="0"/>
                        </a:spcAft>
                      </a:pPr>
                      <a:r>
                        <a:rPr lang="en-US" sz="1800" dirty="0">
                          <a:effectLst/>
                          <a:latin typeface="Segoe UI" panose="020B0502040204020203" pitchFamily="34"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E7E6E6"/>
                    </a:solidFill>
                  </a:tcPr>
                </a:tc>
                <a:tc>
                  <a:txBody>
                    <a:bodyPr/>
                    <a:lstStyle/>
                    <a:p>
                      <a:pPr marL="0" marR="0" algn="r">
                        <a:spcBef>
                          <a:spcPts val="0"/>
                        </a:spcBef>
                        <a:spcAft>
                          <a:spcPts val="0"/>
                        </a:spcAft>
                      </a:pPr>
                      <a:r>
                        <a:rPr lang="en-US" sz="1800" dirty="0" smtClean="0">
                          <a:effectLst/>
                          <a:latin typeface="Segoe UI" panose="020B0502040204020203" pitchFamily="34" charset="0"/>
                          <a:ea typeface="Times New Roman" panose="02020603050405020304" pitchFamily="18" charset="0"/>
                          <a:cs typeface="Times New Roman" panose="02020603050405020304" pitchFamily="18" charset="0"/>
                        </a:rPr>
                        <a:t>40,351</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E7E6E6"/>
                    </a:solidFill>
                  </a:tcPr>
                </a:tc>
                <a:tc>
                  <a:txBody>
                    <a:bodyPr/>
                    <a:lstStyle/>
                    <a:p>
                      <a:pPr marL="0" marR="313690" algn="r">
                        <a:spcBef>
                          <a:spcPts val="0"/>
                        </a:spcBef>
                        <a:spcAft>
                          <a:spcPts val="0"/>
                        </a:spcAft>
                      </a:pPr>
                      <a:r>
                        <a:rPr lang="en-US" sz="1800" dirty="0" smtClean="0">
                          <a:effectLst/>
                          <a:latin typeface="Segoe UI" panose="020B0502040204020203" pitchFamily="34" charset="0"/>
                          <a:ea typeface="Calibri" panose="020F0502020204030204" pitchFamily="34" charset="0"/>
                          <a:cs typeface="Times New Roman" panose="02020603050405020304" pitchFamily="18" charset="0"/>
                        </a:rPr>
                        <a:t>6.3</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E7E6E6"/>
                    </a:solidFill>
                  </a:tcPr>
                </a:tc>
              </a:tr>
              <a:tr h="371272">
                <a:tc>
                  <a:txBody>
                    <a:bodyPr/>
                    <a:lstStyle/>
                    <a:p>
                      <a:pPr marL="0" marR="0">
                        <a:spcBef>
                          <a:spcPts val="0"/>
                        </a:spcBef>
                        <a:spcAft>
                          <a:spcPts val="0"/>
                        </a:spcAft>
                      </a:pPr>
                      <a:r>
                        <a:rPr lang="en-US" sz="1800" dirty="0" smtClean="0">
                          <a:effectLst/>
                          <a:latin typeface="Segoe UI" panose="020B0502040204020203" pitchFamily="34" charset="0"/>
                          <a:ea typeface="Times New Roman" panose="02020603050405020304" pitchFamily="18" charset="0"/>
                          <a:cs typeface="Times New Roman" panose="02020603050405020304" pitchFamily="18" charset="0"/>
                        </a:rPr>
                        <a:t>Other</a:t>
                      </a:r>
                      <a:r>
                        <a:rPr lang="en-US" sz="1800" baseline="0" dirty="0" smtClean="0">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dirty="0" smtClean="0">
                          <a:effectLst/>
                          <a:latin typeface="Segoe UI" panose="020B0502040204020203" pitchFamily="34" charset="0"/>
                          <a:ea typeface="Calibri" panose="020F0502020204030204" pitchFamily="34" charset="0"/>
                          <a:cs typeface="Times New Roman" panose="02020603050405020304" pitchFamily="18" charset="0"/>
                        </a:rPr>
                        <a:t>58,347</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165735" algn="r">
                        <a:spcBef>
                          <a:spcPts val="0"/>
                        </a:spcBef>
                        <a:spcAft>
                          <a:spcPts val="0"/>
                        </a:spcAft>
                      </a:pPr>
                      <a:r>
                        <a:rPr lang="en-US" sz="1800" dirty="0" smtClean="0">
                          <a:effectLst/>
                          <a:latin typeface="Segoe UI" panose="020B0502040204020203" pitchFamily="34" charset="0"/>
                          <a:ea typeface="Calibri" panose="020F0502020204030204" pitchFamily="34" charset="0"/>
                          <a:cs typeface="Times New Roman" panose="02020603050405020304" pitchFamily="18" charset="0"/>
                        </a:rPr>
                        <a:t>13.4</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dirty="0" smtClean="0">
                          <a:effectLst/>
                          <a:latin typeface="Segoe UI" panose="020B0502040204020203" pitchFamily="34"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dirty="0" smtClean="0">
                          <a:effectLst/>
                          <a:latin typeface="Segoe UI" panose="020B0502040204020203" pitchFamily="34" charset="0"/>
                          <a:ea typeface="Calibri" panose="020F0502020204030204" pitchFamily="34" charset="0"/>
                          <a:cs typeface="Times New Roman" panose="02020603050405020304" pitchFamily="18" charset="0"/>
                        </a:rPr>
                        <a:t>27,734</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313690" algn="r">
                        <a:spcBef>
                          <a:spcPts val="0"/>
                        </a:spcBef>
                        <a:spcAft>
                          <a:spcPts val="0"/>
                        </a:spcAft>
                      </a:pPr>
                      <a:r>
                        <a:rPr lang="en-US" sz="1800" dirty="0" smtClean="0">
                          <a:effectLst/>
                          <a:latin typeface="Segoe UI" panose="020B0502040204020203" pitchFamily="34" charset="0"/>
                          <a:ea typeface="Times New Roman" panose="02020603050405020304" pitchFamily="18" charset="0"/>
                          <a:cs typeface="Segoe UI" panose="020B0502040204020203" pitchFamily="34" charset="0"/>
                        </a:rPr>
                        <a:t>4.4</a:t>
                      </a:r>
                      <a:endParaRPr lang="en-US" sz="1800" dirty="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tcPr>
                </a:tc>
              </a:tr>
            </a:tbl>
          </a:graphicData>
        </a:graphic>
      </p:graphicFrame>
      <p:sp>
        <p:nvSpPr>
          <p:cNvPr id="5" name="Rectangle 4"/>
          <p:cNvSpPr/>
          <p:nvPr/>
        </p:nvSpPr>
        <p:spPr>
          <a:xfrm>
            <a:off x="416240" y="5612047"/>
            <a:ext cx="8512687" cy="254044"/>
          </a:xfrm>
          <a:prstGeom prst="rect">
            <a:avLst/>
          </a:prstGeom>
        </p:spPr>
        <p:txBody>
          <a:bodyPr wrap="square">
            <a:spAutoFit/>
          </a:bodyPr>
          <a:lstStyle/>
          <a:p>
            <a:r>
              <a:rPr lang="en-US" sz="1051" dirty="0">
                <a:latin typeface="Times New Roman" panose="02020603050405020304" pitchFamily="18" charset="0"/>
                <a:ea typeface="Times New Roman" panose="02020603050405020304" pitchFamily="18" charset="0"/>
              </a:rPr>
              <a:t>Source: Staff analysis of data from the Kentucky Technology Readiness Survey.</a:t>
            </a:r>
            <a:endParaRPr lang="en-US" sz="1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027275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792" y="766892"/>
            <a:ext cx="8961208" cy="5650992"/>
          </a:xfrm>
          <a:prstGeom prst="rect">
            <a:avLst/>
          </a:prstGeom>
        </p:spPr>
      </p:pic>
      <p:sp>
        <p:nvSpPr>
          <p:cNvPr id="3" name="TextBox 2"/>
          <p:cNvSpPr txBox="1"/>
          <p:nvPr/>
        </p:nvSpPr>
        <p:spPr>
          <a:xfrm>
            <a:off x="-37489" y="401767"/>
            <a:ext cx="6453007" cy="1138773"/>
          </a:xfrm>
          <a:prstGeom prst="rect">
            <a:avLst/>
          </a:prstGeom>
          <a:noFill/>
        </p:spPr>
        <p:txBody>
          <a:bodyPr wrap="square" rtlCol="0">
            <a:spAutoFit/>
          </a:bodyPr>
          <a:lstStyle/>
          <a:p>
            <a:pPr algn="ctr"/>
            <a:r>
              <a:rPr lang="en-US" sz="3600" dirty="0">
                <a:latin typeface="+mj-lt"/>
              </a:rPr>
              <a:t>Students Per Device By District</a:t>
            </a:r>
          </a:p>
          <a:p>
            <a:pPr algn="ctr"/>
            <a:r>
              <a:rPr lang="en-US" sz="3200" dirty="0">
                <a:latin typeface="+mj-lt"/>
              </a:rPr>
              <a:t>2017</a:t>
            </a:r>
          </a:p>
        </p:txBody>
      </p:sp>
      <p:sp>
        <p:nvSpPr>
          <p:cNvPr id="4" name="Text Box 12"/>
          <p:cNvSpPr txBox="1"/>
          <p:nvPr/>
        </p:nvSpPr>
        <p:spPr>
          <a:xfrm>
            <a:off x="182792" y="6441379"/>
            <a:ext cx="7288531" cy="31813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000" dirty="0">
                <a:latin typeface="Times New Roman" panose="02020603050405020304" pitchFamily="18" charset="0"/>
                <a:ea typeface="Times New Roman" panose="02020603050405020304" pitchFamily="18" charset="0"/>
              </a:rPr>
              <a:t>Source: Staff analysis of data from the Kentucky Technology Readiness Survey. </a:t>
            </a:r>
            <a:endParaRPr lang="en-US" sz="1200" dirty="0">
              <a:latin typeface="Times New Roman" panose="02020603050405020304" pitchFamily="18" charset="0"/>
              <a:ea typeface="Times New Roman" panose="02020603050405020304" pitchFamily="18" charset="0"/>
            </a:endParaRPr>
          </a:p>
        </p:txBody>
      </p:sp>
      <p:sp>
        <p:nvSpPr>
          <p:cNvPr id="2" name="Slide Number Placeholder 1"/>
          <p:cNvSpPr>
            <a:spLocks noGrp="1"/>
          </p:cNvSpPr>
          <p:nvPr>
            <p:ph type="sldNum" sz="quarter" idx="12"/>
          </p:nvPr>
        </p:nvSpPr>
        <p:spPr>
          <a:xfrm>
            <a:off x="7691604" y="6404823"/>
            <a:ext cx="1312025" cy="365125"/>
          </a:xfrm>
        </p:spPr>
        <p:txBody>
          <a:bodyPr/>
          <a:lstStyle/>
          <a:p>
            <a:pPr algn="ctr"/>
            <a:fld id="{D6DED8D2-CCB4-4E9F-A922-892A04731C2A}" type="slidenum">
              <a:rPr lang="en-US" smtClean="0">
                <a:solidFill>
                  <a:schemeClr val="tx1"/>
                </a:solidFill>
              </a:rPr>
              <a:pPr algn="ctr"/>
              <a:t>14</a:t>
            </a:fld>
            <a:endParaRPr lang="en-US" dirty="0">
              <a:solidFill>
                <a:schemeClr val="tx1"/>
              </a:solidFill>
            </a:endParaRPr>
          </a:p>
        </p:txBody>
      </p:sp>
    </p:spTree>
    <p:extLst>
      <p:ext uri="{BB962C8B-B14F-4D97-AF65-F5344CB8AC3E}">
        <p14:creationId xmlns:p14="http://schemas.microsoft.com/office/powerpoint/2010/main" val="4254351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17052" y="771851"/>
            <a:ext cx="8355474" cy="830997"/>
          </a:xfrm>
          <a:prstGeom prst="rect">
            <a:avLst/>
          </a:prstGeom>
          <a:noFill/>
        </p:spPr>
        <p:txBody>
          <a:bodyPr wrap="square" rtlCol="0">
            <a:spAutoFit/>
          </a:bodyPr>
          <a:lstStyle/>
          <a:p>
            <a:pPr algn="ctr"/>
            <a:r>
              <a:rPr lang="en-US" sz="4800" dirty="0">
                <a:latin typeface="+mj-lt"/>
              </a:rPr>
              <a:t>Students Per Instructional </a:t>
            </a:r>
            <a:r>
              <a:rPr lang="en-US" sz="4800" dirty="0" smtClean="0">
                <a:latin typeface="+mj-lt"/>
              </a:rPr>
              <a:t>Device</a:t>
            </a:r>
            <a:endParaRPr lang="en-US" sz="4800" dirty="0">
              <a:latin typeface="+mj-lt"/>
            </a:endParaRPr>
          </a:p>
        </p:txBody>
      </p:sp>
      <p:sp>
        <p:nvSpPr>
          <p:cNvPr id="8" name="Rectangle 7"/>
          <p:cNvSpPr/>
          <p:nvPr/>
        </p:nvSpPr>
        <p:spPr>
          <a:xfrm>
            <a:off x="188451" y="6015092"/>
            <a:ext cx="8512687" cy="254044"/>
          </a:xfrm>
          <a:prstGeom prst="rect">
            <a:avLst/>
          </a:prstGeom>
        </p:spPr>
        <p:txBody>
          <a:bodyPr wrap="square">
            <a:spAutoFit/>
          </a:bodyPr>
          <a:lstStyle/>
          <a:p>
            <a:r>
              <a:rPr lang="en-US" sz="1051" dirty="0">
                <a:latin typeface="Times New Roman" panose="02020603050405020304" pitchFamily="18" charset="0"/>
                <a:ea typeface="Times New Roman" panose="02020603050405020304" pitchFamily="18" charset="0"/>
              </a:rPr>
              <a:t>Source: Staff analysis of data from the Kentucky Technology Readiness Survey.</a:t>
            </a:r>
            <a:endParaRPr lang="en-US" sz="1400" dirty="0">
              <a:latin typeface="Times New Roman" panose="02020603050405020304" pitchFamily="18" charset="0"/>
              <a:ea typeface="Times New Roman" panose="02020603050405020304" pitchFamily="18" charset="0"/>
            </a:endParaRPr>
          </a:p>
        </p:txBody>
      </p:sp>
      <p:graphicFrame>
        <p:nvGraphicFramePr>
          <p:cNvPr id="4" name="Chart 3"/>
          <p:cNvGraphicFramePr/>
          <p:nvPr>
            <p:extLst>
              <p:ext uri="{D42A27DB-BD31-4B8C-83A1-F6EECF244321}">
                <p14:modId xmlns:p14="http://schemas.microsoft.com/office/powerpoint/2010/main" val="2110340494"/>
              </p:ext>
            </p:extLst>
          </p:nvPr>
        </p:nvGraphicFramePr>
        <p:xfrm>
          <a:off x="57150" y="1698173"/>
          <a:ext cx="8578851" cy="4440163"/>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D6DED8D2-CCB4-4E9F-A922-892A04731C2A}" type="slidenum">
              <a:rPr lang="en-US" smtClean="0"/>
              <a:t>15</a:t>
            </a:fld>
            <a:endParaRPr lang="en-US"/>
          </a:p>
        </p:txBody>
      </p:sp>
    </p:spTree>
    <p:extLst>
      <p:ext uri="{BB962C8B-B14F-4D97-AF65-F5344CB8AC3E}">
        <p14:creationId xmlns:p14="http://schemas.microsoft.com/office/powerpoint/2010/main" val="19216365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dirty="0">
                <a:solidFill>
                  <a:schemeClr val="tx1"/>
                </a:solidFill>
              </a:rPr>
              <a:t>Levels Of Access</a:t>
            </a:r>
          </a:p>
        </p:txBody>
      </p:sp>
      <p:sp>
        <p:nvSpPr>
          <p:cNvPr id="2" name="Slide Number Placeholder 1"/>
          <p:cNvSpPr>
            <a:spLocks noGrp="1"/>
          </p:cNvSpPr>
          <p:nvPr>
            <p:ph type="sldNum" sz="quarter" idx="12"/>
          </p:nvPr>
        </p:nvSpPr>
        <p:spPr/>
        <p:txBody>
          <a:bodyPr/>
          <a:lstStyle/>
          <a:p>
            <a:fld id="{D6DED8D2-CCB4-4E9F-A922-892A04731C2A}" type="slidenum">
              <a:rPr lang="en-US" smtClean="0"/>
              <a:t>16</a:t>
            </a:fld>
            <a:endParaRPr lang="en-US"/>
          </a:p>
        </p:txBody>
      </p:sp>
      <p:graphicFrame>
        <p:nvGraphicFramePr>
          <p:cNvPr id="9" name="Chart 8"/>
          <p:cNvGraphicFramePr/>
          <p:nvPr>
            <p:extLst/>
          </p:nvPr>
        </p:nvGraphicFramePr>
        <p:xfrm>
          <a:off x="798098" y="1833570"/>
          <a:ext cx="7002379" cy="39856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082706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chemeClr val="tx1"/>
                </a:solidFill>
              </a:rPr>
              <a:t>Levels Of Access</a:t>
            </a:r>
          </a:p>
        </p:txBody>
      </p:sp>
      <p:sp>
        <p:nvSpPr>
          <p:cNvPr id="4" name="Content Placeholder 3"/>
          <p:cNvSpPr>
            <a:spLocks noGrp="1"/>
          </p:cNvSpPr>
          <p:nvPr>
            <p:ph sz="half" idx="1"/>
          </p:nvPr>
        </p:nvSpPr>
        <p:spPr>
          <a:xfrm>
            <a:off x="822960" y="1825626"/>
            <a:ext cx="7586403" cy="4351339"/>
          </a:xfrm>
        </p:spPr>
        <p:txBody>
          <a:bodyPr/>
          <a:lstStyle/>
          <a:p>
            <a:endParaRPr lang="en-US" sz="2800" dirty="0">
              <a:solidFill>
                <a:schemeClr val="tx1"/>
              </a:solidFill>
            </a:endParaRPr>
          </a:p>
          <a:p>
            <a:pPr>
              <a:buFont typeface="Arial" panose="020B0604020202020204" pitchFamily="34" charset="0"/>
              <a:buChar char="•"/>
            </a:pPr>
            <a:r>
              <a:rPr lang="en-US" sz="3200" dirty="0">
                <a:solidFill>
                  <a:schemeClr val="tx1"/>
                </a:solidFill>
              </a:rPr>
              <a:t>Benefits of technology tools and online programs depends on:</a:t>
            </a:r>
          </a:p>
          <a:p>
            <a:pPr lvl="1">
              <a:buFont typeface="Arial" panose="020B0604020202020204" pitchFamily="34" charset="0"/>
              <a:buChar char="•"/>
            </a:pPr>
            <a:endParaRPr lang="en-US" sz="2400" dirty="0">
              <a:solidFill>
                <a:schemeClr val="tx1"/>
              </a:solidFill>
            </a:endParaRPr>
          </a:p>
          <a:p>
            <a:pPr lvl="1">
              <a:buFont typeface="Arial" panose="020B0604020202020204" pitchFamily="34" charset="0"/>
              <a:buChar char="•"/>
            </a:pPr>
            <a:r>
              <a:rPr lang="en-US" sz="2800" dirty="0">
                <a:solidFill>
                  <a:schemeClr val="tx1"/>
                </a:solidFill>
              </a:rPr>
              <a:t>Network connections and wireless capabilities of school </a:t>
            </a:r>
            <a:r>
              <a:rPr lang="en-US" sz="2800" dirty="0" smtClean="0">
                <a:solidFill>
                  <a:schemeClr val="tx1"/>
                </a:solidFill>
              </a:rPr>
              <a:t>districts</a:t>
            </a:r>
            <a:endParaRPr lang="en-US" sz="2800" dirty="0">
              <a:solidFill>
                <a:schemeClr val="tx1"/>
              </a:solidFill>
            </a:endParaRPr>
          </a:p>
          <a:p>
            <a:pPr lvl="1">
              <a:buFont typeface="Arial" panose="020B0604020202020204" pitchFamily="34" charset="0"/>
              <a:buChar char="•"/>
            </a:pPr>
            <a:endParaRPr lang="en-US" sz="2400" dirty="0">
              <a:solidFill>
                <a:schemeClr val="tx1"/>
              </a:solidFill>
            </a:endParaRPr>
          </a:p>
          <a:p>
            <a:pPr lvl="1">
              <a:buFont typeface="Arial" panose="020B0604020202020204" pitchFamily="34" charset="0"/>
              <a:buChar char="•"/>
            </a:pPr>
            <a:r>
              <a:rPr lang="en-US" sz="2800" dirty="0">
                <a:solidFill>
                  <a:schemeClr val="tx1"/>
                </a:solidFill>
              </a:rPr>
              <a:t>Students’ home internet access</a:t>
            </a:r>
          </a:p>
          <a:p>
            <a:pPr lvl="1"/>
            <a:endParaRPr lang="en-US" sz="2400" dirty="0">
              <a:solidFill>
                <a:schemeClr val="tx1"/>
              </a:solidFill>
            </a:endParaRPr>
          </a:p>
        </p:txBody>
      </p:sp>
      <p:sp>
        <p:nvSpPr>
          <p:cNvPr id="3" name="Slide Number Placeholder 2"/>
          <p:cNvSpPr>
            <a:spLocks noGrp="1"/>
          </p:cNvSpPr>
          <p:nvPr>
            <p:ph type="sldNum" sz="quarter" idx="12"/>
          </p:nvPr>
        </p:nvSpPr>
        <p:spPr/>
        <p:txBody>
          <a:bodyPr/>
          <a:lstStyle/>
          <a:p>
            <a:fld id="{D6DED8D2-CCB4-4E9F-A922-892A04731C2A}" type="slidenum">
              <a:rPr lang="en-US" smtClean="0"/>
              <a:t>17</a:t>
            </a:fld>
            <a:endParaRPr lang="en-US"/>
          </a:p>
        </p:txBody>
      </p:sp>
    </p:spTree>
    <p:extLst>
      <p:ext uri="{BB962C8B-B14F-4D97-AF65-F5344CB8AC3E}">
        <p14:creationId xmlns:p14="http://schemas.microsoft.com/office/powerpoint/2010/main" val="23296286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372" y="286609"/>
            <a:ext cx="10872317" cy="1450757"/>
          </a:xfrm>
        </p:spPr>
        <p:txBody>
          <a:bodyPr>
            <a:normAutofit/>
          </a:bodyPr>
          <a:lstStyle/>
          <a:p>
            <a:pPr algn="ctr"/>
            <a:r>
              <a:rPr lang="en-US" dirty="0">
                <a:solidFill>
                  <a:schemeClr val="tx1"/>
                </a:solidFill>
              </a:rPr>
              <a:t>School Network Connection </a:t>
            </a:r>
            <a:br>
              <a:rPr lang="en-US" dirty="0">
                <a:solidFill>
                  <a:schemeClr val="tx1"/>
                </a:solidFill>
              </a:rPr>
            </a:br>
            <a:r>
              <a:rPr lang="en-US" dirty="0">
                <a:solidFill>
                  <a:schemeClr val="tx1"/>
                </a:solidFill>
              </a:rPr>
              <a:t>And Wireless Capacity </a:t>
            </a:r>
          </a:p>
        </p:txBody>
      </p:sp>
      <p:sp>
        <p:nvSpPr>
          <p:cNvPr id="3" name="Content Placeholder 2"/>
          <p:cNvSpPr>
            <a:spLocks noGrp="1"/>
          </p:cNvSpPr>
          <p:nvPr>
            <p:ph idx="1"/>
          </p:nvPr>
        </p:nvSpPr>
        <p:spPr>
          <a:xfrm>
            <a:off x="822959" y="1845734"/>
            <a:ext cx="7882891" cy="4023360"/>
          </a:xfrm>
        </p:spPr>
        <p:txBody>
          <a:bodyPr>
            <a:normAutofit/>
          </a:bodyPr>
          <a:lstStyle/>
          <a:p>
            <a:r>
              <a:rPr lang="en-US" sz="2400" dirty="0">
                <a:solidFill>
                  <a:schemeClr val="tx1"/>
                </a:solidFill>
              </a:rPr>
              <a:t>Wireless ability to support BYOD or 1:1 implementation, described as dense wireless </a:t>
            </a:r>
            <a:r>
              <a:rPr lang="en-US" sz="2400" dirty="0" smtClean="0">
                <a:solidFill>
                  <a:schemeClr val="tx1"/>
                </a:solidFill>
              </a:rPr>
              <a:t>ready </a:t>
            </a:r>
            <a:r>
              <a:rPr lang="en-US" sz="2400" dirty="0">
                <a:solidFill>
                  <a:schemeClr val="tx1"/>
                </a:solidFill>
              </a:rPr>
              <a:t>for every student to connect one or two devices and have a good user experience. </a:t>
            </a:r>
          </a:p>
        </p:txBody>
      </p:sp>
      <p:sp>
        <p:nvSpPr>
          <p:cNvPr id="6" name="Slide Number Placeholder 5"/>
          <p:cNvSpPr>
            <a:spLocks noGrp="1"/>
          </p:cNvSpPr>
          <p:nvPr>
            <p:ph type="sldNum" sz="quarter" idx="12"/>
          </p:nvPr>
        </p:nvSpPr>
        <p:spPr/>
        <p:txBody>
          <a:bodyPr/>
          <a:lstStyle/>
          <a:p>
            <a:fld id="{D6DED8D2-CCB4-4E9F-A922-892A04731C2A}" type="slidenum">
              <a:rPr lang="en-US" smtClean="0"/>
              <a:t>18</a:t>
            </a:fld>
            <a:endParaRPr lang="en-US"/>
          </a:p>
        </p:txBody>
      </p:sp>
      <p:graphicFrame>
        <p:nvGraphicFramePr>
          <p:cNvPr id="4" name="Content Placeholder 3"/>
          <p:cNvGraphicFramePr>
            <a:graphicFrameLocks/>
          </p:cNvGraphicFramePr>
          <p:nvPr>
            <p:extLst>
              <p:ext uri="{D42A27DB-BD31-4B8C-83A1-F6EECF244321}">
                <p14:modId xmlns:p14="http://schemas.microsoft.com/office/powerpoint/2010/main" val="2246119059"/>
              </p:ext>
            </p:extLst>
          </p:nvPr>
        </p:nvGraphicFramePr>
        <p:xfrm>
          <a:off x="374944" y="2857798"/>
          <a:ext cx="7882055" cy="3420144"/>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954360" y="6050938"/>
            <a:ext cx="7882055" cy="276999"/>
          </a:xfrm>
          <a:prstGeom prst="rect">
            <a:avLst/>
          </a:prstGeom>
        </p:spPr>
        <p:txBody>
          <a:bodyPr wrap="square">
            <a:spAutoFit/>
          </a:bodyPr>
          <a:lstStyle/>
          <a:p>
            <a:r>
              <a:rPr lang="en-US" sz="1200" dirty="0">
                <a:latin typeface="Times New Roman" panose="02020603050405020304" pitchFamily="18" charset="0"/>
                <a:ea typeface="Times New Roman" panose="02020603050405020304" pitchFamily="18" charset="0"/>
              </a:rPr>
              <a:t>Source: Staff analysis of data from the Kentucky Technology Readiness Survey. </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547313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chemeClr val="tx1"/>
                </a:solidFill>
              </a:rPr>
              <a:t>Student Home Internet Access</a:t>
            </a:r>
          </a:p>
        </p:txBody>
      </p:sp>
      <p:sp>
        <p:nvSpPr>
          <p:cNvPr id="3" name="Content Placeholder 2"/>
          <p:cNvSpPr>
            <a:spLocks noGrp="1"/>
          </p:cNvSpPr>
          <p:nvPr>
            <p:ph idx="1"/>
          </p:nvPr>
        </p:nvSpPr>
        <p:spPr>
          <a:xfrm>
            <a:off x="822959" y="1845734"/>
            <a:ext cx="7543801" cy="4440766"/>
          </a:xfrm>
        </p:spPr>
        <p:txBody>
          <a:bodyPr>
            <a:normAutofit lnSpcReduction="10000"/>
          </a:bodyPr>
          <a:lstStyle/>
          <a:p>
            <a:endParaRPr lang="en-US" sz="1100" dirty="0">
              <a:solidFill>
                <a:schemeClr val="tx1"/>
              </a:solidFill>
            </a:endParaRPr>
          </a:p>
          <a:p>
            <a:pPr>
              <a:buFont typeface="Arial" panose="020B0604020202020204" pitchFamily="34" charset="0"/>
              <a:buChar char="•"/>
            </a:pPr>
            <a:r>
              <a:rPr lang="en-US" sz="3200" dirty="0">
                <a:solidFill>
                  <a:schemeClr val="tx1"/>
                </a:solidFill>
              </a:rPr>
              <a:t>4 out of 5 students had a reliable network connection.</a:t>
            </a:r>
          </a:p>
          <a:p>
            <a:pPr lvl="1">
              <a:buFont typeface="Arial" panose="020B0604020202020204" pitchFamily="34" charset="0"/>
              <a:buChar char="•"/>
            </a:pPr>
            <a:r>
              <a:rPr lang="en-US" sz="2800" dirty="0">
                <a:solidFill>
                  <a:schemeClr val="tx1"/>
                </a:solidFill>
              </a:rPr>
              <a:t>In 2014, estimated 75.3 percent</a:t>
            </a:r>
          </a:p>
          <a:p>
            <a:pPr>
              <a:buFont typeface="Arial" panose="020B0604020202020204" pitchFamily="34" charset="0"/>
              <a:buChar char="•"/>
            </a:pPr>
            <a:endParaRPr lang="en-US" dirty="0" smtClean="0">
              <a:solidFill>
                <a:schemeClr val="tx1"/>
              </a:solidFill>
            </a:endParaRPr>
          </a:p>
          <a:p>
            <a:pPr>
              <a:buFont typeface="Arial" panose="020B0604020202020204" pitchFamily="34" charset="0"/>
              <a:buChar char="•"/>
            </a:pPr>
            <a:r>
              <a:rPr lang="en-US" sz="3200" dirty="0">
                <a:solidFill>
                  <a:schemeClr val="tx1"/>
                </a:solidFill>
              </a:rPr>
              <a:t>Ranged from 30 percent to 100 percent by district. </a:t>
            </a:r>
          </a:p>
          <a:p>
            <a:pPr>
              <a:buFont typeface="Arial" panose="020B0604020202020204" pitchFamily="34" charset="0"/>
              <a:buChar char="•"/>
            </a:pPr>
            <a:endParaRPr lang="en-US" sz="2800" dirty="0">
              <a:solidFill>
                <a:schemeClr val="tx1"/>
              </a:solidFill>
            </a:endParaRPr>
          </a:p>
          <a:p>
            <a:pPr>
              <a:buFont typeface="Arial" panose="020B0604020202020204" pitchFamily="34" charset="0"/>
              <a:buChar char="•"/>
            </a:pPr>
            <a:r>
              <a:rPr lang="en-US" sz="3200" dirty="0">
                <a:solidFill>
                  <a:schemeClr val="tx1"/>
                </a:solidFill>
              </a:rPr>
              <a:t>Supports </a:t>
            </a:r>
            <a:r>
              <a:rPr lang="en-US" sz="3200" dirty="0" err="1">
                <a:solidFill>
                  <a:schemeClr val="tx1"/>
                </a:solidFill>
              </a:rPr>
              <a:t>OEA</a:t>
            </a:r>
            <a:r>
              <a:rPr lang="en-US" sz="3200" dirty="0">
                <a:solidFill>
                  <a:schemeClr val="tx1"/>
                </a:solidFill>
              </a:rPr>
              <a:t> survey results. </a:t>
            </a:r>
          </a:p>
          <a:p>
            <a:endParaRPr lang="en-US" dirty="0" smtClean="0"/>
          </a:p>
        </p:txBody>
      </p:sp>
      <p:sp>
        <p:nvSpPr>
          <p:cNvPr id="4" name="Slide Number Placeholder 3"/>
          <p:cNvSpPr>
            <a:spLocks noGrp="1"/>
          </p:cNvSpPr>
          <p:nvPr>
            <p:ph type="sldNum" sz="quarter" idx="12"/>
          </p:nvPr>
        </p:nvSpPr>
        <p:spPr/>
        <p:txBody>
          <a:bodyPr/>
          <a:lstStyle/>
          <a:p>
            <a:fld id="{D6DED8D2-CCB4-4E9F-A922-892A04731C2A}" type="slidenum">
              <a:rPr lang="en-US" smtClean="0"/>
              <a:t>19</a:t>
            </a:fld>
            <a:endParaRPr lang="en-US"/>
          </a:p>
        </p:txBody>
      </p:sp>
    </p:spTree>
    <p:extLst>
      <p:ext uri="{BB962C8B-B14F-4D97-AF65-F5344CB8AC3E}">
        <p14:creationId xmlns:p14="http://schemas.microsoft.com/office/powerpoint/2010/main" val="12701567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Major Themes From The Report</a:t>
            </a:r>
            <a:endParaRPr lang="en-US" dirty="0">
              <a:solidFill>
                <a:schemeClr val="tx1"/>
              </a:solidFill>
            </a:endParaRPr>
          </a:p>
        </p:txBody>
      </p:sp>
      <p:sp>
        <p:nvSpPr>
          <p:cNvPr id="3" name="Content Placeholder 2"/>
          <p:cNvSpPr>
            <a:spLocks noGrp="1"/>
          </p:cNvSpPr>
          <p:nvPr>
            <p:ph idx="1"/>
          </p:nvPr>
        </p:nvSpPr>
        <p:spPr/>
        <p:txBody>
          <a:bodyPr>
            <a:normAutofit fontScale="92500" lnSpcReduction="10000"/>
          </a:bodyPr>
          <a:lstStyle/>
          <a:p>
            <a:pPr>
              <a:buFont typeface="Arial" panose="020B0604020202020204" pitchFamily="34" charset="0"/>
              <a:buChar char="•"/>
            </a:pPr>
            <a:r>
              <a:rPr lang="en-US" sz="3500" dirty="0">
                <a:solidFill>
                  <a:schemeClr val="tx1"/>
                </a:solidFill>
              </a:rPr>
              <a:t>Collaborative process of print materials selection and purchasing, and centralized technology planning.</a:t>
            </a:r>
          </a:p>
          <a:p>
            <a:pPr>
              <a:buFont typeface="Arial" panose="020B0604020202020204" pitchFamily="34" charset="0"/>
              <a:buChar char="•"/>
            </a:pPr>
            <a:endParaRPr lang="en-US" dirty="0">
              <a:solidFill>
                <a:schemeClr val="tx1"/>
              </a:solidFill>
            </a:endParaRPr>
          </a:p>
          <a:p>
            <a:pPr>
              <a:buFont typeface="Arial" panose="020B0604020202020204" pitchFamily="34" charset="0"/>
              <a:buChar char="•"/>
            </a:pPr>
            <a:r>
              <a:rPr lang="en-US" sz="3500" dirty="0">
                <a:solidFill>
                  <a:schemeClr val="tx1"/>
                </a:solidFill>
              </a:rPr>
              <a:t>Shift in expenditures from print to technology.</a:t>
            </a:r>
          </a:p>
          <a:p>
            <a:pPr>
              <a:buFont typeface="Arial" panose="020B0604020202020204" pitchFamily="34" charset="0"/>
              <a:buChar char="•"/>
            </a:pPr>
            <a:endParaRPr lang="en-US" dirty="0">
              <a:solidFill>
                <a:schemeClr val="tx1"/>
              </a:solidFill>
            </a:endParaRPr>
          </a:p>
          <a:p>
            <a:pPr>
              <a:buFont typeface="Arial" panose="020B0604020202020204" pitchFamily="34" charset="0"/>
              <a:buChar char="•"/>
            </a:pPr>
            <a:r>
              <a:rPr lang="en-US" sz="3500" dirty="0">
                <a:solidFill>
                  <a:schemeClr val="tx1"/>
                </a:solidFill>
              </a:rPr>
              <a:t>Access to technology has increased, but some issues remain.</a:t>
            </a:r>
          </a:p>
          <a:p>
            <a:endParaRPr lang="en-US" dirty="0">
              <a:solidFill>
                <a:schemeClr val="tx1"/>
              </a:solidFill>
            </a:endParaRPr>
          </a:p>
        </p:txBody>
      </p:sp>
      <p:sp>
        <p:nvSpPr>
          <p:cNvPr id="4" name="Slide Number Placeholder 3"/>
          <p:cNvSpPr>
            <a:spLocks noGrp="1"/>
          </p:cNvSpPr>
          <p:nvPr>
            <p:ph type="sldNum" sz="quarter" idx="12"/>
          </p:nvPr>
        </p:nvSpPr>
        <p:spPr/>
        <p:txBody>
          <a:bodyPr/>
          <a:lstStyle/>
          <a:p>
            <a:fld id="{D6DED8D2-CCB4-4E9F-A922-892A04731C2A}" type="slidenum">
              <a:rPr lang="en-US" smtClean="0"/>
              <a:t>2</a:t>
            </a:fld>
            <a:endParaRPr lang="en-US"/>
          </a:p>
        </p:txBody>
      </p:sp>
    </p:spTree>
    <p:extLst>
      <p:ext uri="{BB962C8B-B14F-4D97-AF65-F5344CB8AC3E}">
        <p14:creationId xmlns:p14="http://schemas.microsoft.com/office/powerpoint/2010/main" val="16711902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chemeClr val="tx1"/>
                </a:solidFill>
              </a:rPr>
              <a:t>Finding 2.1</a:t>
            </a:r>
          </a:p>
        </p:txBody>
      </p:sp>
      <p:sp>
        <p:nvSpPr>
          <p:cNvPr id="3" name="Content Placeholder 2"/>
          <p:cNvSpPr>
            <a:spLocks noGrp="1"/>
          </p:cNvSpPr>
          <p:nvPr>
            <p:ph idx="1"/>
          </p:nvPr>
        </p:nvSpPr>
        <p:spPr>
          <a:xfrm>
            <a:off x="822960" y="1845734"/>
            <a:ext cx="7749541" cy="4023360"/>
          </a:xfrm>
        </p:spPr>
        <p:txBody>
          <a:bodyPr>
            <a:noAutofit/>
          </a:bodyPr>
          <a:lstStyle/>
          <a:p>
            <a:pPr>
              <a:lnSpc>
                <a:spcPct val="110000"/>
              </a:lnSpc>
            </a:pPr>
            <a:r>
              <a:rPr lang="en-US" sz="2800" dirty="0" smtClean="0">
                <a:solidFill>
                  <a:schemeClr val="tx1"/>
                </a:solidFill>
                <a:cs typeface="Segoe UI" panose="020B0502040204020203" pitchFamily="34" charset="0"/>
              </a:rPr>
              <a:t>KRS </a:t>
            </a:r>
            <a:r>
              <a:rPr lang="en-US" sz="2800" dirty="0">
                <a:solidFill>
                  <a:schemeClr val="tx1"/>
                </a:solidFill>
                <a:cs typeface="Segoe UI" panose="020B0502040204020203" pitchFamily="34" charset="0"/>
              </a:rPr>
              <a:t>156.405 establishes the State Textbook Commission to provide a recommended list of current and high quality instructional materials to local school districts. KRS 156.405(9) states that the commission is to convene at least once per quarter in meetings that are open to the public subject to KRS 424.110 and KRS 424.210. The commission has not met since June 2015 and has not maintained minutes or a list of members during this time.</a:t>
            </a:r>
          </a:p>
        </p:txBody>
      </p:sp>
      <p:sp>
        <p:nvSpPr>
          <p:cNvPr id="4" name="Slide Number Placeholder 3"/>
          <p:cNvSpPr>
            <a:spLocks noGrp="1"/>
          </p:cNvSpPr>
          <p:nvPr>
            <p:ph type="sldNum" sz="quarter" idx="12"/>
          </p:nvPr>
        </p:nvSpPr>
        <p:spPr/>
        <p:txBody>
          <a:bodyPr/>
          <a:lstStyle/>
          <a:p>
            <a:fld id="{D6DED8D2-CCB4-4E9F-A922-892A04731C2A}" type="slidenum">
              <a:rPr lang="en-US" smtClean="0"/>
              <a:t>20</a:t>
            </a:fld>
            <a:endParaRPr lang="en-US"/>
          </a:p>
        </p:txBody>
      </p:sp>
    </p:spTree>
    <p:extLst>
      <p:ext uri="{BB962C8B-B14F-4D97-AF65-F5344CB8AC3E}">
        <p14:creationId xmlns:p14="http://schemas.microsoft.com/office/powerpoint/2010/main" val="4672349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chemeClr val="tx1"/>
                </a:solidFill>
              </a:rPr>
              <a:t>Finding 4.1</a:t>
            </a:r>
          </a:p>
        </p:txBody>
      </p:sp>
      <p:sp>
        <p:nvSpPr>
          <p:cNvPr id="3" name="Content Placeholder 2"/>
          <p:cNvSpPr>
            <a:spLocks noGrp="1"/>
          </p:cNvSpPr>
          <p:nvPr>
            <p:ph idx="1"/>
          </p:nvPr>
        </p:nvSpPr>
        <p:spPr/>
        <p:txBody>
          <a:bodyPr>
            <a:noAutofit/>
          </a:bodyPr>
          <a:lstStyle/>
          <a:p>
            <a:pPr marL="0" indent="0">
              <a:lnSpc>
                <a:spcPct val="100000"/>
              </a:lnSpc>
              <a:buNone/>
            </a:pPr>
            <a:r>
              <a:rPr lang="en-US" sz="3200" dirty="0">
                <a:solidFill>
                  <a:schemeClr val="tx1"/>
                </a:solidFill>
                <a:cs typeface="Segoe UI" panose="020B0502040204020203" pitchFamily="34" charset="0"/>
              </a:rPr>
              <a:t>The 2018-2024 </a:t>
            </a:r>
            <a:r>
              <a:rPr lang="en-US" sz="3200" dirty="0" err="1">
                <a:solidFill>
                  <a:schemeClr val="tx1"/>
                </a:solidFill>
                <a:cs typeface="Segoe UI" panose="020B0502040204020203" pitchFamily="34" charset="0"/>
              </a:rPr>
              <a:t>KETS</a:t>
            </a:r>
            <a:r>
              <a:rPr lang="en-US" sz="3200" dirty="0">
                <a:solidFill>
                  <a:schemeClr val="tx1"/>
                </a:solidFill>
                <a:cs typeface="Segoe UI" panose="020B0502040204020203" pitchFamily="34" charset="0"/>
              </a:rPr>
              <a:t> Master Plan includes conflicting measures of student attendance. Appendix E states that technology needs standards involve three criteria, including component ratios (quantities) </a:t>
            </a:r>
            <a:r>
              <a:rPr lang="en-US" sz="3200" b="1" dirty="0">
                <a:solidFill>
                  <a:schemeClr val="tx1"/>
                </a:solidFill>
                <a:cs typeface="Segoe UI" panose="020B0502040204020203" pitchFamily="34" charset="0"/>
              </a:rPr>
              <a:t>based on average daily attendance</a:t>
            </a:r>
            <a:r>
              <a:rPr lang="en-US" sz="3200" dirty="0">
                <a:solidFill>
                  <a:schemeClr val="tx1"/>
                </a:solidFill>
                <a:cs typeface="Segoe UI" panose="020B0502040204020203" pitchFamily="34" charset="0"/>
              </a:rPr>
              <a:t>. Appendix H details the 2018-2024 Budget Summary using per student </a:t>
            </a:r>
            <a:r>
              <a:rPr lang="en-US" sz="3200" b="1" dirty="0">
                <a:solidFill>
                  <a:schemeClr val="tx1"/>
                </a:solidFill>
                <a:cs typeface="Segoe UI" panose="020B0502040204020203" pitchFamily="34" charset="0"/>
              </a:rPr>
              <a:t>average daily membership (ADM)</a:t>
            </a:r>
            <a:r>
              <a:rPr lang="en-US" sz="3200" dirty="0">
                <a:solidFill>
                  <a:schemeClr val="tx1"/>
                </a:solidFill>
                <a:cs typeface="Segoe UI" panose="020B0502040204020203" pitchFamily="34" charset="0"/>
              </a:rPr>
              <a:t> as the unit variable. </a:t>
            </a:r>
          </a:p>
        </p:txBody>
      </p:sp>
      <p:sp>
        <p:nvSpPr>
          <p:cNvPr id="4" name="Slide Number Placeholder 3"/>
          <p:cNvSpPr>
            <a:spLocks noGrp="1"/>
          </p:cNvSpPr>
          <p:nvPr>
            <p:ph type="sldNum" sz="quarter" idx="12"/>
          </p:nvPr>
        </p:nvSpPr>
        <p:spPr/>
        <p:txBody>
          <a:bodyPr/>
          <a:lstStyle/>
          <a:p>
            <a:fld id="{D6DED8D2-CCB4-4E9F-A922-892A04731C2A}" type="slidenum">
              <a:rPr lang="en-US" smtClean="0"/>
              <a:t>21</a:t>
            </a:fld>
            <a:endParaRPr lang="en-US"/>
          </a:p>
        </p:txBody>
      </p:sp>
    </p:spTree>
    <p:extLst>
      <p:ext uri="{BB962C8B-B14F-4D97-AF65-F5344CB8AC3E}">
        <p14:creationId xmlns:p14="http://schemas.microsoft.com/office/powerpoint/2010/main" val="16204555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chemeClr val="tx1"/>
                </a:solidFill>
              </a:rPr>
              <a:t>Finding 4.2</a:t>
            </a:r>
          </a:p>
        </p:txBody>
      </p:sp>
      <p:sp>
        <p:nvSpPr>
          <p:cNvPr id="3" name="Content Placeholder 2"/>
          <p:cNvSpPr>
            <a:spLocks noGrp="1"/>
          </p:cNvSpPr>
          <p:nvPr>
            <p:ph idx="1"/>
          </p:nvPr>
        </p:nvSpPr>
        <p:spPr/>
        <p:txBody>
          <a:bodyPr>
            <a:normAutofit/>
          </a:bodyPr>
          <a:lstStyle/>
          <a:p>
            <a:pPr marL="0" indent="0">
              <a:lnSpc>
                <a:spcPct val="100000"/>
              </a:lnSpc>
              <a:buNone/>
            </a:pPr>
            <a:r>
              <a:rPr lang="en-US" sz="3200" dirty="0">
                <a:solidFill>
                  <a:schemeClr val="tx1"/>
                </a:solidFill>
                <a:cs typeface="Segoe UI" panose="020B0502040204020203" pitchFamily="34" charset="0"/>
              </a:rPr>
              <a:t>The </a:t>
            </a:r>
            <a:r>
              <a:rPr lang="en-US" sz="3200" dirty="0" err="1">
                <a:solidFill>
                  <a:schemeClr val="tx1"/>
                </a:solidFill>
                <a:cs typeface="Segoe UI" panose="020B0502040204020203" pitchFamily="34" charset="0"/>
              </a:rPr>
              <a:t>KETS</a:t>
            </a:r>
            <a:r>
              <a:rPr lang="en-US" sz="3200" dirty="0">
                <a:solidFill>
                  <a:schemeClr val="tx1"/>
                </a:solidFill>
                <a:cs typeface="Segoe UI" panose="020B0502040204020203" pitchFamily="34" charset="0"/>
              </a:rPr>
              <a:t> Master Plan and the Kentucky Technology Readiness Survey are available online, allowing citizens and policymakers to access information and to understand the technology strategy for Kentucky education, the state of Kentucky’s technology education across districts, and the progress that has been made. </a:t>
            </a:r>
          </a:p>
        </p:txBody>
      </p:sp>
      <p:sp>
        <p:nvSpPr>
          <p:cNvPr id="4" name="Slide Number Placeholder 3"/>
          <p:cNvSpPr>
            <a:spLocks noGrp="1"/>
          </p:cNvSpPr>
          <p:nvPr>
            <p:ph type="sldNum" sz="quarter" idx="12"/>
          </p:nvPr>
        </p:nvSpPr>
        <p:spPr/>
        <p:txBody>
          <a:bodyPr/>
          <a:lstStyle/>
          <a:p>
            <a:fld id="{D6DED8D2-CCB4-4E9F-A922-892A04731C2A}" type="slidenum">
              <a:rPr lang="en-US" smtClean="0"/>
              <a:t>22</a:t>
            </a:fld>
            <a:endParaRPr lang="en-US"/>
          </a:p>
        </p:txBody>
      </p:sp>
    </p:spTree>
    <p:extLst>
      <p:ext uri="{BB962C8B-B14F-4D97-AF65-F5344CB8AC3E}">
        <p14:creationId xmlns:p14="http://schemas.microsoft.com/office/powerpoint/2010/main" val="12291023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chemeClr val="tx1"/>
                </a:solidFill>
              </a:rPr>
              <a:t>Finding 4.3</a:t>
            </a:r>
          </a:p>
        </p:txBody>
      </p:sp>
      <p:sp>
        <p:nvSpPr>
          <p:cNvPr id="3" name="Content Placeholder 2"/>
          <p:cNvSpPr>
            <a:spLocks noGrp="1"/>
          </p:cNvSpPr>
          <p:nvPr>
            <p:ph idx="1"/>
          </p:nvPr>
        </p:nvSpPr>
        <p:spPr>
          <a:xfrm>
            <a:off x="822959" y="1737361"/>
            <a:ext cx="7543801" cy="4023360"/>
          </a:xfrm>
        </p:spPr>
        <p:txBody>
          <a:bodyPr>
            <a:noAutofit/>
          </a:bodyPr>
          <a:lstStyle/>
          <a:p>
            <a:pPr marL="0" indent="0">
              <a:lnSpc>
                <a:spcPct val="100000"/>
              </a:lnSpc>
              <a:buNone/>
            </a:pPr>
            <a:r>
              <a:rPr lang="en-US" sz="3200" dirty="0">
                <a:solidFill>
                  <a:schemeClr val="tx1"/>
                </a:solidFill>
              </a:rPr>
              <a:t>Between 2014 and 2017, Kentucky school districts increased technology devices, reduced device-to-student ratios, and updated operating systems. As discussed in the literature review, the data only shows that districts acquired the technology tools to carry out educational goals; however, the actual effects on student learning and outcomes are unknown. </a:t>
            </a:r>
          </a:p>
        </p:txBody>
      </p:sp>
      <p:sp>
        <p:nvSpPr>
          <p:cNvPr id="4" name="Slide Number Placeholder 3"/>
          <p:cNvSpPr>
            <a:spLocks noGrp="1"/>
          </p:cNvSpPr>
          <p:nvPr>
            <p:ph type="sldNum" sz="quarter" idx="12"/>
          </p:nvPr>
        </p:nvSpPr>
        <p:spPr/>
        <p:txBody>
          <a:bodyPr/>
          <a:lstStyle/>
          <a:p>
            <a:fld id="{D6DED8D2-CCB4-4E9F-A922-892A04731C2A}" type="slidenum">
              <a:rPr lang="en-US" smtClean="0"/>
              <a:t>23</a:t>
            </a:fld>
            <a:endParaRPr lang="en-US"/>
          </a:p>
        </p:txBody>
      </p:sp>
    </p:spTree>
    <p:extLst>
      <p:ext uri="{BB962C8B-B14F-4D97-AF65-F5344CB8AC3E}">
        <p14:creationId xmlns:p14="http://schemas.microsoft.com/office/powerpoint/2010/main" val="20161406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chemeClr val="tx1"/>
                </a:solidFill>
              </a:rPr>
              <a:t>Conclusion</a:t>
            </a:r>
          </a:p>
        </p:txBody>
      </p:sp>
      <p:sp>
        <p:nvSpPr>
          <p:cNvPr id="3" name="Content Placeholder 2"/>
          <p:cNvSpPr>
            <a:spLocks noGrp="1"/>
          </p:cNvSpPr>
          <p:nvPr>
            <p:ph idx="1"/>
          </p:nvPr>
        </p:nvSpPr>
        <p:spPr>
          <a:xfrm>
            <a:off x="822960" y="1737361"/>
            <a:ext cx="7543801" cy="4023360"/>
          </a:xfrm>
        </p:spPr>
        <p:txBody>
          <a:bodyPr>
            <a:normAutofit/>
          </a:bodyPr>
          <a:lstStyle/>
          <a:p>
            <a:pPr marL="0" indent="0">
              <a:lnSpc>
                <a:spcPct val="100000"/>
              </a:lnSpc>
              <a:spcBef>
                <a:spcPts val="0"/>
              </a:spcBef>
              <a:spcAft>
                <a:spcPts val="0"/>
              </a:spcAft>
              <a:buNone/>
            </a:pPr>
            <a:endParaRPr lang="en-US" sz="2800" dirty="0">
              <a:solidFill>
                <a:schemeClr val="tx1"/>
              </a:solidFill>
            </a:endParaRPr>
          </a:p>
          <a:p>
            <a:pPr>
              <a:lnSpc>
                <a:spcPct val="100000"/>
              </a:lnSpc>
              <a:spcBef>
                <a:spcPts val="0"/>
              </a:spcBef>
              <a:spcAft>
                <a:spcPts val="0"/>
              </a:spcAft>
              <a:buFont typeface="Arial" panose="020B0604020202020204" pitchFamily="34" charset="0"/>
              <a:buChar char="•"/>
            </a:pPr>
            <a:r>
              <a:rPr lang="en-US" sz="2800" dirty="0">
                <a:solidFill>
                  <a:schemeClr val="tx1"/>
                </a:solidFill>
              </a:rPr>
              <a:t>Collaborative process of print materials selection and purchasing, and centralized technology planning. </a:t>
            </a:r>
          </a:p>
          <a:p>
            <a:pPr>
              <a:lnSpc>
                <a:spcPct val="100000"/>
              </a:lnSpc>
              <a:spcBef>
                <a:spcPts val="0"/>
              </a:spcBef>
              <a:spcAft>
                <a:spcPts val="0"/>
              </a:spcAft>
              <a:buFont typeface="Arial" panose="020B0604020202020204" pitchFamily="34" charset="0"/>
              <a:buChar char="•"/>
            </a:pPr>
            <a:endParaRPr lang="en-US" sz="2800" dirty="0">
              <a:solidFill>
                <a:schemeClr val="tx1"/>
              </a:solidFill>
            </a:endParaRPr>
          </a:p>
          <a:p>
            <a:pPr>
              <a:lnSpc>
                <a:spcPct val="100000"/>
              </a:lnSpc>
              <a:spcBef>
                <a:spcPts val="0"/>
              </a:spcBef>
              <a:spcAft>
                <a:spcPts val="0"/>
              </a:spcAft>
              <a:buFont typeface="Arial" panose="020B0604020202020204" pitchFamily="34" charset="0"/>
              <a:buChar char="•"/>
            </a:pPr>
            <a:r>
              <a:rPr lang="en-US" sz="2800" dirty="0">
                <a:solidFill>
                  <a:schemeClr val="tx1"/>
                </a:solidFill>
              </a:rPr>
              <a:t>Shift from print to technology and digital.</a:t>
            </a:r>
          </a:p>
          <a:p>
            <a:pPr>
              <a:lnSpc>
                <a:spcPct val="100000"/>
              </a:lnSpc>
              <a:spcBef>
                <a:spcPts val="0"/>
              </a:spcBef>
              <a:spcAft>
                <a:spcPts val="0"/>
              </a:spcAft>
              <a:buFont typeface="Arial" panose="020B0604020202020204" pitchFamily="34" charset="0"/>
              <a:buChar char="•"/>
            </a:pPr>
            <a:endParaRPr lang="en-US" sz="2800" dirty="0">
              <a:solidFill>
                <a:schemeClr val="tx1"/>
              </a:solidFill>
            </a:endParaRPr>
          </a:p>
          <a:p>
            <a:pPr>
              <a:lnSpc>
                <a:spcPct val="100000"/>
              </a:lnSpc>
              <a:spcBef>
                <a:spcPts val="0"/>
              </a:spcBef>
              <a:spcAft>
                <a:spcPts val="0"/>
              </a:spcAft>
              <a:buFont typeface="Arial" panose="020B0604020202020204" pitchFamily="34" charset="0"/>
              <a:buChar char="•"/>
            </a:pPr>
            <a:r>
              <a:rPr lang="en-US" sz="2800" dirty="0">
                <a:solidFill>
                  <a:schemeClr val="tx1"/>
                </a:solidFill>
              </a:rPr>
              <a:t>Access to technology has increased, but some issues remain. </a:t>
            </a:r>
          </a:p>
        </p:txBody>
      </p:sp>
      <p:sp>
        <p:nvSpPr>
          <p:cNvPr id="4" name="Slide Number Placeholder 3"/>
          <p:cNvSpPr>
            <a:spLocks noGrp="1"/>
          </p:cNvSpPr>
          <p:nvPr>
            <p:ph type="sldNum" sz="quarter" idx="12"/>
          </p:nvPr>
        </p:nvSpPr>
        <p:spPr/>
        <p:txBody>
          <a:bodyPr/>
          <a:lstStyle/>
          <a:p>
            <a:fld id="{D6DED8D2-CCB4-4E9F-A922-892A04731C2A}" type="slidenum">
              <a:rPr lang="en-US" smtClean="0"/>
              <a:t>24</a:t>
            </a:fld>
            <a:endParaRPr lang="en-US"/>
          </a:p>
        </p:txBody>
      </p:sp>
    </p:spTree>
    <p:extLst>
      <p:ext uri="{BB962C8B-B14F-4D97-AF65-F5344CB8AC3E}">
        <p14:creationId xmlns:p14="http://schemas.microsoft.com/office/powerpoint/2010/main" val="18780818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End</a:t>
            </a:r>
            <a:endParaRPr lang="en-US" dirty="0">
              <a:solidFill>
                <a:schemeClr val="tx1"/>
              </a:solidFill>
            </a:endParaRP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D6DED8D2-CCB4-4E9F-A922-892A04731C2A}" type="slidenum">
              <a:rPr lang="en-US" smtClean="0"/>
              <a:t>25</a:t>
            </a:fld>
            <a:endParaRPr lang="en-US"/>
          </a:p>
        </p:txBody>
      </p:sp>
    </p:spTree>
    <p:extLst>
      <p:ext uri="{BB962C8B-B14F-4D97-AF65-F5344CB8AC3E}">
        <p14:creationId xmlns:p14="http://schemas.microsoft.com/office/powerpoint/2010/main" val="13733169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Data Used For The Report</a:t>
            </a:r>
            <a:endParaRPr lang="en-US" dirty="0">
              <a:solidFill>
                <a:schemeClr val="tx1"/>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US" sz="3200" dirty="0">
                <a:solidFill>
                  <a:schemeClr val="tx1"/>
                </a:solidFill>
              </a:rPr>
              <a:t>Annual Financial Reports</a:t>
            </a:r>
          </a:p>
          <a:p>
            <a:pPr lvl="1">
              <a:buFont typeface="Arial" panose="020B0604020202020204" pitchFamily="34" charset="0"/>
              <a:buChar char="•"/>
            </a:pPr>
            <a:r>
              <a:rPr lang="en-US" sz="2800" dirty="0">
                <a:solidFill>
                  <a:schemeClr val="tx1"/>
                </a:solidFill>
              </a:rPr>
              <a:t>School years 2008 through 2017</a:t>
            </a:r>
          </a:p>
          <a:p>
            <a:pPr>
              <a:buFont typeface="Arial" panose="020B0604020202020204" pitchFamily="34" charset="0"/>
              <a:buChar char="•"/>
            </a:pPr>
            <a:r>
              <a:rPr lang="en-US" sz="3200" dirty="0">
                <a:solidFill>
                  <a:schemeClr val="tx1"/>
                </a:solidFill>
              </a:rPr>
              <a:t>OEA Instructional Materials Survey</a:t>
            </a:r>
          </a:p>
          <a:p>
            <a:pPr lvl="1">
              <a:buFont typeface="Arial" panose="020B0604020202020204" pitchFamily="34" charset="0"/>
              <a:buChar char="•"/>
            </a:pPr>
            <a:r>
              <a:rPr lang="en-US" sz="2800" dirty="0">
                <a:solidFill>
                  <a:schemeClr val="tx1"/>
                </a:solidFill>
              </a:rPr>
              <a:t>Sent out to all 173 Kentucky school district superintendents</a:t>
            </a:r>
          </a:p>
          <a:p>
            <a:pPr lvl="1">
              <a:buFont typeface="Arial" panose="020B0604020202020204" pitchFamily="34" charset="0"/>
              <a:buChar char="•"/>
            </a:pPr>
            <a:r>
              <a:rPr lang="en-US" sz="2800" dirty="0">
                <a:solidFill>
                  <a:schemeClr val="tx1"/>
                </a:solidFill>
              </a:rPr>
              <a:t>92.5 percent participation rate</a:t>
            </a:r>
          </a:p>
          <a:p>
            <a:pPr>
              <a:buFont typeface="Arial" panose="020B0604020202020204" pitchFamily="34" charset="0"/>
              <a:buChar char="•"/>
            </a:pPr>
            <a:r>
              <a:rPr lang="en-US" sz="3200" dirty="0">
                <a:solidFill>
                  <a:schemeClr val="tx1"/>
                </a:solidFill>
              </a:rPr>
              <a:t>Technology Readiness Survey</a:t>
            </a:r>
          </a:p>
        </p:txBody>
      </p:sp>
      <p:sp>
        <p:nvSpPr>
          <p:cNvPr id="4" name="Slide Number Placeholder 3"/>
          <p:cNvSpPr>
            <a:spLocks noGrp="1"/>
          </p:cNvSpPr>
          <p:nvPr>
            <p:ph type="sldNum" sz="quarter" idx="12"/>
          </p:nvPr>
        </p:nvSpPr>
        <p:spPr/>
        <p:txBody>
          <a:bodyPr/>
          <a:lstStyle/>
          <a:p>
            <a:fld id="{D6DED8D2-CCB4-4E9F-A922-892A04731C2A}" type="slidenum">
              <a:rPr lang="en-US" smtClean="0"/>
              <a:t>3</a:t>
            </a:fld>
            <a:endParaRPr lang="en-US"/>
          </a:p>
        </p:txBody>
      </p:sp>
    </p:spTree>
    <p:extLst>
      <p:ext uri="{BB962C8B-B14F-4D97-AF65-F5344CB8AC3E}">
        <p14:creationId xmlns:p14="http://schemas.microsoft.com/office/powerpoint/2010/main" val="2110711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nodeType="clickEffect">
                                  <p:stCondLst>
                                    <p:cond delay="0"/>
                                  </p:stCondLst>
                                  <p:iterate type="lt">
                                    <p:tmAbs val="25"/>
                                  </p:iterate>
                                  <p:childTnLst>
                                    <p:set>
                                      <p:cBhvr override="childStyle">
                                        <p:cTn id="10" dur="indefinite"/>
                                        <p:tgtEl>
                                          <p:spTgt spid="3">
                                            <p:txEl>
                                              <p:pRg st="2" end="2"/>
                                            </p:txEl>
                                          </p:spTgt>
                                        </p:tgtEl>
                                        <p:attrNameLst>
                                          <p:attrName>style.fontWeight</p:attrName>
                                        </p:attrNameLst>
                                      </p:cBhvr>
                                      <p:to>
                                        <p:strVal val="bold"/>
                                      </p:to>
                                    </p:set>
                                  </p:childTnLst>
                                </p:cTn>
                              </p:par>
                            </p:childTnLst>
                          </p:cTn>
                        </p:par>
                      </p:childTnLst>
                    </p:cTn>
                  </p:par>
                  <p:par>
                    <p:cTn id="11" fill="hold">
                      <p:stCondLst>
                        <p:cond delay="indefinite"/>
                      </p:stCondLst>
                      <p:childTnLst>
                        <p:par>
                          <p:cTn id="12" fill="hold">
                            <p:stCondLst>
                              <p:cond delay="0"/>
                            </p:stCondLst>
                            <p:childTnLst>
                              <p:par>
                                <p:cTn id="13" presetID="15" presetClass="emph" presetSubtype="0" nodeType="clickEffect">
                                  <p:stCondLst>
                                    <p:cond delay="0"/>
                                  </p:stCondLst>
                                  <p:iterate type="lt">
                                    <p:tmAbs val="25"/>
                                  </p:iterate>
                                  <p:childTnLst>
                                    <p:set>
                                      <p:cBhvr override="childStyle">
                                        <p:cTn id="14" dur="indefinite"/>
                                        <p:tgtEl>
                                          <p:spTgt spid="3">
                                            <p:txEl>
                                              <p:pRg st="5" end="5"/>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err="1">
                <a:solidFill>
                  <a:schemeClr val="tx1"/>
                </a:solidFill>
              </a:rPr>
              <a:t>KETS</a:t>
            </a:r>
            <a:r>
              <a:rPr lang="en-US" dirty="0">
                <a:solidFill>
                  <a:schemeClr val="tx1"/>
                </a:solidFill>
              </a:rPr>
              <a:t> Master Plan</a:t>
            </a:r>
          </a:p>
        </p:txBody>
      </p:sp>
      <p:sp>
        <p:nvSpPr>
          <p:cNvPr id="3" name="Content Placeholder 2"/>
          <p:cNvSpPr>
            <a:spLocks noGrp="1"/>
          </p:cNvSpPr>
          <p:nvPr>
            <p:ph idx="1"/>
          </p:nvPr>
        </p:nvSpPr>
        <p:spPr/>
        <p:txBody>
          <a:bodyPr>
            <a:normAutofit fontScale="92500" lnSpcReduction="10000"/>
          </a:bodyPr>
          <a:lstStyle/>
          <a:p>
            <a:pPr>
              <a:buFont typeface="Arial" panose="020B0604020202020204" pitchFamily="34" charset="0"/>
              <a:buChar char="•"/>
            </a:pPr>
            <a:r>
              <a:rPr lang="en-US" sz="3000" dirty="0">
                <a:solidFill>
                  <a:schemeClr val="tx1"/>
                </a:solidFill>
              </a:rPr>
              <a:t>Guides purchasing, developing, and use of technology. </a:t>
            </a:r>
          </a:p>
          <a:p>
            <a:pPr>
              <a:buFont typeface="Arial" panose="020B0604020202020204" pitchFamily="34" charset="0"/>
              <a:buChar char="•"/>
            </a:pPr>
            <a:r>
              <a:rPr lang="en-US" sz="3000" dirty="0">
                <a:solidFill>
                  <a:schemeClr val="tx1"/>
                </a:solidFill>
              </a:rPr>
              <a:t>Emphasizes instructional devices as central to incorporating technology into the learning environment.</a:t>
            </a:r>
          </a:p>
          <a:p>
            <a:pPr>
              <a:buFont typeface="Arial" panose="020B0604020202020204" pitchFamily="34" charset="0"/>
              <a:buChar char="•"/>
            </a:pPr>
            <a:r>
              <a:rPr lang="en-US" sz="3000" dirty="0">
                <a:solidFill>
                  <a:schemeClr val="tx1"/>
                </a:solidFill>
              </a:rPr>
              <a:t>Encourages low device to student ratios in districts.</a:t>
            </a:r>
          </a:p>
          <a:p>
            <a:pPr>
              <a:buFont typeface="Arial" panose="020B0604020202020204" pitchFamily="34" charset="0"/>
              <a:buChar char="•"/>
            </a:pPr>
            <a:r>
              <a:rPr lang="en-US" sz="3000" dirty="0">
                <a:solidFill>
                  <a:schemeClr val="tx1"/>
                </a:solidFill>
              </a:rPr>
              <a:t>Supported by Kentucky Technology Readiness Survey.</a:t>
            </a:r>
          </a:p>
          <a:p>
            <a:pPr>
              <a:buFont typeface="Arial" panose="020B0604020202020204" pitchFamily="34" charset="0"/>
              <a:buChar char="•"/>
            </a:pPr>
            <a:r>
              <a:rPr lang="en-US" sz="3000" dirty="0">
                <a:solidFill>
                  <a:schemeClr val="tx1"/>
                </a:solidFill>
              </a:rPr>
              <a:t>Available online with easily accessible information.</a:t>
            </a:r>
            <a:r>
              <a:rPr lang="en-US" sz="2800" dirty="0">
                <a:solidFill>
                  <a:schemeClr val="tx1"/>
                </a:solidFill>
              </a:rPr>
              <a:t> </a:t>
            </a:r>
          </a:p>
        </p:txBody>
      </p:sp>
      <p:sp>
        <p:nvSpPr>
          <p:cNvPr id="4" name="Slide Number Placeholder 3"/>
          <p:cNvSpPr>
            <a:spLocks noGrp="1"/>
          </p:cNvSpPr>
          <p:nvPr>
            <p:ph type="sldNum" sz="quarter" idx="12"/>
          </p:nvPr>
        </p:nvSpPr>
        <p:spPr/>
        <p:txBody>
          <a:bodyPr/>
          <a:lstStyle/>
          <a:p>
            <a:fld id="{D6DED8D2-CCB4-4E9F-A922-892A04731C2A}" type="slidenum">
              <a:rPr lang="en-US" smtClean="0"/>
              <a:t>4</a:t>
            </a:fld>
            <a:endParaRPr lang="en-US"/>
          </a:p>
        </p:txBody>
      </p:sp>
    </p:spTree>
    <p:extLst>
      <p:ext uri="{BB962C8B-B14F-4D97-AF65-F5344CB8AC3E}">
        <p14:creationId xmlns:p14="http://schemas.microsoft.com/office/powerpoint/2010/main" val="2329164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672991"/>
            <a:ext cx="10058400" cy="859617"/>
          </a:xfrm>
        </p:spPr>
        <p:txBody>
          <a:bodyPr>
            <a:normAutofit/>
          </a:bodyPr>
          <a:lstStyle/>
          <a:p>
            <a:pPr algn="ctr"/>
            <a:r>
              <a:rPr lang="en-US" dirty="0">
                <a:solidFill>
                  <a:schemeClr val="tx1"/>
                </a:solidFill>
              </a:rPr>
              <a:t>Selection and Adoption Process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10119947"/>
              </p:ext>
            </p:extLst>
          </p:nvPr>
        </p:nvGraphicFramePr>
        <p:xfrm>
          <a:off x="548640" y="1828801"/>
          <a:ext cx="8275320" cy="4038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D6DED8D2-CCB4-4E9F-A922-892A04731C2A}" type="slidenum">
              <a:rPr lang="en-US" smtClean="0"/>
              <a:t>5</a:t>
            </a:fld>
            <a:endParaRPr lang="en-US"/>
          </a:p>
        </p:txBody>
      </p:sp>
    </p:spTree>
    <p:extLst>
      <p:ext uri="{BB962C8B-B14F-4D97-AF65-F5344CB8AC3E}">
        <p14:creationId xmlns:p14="http://schemas.microsoft.com/office/powerpoint/2010/main" val="5464159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857"/>
            <a:ext cx="8679180" cy="885375"/>
          </a:xfrm>
        </p:spPr>
        <p:txBody>
          <a:bodyPr>
            <a:noAutofit/>
          </a:bodyPr>
          <a:lstStyle/>
          <a:p>
            <a:pPr algn="ctr"/>
            <a:r>
              <a:rPr lang="en-US" dirty="0">
                <a:solidFill>
                  <a:schemeClr val="tx1"/>
                </a:solidFill>
              </a:rPr>
              <a:t>Selection, Adoption, and Purchasing Process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81399324"/>
              </p:ext>
            </p:extLst>
          </p:nvPr>
        </p:nvGraphicFramePr>
        <p:xfrm>
          <a:off x="182880" y="1776553"/>
          <a:ext cx="8641080" cy="39384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D6DED8D2-CCB4-4E9F-A922-892A04731C2A}" type="slidenum">
              <a:rPr lang="en-US" smtClean="0"/>
              <a:t>6</a:t>
            </a:fld>
            <a:endParaRPr lang="en-US"/>
          </a:p>
        </p:txBody>
      </p:sp>
    </p:spTree>
    <p:extLst>
      <p:ext uri="{BB962C8B-B14F-4D97-AF65-F5344CB8AC3E}">
        <p14:creationId xmlns:p14="http://schemas.microsoft.com/office/powerpoint/2010/main" val="38633210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286606"/>
            <a:ext cx="10058400" cy="911132"/>
          </a:xfrm>
        </p:spPr>
        <p:txBody>
          <a:bodyPr>
            <a:normAutofit/>
          </a:bodyPr>
          <a:lstStyle/>
          <a:p>
            <a:pPr algn="ctr"/>
            <a:r>
              <a:rPr lang="en-US" dirty="0">
                <a:solidFill>
                  <a:schemeClr val="tx1"/>
                </a:solidFill>
              </a:rPr>
              <a:t>Selection and Adoption Process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99125042"/>
              </p:ext>
            </p:extLst>
          </p:nvPr>
        </p:nvGraphicFramePr>
        <p:xfrm>
          <a:off x="758951" y="1201986"/>
          <a:ext cx="7726679" cy="5257800"/>
        </p:xfrm>
        <a:graphic>
          <a:graphicData uri="http://schemas.openxmlformats.org/drawingml/2006/table">
            <a:tbl>
              <a:tblPr firstRow="1" firstCol="1" bandRow="1">
                <a:tableStyleId>{22838BEF-8BB2-4498-84A7-C5851F593DF1}</a:tableStyleId>
              </a:tblPr>
              <a:tblGrid>
                <a:gridCol w="4940685"/>
                <a:gridCol w="1427557"/>
                <a:gridCol w="215888"/>
                <a:gridCol w="1142549"/>
              </a:tblGrid>
              <a:tr h="579120">
                <a:tc>
                  <a:txBody>
                    <a:bodyPr/>
                    <a:lstStyle/>
                    <a:p>
                      <a:pPr marL="0" marR="0">
                        <a:spcBef>
                          <a:spcPts val="0"/>
                        </a:spcBef>
                        <a:spcAft>
                          <a:spcPts val="0"/>
                        </a:spcAft>
                      </a:pPr>
                      <a:r>
                        <a:rPr lang="en-US" sz="1900" dirty="0">
                          <a:effectLst/>
                        </a:rPr>
                        <a:t> </a:t>
                      </a:r>
                      <a:endParaRPr lang="en-US" sz="190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algn="ctr">
                        <a:spcBef>
                          <a:spcPts val="0"/>
                        </a:spcBef>
                        <a:spcAft>
                          <a:spcPts val="0"/>
                        </a:spcAft>
                      </a:pPr>
                      <a:r>
                        <a:rPr lang="en-US" sz="1900" dirty="0">
                          <a:effectLst/>
                        </a:rPr>
                        <a:t>Percent Of Districts Indicating “Occasionally” Or “Often”</a:t>
                      </a:r>
                      <a:endParaRPr lang="en-US" sz="190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r>
              <a:tr h="289560">
                <a:tc>
                  <a:txBody>
                    <a:bodyPr/>
                    <a:lstStyle/>
                    <a:p>
                      <a:pPr marL="0" marR="0">
                        <a:spcBef>
                          <a:spcPts val="0"/>
                        </a:spcBef>
                        <a:spcAft>
                          <a:spcPts val="0"/>
                        </a:spcAft>
                      </a:pPr>
                      <a:r>
                        <a:rPr lang="en-US" sz="1900" dirty="0">
                          <a:effectLst/>
                        </a:rPr>
                        <a:t>Member Of Education Community</a:t>
                      </a:r>
                      <a:endParaRPr lang="en-US" sz="190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79095" marR="0">
                        <a:spcBef>
                          <a:spcPts val="0"/>
                        </a:spcBef>
                        <a:spcAft>
                          <a:spcPts val="0"/>
                        </a:spcAft>
                      </a:pPr>
                      <a:r>
                        <a:rPr lang="en-US" sz="1900" b="1" dirty="0">
                          <a:effectLst/>
                        </a:rPr>
                        <a:t>Print</a:t>
                      </a:r>
                      <a:endParaRPr lang="en-US" sz="1900" b="1"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60020" marR="0">
                        <a:spcBef>
                          <a:spcPts val="0"/>
                        </a:spcBef>
                        <a:spcAft>
                          <a:spcPts val="0"/>
                        </a:spcAft>
                      </a:pPr>
                      <a:r>
                        <a:rPr lang="en-US" sz="1900" b="1" dirty="0">
                          <a:effectLst/>
                        </a:rPr>
                        <a:t> </a:t>
                      </a:r>
                      <a:endParaRPr lang="en-US" sz="1900" b="1"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60020" marR="0">
                        <a:spcBef>
                          <a:spcPts val="0"/>
                        </a:spcBef>
                        <a:spcAft>
                          <a:spcPts val="0"/>
                        </a:spcAft>
                      </a:pPr>
                      <a:r>
                        <a:rPr lang="en-US" sz="1900" b="1" dirty="0">
                          <a:effectLst/>
                        </a:rPr>
                        <a:t>Digital</a:t>
                      </a:r>
                      <a:endParaRPr lang="en-US" sz="1900" b="1"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9560">
                <a:tc>
                  <a:txBody>
                    <a:bodyPr/>
                    <a:lstStyle/>
                    <a:p>
                      <a:pPr marL="0" marR="0">
                        <a:spcBef>
                          <a:spcPts val="0"/>
                        </a:spcBef>
                        <a:spcAft>
                          <a:spcPts val="0"/>
                        </a:spcAft>
                      </a:pPr>
                      <a:r>
                        <a:rPr lang="en-US" sz="1900" dirty="0" smtClean="0">
                          <a:effectLst/>
                          <a:latin typeface="Segoe UI" panose="020B0502040204020203" pitchFamily="34" charset="0"/>
                          <a:ea typeface="Calibri" panose="020F0502020204030204" pitchFamily="34" charset="0"/>
                          <a:cs typeface="Times New Roman" panose="02020603050405020304" pitchFamily="18" charset="0"/>
                        </a:rPr>
                        <a:t>Central Office Staff</a:t>
                      </a:r>
                      <a:endParaRPr lang="en-US" sz="190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79095" marR="0">
                        <a:spcBef>
                          <a:spcPts val="0"/>
                        </a:spcBef>
                        <a:spcAft>
                          <a:spcPts val="0"/>
                        </a:spcAft>
                      </a:pPr>
                      <a:endParaRPr lang="en-US" sz="190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60020" marR="0">
                        <a:spcBef>
                          <a:spcPts val="0"/>
                        </a:spcBef>
                        <a:spcAft>
                          <a:spcPts val="0"/>
                        </a:spcAft>
                      </a:pPr>
                      <a:endParaRPr lang="en-US" sz="190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60020" marR="0">
                        <a:spcBef>
                          <a:spcPts val="0"/>
                        </a:spcBef>
                        <a:spcAft>
                          <a:spcPts val="0"/>
                        </a:spcAft>
                      </a:pPr>
                      <a:endParaRPr lang="en-US" sz="190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9560">
                <a:tc>
                  <a:txBody>
                    <a:bodyPr/>
                    <a:lstStyle/>
                    <a:p>
                      <a:pPr marL="0" marR="0">
                        <a:spcBef>
                          <a:spcPts val="0"/>
                        </a:spcBef>
                        <a:spcAft>
                          <a:spcPts val="0"/>
                        </a:spcAft>
                      </a:pPr>
                      <a:r>
                        <a:rPr lang="en-US" sz="1900" b="1" dirty="0">
                          <a:effectLst/>
                        </a:rPr>
                        <a:t>District curriculum leader</a:t>
                      </a:r>
                      <a:endParaRPr lang="en-US" sz="1900" b="1"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79095" marR="0">
                        <a:spcBef>
                          <a:spcPts val="0"/>
                        </a:spcBef>
                        <a:spcAft>
                          <a:spcPts val="0"/>
                        </a:spcAft>
                      </a:pPr>
                      <a:r>
                        <a:rPr lang="en-US" sz="1900" b="1" dirty="0" smtClean="0">
                          <a:effectLst/>
                        </a:rPr>
                        <a:t>93.2%</a:t>
                      </a:r>
                      <a:endParaRPr lang="en-US" sz="1900" b="1"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60020" marR="0">
                        <a:spcBef>
                          <a:spcPts val="0"/>
                        </a:spcBef>
                        <a:spcAft>
                          <a:spcPts val="0"/>
                        </a:spcAft>
                      </a:pPr>
                      <a:r>
                        <a:rPr lang="en-US" sz="1900" b="1" dirty="0">
                          <a:effectLst/>
                        </a:rPr>
                        <a:t> </a:t>
                      </a:r>
                      <a:endParaRPr lang="en-US" sz="1900" b="1"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60020" marR="0">
                        <a:spcBef>
                          <a:spcPts val="0"/>
                        </a:spcBef>
                        <a:spcAft>
                          <a:spcPts val="0"/>
                        </a:spcAft>
                      </a:pPr>
                      <a:r>
                        <a:rPr lang="en-US" sz="1900" b="1" dirty="0" smtClean="0">
                          <a:effectLst/>
                        </a:rPr>
                        <a:t>87.1%</a:t>
                      </a:r>
                      <a:endParaRPr lang="en-US" sz="1900" b="1"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9560">
                <a:tc>
                  <a:txBody>
                    <a:bodyPr/>
                    <a:lstStyle/>
                    <a:p>
                      <a:pPr marL="0" marR="0">
                        <a:spcBef>
                          <a:spcPts val="0"/>
                        </a:spcBef>
                        <a:spcAft>
                          <a:spcPts val="0"/>
                        </a:spcAft>
                      </a:pPr>
                      <a:r>
                        <a:rPr lang="en-US" sz="1900" b="1" dirty="0">
                          <a:effectLst/>
                        </a:rPr>
                        <a:t>District textbook coordinator</a:t>
                      </a:r>
                      <a:endParaRPr lang="en-US" sz="1900" b="1"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379095" marR="0">
                        <a:spcBef>
                          <a:spcPts val="0"/>
                        </a:spcBef>
                        <a:spcAft>
                          <a:spcPts val="0"/>
                        </a:spcAft>
                      </a:pPr>
                      <a:r>
                        <a:rPr lang="en-US" sz="1900" b="1" dirty="0">
                          <a:effectLst/>
                        </a:rPr>
                        <a:t>84.5</a:t>
                      </a:r>
                      <a:endParaRPr lang="en-US" sz="1900" b="1"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160020" marR="0">
                        <a:spcBef>
                          <a:spcPts val="0"/>
                        </a:spcBef>
                        <a:spcAft>
                          <a:spcPts val="0"/>
                        </a:spcAft>
                      </a:pPr>
                      <a:r>
                        <a:rPr lang="en-US" sz="1900" b="1" dirty="0">
                          <a:effectLst/>
                        </a:rPr>
                        <a:t> </a:t>
                      </a:r>
                      <a:endParaRPr lang="en-US" sz="1900" b="1"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160020" marR="0">
                        <a:spcBef>
                          <a:spcPts val="0"/>
                        </a:spcBef>
                        <a:spcAft>
                          <a:spcPts val="0"/>
                        </a:spcAft>
                      </a:pPr>
                      <a:r>
                        <a:rPr lang="en-US" sz="1900" b="1" dirty="0">
                          <a:effectLst/>
                        </a:rPr>
                        <a:t>81.1</a:t>
                      </a:r>
                      <a:endParaRPr lang="en-US" sz="1900" b="1"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89560">
                <a:tc>
                  <a:txBody>
                    <a:bodyPr/>
                    <a:lstStyle/>
                    <a:p>
                      <a:pPr marL="0" marR="0">
                        <a:spcBef>
                          <a:spcPts val="0"/>
                        </a:spcBef>
                        <a:spcAft>
                          <a:spcPts val="0"/>
                        </a:spcAft>
                      </a:pPr>
                      <a:r>
                        <a:rPr lang="en-US" sz="1900" b="1" dirty="0">
                          <a:effectLst/>
                        </a:rPr>
                        <a:t>Director of special education</a:t>
                      </a:r>
                      <a:endParaRPr lang="en-US" sz="1900" b="1"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79095" marR="0">
                        <a:spcBef>
                          <a:spcPts val="0"/>
                        </a:spcBef>
                        <a:spcAft>
                          <a:spcPts val="0"/>
                        </a:spcAft>
                      </a:pPr>
                      <a:r>
                        <a:rPr lang="en-US" sz="1900" b="1" dirty="0">
                          <a:effectLst/>
                        </a:rPr>
                        <a:t>82.4</a:t>
                      </a:r>
                      <a:endParaRPr lang="en-US" sz="1900" b="1"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60020" marR="0">
                        <a:spcBef>
                          <a:spcPts val="0"/>
                        </a:spcBef>
                        <a:spcAft>
                          <a:spcPts val="0"/>
                        </a:spcAft>
                      </a:pPr>
                      <a:r>
                        <a:rPr lang="en-US" sz="1900" b="1" dirty="0">
                          <a:effectLst/>
                        </a:rPr>
                        <a:t> </a:t>
                      </a:r>
                      <a:endParaRPr lang="en-US" sz="1900" b="1"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60020" marR="0">
                        <a:spcBef>
                          <a:spcPts val="0"/>
                        </a:spcBef>
                        <a:spcAft>
                          <a:spcPts val="0"/>
                        </a:spcAft>
                      </a:pPr>
                      <a:r>
                        <a:rPr lang="en-US" sz="1900" b="1" dirty="0">
                          <a:effectLst/>
                        </a:rPr>
                        <a:t>81.1</a:t>
                      </a:r>
                      <a:endParaRPr lang="en-US" sz="1900" b="1"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9560">
                <a:tc>
                  <a:txBody>
                    <a:bodyPr/>
                    <a:lstStyle/>
                    <a:p>
                      <a:pPr marL="0" marR="0">
                        <a:spcBef>
                          <a:spcPts val="0"/>
                        </a:spcBef>
                        <a:spcAft>
                          <a:spcPts val="0"/>
                        </a:spcAft>
                      </a:pPr>
                      <a:r>
                        <a:rPr lang="en-US" sz="1900" b="0" dirty="0">
                          <a:effectLst/>
                        </a:rPr>
                        <a:t>Superintendent</a:t>
                      </a:r>
                      <a:endParaRPr lang="en-US" sz="1900" b="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marL="379095" marR="0">
                        <a:spcBef>
                          <a:spcPts val="0"/>
                        </a:spcBef>
                        <a:spcAft>
                          <a:spcPts val="0"/>
                        </a:spcAft>
                      </a:pPr>
                      <a:r>
                        <a:rPr lang="en-US" sz="1900" dirty="0" smtClean="0">
                          <a:effectLst/>
                        </a:rPr>
                        <a:t>51.7</a:t>
                      </a:r>
                      <a:endParaRPr lang="en-US" sz="190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marL="160020" marR="0">
                        <a:spcBef>
                          <a:spcPts val="0"/>
                        </a:spcBef>
                        <a:spcAft>
                          <a:spcPts val="0"/>
                        </a:spcAft>
                      </a:pPr>
                      <a:r>
                        <a:rPr lang="en-US" sz="1900" dirty="0">
                          <a:effectLst/>
                        </a:rPr>
                        <a:t> </a:t>
                      </a:r>
                      <a:endParaRPr lang="en-US" sz="190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marL="160020" marR="0">
                        <a:spcBef>
                          <a:spcPts val="0"/>
                        </a:spcBef>
                        <a:spcAft>
                          <a:spcPts val="0"/>
                        </a:spcAft>
                      </a:pPr>
                      <a:r>
                        <a:rPr lang="en-US" sz="1900" dirty="0" smtClean="0">
                          <a:effectLst/>
                        </a:rPr>
                        <a:t>60.1</a:t>
                      </a:r>
                      <a:endParaRPr lang="en-US" sz="190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r h="289560">
                <a:tc>
                  <a:txBody>
                    <a:bodyPr/>
                    <a:lstStyle/>
                    <a:p>
                      <a:pPr marL="0" marR="0">
                        <a:spcBef>
                          <a:spcPts val="0"/>
                        </a:spcBef>
                        <a:spcAft>
                          <a:spcPts val="0"/>
                        </a:spcAft>
                      </a:pPr>
                      <a:r>
                        <a:rPr lang="en-US" sz="1900" b="0" dirty="0">
                          <a:effectLst/>
                        </a:rPr>
                        <a:t>District chief information officer</a:t>
                      </a:r>
                      <a:endParaRPr lang="en-US" sz="1900" b="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79095" marR="0">
                        <a:spcBef>
                          <a:spcPts val="0"/>
                        </a:spcBef>
                        <a:spcAft>
                          <a:spcPts val="0"/>
                        </a:spcAft>
                      </a:pPr>
                      <a:r>
                        <a:rPr lang="en-US" sz="1900" dirty="0">
                          <a:effectLst/>
                        </a:rPr>
                        <a:t>49.7</a:t>
                      </a:r>
                      <a:endParaRPr lang="en-US" sz="190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60020" marR="0">
                        <a:spcBef>
                          <a:spcPts val="0"/>
                        </a:spcBef>
                        <a:spcAft>
                          <a:spcPts val="0"/>
                        </a:spcAft>
                      </a:pPr>
                      <a:r>
                        <a:rPr lang="en-US" sz="1900" dirty="0">
                          <a:effectLst/>
                        </a:rPr>
                        <a:t> </a:t>
                      </a:r>
                      <a:endParaRPr lang="en-US" sz="190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60020" marR="0">
                        <a:spcBef>
                          <a:spcPts val="0"/>
                        </a:spcBef>
                        <a:spcAft>
                          <a:spcPts val="0"/>
                        </a:spcAft>
                      </a:pPr>
                      <a:r>
                        <a:rPr lang="en-US" sz="1900" dirty="0">
                          <a:effectLst/>
                        </a:rPr>
                        <a:t>58.1</a:t>
                      </a:r>
                      <a:endParaRPr lang="en-US" sz="190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04800">
                <a:tc>
                  <a:txBody>
                    <a:bodyPr/>
                    <a:lstStyle/>
                    <a:p>
                      <a:pPr marL="0" marR="0">
                        <a:spcBef>
                          <a:spcPts val="0"/>
                        </a:spcBef>
                        <a:spcAft>
                          <a:spcPts val="0"/>
                        </a:spcAft>
                      </a:pPr>
                      <a:r>
                        <a:rPr lang="en-US" sz="1900" dirty="0" smtClean="0">
                          <a:effectLst/>
                          <a:latin typeface="Segoe UI" panose="020B0502040204020203" pitchFamily="34" charset="0"/>
                          <a:ea typeface="Calibri" panose="020F0502020204030204" pitchFamily="34" charset="0"/>
                          <a:cs typeface="Times New Roman" panose="02020603050405020304" pitchFamily="18" charset="0"/>
                        </a:rPr>
                        <a:t>School-Based Staff</a:t>
                      </a:r>
                      <a:endParaRPr lang="en-US" sz="190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79095" marR="0">
                        <a:spcBef>
                          <a:spcPts val="0"/>
                        </a:spcBef>
                        <a:spcAft>
                          <a:spcPts val="0"/>
                        </a:spcAft>
                      </a:pPr>
                      <a:endParaRPr lang="en-US" sz="2000" b="1"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60020" marR="0">
                        <a:spcBef>
                          <a:spcPts val="0"/>
                        </a:spcBef>
                        <a:spcAft>
                          <a:spcPts val="0"/>
                        </a:spcAft>
                      </a:pPr>
                      <a:endParaRPr lang="en-US" sz="2000" b="1"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60020" marR="0">
                        <a:spcBef>
                          <a:spcPts val="0"/>
                        </a:spcBef>
                        <a:spcAft>
                          <a:spcPts val="0"/>
                        </a:spcAft>
                      </a:pPr>
                      <a:endParaRPr lang="en-US" sz="2000" b="1"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04800">
                <a:tc>
                  <a:txBody>
                    <a:bodyPr/>
                    <a:lstStyle/>
                    <a:p>
                      <a:pPr marL="0" marR="0">
                        <a:spcBef>
                          <a:spcPts val="0"/>
                        </a:spcBef>
                        <a:spcAft>
                          <a:spcPts val="0"/>
                        </a:spcAft>
                      </a:pPr>
                      <a:r>
                        <a:rPr lang="en-US" sz="1900" dirty="0">
                          <a:effectLst/>
                        </a:rPr>
                        <a:t>Principals</a:t>
                      </a:r>
                      <a:endParaRPr lang="en-US" sz="190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379095" marR="0">
                        <a:spcBef>
                          <a:spcPts val="0"/>
                        </a:spcBef>
                        <a:spcAft>
                          <a:spcPts val="0"/>
                        </a:spcAft>
                      </a:pPr>
                      <a:r>
                        <a:rPr lang="en-US" sz="2000" b="1" dirty="0" smtClean="0">
                          <a:effectLst/>
                        </a:rPr>
                        <a:t>98.6%</a:t>
                      </a:r>
                      <a:endParaRPr lang="en-US" sz="2000" b="1"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160020" marR="0">
                        <a:spcBef>
                          <a:spcPts val="0"/>
                        </a:spcBef>
                        <a:spcAft>
                          <a:spcPts val="0"/>
                        </a:spcAft>
                      </a:pPr>
                      <a:r>
                        <a:rPr lang="en-US" sz="2000" b="1" dirty="0">
                          <a:effectLst/>
                        </a:rPr>
                        <a:t> </a:t>
                      </a:r>
                      <a:endParaRPr lang="en-US" sz="2000" b="1"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160020" marR="0">
                        <a:spcBef>
                          <a:spcPts val="0"/>
                        </a:spcBef>
                        <a:spcAft>
                          <a:spcPts val="0"/>
                        </a:spcAft>
                      </a:pPr>
                      <a:r>
                        <a:rPr lang="en-US" sz="2000" b="1" dirty="0" smtClean="0">
                          <a:effectLst/>
                        </a:rPr>
                        <a:t>95.3%</a:t>
                      </a:r>
                      <a:endParaRPr lang="en-US" sz="2000" b="1"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r>
              <a:tr h="304800">
                <a:tc>
                  <a:txBody>
                    <a:bodyPr/>
                    <a:lstStyle/>
                    <a:p>
                      <a:pPr marL="0" marR="0">
                        <a:spcBef>
                          <a:spcPts val="0"/>
                        </a:spcBef>
                        <a:spcAft>
                          <a:spcPts val="0"/>
                        </a:spcAft>
                      </a:pPr>
                      <a:r>
                        <a:rPr lang="en-US" sz="1900" dirty="0">
                          <a:effectLst/>
                        </a:rPr>
                        <a:t>Teachers, other than through </a:t>
                      </a:r>
                      <a:r>
                        <a:rPr lang="en-US" sz="1900" dirty="0" err="1">
                          <a:effectLst/>
                        </a:rPr>
                        <a:t>SBDM</a:t>
                      </a:r>
                      <a:endParaRPr lang="en-US" sz="190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379095" marR="0">
                        <a:spcBef>
                          <a:spcPts val="0"/>
                        </a:spcBef>
                        <a:spcAft>
                          <a:spcPts val="0"/>
                        </a:spcAft>
                      </a:pPr>
                      <a:r>
                        <a:rPr lang="en-US" sz="2000" b="1" dirty="0">
                          <a:effectLst/>
                        </a:rPr>
                        <a:t>98.6</a:t>
                      </a:r>
                      <a:endParaRPr lang="en-US" sz="2000" b="1"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160020" marR="0">
                        <a:spcBef>
                          <a:spcPts val="0"/>
                        </a:spcBef>
                        <a:spcAft>
                          <a:spcPts val="0"/>
                        </a:spcAft>
                      </a:pPr>
                      <a:r>
                        <a:rPr lang="en-US" sz="2000" b="1" dirty="0">
                          <a:effectLst/>
                        </a:rPr>
                        <a:t> </a:t>
                      </a:r>
                      <a:endParaRPr lang="en-US" sz="2000" b="1"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160020" marR="0">
                        <a:spcBef>
                          <a:spcPts val="0"/>
                        </a:spcBef>
                        <a:spcAft>
                          <a:spcPts val="0"/>
                        </a:spcAft>
                      </a:pPr>
                      <a:r>
                        <a:rPr lang="en-US" sz="2000" b="1" dirty="0">
                          <a:effectLst/>
                        </a:rPr>
                        <a:t>92.6</a:t>
                      </a:r>
                      <a:endParaRPr lang="en-US" sz="2000" b="1"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r h="383079">
                <a:tc>
                  <a:txBody>
                    <a:bodyPr/>
                    <a:lstStyle/>
                    <a:p>
                      <a:pPr marL="0" marR="0">
                        <a:spcBef>
                          <a:spcPts val="0"/>
                        </a:spcBef>
                        <a:spcAft>
                          <a:spcPts val="0"/>
                        </a:spcAft>
                      </a:pPr>
                      <a:r>
                        <a:rPr lang="en-US" sz="1900" b="1" dirty="0">
                          <a:effectLst/>
                        </a:rPr>
                        <a:t>School-based decision making (</a:t>
                      </a:r>
                      <a:r>
                        <a:rPr lang="en-US" sz="1900" b="1" dirty="0" err="1">
                          <a:effectLst/>
                        </a:rPr>
                        <a:t>SBDM</a:t>
                      </a:r>
                      <a:r>
                        <a:rPr lang="en-US" sz="1900" b="1" dirty="0">
                          <a:effectLst/>
                        </a:rPr>
                        <a:t>) council, if applicable</a:t>
                      </a:r>
                      <a:endParaRPr lang="en-US" sz="1900" b="1"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79095" marR="0">
                        <a:spcBef>
                          <a:spcPts val="0"/>
                        </a:spcBef>
                        <a:spcAft>
                          <a:spcPts val="0"/>
                        </a:spcAft>
                      </a:pPr>
                      <a:r>
                        <a:rPr lang="en-US" sz="1900" b="1" dirty="0">
                          <a:effectLst/>
                        </a:rPr>
                        <a:t>84.4</a:t>
                      </a:r>
                      <a:endParaRPr lang="en-US" sz="1900" b="1"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60020" marR="0">
                        <a:spcBef>
                          <a:spcPts val="0"/>
                        </a:spcBef>
                        <a:spcAft>
                          <a:spcPts val="0"/>
                        </a:spcAft>
                      </a:pPr>
                      <a:r>
                        <a:rPr lang="en-US" sz="1900" b="1" dirty="0">
                          <a:effectLst/>
                        </a:rPr>
                        <a:t> </a:t>
                      </a:r>
                      <a:endParaRPr lang="en-US" sz="1900" b="1"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60020" marR="0">
                        <a:spcBef>
                          <a:spcPts val="0"/>
                        </a:spcBef>
                        <a:spcAft>
                          <a:spcPts val="0"/>
                        </a:spcAft>
                      </a:pPr>
                      <a:r>
                        <a:rPr lang="en-US" sz="1900" b="1" dirty="0">
                          <a:effectLst/>
                        </a:rPr>
                        <a:t>82.3</a:t>
                      </a:r>
                      <a:endParaRPr lang="en-US" sz="1900" b="1"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89560">
                <a:tc>
                  <a:txBody>
                    <a:bodyPr/>
                    <a:lstStyle/>
                    <a:p>
                      <a:pPr marL="0" marR="0">
                        <a:spcBef>
                          <a:spcPts val="0"/>
                        </a:spcBef>
                        <a:spcAft>
                          <a:spcPts val="0"/>
                        </a:spcAft>
                      </a:pPr>
                      <a:r>
                        <a:rPr lang="en-US" sz="1900" b="0" dirty="0">
                          <a:effectLst/>
                        </a:rPr>
                        <a:t>Students</a:t>
                      </a:r>
                      <a:endParaRPr lang="en-US" sz="1900" b="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379095" marR="0">
                        <a:spcBef>
                          <a:spcPts val="0"/>
                        </a:spcBef>
                        <a:spcAft>
                          <a:spcPts val="0"/>
                        </a:spcAft>
                      </a:pPr>
                      <a:r>
                        <a:rPr lang="en-US" sz="1900" dirty="0">
                          <a:effectLst/>
                        </a:rPr>
                        <a:t>39.2</a:t>
                      </a:r>
                      <a:endParaRPr lang="en-US" sz="190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160020" marR="0">
                        <a:spcBef>
                          <a:spcPts val="0"/>
                        </a:spcBef>
                        <a:spcAft>
                          <a:spcPts val="0"/>
                        </a:spcAft>
                      </a:pPr>
                      <a:r>
                        <a:rPr lang="en-US" sz="1900" dirty="0">
                          <a:effectLst/>
                        </a:rPr>
                        <a:t> </a:t>
                      </a:r>
                      <a:endParaRPr lang="en-US" sz="190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160020" marR="0">
                        <a:spcBef>
                          <a:spcPts val="0"/>
                        </a:spcBef>
                        <a:spcAft>
                          <a:spcPts val="0"/>
                        </a:spcAft>
                      </a:pPr>
                      <a:r>
                        <a:rPr lang="en-US" sz="1900" dirty="0">
                          <a:effectLst/>
                        </a:rPr>
                        <a:t>37.7</a:t>
                      </a:r>
                      <a:endParaRPr lang="en-US" sz="190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r h="289560">
                <a:tc>
                  <a:txBody>
                    <a:bodyPr/>
                    <a:lstStyle/>
                    <a:p>
                      <a:pPr marL="0" marR="0">
                        <a:spcBef>
                          <a:spcPts val="0"/>
                        </a:spcBef>
                        <a:spcAft>
                          <a:spcPts val="0"/>
                        </a:spcAft>
                      </a:pPr>
                      <a:r>
                        <a:rPr lang="en-US" sz="1900" b="0" dirty="0">
                          <a:effectLst/>
                        </a:rPr>
                        <a:t>Parents, other than through </a:t>
                      </a:r>
                      <a:r>
                        <a:rPr lang="en-US" sz="1900" b="0" dirty="0" err="1">
                          <a:effectLst/>
                        </a:rPr>
                        <a:t>SBDM</a:t>
                      </a:r>
                      <a:endParaRPr lang="en-US" sz="1900" b="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79095" marR="0">
                        <a:spcBef>
                          <a:spcPts val="0"/>
                        </a:spcBef>
                        <a:spcAft>
                          <a:spcPts val="0"/>
                        </a:spcAft>
                      </a:pPr>
                      <a:r>
                        <a:rPr lang="en-US" sz="1900" dirty="0">
                          <a:effectLst/>
                        </a:rPr>
                        <a:t>33.1</a:t>
                      </a:r>
                      <a:endParaRPr lang="en-US" sz="190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60020" marR="0">
                        <a:spcBef>
                          <a:spcPts val="0"/>
                        </a:spcBef>
                        <a:spcAft>
                          <a:spcPts val="0"/>
                        </a:spcAft>
                      </a:pPr>
                      <a:r>
                        <a:rPr lang="en-US" sz="1900" dirty="0">
                          <a:effectLst/>
                        </a:rPr>
                        <a:t> </a:t>
                      </a:r>
                      <a:endParaRPr lang="en-US" sz="190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60020" marR="0">
                        <a:spcBef>
                          <a:spcPts val="0"/>
                        </a:spcBef>
                        <a:spcAft>
                          <a:spcPts val="0"/>
                        </a:spcAft>
                      </a:pPr>
                      <a:r>
                        <a:rPr lang="en-US" sz="1900" dirty="0">
                          <a:effectLst/>
                        </a:rPr>
                        <a:t>36.1</a:t>
                      </a:r>
                      <a:endParaRPr lang="en-US" sz="190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89560">
                <a:tc>
                  <a:txBody>
                    <a:bodyPr/>
                    <a:lstStyle/>
                    <a:p>
                      <a:pPr marL="0" marR="0">
                        <a:spcBef>
                          <a:spcPts val="0"/>
                        </a:spcBef>
                        <a:spcAft>
                          <a:spcPts val="0"/>
                        </a:spcAft>
                      </a:pPr>
                      <a:r>
                        <a:rPr lang="en-US" sz="1900" b="0" dirty="0">
                          <a:effectLst/>
                        </a:rPr>
                        <a:t>Members of the community</a:t>
                      </a:r>
                      <a:endParaRPr lang="en-US" sz="1900" b="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379095" marR="0">
                        <a:spcBef>
                          <a:spcPts val="0"/>
                        </a:spcBef>
                        <a:spcAft>
                          <a:spcPts val="0"/>
                        </a:spcAft>
                      </a:pPr>
                      <a:r>
                        <a:rPr lang="en-US" sz="1900" dirty="0">
                          <a:effectLst/>
                        </a:rPr>
                        <a:t>19.0</a:t>
                      </a:r>
                      <a:endParaRPr lang="en-US" sz="190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160020" marR="0">
                        <a:spcBef>
                          <a:spcPts val="0"/>
                        </a:spcBef>
                        <a:spcAft>
                          <a:spcPts val="0"/>
                        </a:spcAft>
                      </a:pPr>
                      <a:r>
                        <a:rPr lang="en-US" sz="1900" dirty="0">
                          <a:effectLst/>
                        </a:rPr>
                        <a:t> </a:t>
                      </a:r>
                      <a:endParaRPr lang="en-US" sz="190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160020" marR="0">
                        <a:spcBef>
                          <a:spcPts val="0"/>
                        </a:spcBef>
                        <a:spcAft>
                          <a:spcPts val="0"/>
                        </a:spcAft>
                      </a:pPr>
                      <a:r>
                        <a:rPr lang="en-US" sz="1900" dirty="0">
                          <a:effectLst/>
                        </a:rPr>
                        <a:t>15.6</a:t>
                      </a:r>
                      <a:endParaRPr lang="en-US" sz="190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3" name="Slide Number Placeholder 2"/>
          <p:cNvSpPr>
            <a:spLocks noGrp="1"/>
          </p:cNvSpPr>
          <p:nvPr>
            <p:ph type="sldNum" sz="quarter" idx="12"/>
          </p:nvPr>
        </p:nvSpPr>
        <p:spPr/>
        <p:txBody>
          <a:bodyPr/>
          <a:lstStyle/>
          <a:p>
            <a:fld id="{D6DED8D2-CCB4-4E9F-A922-892A04731C2A}" type="slidenum">
              <a:rPr lang="en-US" smtClean="0"/>
              <a:t>7</a:t>
            </a:fld>
            <a:endParaRPr lang="en-US"/>
          </a:p>
        </p:txBody>
      </p:sp>
      <p:sp>
        <p:nvSpPr>
          <p:cNvPr id="5" name="TextBox 4"/>
          <p:cNvSpPr txBox="1"/>
          <p:nvPr/>
        </p:nvSpPr>
        <p:spPr>
          <a:xfrm>
            <a:off x="758951" y="2652269"/>
            <a:ext cx="7726679" cy="868680"/>
          </a:xfrm>
          <a:prstGeom prst="rect">
            <a:avLst/>
          </a:prstGeom>
          <a:noFill/>
          <a:ln w="57150">
            <a:solidFill>
              <a:srgbClr val="FF0000"/>
            </a:solidFill>
          </a:ln>
        </p:spPr>
        <p:txBody>
          <a:bodyPr wrap="square" rtlCol="0">
            <a:spAutoFit/>
          </a:bodyPr>
          <a:lstStyle/>
          <a:p>
            <a:endParaRPr lang="en-US" dirty="0"/>
          </a:p>
        </p:txBody>
      </p:sp>
      <p:sp>
        <p:nvSpPr>
          <p:cNvPr id="6" name="TextBox 5"/>
          <p:cNvSpPr txBox="1"/>
          <p:nvPr/>
        </p:nvSpPr>
        <p:spPr>
          <a:xfrm>
            <a:off x="758951" y="4436369"/>
            <a:ext cx="7726679" cy="1188720"/>
          </a:xfrm>
          <a:prstGeom prst="rect">
            <a:avLst/>
          </a:prstGeom>
          <a:noFill/>
          <a:ln w="5715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300913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solidFill>
                  <a:schemeClr val="tx1"/>
                </a:solidFill>
              </a:rPr>
              <a:t>Advantages and Disadvantages Associated With Using Digital Instructional Materials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37685422"/>
              </p:ext>
            </p:extLst>
          </p:nvPr>
        </p:nvGraphicFramePr>
        <p:xfrm>
          <a:off x="403860" y="1846265"/>
          <a:ext cx="8321040" cy="4958030"/>
        </p:xfrm>
        <a:graphic>
          <a:graphicData uri="http://schemas.openxmlformats.org/drawingml/2006/table">
            <a:tbl>
              <a:tblPr firstRow="1" bandRow="1">
                <a:tableStyleId>{5C22544A-7EE6-4342-B048-85BDC9FD1C3A}</a:tableStyleId>
              </a:tblPr>
              <a:tblGrid>
                <a:gridCol w="1737360"/>
                <a:gridCol w="3749040"/>
                <a:gridCol w="2834640"/>
              </a:tblGrid>
              <a:tr h="333205">
                <a:tc>
                  <a:txBody>
                    <a:bodyPr/>
                    <a:lstStyle/>
                    <a:p>
                      <a:pPr algn="ctr"/>
                      <a:r>
                        <a:rPr lang="en-US" sz="1900" dirty="0" smtClean="0"/>
                        <a:t>Level</a:t>
                      </a:r>
                      <a:endParaRPr lang="en-US" sz="1900" dirty="0"/>
                    </a:p>
                  </a:txBody>
                  <a:tcPr/>
                </a:tc>
                <a:tc>
                  <a:txBody>
                    <a:bodyPr/>
                    <a:lstStyle/>
                    <a:p>
                      <a:pPr algn="ctr"/>
                      <a:r>
                        <a:rPr lang="en-US" sz="1900" dirty="0" smtClean="0"/>
                        <a:t>Advantages</a:t>
                      </a:r>
                      <a:endParaRPr lang="en-US" sz="1900" dirty="0"/>
                    </a:p>
                  </a:txBody>
                  <a:tcPr/>
                </a:tc>
                <a:tc>
                  <a:txBody>
                    <a:bodyPr/>
                    <a:lstStyle/>
                    <a:p>
                      <a:pPr algn="ctr"/>
                      <a:r>
                        <a:rPr lang="en-US" sz="1900" dirty="0" smtClean="0"/>
                        <a:t>Disadvantages</a:t>
                      </a:r>
                      <a:endParaRPr lang="en-US" sz="1900" dirty="0"/>
                    </a:p>
                  </a:txBody>
                  <a:tcPr/>
                </a:tc>
              </a:tr>
              <a:tr h="1346150">
                <a:tc>
                  <a:txBody>
                    <a:bodyPr/>
                    <a:lstStyle/>
                    <a:p>
                      <a:r>
                        <a:rPr lang="en-US" sz="2000" dirty="0" smtClean="0"/>
                        <a:t>Student</a:t>
                      </a:r>
                      <a:endParaRPr lang="en-US" sz="2000" dirty="0"/>
                    </a:p>
                  </a:txBody>
                  <a:tcPr/>
                </a:tc>
                <a:tc>
                  <a:txBody>
                    <a:bodyPr/>
                    <a:lstStyle/>
                    <a:p>
                      <a:pPr marL="285750" indent="-285750">
                        <a:buFont typeface="Arial" panose="020B0604020202020204" pitchFamily="34" charset="0"/>
                        <a:buChar char="•"/>
                      </a:pPr>
                      <a:r>
                        <a:rPr lang="en-US" sz="2000" dirty="0" smtClean="0"/>
                        <a:t>Increased access to technology</a:t>
                      </a:r>
                    </a:p>
                    <a:p>
                      <a:pPr marL="285750" indent="-285750">
                        <a:buFont typeface="Arial" panose="020B0604020202020204" pitchFamily="34" charset="0"/>
                        <a:buChar char="•"/>
                      </a:pPr>
                      <a:r>
                        <a:rPr lang="en-US" sz="2000" dirty="0" smtClean="0"/>
                        <a:t>Increased levels of student</a:t>
                      </a:r>
                      <a:r>
                        <a:rPr lang="en-US" sz="2000" baseline="0" dirty="0" smtClean="0"/>
                        <a:t> engagement</a:t>
                      </a:r>
                    </a:p>
                    <a:p>
                      <a:pPr marL="285750" indent="-285750">
                        <a:buFont typeface="Arial" panose="020B0604020202020204" pitchFamily="34" charset="0"/>
                        <a:buChar char="•"/>
                      </a:pPr>
                      <a:r>
                        <a:rPr lang="en-US" sz="2000" baseline="0" dirty="0" smtClean="0"/>
                        <a:t>Personalized learning </a:t>
                      </a:r>
                      <a:endParaRPr lang="en-US" sz="2000" dirty="0"/>
                    </a:p>
                  </a:txBody>
                  <a:tcPr/>
                </a:tc>
                <a:tc>
                  <a:txBody>
                    <a:bodyPr/>
                    <a:lstStyle/>
                    <a:p>
                      <a:pPr marL="285750" indent="-285750">
                        <a:buFont typeface="Arial" panose="020B0604020202020204" pitchFamily="34" charset="0"/>
                        <a:buChar char="•"/>
                      </a:pPr>
                      <a:r>
                        <a:rPr lang="en-US" sz="2000" dirty="0" smtClean="0"/>
                        <a:t>Student distraction</a:t>
                      </a:r>
                    </a:p>
                    <a:p>
                      <a:pPr marL="285750" indent="-285750">
                        <a:buFont typeface="Arial" panose="020B0604020202020204" pitchFamily="34" charset="0"/>
                        <a:buChar char="•"/>
                      </a:pPr>
                      <a:r>
                        <a:rPr lang="en-US" sz="2000" dirty="0" smtClean="0"/>
                        <a:t>Device</a:t>
                      </a:r>
                      <a:r>
                        <a:rPr lang="en-US" sz="2000" baseline="0" dirty="0" smtClean="0"/>
                        <a:t> breakage</a:t>
                      </a:r>
                      <a:endParaRPr lang="en-US" sz="2000" dirty="0"/>
                    </a:p>
                  </a:txBody>
                  <a:tcPr/>
                </a:tc>
              </a:tr>
              <a:tr h="1599386">
                <a:tc>
                  <a:txBody>
                    <a:bodyPr/>
                    <a:lstStyle/>
                    <a:p>
                      <a:r>
                        <a:rPr lang="en-US" sz="2000" dirty="0" smtClean="0"/>
                        <a:t>Teacher</a:t>
                      </a:r>
                      <a:endParaRPr lang="en-US" sz="2000" dirty="0"/>
                    </a:p>
                  </a:txBody>
                  <a:tcPr/>
                </a:tc>
                <a:tc>
                  <a:txBody>
                    <a:bodyPr/>
                    <a:lstStyle/>
                    <a:p>
                      <a:pPr marL="285750" indent="-285750">
                        <a:buFont typeface="Arial" panose="020B0604020202020204" pitchFamily="34" charset="0"/>
                        <a:buChar char="•"/>
                      </a:pPr>
                      <a:r>
                        <a:rPr lang="en-US" sz="2000" dirty="0" smtClean="0"/>
                        <a:t>Frequent content updates</a:t>
                      </a:r>
                    </a:p>
                    <a:p>
                      <a:pPr marL="285750" indent="-285750">
                        <a:buFont typeface="Arial" panose="020B0604020202020204" pitchFamily="34" charset="0"/>
                        <a:buChar char="•"/>
                      </a:pPr>
                      <a:r>
                        <a:rPr lang="en-US" sz="2000" dirty="0" smtClean="0"/>
                        <a:t>More professional</a:t>
                      </a:r>
                      <a:r>
                        <a:rPr lang="en-US" sz="2000" baseline="0" dirty="0" smtClean="0"/>
                        <a:t> development</a:t>
                      </a:r>
                    </a:p>
                    <a:p>
                      <a:pPr marL="285750" indent="-285750">
                        <a:buFont typeface="Arial" panose="020B0604020202020204" pitchFamily="34" charset="0"/>
                        <a:buChar char="•"/>
                      </a:pPr>
                      <a:r>
                        <a:rPr lang="en-US" sz="2000" baseline="0" dirty="0" smtClean="0"/>
                        <a:t>Data-based decision making</a:t>
                      </a:r>
                    </a:p>
                    <a:p>
                      <a:pPr marL="285750" indent="-285750">
                        <a:buFont typeface="Arial" panose="020B0604020202020204" pitchFamily="34" charset="0"/>
                        <a:buChar char="•"/>
                      </a:pPr>
                      <a:r>
                        <a:rPr lang="en-US" sz="2000" baseline="0" dirty="0" smtClean="0"/>
                        <a:t>Enhanced communication</a:t>
                      </a:r>
                      <a:endParaRPr lang="en-US" sz="2000" dirty="0"/>
                    </a:p>
                  </a:txBody>
                  <a:tcPr/>
                </a:tc>
                <a:tc>
                  <a:txBody>
                    <a:bodyPr/>
                    <a:lstStyle/>
                    <a:p>
                      <a:pPr marL="285750" indent="-285750">
                        <a:buFont typeface="Arial" panose="020B0604020202020204" pitchFamily="34" charset="0"/>
                        <a:buChar char="•"/>
                      </a:pPr>
                      <a:r>
                        <a:rPr lang="en-US" sz="2000" dirty="0" smtClean="0"/>
                        <a:t>Outdated hardware</a:t>
                      </a:r>
                    </a:p>
                    <a:p>
                      <a:pPr marL="285750" indent="-285750">
                        <a:buFont typeface="Arial" panose="020B0604020202020204" pitchFamily="34" charset="0"/>
                        <a:buChar char="•"/>
                      </a:pPr>
                      <a:r>
                        <a:rPr lang="en-US" sz="2000" dirty="0" smtClean="0"/>
                        <a:t>Teacher “buy-in”</a:t>
                      </a:r>
                      <a:endParaRPr lang="en-US" sz="2000" dirty="0"/>
                    </a:p>
                  </a:txBody>
                  <a:tcPr/>
                </a:tc>
              </a:tr>
              <a:tr h="1092914">
                <a:tc>
                  <a:txBody>
                    <a:bodyPr/>
                    <a:lstStyle/>
                    <a:p>
                      <a:r>
                        <a:rPr lang="en-US" sz="2000" dirty="0" smtClean="0"/>
                        <a:t>District/School</a:t>
                      </a:r>
                      <a:endParaRPr lang="en-US" sz="2000" dirty="0"/>
                    </a:p>
                  </a:txBody>
                  <a:tcPr/>
                </a:tc>
                <a:tc>
                  <a:txBody>
                    <a:bodyPr/>
                    <a:lstStyle/>
                    <a:p>
                      <a:pPr marL="285750" indent="-285750">
                        <a:buFont typeface="Arial" panose="020B0604020202020204" pitchFamily="34" charset="0"/>
                        <a:buChar char="•"/>
                      </a:pPr>
                      <a:r>
                        <a:rPr lang="en-US" sz="2000" dirty="0" smtClean="0"/>
                        <a:t>Lower printing costs</a:t>
                      </a:r>
                    </a:p>
                    <a:p>
                      <a:pPr marL="285750" indent="-285750">
                        <a:buFont typeface="Arial" panose="020B0604020202020204" pitchFamily="34" charset="0"/>
                        <a:buChar char="•"/>
                      </a:pPr>
                      <a:r>
                        <a:rPr lang="en-US" sz="2000" dirty="0" smtClean="0"/>
                        <a:t>Decreased need for large-scale</a:t>
                      </a:r>
                      <a:r>
                        <a:rPr lang="en-US" sz="2000" baseline="0" dirty="0" smtClean="0"/>
                        <a:t> print purchases</a:t>
                      </a:r>
                    </a:p>
                    <a:p>
                      <a:pPr marL="285750" indent="-285750">
                        <a:buFont typeface="Arial" panose="020B0604020202020204" pitchFamily="34" charset="0"/>
                        <a:buChar char="•"/>
                      </a:pPr>
                      <a:r>
                        <a:rPr lang="en-US" sz="2000" baseline="0" dirty="0" smtClean="0"/>
                        <a:t>Content organization</a:t>
                      </a:r>
                      <a:endParaRPr lang="en-US" sz="2000" dirty="0"/>
                    </a:p>
                  </a:txBody>
                  <a:tcPr/>
                </a:tc>
                <a:tc>
                  <a:txBody>
                    <a:bodyPr/>
                    <a:lstStyle/>
                    <a:p>
                      <a:pPr marL="285750" indent="-285750">
                        <a:buFont typeface="Arial" panose="020B0604020202020204" pitchFamily="34" charset="0"/>
                        <a:buChar char="•"/>
                      </a:pPr>
                      <a:r>
                        <a:rPr lang="en-US" sz="2000" dirty="0" smtClean="0"/>
                        <a:t>Costs for hardware</a:t>
                      </a:r>
                      <a:r>
                        <a:rPr lang="en-US" sz="2000" baseline="0" dirty="0" smtClean="0"/>
                        <a:t> purchases</a:t>
                      </a:r>
                    </a:p>
                    <a:p>
                      <a:pPr marL="285750" indent="-285750">
                        <a:buFont typeface="Arial" panose="020B0604020202020204" pitchFamily="34" charset="0"/>
                        <a:buChar char="•"/>
                      </a:pPr>
                      <a:r>
                        <a:rPr lang="en-US" sz="2000" baseline="0" dirty="0" smtClean="0"/>
                        <a:t>Hardware maintenance</a:t>
                      </a:r>
                    </a:p>
                    <a:p>
                      <a:pPr marL="285750" indent="-285750">
                        <a:buFont typeface="Arial" panose="020B0604020202020204" pitchFamily="34" charset="0"/>
                        <a:buChar char="•"/>
                      </a:pPr>
                      <a:r>
                        <a:rPr lang="en-US" sz="2000" baseline="0" dirty="0" smtClean="0"/>
                        <a:t>Network reliability</a:t>
                      </a:r>
                      <a:endParaRPr lang="en-US" sz="2000" dirty="0"/>
                    </a:p>
                  </a:txBody>
                  <a:tcPr/>
                </a:tc>
              </a:tr>
            </a:tbl>
          </a:graphicData>
        </a:graphic>
      </p:graphicFrame>
      <p:sp>
        <p:nvSpPr>
          <p:cNvPr id="4" name="Slide Number Placeholder 3"/>
          <p:cNvSpPr>
            <a:spLocks noGrp="1"/>
          </p:cNvSpPr>
          <p:nvPr>
            <p:ph type="sldNum" sz="quarter" idx="12"/>
          </p:nvPr>
        </p:nvSpPr>
        <p:spPr>
          <a:xfrm>
            <a:off x="7710747" y="6439170"/>
            <a:ext cx="1312025" cy="365125"/>
          </a:xfrm>
        </p:spPr>
        <p:txBody>
          <a:bodyPr/>
          <a:lstStyle/>
          <a:p>
            <a:fld id="{D6DED8D2-CCB4-4E9F-A922-892A04731C2A}" type="slidenum">
              <a:rPr lang="en-US" smtClean="0"/>
              <a:t>8</a:t>
            </a:fld>
            <a:endParaRPr lang="en-US" dirty="0"/>
          </a:p>
        </p:txBody>
      </p:sp>
    </p:spTree>
    <p:extLst>
      <p:ext uri="{BB962C8B-B14F-4D97-AF65-F5344CB8AC3E}">
        <p14:creationId xmlns:p14="http://schemas.microsoft.com/office/powerpoint/2010/main" val="33514718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798" y="518197"/>
            <a:ext cx="10515600" cy="565316"/>
          </a:xfrm>
        </p:spPr>
        <p:txBody>
          <a:bodyPr>
            <a:noAutofit/>
          </a:bodyPr>
          <a:lstStyle/>
          <a:p>
            <a:pPr algn="ctr"/>
            <a:r>
              <a:rPr lang="en-US" dirty="0" smtClean="0">
                <a:solidFill>
                  <a:schemeClr val="tx1"/>
                </a:solidFill>
              </a:rPr>
              <a:t>Instructional Materials Expenditures</a:t>
            </a:r>
            <a:endParaRPr lang="en-US" dirty="0">
              <a:solidFill>
                <a:schemeClr val="tx1"/>
              </a:solidFill>
            </a:endParaRPr>
          </a:p>
        </p:txBody>
      </p:sp>
      <p:sp>
        <p:nvSpPr>
          <p:cNvPr id="3" name="Slide Number Placeholder 2"/>
          <p:cNvSpPr>
            <a:spLocks noGrp="1"/>
          </p:cNvSpPr>
          <p:nvPr>
            <p:ph type="sldNum" sz="quarter" idx="12"/>
          </p:nvPr>
        </p:nvSpPr>
        <p:spPr>
          <a:xfrm>
            <a:off x="7831975" y="6457438"/>
            <a:ext cx="1312025" cy="365125"/>
          </a:xfrm>
        </p:spPr>
        <p:txBody>
          <a:bodyPr/>
          <a:lstStyle/>
          <a:p>
            <a:pPr algn="ctr"/>
            <a:fld id="{D6DED8D2-CCB4-4E9F-A922-892A04731C2A}" type="slidenum">
              <a:rPr lang="en-US" smtClean="0">
                <a:solidFill>
                  <a:schemeClr val="tx1"/>
                </a:solidFill>
              </a:rPr>
              <a:pPr algn="ctr"/>
              <a:t>9</a:t>
            </a:fld>
            <a:endParaRPr lang="en-US" dirty="0">
              <a:solidFill>
                <a:schemeClr val="tx1"/>
              </a:solidFill>
            </a:endParaRPr>
          </a:p>
        </p:txBody>
      </p:sp>
      <p:graphicFrame>
        <p:nvGraphicFramePr>
          <p:cNvPr id="5" name="Chart 4"/>
          <p:cNvGraphicFramePr/>
          <p:nvPr>
            <p:extLst>
              <p:ext uri="{D42A27DB-BD31-4B8C-83A1-F6EECF244321}">
                <p14:modId xmlns:p14="http://schemas.microsoft.com/office/powerpoint/2010/main" val="4061656616"/>
              </p:ext>
            </p:extLst>
          </p:nvPr>
        </p:nvGraphicFramePr>
        <p:xfrm>
          <a:off x="374905" y="1289785"/>
          <a:ext cx="8394193" cy="52964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96438600"/>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Retrospect</Template>
  <TotalTime>783</TotalTime>
  <Words>1045</Words>
  <Application>Microsoft Office PowerPoint</Application>
  <PresentationFormat>On-screen Show (4:3)</PresentationFormat>
  <Paragraphs>277</Paragraphs>
  <Slides>25</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Segoe UI</vt:lpstr>
      <vt:lpstr>Times New Roman</vt:lpstr>
      <vt:lpstr>Retrospect</vt:lpstr>
      <vt:lpstr>PowerPoint Presentation</vt:lpstr>
      <vt:lpstr>Major Themes From The Report</vt:lpstr>
      <vt:lpstr>Data Used For The Report</vt:lpstr>
      <vt:lpstr>KETS Master Plan</vt:lpstr>
      <vt:lpstr>Selection and Adoption Process</vt:lpstr>
      <vt:lpstr>Selection, Adoption, and Purchasing Process</vt:lpstr>
      <vt:lpstr>Selection and Adoption Process </vt:lpstr>
      <vt:lpstr>Advantages and Disadvantages Associated With Using Digital Instructional Materials</vt:lpstr>
      <vt:lpstr>Instructional Materials Expenditures</vt:lpstr>
      <vt:lpstr>PowerPoint Presentation</vt:lpstr>
      <vt:lpstr>PowerPoint Presentation</vt:lpstr>
      <vt:lpstr>PowerPoint Presentation</vt:lpstr>
      <vt:lpstr>Instructional Device Operating Systems</vt:lpstr>
      <vt:lpstr>PowerPoint Presentation</vt:lpstr>
      <vt:lpstr>PowerPoint Presentation</vt:lpstr>
      <vt:lpstr>Levels Of Access</vt:lpstr>
      <vt:lpstr>Levels Of Access</vt:lpstr>
      <vt:lpstr>School Network Connection  And Wireless Capacity </vt:lpstr>
      <vt:lpstr>Student Home Internet Access</vt:lpstr>
      <vt:lpstr>Finding 2.1</vt:lpstr>
      <vt:lpstr>Finding 4.1</vt:lpstr>
      <vt:lpstr>Finding 4.2</vt:lpstr>
      <vt:lpstr>Finding 4.3</vt:lpstr>
      <vt:lpstr>Conclusion</vt:lpstr>
      <vt:lpstr>End</vt:lpstr>
    </vt:vector>
  </TitlesOfParts>
  <Company>LRC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Textbooks And Instructional Materials</dc:title>
  <dc:creator>Riley, Chris (LRC)</dc:creator>
  <cp:lastModifiedBy>Liguori, Bart (LRC)</cp:lastModifiedBy>
  <cp:revision>92</cp:revision>
  <cp:lastPrinted>2018-10-15T15:12:05Z</cp:lastPrinted>
  <dcterms:created xsi:type="dcterms:W3CDTF">2018-10-10T14:20:58Z</dcterms:created>
  <dcterms:modified xsi:type="dcterms:W3CDTF">2018-10-15T15:16:24Z</dcterms:modified>
</cp:coreProperties>
</file>