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32"/>
  </p:notesMasterIdLst>
  <p:handoutMasterIdLst>
    <p:handoutMasterId r:id="rId33"/>
  </p:handoutMasterIdLst>
  <p:sldIdLst>
    <p:sldId id="324" r:id="rId5"/>
    <p:sldId id="356" r:id="rId6"/>
    <p:sldId id="327" r:id="rId7"/>
    <p:sldId id="326" r:id="rId8"/>
    <p:sldId id="357" r:id="rId9"/>
    <p:sldId id="358" r:id="rId10"/>
    <p:sldId id="359" r:id="rId11"/>
    <p:sldId id="330" r:id="rId12"/>
    <p:sldId id="331" r:id="rId13"/>
    <p:sldId id="329" r:id="rId14"/>
    <p:sldId id="333" r:id="rId15"/>
    <p:sldId id="332" r:id="rId16"/>
    <p:sldId id="335" r:id="rId17"/>
    <p:sldId id="338" r:id="rId18"/>
    <p:sldId id="339" r:id="rId19"/>
    <p:sldId id="337" r:id="rId20"/>
    <p:sldId id="334" r:id="rId21"/>
    <p:sldId id="336" r:id="rId22"/>
    <p:sldId id="347" r:id="rId23"/>
    <p:sldId id="348" r:id="rId24"/>
    <p:sldId id="349" r:id="rId25"/>
    <p:sldId id="350" r:id="rId26"/>
    <p:sldId id="354" r:id="rId27"/>
    <p:sldId id="351" r:id="rId28"/>
    <p:sldId id="353" r:id="rId29"/>
    <p:sldId id="355" r:id="rId30"/>
    <p:sldId id="32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Wayne D. - Interim Commissioner, KY Dept. of Education" initials="LWD-ICKDoE" lastIdx="9" clrIdx="0">
    <p:extLst>
      <p:ext uri="{19B8F6BF-5375-455C-9EA6-DF929625EA0E}">
        <p15:presenceInfo xmlns:p15="http://schemas.microsoft.com/office/powerpoint/2012/main" userId="48d51205-6044-4a6f-b3d9-841dbfcc8ca4" providerId="Windows Live"/>
      </p:ext>
    </p:extLst>
  </p:cmAuthor>
  <p:cmAuthor id="2" name="Lewis, Wayne D. - Commissioner, KY Dept. of Education" initials="LWD-CKDoE" lastIdx="5" clrIdx="1">
    <p:extLst>
      <p:ext uri="{19B8F6BF-5375-455C-9EA6-DF929625EA0E}">
        <p15:presenceInfo xmlns:p15="http://schemas.microsoft.com/office/powerpoint/2012/main" userId="S-1-5-21-2077426921-23679709-1353397897-45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28E"/>
    <a:srgbClr val="506BA3"/>
    <a:srgbClr val="4A609A"/>
    <a:srgbClr val="6F8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6" autoAdjust="0"/>
    <p:restoredTop sz="94660"/>
  </p:normalViewPr>
  <p:slideViewPr>
    <p:cSldViewPr snapToGrid="0">
      <p:cViewPr varScale="1">
        <p:scale>
          <a:sx n="59" d="100"/>
          <a:sy n="59" d="100"/>
        </p:scale>
        <p:origin x="182" y="67"/>
      </p:cViewPr>
      <p:guideLst/>
    </p:cSldViewPr>
  </p:slideViewPr>
  <p:notesTextViewPr>
    <p:cViewPr>
      <p:scale>
        <a:sx n="1" d="1"/>
        <a:sy n="1" d="1"/>
      </p:scale>
      <p:origin x="0" y="0"/>
    </p:cViewPr>
  </p:notesTextViewPr>
  <p:sorterViewPr>
    <p:cViewPr>
      <p:scale>
        <a:sx n="100" d="100"/>
        <a:sy n="100" d="100"/>
      </p:scale>
      <p:origin x="0" y="-4488"/>
    </p:cViewPr>
  </p:sorter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10/14/2019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dirty="0"/>
          </a:p>
        </p:txBody>
      </p:sp>
    </p:spTree>
    <p:extLst>
      <p:ext uri="{BB962C8B-B14F-4D97-AF65-F5344CB8AC3E}">
        <p14:creationId xmlns:p14="http://schemas.microsoft.com/office/powerpoint/2010/main" val="287966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a:prstGeom prst="rect">
            <a:avLst/>
          </a:prstGeo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smtClean="0"/>
              <a:t>OSAA:DAAS:DAC Webcast: 12132018</a:t>
            </a:r>
            <a:endParaRPr lang="en-US" dirty="0"/>
          </a:p>
        </p:txBody>
      </p:sp>
    </p:spTree>
    <p:extLst>
      <p:ext uri="{BB962C8B-B14F-4D97-AF65-F5344CB8AC3E}">
        <p14:creationId xmlns:p14="http://schemas.microsoft.com/office/powerpoint/2010/main" val="22283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7" y="6419379"/>
            <a:ext cx="683339" cy="365125"/>
          </a:xfrm>
        </p:spPr>
        <p:txBody>
          <a:bodyPr/>
          <a:lstStyle>
            <a:lvl1pPr>
              <a:defRPr>
                <a:solidFill>
                  <a:schemeClr val="accent2">
                    <a:lumMod val="50000"/>
                  </a:schemeClr>
                </a:solidFill>
              </a:defRPr>
            </a:lvl1pPr>
          </a:lstStyle>
          <a:p>
            <a:fld id="{354287DC-E20F-4BBE-91C2-47EE09564259}" type="slidenum">
              <a:rPr lang="en-US" smtClean="0"/>
              <a:pPr/>
              <a:t>‹#›</a:t>
            </a:fld>
            <a:endParaRPr lang="en-US" dirty="0"/>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dirty="0"/>
              <a:t>KDE:OSAA:9/11/2019</a:t>
            </a:r>
          </a:p>
        </p:txBody>
      </p:sp>
    </p:spTree>
    <p:extLst>
      <p:ext uri="{BB962C8B-B14F-4D97-AF65-F5344CB8AC3E}">
        <p14:creationId xmlns:p14="http://schemas.microsoft.com/office/powerpoint/2010/main" val="1964948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1</a:t>
            </a:fld>
            <a:endParaRPr lang="en-US" dirty="0"/>
          </a:p>
        </p:txBody>
      </p:sp>
      <p:sp>
        <p:nvSpPr>
          <p:cNvPr id="3" name="TextBox 2"/>
          <p:cNvSpPr txBox="1"/>
          <p:nvPr/>
        </p:nvSpPr>
        <p:spPr>
          <a:xfrm>
            <a:off x="804672" y="1536192"/>
            <a:ext cx="8814816" cy="584775"/>
          </a:xfrm>
          <a:prstGeom prst="rect">
            <a:avLst/>
          </a:prstGeom>
          <a:noFill/>
        </p:spPr>
        <p:txBody>
          <a:bodyPr wrap="square" rtlCol="0">
            <a:spAutoFit/>
          </a:bodyPr>
          <a:lstStyle/>
          <a:p>
            <a:pPr algn="ctr"/>
            <a:r>
              <a:rPr lang="en-US" sz="3200" b="1" dirty="0" smtClean="0">
                <a:solidFill>
                  <a:srgbClr val="506BA3"/>
                </a:solidFill>
                <a:latin typeface="+mj-lt"/>
              </a:rPr>
              <a:t>2019 Fall School Accountability Results</a:t>
            </a:r>
            <a:endParaRPr lang="en-US" sz="3200" b="1" dirty="0">
              <a:solidFill>
                <a:srgbClr val="506BA3"/>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556" y="0"/>
            <a:ext cx="5980952" cy="15365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608" y="2359152"/>
            <a:ext cx="4803648" cy="2401824"/>
          </a:xfrm>
          <a:prstGeom prst="rect">
            <a:avLst/>
          </a:prstGeom>
        </p:spPr>
      </p:pic>
      <p:sp>
        <p:nvSpPr>
          <p:cNvPr id="6" name="TextBox 5"/>
          <p:cNvSpPr txBox="1"/>
          <p:nvPr/>
        </p:nvSpPr>
        <p:spPr>
          <a:xfrm>
            <a:off x="1175657" y="5386320"/>
            <a:ext cx="7485017" cy="1169551"/>
          </a:xfrm>
          <a:prstGeom prst="rect">
            <a:avLst/>
          </a:prstGeom>
          <a:noFill/>
        </p:spPr>
        <p:txBody>
          <a:bodyPr wrap="square" rtlCol="0">
            <a:spAutoFit/>
          </a:bodyPr>
          <a:lstStyle/>
          <a:p>
            <a:pPr algn="ctr"/>
            <a:r>
              <a:rPr lang="en-US" sz="1400" dirty="0" smtClean="0"/>
              <a:t>Wayne D. Lewis, Jr., PhD</a:t>
            </a:r>
          </a:p>
          <a:p>
            <a:pPr algn="ctr"/>
            <a:r>
              <a:rPr lang="en-US" sz="1400" dirty="0" smtClean="0"/>
              <a:t>Kentucky Commissioner of Education</a:t>
            </a:r>
          </a:p>
          <a:p>
            <a:pPr algn="ctr"/>
            <a:endParaRPr lang="en-US" sz="1400" dirty="0" smtClean="0"/>
          </a:p>
          <a:p>
            <a:pPr algn="ctr"/>
            <a:r>
              <a:rPr lang="en-US" sz="1400" dirty="0"/>
              <a:t>Education Assessment and Accountability </a:t>
            </a:r>
            <a:r>
              <a:rPr lang="en-US" sz="1400" dirty="0" smtClean="0"/>
              <a:t>Review Subcommittee</a:t>
            </a:r>
            <a:endParaRPr lang="en-US" sz="1400" dirty="0"/>
          </a:p>
          <a:p>
            <a:pPr algn="ctr"/>
            <a:r>
              <a:rPr lang="en-US" sz="1400" dirty="0" smtClean="0"/>
              <a:t>Thursday</a:t>
            </a:r>
            <a:r>
              <a:rPr lang="en-US" sz="1400" dirty="0"/>
              <a:t>, October 17, </a:t>
            </a:r>
            <a:r>
              <a:rPr lang="en-US" sz="1400" dirty="0" smtClean="0"/>
              <a:t>2019</a:t>
            </a:r>
            <a:endParaRPr lang="en-US" sz="1400" dirty="0"/>
          </a:p>
        </p:txBody>
      </p:sp>
    </p:spTree>
    <p:extLst>
      <p:ext uri="{BB962C8B-B14F-4D97-AF65-F5344CB8AC3E}">
        <p14:creationId xmlns:p14="http://schemas.microsoft.com/office/powerpoint/2010/main" val="1664943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60704" y="440838"/>
            <a:ext cx="8814816" cy="5868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4"/>
          </p:nvPr>
        </p:nvSpPr>
        <p:spPr/>
        <p:txBody>
          <a:bodyPr/>
          <a:lstStyle/>
          <a:p>
            <a:fld id="{91BD7323-49BF-4C97-8773-5EC64C492009}" type="slidenum">
              <a:rPr lang="en-US" smtClean="0"/>
              <a:pPr/>
              <a:t>10</a:t>
            </a:fld>
            <a:endParaRPr lang="en-US" dirty="0"/>
          </a:p>
        </p:txBody>
      </p:sp>
      <p:sp>
        <p:nvSpPr>
          <p:cNvPr id="3" name="TextBox 2"/>
          <p:cNvSpPr txBox="1"/>
          <p:nvPr/>
        </p:nvSpPr>
        <p:spPr>
          <a:xfrm>
            <a:off x="2194560" y="877824"/>
            <a:ext cx="6830716" cy="646331"/>
          </a:xfrm>
          <a:prstGeom prst="rect">
            <a:avLst/>
          </a:prstGeom>
          <a:noFill/>
        </p:spPr>
        <p:txBody>
          <a:bodyPr wrap="none" rtlCol="0">
            <a:spAutoFit/>
          </a:bodyPr>
          <a:lstStyle/>
          <a:p>
            <a:r>
              <a:rPr lang="en-US" sz="3600" b="1" dirty="0" smtClean="0">
                <a:solidFill>
                  <a:srgbClr val="506BA3"/>
                </a:solidFill>
                <a:effectLst>
                  <a:outerShdw blurRad="38100" dist="38100" dir="2700000" algn="tl">
                    <a:srgbClr val="000000">
                      <a:alpha val="43137"/>
                    </a:srgbClr>
                  </a:outerShdw>
                </a:effectLst>
                <a:latin typeface="+mj-lt"/>
              </a:rPr>
              <a:t>2018-19 Assessment Results</a:t>
            </a:r>
            <a:endParaRPr lang="en-US" sz="3600" b="1" dirty="0">
              <a:solidFill>
                <a:srgbClr val="506BA3"/>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18107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7025"/>
            <a:ext cx="8055174" cy="1320800"/>
          </a:xfrm>
        </p:spPr>
        <p:txBody>
          <a:bodyPr/>
          <a:lstStyle/>
          <a:p>
            <a:r>
              <a:rPr lang="en-US" dirty="0"/>
              <a:t>Performance Level </a:t>
            </a:r>
            <a:r>
              <a:rPr lang="en-US" dirty="0" smtClean="0"/>
              <a:t>Descriptors</a:t>
            </a:r>
            <a:endParaRPr lang="en-US" sz="3600" i="1" dirty="0"/>
          </a:p>
        </p:txBody>
      </p:sp>
      <p:sp>
        <p:nvSpPr>
          <p:cNvPr id="3" name="Text Placeholder 2"/>
          <p:cNvSpPr>
            <a:spLocks noGrp="1"/>
          </p:cNvSpPr>
          <p:nvPr>
            <p:ph type="body" sz="quarter" idx="13"/>
          </p:nvPr>
        </p:nvSpPr>
        <p:spPr>
          <a:xfrm>
            <a:off x="1097280" y="1160803"/>
            <a:ext cx="8335108" cy="4901324"/>
          </a:xfrm>
        </p:spPr>
        <p:txBody>
          <a:bodyPr/>
          <a:lstStyle/>
          <a:p>
            <a:r>
              <a:rPr lang="en-US" sz="1800" b="1" dirty="0" smtClean="0">
                <a:solidFill>
                  <a:srgbClr val="44528E"/>
                </a:solidFill>
              </a:rPr>
              <a:t>NOVICE</a:t>
            </a:r>
            <a:r>
              <a:rPr lang="en-US" sz="1800" dirty="0" smtClean="0">
                <a:solidFill>
                  <a:srgbClr val="44528E"/>
                </a:solidFill>
              </a:rPr>
              <a:t/>
            </a:r>
            <a:br>
              <a:rPr lang="en-US" sz="1800" dirty="0" smtClean="0">
                <a:solidFill>
                  <a:srgbClr val="44528E"/>
                </a:solidFill>
              </a:rPr>
            </a:br>
            <a:r>
              <a:rPr lang="en-US" sz="1800" dirty="0">
                <a:solidFill>
                  <a:srgbClr val="44528E"/>
                </a:solidFill>
              </a:rPr>
              <a:t>A </a:t>
            </a:r>
            <a:r>
              <a:rPr lang="en-US" sz="1800" dirty="0" smtClean="0">
                <a:solidFill>
                  <a:srgbClr val="44528E"/>
                </a:solidFill>
              </a:rPr>
              <a:t>novice student has </a:t>
            </a:r>
            <a:r>
              <a:rPr lang="en-US" sz="1800" dirty="0">
                <a:solidFill>
                  <a:srgbClr val="44528E"/>
                </a:solidFill>
              </a:rPr>
              <a:t>a </a:t>
            </a:r>
            <a:r>
              <a:rPr lang="en-US" sz="1800" b="1" dirty="0">
                <a:solidFill>
                  <a:srgbClr val="44528E"/>
                </a:solidFill>
              </a:rPr>
              <a:t>minimal</a:t>
            </a:r>
            <a:r>
              <a:rPr lang="en-US" sz="1800" dirty="0">
                <a:solidFill>
                  <a:srgbClr val="44528E"/>
                </a:solidFill>
              </a:rPr>
              <a:t> understanding of the Kentucky Academic </a:t>
            </a:r>
            <a:r>
              <a:rPr lang="en-US" sz="1800" dirty="0" smtClean="0">
                <a:solidFill>
                  <a:srgbClr val="44528E"/>
                </a:solidFill>
              </a:rPr>
              <a:t>Standards at grade level. </a:t>
            </a:r>
            <a:r>
              <a:rPr lang="en-US" sz="1800" dirty="0">
                <a:solidFill>
                  <a:srgbClr val="44528E"/>
                </a:solidFill>
              </a:rPr>
              <a:t>The student communicates ideas ineffectively or inaccurately, providing little detail and little or no support. Attempts at problem-solving or critical thinking are minimal or inappropriate. </a:t>
            </a:r>
            <a:endParaRPr lang="en-US" sz="1800" dirty="0" smtClean="0">
              <a:solidFill>
                <a:srgbClr val="44528E"/>
              </a:solidFill>
            </a:endParaRPr>
          </a:p>
          <a:p>
            <a:r>
              <a:rPr lang="en-US" sz="1400" b="1" dirty="0" smtClean="0"/>
              <a:t>APPRENTICE</a:t>
            </a:r>
            <a:r>
              <a:rPr lang="en-US" sz="1400" dirty="0" smtClean="0"/>
              <a:t/>
            </a:r>
            <a:br>
              <a:rPr lang="en-US" sz="1400" dirty="0" smtClean="0"/>
            </a:br>
            <a:r>
              <a:rPr lang="en-US" sz="1400" dirty="0" smtClean="0"/>
              <a:t>An apprentice student has </a:t>
            </a:r>
            <a:r>
              <a:rPr lang="en-US" sz="1400" dirty="0"/>
              <a:t>a </a:t>
            </a:r>
            <a:r>
              <a:rPr lang="en-US" sz="1400" b="1" dirty="0"/>
              <a:t>basic</a:t>
            </a:r>
            <a:r>
              <a:rPr lang="en-US" sz="1400" dirty="0"/>
              <a:t> understanding of the Kentucky Academic Standards </a:t>
            </a:r>
            <a:r>
              <a:rPr lang="en-US" sz="1400" dirty="0" smtClean="0"/>
              <a:t>at grade level. </a:t>
            </a:r>
            <a:r>
              <a:rPr lang="en-US" sz="1400" dirty="0"/>
              <a:t>The student demonstrates some problem-solving and critical thinking skills, but they are not consistently applied. The student communicates ideas in a basic manner, but explanations, solutions or justifications may be unclear or ineffective. </a:t>
            </a:r>
          </a:p>
          <a:p>
            <a:r>
              <a:rPr lang="en-US" sz="1400" b="1" dirty="0" smtClean="0"/>
              <a:t>PROFICIENT</a:t>
            </a:r>
            <a:r>
              <a:rPr lang="en-US" sz="1400" dirty="0" smtClean="0"/>
              <a:t/>
            </a:r>
            <a:br>
              <a:rPr lang="en-US" sz="1400" dirty="0" smtClean="0"/>
            </a:br>
            <a:r>
              <a:rPr lang="en-US" sz="1400" dirty="0"/>
              <a:t>A </a:t>
            </a:r>
            <a:r>
              <a:rPr lang="en-US" sz="1400" dirty="0" smtClean="0"/>
              <a:t>proficient student has </a:t>
            </a:r>
            <a:r>
              <a:rPr lang="en-US" sz="1400" dirty="0"/>
              <a:t>a </a:t>
            </a:r>
            <a:r>
              <a:rPr lang="en-US" sz="1400" b="1" dirty="0"/>
              <a:t>broad</a:t>
            </a:r>
            <a:r>
              <a:rPr lang="en-US" sz="1400" dirty="0"/>
              <a:t> understanding of the Kentucky Academic Standards </a:t>
            </a:r>
            <a:r>
              <a:rPr lang="en-US" sz="1400" dirty="0" smtClean="0"/>
              <a:t>at grade level. </a:t>
            </a:r>
            <a:r>
              <a:rPr lang="en-US" sz="1400" dirty="0"/>
              <a:t>The student usually communicates ideas accurately using clear and appropriate examples, supporting or justifying those ideas with relevant details and evidence. Problem-solving and critical thinking skills are used effectively. </a:t>
            </a:r>
          </a:p>
          <a:p>
            <a:r>
              <a:rPr lang="en-US" sz="1400" b="1" dirty="0" smtClean="0"/>
              <a:t>DISTINGUISHED</a:t>
            </a:r>
            <a:r>
              <a:rPr lang="en-US" sz="1400" dirty="0" smtClean="0"/>
              <a:t/>
            </a:r>
            <a:br>
              <a:rPr lang="en-US" sz="1400" dirty="0" smtClean="0"/>
            </a:br>
            <a:r>
              <a:rPr lang="en-US" sz="1400" dirty="0" smtClean="0"/>
              <a:t>A distinguished student has </a:t>
            </a:r>
            <a:r>
              <a:rPr lang="en-US" sz="1400" dirty="0"/>
              <a:t>a </a:t>
            </a:r>
            <a:r>
              <a:rPr lang="en-US" sz="1400" b="1" dirty="0"/>
              <a:t>comprehensive</a:t>
            </a:r>
            <a:r>
              <a:rPr lang="en-US" sz="1400" dirty="0"/>
              <a:t> understanding of the Kentucky Academic Standards </a:t>
            </a:r>
            <a:r>
              <a:rPr lang="en-US" sz="1400" dirty="0" smtClean="0"/>
              <a:t>at grade level. The </a:t>
            </a:r>
            <a:r>
              <a:rPr lang="en-US" sz="1400" dirty="0"/>
              <a:t>student consistently communicates ideas in a sophisticated and complex manner, using thorough supporting detail and explicit examples. The student reasons and solves problems by using appropriate strategies in an insightful way.</a:t>
            </a:r>
            <a:endParaRPr lang="en-US" sz="1400" dirty="0" smtClean="0"/>
          </a:p>
        </p:txBody>
      </p:sp>
    </p:spTree>
    <p:extLst>
      <p:ext uri="{BB962C8B-B14F-4D97-AF65-F5344CB8AC3E}">
        <p14:creationId xmlns:p14="http://schemas.microsoft.com/office/powerpoint/2010/main" val="172358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12</a:t>
            </a:fld>
            <a:endParaRPr lang="en-US" dirty="0"/>
          </a:p>
        </p:txBody>
      </p:sp>
      <p:sp>
        <p:nvSpPr>
          <p:cNvPr id="4" name="TextBox 3"/>
          <p:cNvSpPr txBox="1"/>
          <p:nvPr/>
        </p:nvSpPr>
        <p:spPr>
          <a:xfrm>
            <a:off x="1261872" y="905256"/>
            <a:ext cx="7946135" cy="954107"/>
          </a:xfrm>
          <a:prstGeom prst="rect">
            <a:avLst/>
          </a:prstGeom>
          <a:noFill/>
        </p:spPr>
        <p:txBody>
          <a:bodyPr wrap="square" rtlCol="0">
            <a:spAutoFit/>
          </a:bodyPr>
          <a:lstStyle/>
          <a:p>
            <a:r>
              <a:rPr lang="en-US" sz="2800" dirty="0" smtClean="0"/>
              <a:t>Novice levels across student groups provide a stark illustration of Kentucky’s achievement gaps. </a:t>
            </a:r>
            <a:endParaRPr lang="en-US" sz="2800" dirty="0"/>
          </a:p>
        </p:txBody>
      </p:sp>
      <p:sp>
        <p:nvSpPr>
          <p:cNvPr id="5" name="Title 1"/>
          <p:cNvSpPr txBox="1">
            <a:spLocks/>
          </p:cNvSpPr>
          <p:nvPr/>
        </p:nvSpPr>
        <p:spPr>
          <a:xfrm>
            <a:off x="1307592" y="257025"/>
            <a:ext cx="8266176" cy="1320800"/>
          </a:xfrm>
          <a:prstGeom prst="rect">
            <a:avLst/>
          </a:prstGeom>
        </p:spPr>
        <p:txBody>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Novice Performance - Elementary</a:t>
            </a:r>
            <a:endParaRPr lang="en-US" sz="2800" b="1" i="1" dirty="0"/>
          </a:p>
        </p:txBody>
      </p:sp>
      <p:pic>
        <p:nvPicPr>
          <p:cNvPr id="6" name="Picture 5"/>
          <p:cNvPicPr>
            <a:picLocks noChangeAspect="1"/>
          </p:cNvPicPr>
          <p:nvPr/>
        </p:nvPicPr>
        <p:blipFill rotWithShape="1">
          <a:blip r:embed="rId2"/>
          <a:srcRect l="18975" t="26267" r="60400" b="20400"/>
          <a:stretch/>
        </p:blipFill>
        <p:spPr>
          <a:xfrm>
            <a:off x="1517904" y="1993391"/>
            <a:ext cx="6592824" cy="4794781"/>
          </a:xfrm>
          <a:prstGeom prst="rect">
            <a:avLst/>
          </a:prstGeom>
        </p:spPr>
      </p:pic>
      <p:sp>
        <p:nvSpPr>
          <p:cNvPr id="7" name="TextBox 6"/>
          <p:cNvSpPr txBox="1"/>
          <p:nvPr/>
        </p:nvSpPr>
        <p:spPr>
          <a:xfrm>
            <a:off x="2258568" y="2256819"/>
            <a:ext cx="1846980"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Elementary Students</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655563" y="2256819"/>
            <a:ext cx="1846980"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Elementary Students</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50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800" t="28133" r="60325" b="19067"/>
          <a:stretch/>
        </p:blipFill>
        <p:spPr>
          <a:xfrm>
            <a:off x="1682495" y="1938528"/>
            <a:ext cx="6584142" cy="4919472"/>
          </a:xfrm>
          <a:prstGeom prst="rect">
            <a:avLst/>
          </a:prstGeom>
        </p:spPr>
      </p:pic>
      <p:sp>
        <p:nvSpPr>
          <p:cNvPr id="2" name="Slide Number Placeholder 1"/>
          <p:cNvSpPr>
            <a:spLocks noGrp="1"/>
          </p:cNvSpPr>
          <p:nvPr>
            <p:ph type="sldNum" sz="quarter" idx="4"/>
          </p:nvPr>
        </p:nvSpPr>
        <p:spPr/>
        <p:txBody>
          <a:bodyPr/>
          <a:lstStyle/>
          <a:p>
            <a:fld id="{91BD7323-49BF-4C97-8773-5EC64C492009}" type="slidenum">
              <a:rPr lang="en-US" smtClean="0"/>
              <a:pPr/>
              <a:t>13</a:t>
            </a:fld>
            <a:endParaRPr lang="en-US" dirty="0"/>
          </a:p>
        </p:txBody>
      </p:sp>
      <p:sp>
        <p:nvSpPr>
          <p:cNvPr id="4" name="TextBox 3"/>
          <p:cNvSpPr txBox="1"/>
          <p:nvPr/>
        </p:nvSpPr>
        <p:spPr>
          <a:xfrm>
            <a:off x="1261872" y="905256"/>
            <a:ext cx="7946135" cy="954107"/>
          </a:xfrm>
          <a:prstGeom prst="rect">
            <a:avLst/>
          </a:prstGeom>
          <a:noFill/>
        </p:spPr>
        <p:txBody>
          <a:bodyPr wrap="square" rtlCol="0">
            <a:spAutoFit/>
          </a:bodyPr>
          <a:lstStyle/>
          <a:p>
            <a:r>
              <a:rPr lang="en-US" sz="2800" dirty="0" smtClean="0"/>
              <a:t>Novice levels across student groups provide a stark illustration of Kentucky’s achievement gaps. </a:t>
            </a:r>
            <a:endParaRPr lang="en-US" sz="2800" dirty="0"/>
          </a:p>
        </p:txBody>
      </p:sp>
      <p:sp>
        <p:nvSpPr>
          <p:cNvPr id="5" name="Title 1"/>
          <p:cNvSpPr txBox="1">
            <a:spLocks/>
          </p:cNvSpPr>
          <p:nvPr/>
        </p:nvSpPr>
        <p:spPr>
          <a:xfrm>
            <a:off x="1307592" y="257025"/>
            <a:ext cx="9198864" cy="1320800"/>
          </a:xfrm>
          <a:prstGeom prst="rect">
            <a:avLst/>
          </a:prstGeom>
        </p:spPr>
        <p:txBody>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Novice Performance – Middle Schools</a:t>
            </a:r>
            <a:endParaRPr lang="en-US" sz="2800" b="1" i="1" dirty="0"/>
          </a:p>
        </p:txBody>
      </p:sp>
      <p:sp>
        <p:nvSpPr>
          <p:cNvPr id="7" name="TextBox 6"/>
          <p:cNvSpPr txBox="1"/>
          <p:nvPr/>
        </p:nvSpPr>
        <p:spPr>
          <a:xfrm>
            <a:off x="2441448" y="2256819"/>
            <a:ext cx="1399742"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Middle Schools</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847587" y="2256819"/>
            <a:ext cx="1399742"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Middle Schools</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706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14</a:t>
            </a:fld>
            <a:endParaRPr lang="en-US" dirty="0"/>
          </a:p>
        </p:txBody>
      </p:sp>
      <p:sp>
        <p:nvSpPr>
          <p:cNvPr id="3" name="TextBox 2"/>
          <p:cNvSpPr txBox="1"/>
          <p:nvPr/>
        </p:nvSpPr>
        <p:spPr>
          <a:xfrm>
            <a:off x="1261872" y="905256"/>
            <a:ext cx="7946135" cy="523220"/>
          </a:xfrm>
          <a:prstGeom prst="rect">
            <a:avLst/>
          </a:prstGeom>
          <a:noFill/>
        </p:spPr>
        <p:txBody>
          <a:bodyPr wrap="square" rtlCol="0">
            <a:spAutoFit/>
          </a:bodyPr>
          <a:lstStyle/>
          <a:p>
            <a:r>
              <a:rPr lang="en-US" sz="2800" dirty="0" smtClean="0"/>
              <a:t>Elementary Performance Levels by Year</a:t>
            </a:r>
            <a:endParaRPr lang="en-US" sz="2800" dirty="0"/>
          </a:p>
        </p:txBody>
      </p:sp>
      <p:sp>
        <p:nvSpPr>
          <p:cNvPr id="4" name="Title 1"/>
          <p:cNvSpPr txBox="1">
            <a:spLocks/>
          </p:cNvSpPr>
          <p:nvPr/>
        </p:nvSpPr>
        <p:spPr>
          <a:xfrm>
            <a:off x="1307592" y="257025"/>
            <a:ext cx="9198864" cy="1320800"/>
          </a:xfrm>
          <a:prstGeom prst="rect">
            <a:avLst/>
          </a:prstGeom>
        </p:spPr>
        <p:txBody>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Science, social studies, writing</a:t>
            </a:r>
            <a:endParaRPr lang="en-US" sz="2800" b="1" i="1" dirty="0"/>
          </a:p>
        </p:txBody>
      </p:sp>
      <p:pic>
        <p:nvPicPr>
          <p:cNvPr id="5" name="Picture 4"/>
          <p:cNvPicPr>
            <a:picLocks noChangeAspect="1"/>
          </p:cNvPicPr>
          <p:nvPr/>
        </p:nvPicPr>
        <p:blipFill rotWithShape="1">
          <a:blip r:embed="rId2"/>
          <a:srcRect l="27075" t="52400" r="54325" b="11333"/>
          <a:stretch/>
        </p:blipFill>
        <p:spPr>
          <a:xfrm>
            <a:off x="1261872" y="1658014"/>
            <a:ext cx="9482328" cy="5199986"/>
          </a:xfrm>
          <a:prstGeom prst="rect">
            <a:avLst/>
          </a:prstGeom>
        </p:spPr>
      </p:pic>
      <p:sp>
        <p:nvSpPr>
          <p:cNvPr id="6" name="TextBox 5"/>
          <p:cNvSpPr txBox="1"/>
          <p:nvPr/>
        </p:nvSpPr>
        <p:spPr>
          <a:xfrm>
            <a:off x="4032504" y="1335024"/>
            <a:ext cx="6523709" cy="369332"/>
          </a:xfrm>
          <a:prstGeom prst="rect">
            <a:avLst/>
          </a:prstGeom>
          <a:noFill/>
        </p:spPr>
        <p:txBody>
          <a:bodyPr wrap="none" rtlCol="0">
            <a:spAutoFit/>
          </a:bodyPr>
          <a:lstStyle/>
          <a:p>
            <a:r>
              <a:rPr lang="en-US" dirty="0" smtClean="0"/>
              <a:t>Novice	 Apprentice     Proficient    Distinguished     Prof./Dist.</a:t>
            </a:r>
            <a:endParaRPr lang="en-US" dirty="0"/>
          </a:p>
        </p:txBody>
      </p:sp>
    </p:spTree>
    <p:extLst>
      <p:ext uri="{BB962C8B-B14F-4D97-AF65-F5344CB8AC3E}">
        <p14:creationId xmlns:p14="http://schemas.microsoft.com/office/powerpoint/2010/main" val="3918751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15</a:t>
            </a:fld>
            <a:endParaRPr lang="en-US" dirty="0"/>
          </a:p>
        </p:txBody>
      </p:sp>
      <p:sp>
        <p:nvSpPr>
          <p:cNvPr id="3" name="TextBox 2"/>
          <p:cNvSpPr txBox="1"/>
          <p:nvPr/>
        </p:nvSpPr>
        <p:spPr>
          <a:xfrm>
            <a:off x="1261872" y="905256"/>
            <a:ext cx="7946135" cy="523220"/>
          </a:xfrm>
          <a:prstGeom prst="rect">
            <a:avLst/>
          </a:prstGeom>
          <a:noFill/>
        </p:spPr>
        <p:txBody>
          <a:bodyPr wrap="square" rtlCol="0">
            <a:spAutoFit/>
          </a:bodyPr>
          <a:lstStyle/>
          <a:p>
            <a:r>
              <a:rPr lang="en-US" sz="2800" dirty="0" smtClean="0"/>
              <a:t>Middle School Performance Levels by Year</a:t>
            </a:r>
            <a:endParaRPr lang="en-US" sz="2800" dirty="0"/>
          </a:p>
        </p:txBody>
      </p:sp>
      <p:sp>
        <p:nvSpPr>
          <p:cNvPr id="4" name="Title 1"/>
          <p:cNvSpPr txBox="1">
            <a:spLocks/>
          </p:cNvSpPr>
          <p:nvPr/>
        </p:nvSpPr>
        <p:spPr>
          <a:xfrm>
            <a:off x="1307592" y="257025"/>
            <a:ext cx="9198864" cy="1320800"/>
          </a:xfrm>
          <a:prstGeom prst="rect">
            <a:avLst/>
          </a:prstGeom>
        </p:spPr>
        <p:txBody>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Science, social studies, writing</a:t>
            </a:r>
            <a:endParaRPr lang="en-US" sz="2800" b="1" i="1" dirty="0"/>
          </a:p>
        </p:txBody>
      </p:sp>
      <p:sp>
        <p:nvSpPr>
          <p:cNvPr id="6" name="TextBox 5"/>
          <p:cNvSpPr txBox="1"/>
          <p:nvPr/>
        </p:nvSpPr>
        <p:spPr>
          <a:xfrm>
            <a:off x="4078224" y="1335024"/>
            <a:ext cx="6523709" cy="369332"/>
          </a:xfrm>
          <a:prstGeom prst="rect">
            <a:avLst/>
          </a:prstGeom>
          <a:noFill/>
        </p:spPr>
        <p:txBody>
          <a:bodyPr wrap="none" rtlCol="0">
            <a:spAutoFit/>
          </a:bodyPr>
          <a:lstStyle/>
          <a:p>
            <a:r>
              <a:rPr lang="en-US" dirty="0" smtClean="0"/>
              <a:t>Novice	 Apprentice     Proficient    Distinguished     Prof./Dist.</a:t>
            </a:r>
            <a:endParaRPr lang="en-US" dirty="0"/>
          </a:p>
        </p:txBody>
      </p:sp>
      <p:pic>
        <p:nvPicPr>
          <p:cNvPr id="7" name="Picture 6"/>
          <p:cNvPicPr>
            <a:picLocks noChangeAspect="1"/>
          </p:cNvPicPr>
          <p:nvPr/>
        </p:nvPicPr>
        <p:blipFill rotWithShape="1">
          <a:blip r:embed="rId2"/>
          <a:srcRect l="26850" t="50267" r="54369" b="18800"/>
          <a:stretch/>
        </p:blipFill>
        <p:spPr>
          <a:xfrm>
            <a:off x="1348740" y="1704356"/>
            <a:ext cx="8973612" cy="4156948"/>
          </a:xfrm>
          <a:prstGeom prst="rect">
            <a:avLst/>
          </a:prstGeom>
        </p:spPr>
      </p:pic>
    </p:spTree>
    <p:extLst>
      <p:ext uri="{BB962C8B-B14F-4D97-AF65-F5344CB8AC3E}">
        <p14:creationId xmlns:p14="http://schemas.microsoft.com/office/powerpoint/2010/main" val="177099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45575" y="336804"/>
            <a:ext cx="8410873" cy="5789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4"/>
          </p:nvPr>
        </p:nvSpPr>
        <p:spPr/>
        <p:txBody>
          <a:bodyPr/>
          <a:lstStyle/>
          <a:p>
            <a:fld id="{91BD7323-49BF-4C97-8773-5EC64C492009}" type="slidenum">
              <a:rPr lang="en-US" smtClean="0"/>
              <a:pPr/>
              <a:t>16</a:t>
            </a:fld>
            <a:endParaRPr lang="en-US" dirty="0"/>
          </a:p>
        </p:txBody>
      </p:sp>
      <p:sp>
        <p:nvSpPr>
          <p:cNvPr id="3" name="TextBox 2"/>
          <p:cNvSpPr txBox="1"/>
          <p:nvPr/>
        </p:nvSpPr>
        <p:spPr>
          <a:xfrm>
            <a:off x="1942491" y="4590288"/>
            <a:ext cx="7217040" cy="646331"/>
          </a:xfrm>
          <a:prstGeom prst="rect">
            <a:avLst/>
          </a:prstGeom>
          <a:noFill/>
        </p:spPr>
        <p:txBody>
          <a:bodyPr wrap="none" rtlCol="0">
            <a:spAutoFit/>
          </a:bodyPr>
          <a:lstStyle/>
          <a:p>
            <a:r>
              <a:rPr lang="en-US" sz="3600" b="1" dirty="0" smtClean="0">
                <a:solidFill>
                  <a:srgbClr val="44528E"/>
                </a:solidFill>
                <a:effectLst>
                  <a:outerShdw blurRad="38100" dist="38100" dir="2700000" algn="tl">
                    <a:srgbClr val="000000">
                      <a:alpha val="43137"/>
                    </a:srgbClr>
                  </a:outerShdw>
                </a:effectLst>
                <a:latin typeface="+mj-lt"/>
              </a:rPr>
              <a:t>2018-19 Transition Readiness</a:t>
            </a:r>
            <a:endParaRPr lang="en-US" sz="3600" b="1" dirty="0">
              <a:solidFill>
                <a:srgbClr val="44528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19957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17</a:t>
            </a:fld>
            <a:endParaRPr lang="en-US" dirty="0"/>
          </a:p>
        </p:txBody>
      </p:sp>
      <p:sp>
        <p:nvSpPr>
          <p:cNvPr id="4" name="TextBox 3"/>
          <p:cNvSpPr txBox="1"/>
          <p:nvPr/>
        </p:nvSpPr>
        <p:spPr>
          <a:xfrm>
            <a:off x="1261872" y="905256"/>
            <a:ext cx="7946135" cy="1323439"/>
          </a:xfrm>
          <a:prstGeom prst="rect">
            <a:avLst/>
          </a:prstGeom>
          <a:noFill/>
        </p:spPr>
        <p:txBody>
          <a:bodyPr wrap="square" rtlCol="0">
            <a:spAutoFit/>
          </a:bodyPr>
          <a:lstStyle/>
          <a:p>
            <a:r>
              <a:rPr lang="en-US" sz="1600" dirty="0"/>
              <a:t>The Transition Readiness indicator gives students flexibility on how they demonstrate either academic or career readiness. This indicator also includes the attainment of English language proficiency for English learners on an exam that includes speaking, listening, reading and writing in English. The indicators include earning a high school diploma AND meeting expectations for either academic or career </a:t>
            </a:r>
            <a:r>
              <a:rPr lang="en-US" sz="1600" dirty="0" smtClean="0"/>
              <a:t>readiness.</a:t>
            </a:r>
            <a:endParaRPr lang="en-US" sz="1600" dirty="0"/>
          </a:p>
        </p:txBody>
      </p:sp>
      <p:sp>
        <p:nvSpPr>
          <p:cNvPr id="5" name="Title 1"/>
          <p:cNvSpPr txBox="1">
            <a:spLocks/>
          </p:cNvSpPr>
          <p:nvPr/>
        </p:nvSpPr>
        <p:spPr>
          <a:xfrm>
            <a:off x="1307592" y="257025"/>
            <a:ext cx="8266176" cy="1320800"/>
          </a:xfrm>
          <a:prstGeom prst="rect">
            <a:avLst/>
          </a:prstGeom>
        </p:spPr>
        <p:txBody>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Transition Readiness</a:t>
            </a:r>
            <a:endParaRPr lang="en-US" sz="2800" b="1" i="1" dirty="0"/>
          </a:p>
        </p:txBody>
      </p:sp>
      <p:graphicFrame>
        <p:nvGraphicFramePr>
          <p:cNvPr id="6" name="Table 5"/>
          <p:cNvGraphicFramePr>
            <a:graphicFrameLocks noGrp="1"/>
          </p:cNvGraphicFramePr>
          <p:nvPr>
            <p:extLst>
              <p:ext uri="{D42A27DB-BD31-4B8C-83A1-F6EECF244321}">
                <p14:modId xmlns:p14="http://schemas.microsoft.com/office/powerpoint/2010/main" val="768459450"/>
              </p:ext>
            </p:extLst>
          </p:nvPr>
        </p:nvGraphicFramePr>
        <p:xfrm>
          <a:off x="1261872" y="2550446"/>
          <a:ext cx="10930128" cy="1317466"/>
        </p:xfrm>
        <a:graphic>
          <a:graphicData uri="http://schemas.openxmlformats.org/drawingml/2006/table">
            <a:tbl>
              <a:tblPr firstRow="1" firstCol="1" bandRow="1">
                <a:tableStyleId>{5C22544A-7EE6-4342-B048-85BDC9FD1C3A}</a:tableStyleId>
              </a:tblPr>
              <a:tblGrid>
                <a:gridCol w="1535731">
                  <a:extLst>
                    <a:ext uri="{9D8B030D-6E8A-4147-A177-3AD203B41FA5}">
                      <a16:colId xmlns="" xmlns:a16="http://schemas.microsoft.com/office/drawing/2014/main" val="20000"/>
                    </a:ext>
                  </a:extLst>
                </a:gridCol>
                <a:gridCol w="1342217">
                  <a:extLst>
                    <a:ext uri="{9D8B030D-6E8A-4147-A177-3AD203B41FA5}">
                      <a16:colId xmlns="" xmlns:a16="http://schemas.microsoft.com/office/drawing/2014/main" val="20001"/>
                    </a:ext>
                  </a:extLst>
                </a:gridCol>
                <a:gridCol w="1533481">
                  <a:extLst>
                    <a:ext uri="{9D8B030D-6E8A-4147-A177-3AD203B41FA5}">
                      <a16:colId xmlns="" xmlns:a16="http://schemas.microsoft.com/office/drawing/2014/main" val="20002"/>
                    </a:ext>
                  </a:extLst>
                </a:gridCol>
                <a:gridCol w="1379345">
                  <a:extLst>
                    <a:ext uri="{9D8B030D-6E8A-4147-A177-3AD203B41FA5}">
                      <a16:colId xmlns="" xmlns:a16="http://schemas.microsoft.com/office/drawing/2014/main" val="20003"/>
                    </a:ext>
                  </a:extLst>
                </a:gridCol>
                <a:gridCol w="1606611">
                  <a:extLst>
                    <a:ext uri="{9D8B030D-6E8A-4147-A177-3AD203B41FA5}">
                      <a16:colId xmlns="" xmlns:a16="http://schemas.microsoft.com/office/drawing/2014/main" val="20004"/>
                    </a:ext>
                  </a:extLst>
                </a:gridCol>
                <a:gridCol w="1715743">
                  <a:extLst>
                    <a:ext uri="{9D8B030D-6E8A-4147-A177-3AD203B41FA5}">
                      <a16:colId xmlns="" xmlns:a16="http://schemas.microsoft.com/office/drawing/2014/main" val="20005"/>
                    </a:ext>
                  </a:extLst>
                </a:gridCol>
                <a:gridCol w="1817000">
                  <a:extLst>
                    <a:ext uri="{9D8B030D-6E8A-4147-A177-3AD203B41FA5}">
                      <a16:colId xmlns="" xmlns:a16="http://schemas.microsoft.com/office/drawing/2014/main" val="20006"/>
                    </a:ext>
                  </a:extLst>
                </a:gridCol>
              </a:tblGrid>
              <a:tr h="934976">
                <a:tc>
                  <a:txBody>
                    <a:bodyPr/>
                    <a:lstStyle/>
                    <a:p>
                      <a:pPr marL="0" marR="0" algn="ctr" hangingPunct="0">
                        <a:lnSpc>
                          <a:spcPct val="107000"/>
                        </a:lnSpc>
                        <a:spcBef>
                          <a:spcPts val="0"/>
                        </a:spcBef>
                        <a:spcAft>
                          <a:spcPts val="0"/>
                        </a:spcAft>
                      </a:pPr>
                      <a:r>
                        <a:rPr lang="en-US" sz="2000" dirty="0">
                          <a:effectLst/>
                        </a:rPr>
                        <a:t>School Level</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Total Number of Schools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Very Low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Low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Medium</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Very 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382490">
                <a:tc>
                  <a:txBody>
                    <a:bodyPr/>
                    <a:lstStyle/>
                    <a:p>
                      <a:pPr marL="0" marR="0" fontAlgn="auto" hangingPunct="1">
                        <a:spcBef>
                          <a:spcPts val="0"/>
                        </a:spcBef>
                        <a:spcAft>
                          <a:spcPts val="0"/>
                        </a:spcAft>
                      </a:pPr>
                      <a:r>
                        <a:rPr lang="en-US" sz="2000">
                          <a:effectLst/>
                        </a:rPr>
                        <a:t>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228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30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62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71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40</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dirty="0">
                          <a:effectLst/>
                        </a:rPr>
                        <a:t>25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54193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9425" t="24133" r="60775" b="22267"/>
          <a:stretch/>
        </p:blipFill>
        <p:spPr>
          <a:xfrm>
            <a:off x="1490933" y="2005667"/>
            <a:ext cx="6603819" cy="5027908"/>
          </a:xfrm>
          <a:prstGeom prst="rect">
            <a:avLst/>
          </a:prstGeom>
        </p:spPr>
      </p:pic>
      <p:sp>
        <p:nvSpPr>
          <p:cNvPr id="2" name="Slide Number Placeholder 1"/>
          <p:cNvSpPr>
            <a:spLocks noGrp="1"/>
          </p:cNvSpPr>
          <p:nvPr>
            <p:ph type="sldNum" sz="quarter" idx="4"/>
          </p:nvPr>
        </p:nvSpPr>
        <p:spPr/>
        <p:txBody>
          <a:bodyPr/>
          <a:lstStyle/>
          <a:p>
            <a:fld id="{91BD7323-49BF-4C97-8773-5EC64C492009}" type="slidenum">
              <a:rPr lang="en-US" smtClean="0"/>
              <a:pPr/>
              <a:t>18</a:t>
            </a:fld>
            <a:endParaRPr lang="en-US" dirty="0"/>
          </a:p>
        </p:txBody>
      </p:sp>
      <p:sp>
        <p:nvSpPr>
          <p:cNvPr id="4" name="TextBox 3"/>
          <p:cNvSpPr txBox="1"/>
          <p:nvPr/>
        </p:nvSpPr>
        <p:spPr>
          <a:xfrm>
            <a:off x="1261872" y="905256"/>
            <a:ext cx="7946135" cy="954107"/>
          </a:xfrm>
          <a:prstGeom prst="rect">
            <a:avLst/>
          </a:prstGeom>
          <a:noFill/>
        </p:spPr>
        <p:txBody>
          <a:bodyPr wrap="square" rtlCol="0">
            <a:spAutoFit/>
          </a:bodyPr>
          <a:lstStyle/>
          <a:p>
            <a:r>
              <a:rPr lang="en-US" sz="2800" dirty="0" smtClean="0"/>
              <a:t>Novice levels across student groups provide a stark illustration of Kentucky’s achievement gaps. </a:t>
            </a:r>
            <a:endParaRPr lang="en-US" sz="2800" dirty="0"/>
          </a:p>
        </p:txBody>
      </p:sp>
      <p:sp>
        <p:nvSpPr>
          <p:cNvPr id="5" name="Title 1"/>
          <p:cNvSpPr txBox="1">
            <a:spLocks/>
          </p:cNvSpPr>
          <p:nvPr/>
        </p:nvSpPr>
        <p:spPr>
          <a:xfrm>
            <a:off x="1307592" y="257025"/>
            <a:ext cx="9198864" cy="1320800"/>
          </a:xfrm>
          <a:prstGeom prst="rect">
            <a:avLst/>
          </a:prstGeom>
        </p:spPr>
        <p:txBody>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smtClean="0"/>
              <a:t>Novice Performance – High Schools</a:t>
            </a:r>
            <a:endParaRPr lang="en-US" sz="2800" b="1" i="1" dirty="0"/>
          </a:p>
        </p:txBody>
      </p:sp>
      <p:sp>
        <p:nvSpPr>
          <p:cNvPr id="7" name="TextBox 6"/>
          <p:cNvSpPr txBox="1"/>
          <p:nvPr/>
        </p:nvSpPr>
        <p:spPr>
          <a:xfrm>
            <a:off x="2441448" y="2256819"/>
            <a:ext cx="1241045"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High Schools</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847587" y="2256819"/>
            <a:ext cx="1241045" cy="307777"/>
          </a:xfrm>
          <a:prstGeom prst="rect">
            <a:avLst/>
          </a:prstGeom>
          <a:noFill/>
        </p:spPr>
        <p:txBody>
          <a:bodyPr wrap="non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High Schools</a:t>
            </a:r>
            <a:endParaRPr lang="en-US" sz="1400" dirty="0">
              <a:solidFill>
                <a:schemeClr val="bg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8677656" y="3502152"/>
            <a:ext cx="184731" cy="369332"/>
          </a:xfrm>
          <a:prstGeom prst="rect">
            <a:avLst/>
          </a:prstGeom>
          <a:noFill/>
        </p:spPr>
        <p:txBody>
          <a:bodyPr wrap="none" rtlCol="0">
            <a:spAutoFit/>
          </a:bodyPr>
          <a:lstStyle/>
          <a:p>
            <a:endParaRPr lang="en-US" dirty="0"/>
          </a:p>
        </p:txBody>
      </p:sp>
      <p:sp>
        <p:nvSpPr>
          <p:cNvPr id="9" name="TextBox 8"/>
          <p:cNvSpPr txBox="1"/>
          <p:nvPr/>
        </p:nvSpPr>
        <p:spPr>
          <a:xfrm>
            <a:off x="8266637" y="3081528"/>
            <a:ext cx="184731" cy="369332"/>
          </a:xfrm>
          <a:prstGeom prst="rect">
            <a:avLst/>
          </a:prstGeom>
          <a:noFill/>
        </p:spPr>
        <p:txBody>
          <a:bodyPr wrap="none" rtlCol="0">
            <a:spAutoFit/>
          </a:bodyPr>
          <a:lstStyle/>
          <a:p>
            <a:endParaRPr lang="en-US" dirty="0"/>
          </a:p>
        </p:txBody>
      </p:sp>
      <p:sp>
        <p:nvSpPr>
          <p:cNvPr id="11" name="TextBox 10"/>
          <p:cNvSpPr txBox="1"/>
          <p:nvPr/>
        </p:nvSpPr>
        <p:spPr>
          <a:xfrm>
            <a:off x="7659291" y="3132820"/>
            <a:ext cx="2406192" cy="1477328"/>
          </a:xfrm>
          <a:prstGeom prst="rect">
            <a:avLst/>
          </a:prstGeom>
          <a:noFill/>
        </p:spPr>
        <p:txBody>
          <a:bodyPr wrap="square" rtlCol="0">
            <a:spAutoFit/>
          </a:bodyPr>
          <a:lstStyle/>
          <a:p>
            <a:r>
              <a:rPr lang="en-US" dirty="0" smtClean="0"/>
              <a:t>Performance </a:t>
            </a:r>
            <a:r>
              <a:rPr lang="en-US" dirty="0"/>
              <a:t>Level Percentages are for the ACT and Alternate K-PREP assessment.</a:t>
            </a:r>
          </a:p>
          <a:p>
            <a:endParaRPr lang="en-US" dirty="0"/>
          </a:p>
        </p:txBody>
      </p:sp>
    </p:spTree>
    <p:extLst>
      <p:ext uri="{BB962C8B-B14F-4D97-AF65-F5344CB8AC3E}">
        <p14:creationId xmlns:p14="http://schemas.microsoft.com/office/powerpoint/2010/main" val="1587406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8" y="257025"/>
            <a:ext cx="7945446" cy="1320800"/>
          </a:xfrm>
        </p:spPr>
        <p:txBody>
          <a:bodyPr/>
          <a:lstStyle/>
          <a:p>
            <a:r>
              <a:rPr lang="en-US" b="1" dirty="0" smtClean="0"/>
              <a:t>Graduation Indicator</a:t>
            </a:r>
            <a:endParaRPr lang="en-US" b="1" dirty="0"/>
          </a:p>
        </p:txBody>
      </p:sp>
      <p:sp>
        <p:nvSpPr>
          <p:cNvPr id="4" name="Slide Number Placeholder 3"/>
          <p:cNvSpPr>
            <a:spLocks noGrp="1"/>
          </p:cNvSpPr>
          <p:nvPr>
            <p:ph type="sldNum" sz="quarter" idx="12"/>
          </p:nvPr>
        </p:nvSpPr>
        <p:spPr/>
        <p:txBody>
          <a:bodyPr/>
          <a:lstStyle/>
          <a:p>
            <a:fld id="{91BD7323-49BF-4C97-8773-5EC64C492009}" type="slidenum">
              <a:rPr lang="en-US" smtClean="0"/>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741831"/>
              </p:ext>
            </p:extLst>
          </p:nvPr>
        </p:nvGraphicFramePr>
        <p:xfrm>
          <a:off x="1338135" y="1261142"/>
          <a:ext cx="10594786" cy="1847818"/>
        </p:xfrm>
        <a:graphic>
          <a:graphicData uri="http://schemas.openxmlformats.org/drawingml/2006/table">
            <a:tbl>
              <a:tblPr firstRow="1" firstCol="1" bandRow="1">
                <a:tableStyleId>{5C22544A-7EE6-4342-B048-85BDC9FD1C3A}</a:tableStyleId>
              </a:tblPr>
              <a:tblGrid>
                <a:gridCol w="1414456">
                  <a:extLst>
                    <a:ext uri="{9D8B030D-6E8A-4147-A177-3AD203B41FA5}">
                      <a16:colId xmlns="" xmlns:a16="http://schemas.microsoft.com/office/drawing/2014/main" val="20000"/>
                    </a:ext>
                  </a:extLst>
                </a:gridCol>
                <a:gridCol w="1354475">
                  <a:extLst>
                    <a:ext uri="{9D8B030D-6E8A-4147-A177-3AD203B41FA5}">
                      <a16:colId xmlns="" xmlns:a16="http://schemas.microsoft.com/office/drawing/2014/main" val="20001"/>
                    </a:ext>
                  </a:extLst>
                </a:gridCol>
                <a:gridCol w="1490795">
                  <a:extLst>
                    <a:ext uri="{9D8B030D-6E8A-4147-A177-3AD203B41FA5}">
                      <a16:colId xmlns="" xmlns:a16="http://schemas.microsoft.com/office/drawing/2014/main" val="20002"/>
                    </a:ext>
                  </a:extLst>
                </a:gridCol>
                <a:gridCol w="1340298">
                  <a:extLst>
                    <a:ext uri="{9D8B030D-6E8A-4147-A177-3AD203B41FA5}">
                      <a16:colId xmlns="" xmlns:a16="http://schemas.microsoft.com/office/drawing/2014/main" val="20003"/>
                    </a:ext>
                  </a:extLst>
                </a:gridCol>
                <a:gridCol w="1559500">
                  <a:extLst>
                    <a:ext uri="{9D8B030D-6E8A-4147-A177-3AD203B41FA5}">
                      <a16:colId xmlns="" xmlns:a16="http://schemas.microsoft.com/office/drawing/2014/main" val="20004"/>
                    </a:ext>
                  </a:extLst>
                </a:gridCol>
                <a:gridCol w="1668556">
                  <a:extLst>
                    <a:ext uri="{9D8B030D-6E8A-4147-A177-3AD203B41FA5}">
                      <a16:colId xmlns="" xmlns:a16="http://schemas.microsoft.com/office/drawing/2014/main" val="20005"/>
                    </a:ext>
                  </a:extLst>
                </a:gridCol>
                <a:gridCol w="1766706">
                  <a:extLst>
                    <a:ext uri="{9D8B030D-6E8A-4147-A177-3AD203B41FA5}">
                      <a16:colId xmlns="" xmlns:a16="http://schemas.microsoft.com/office/drawing/2014/main" val="20006"/>
                    </a:ext>
                  </a:extLst>
                </a:gridCol>
              </a:tblGrid>
              <a:tr h="1195647">
                <a:tc>
                  <a:txBody>
                    <a:bodyPr/>
                    <a:lstStyle/>
                    <a:p>
                      <a:pPr marL="0" marR="0" algn="ctr" hangingPunct="0">
                        <a:lnSpc>
                          <a:spcPct val="107000"/>
                        </a:lnSpc>
                        <a:spcBef>
                          <a:spcPts val="0"/>
                        </a:spcBef>
                        <a:spcAft>
                          <a:spcPts val="0"/>
                        </a:spcAft>
                      </a:pPr>
                      <a:r>
                        <a:rPr lang="en-US" sz="2000">
                          <a:effectLst/>
                        </a:rPr>
                        <a:t>School Level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Total Number of Schools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Very Low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Low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Medium</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Very 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652171">
                <a:tc>
                  <a:txBody>
                    <a:bodyPr/>
                    <a:lstStyle/>
                    <a:p>
                      <a:pPr marL="0" marR="0" fontAlgn="auto" hangingPunct="1">
                        <a:spcBef>
                          <a:spcPts val="0"/>
                        </a:spcBef>
                        <a:spcAft>
                          <a:spcPts val="0"/>
                        </a:spcAft>
                      </a:pPr>
                      <a:r>
                        <a:rPr lang="en-US" sz="2000">
                          <a:effectLst/>
                        </a:rPr>
                        <a:t>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228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22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42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32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dirty="0">
                          <a:effectLst/>
                        </a:rPr>
                        <a:t>61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dirty="0">
                          <a:effectLst/>
                        </a:rPr>
                        <a:t>71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bl>
          </a:graphicData>
        </a:graphic>
      </p:graphicFrame>
      <p:sp>
        <p:nvSpPr>
          <p:cNvPr id="6" name="TextBox 5"/>
          <p:cNvSpPr txBox="1"/>
          <p:nvPr/>
        </p:nvSpPr>
        <p:spPr>
          <a:xfrm>
            <a:off x="1338136" y="3721606"/>
            <a:ext cx="8211218" cy="2308324"/>
          </a:xfrm>
          <a:prstGeom prst="rect">
            <a:avLst/>
          </a:prstGeom>
          <a:noFill/>
        </p:spPr>
        <p:txBody>
          <a:bodyPr wrap="square" rtlCol="0">
            <a:spAutoFit/>
          </a:bodyPr>
          <a:lstStyle/>
          <a:p>
            <a:r>
              <a:rPr lang="en-US" dirty="0"/>
              <a:t>The Graduation indicator includes a 5-year and 4-year adjusted cohort graduation rate. Both the 4-year and 5-year adjusted cohort formula uses the number of students who graduate in four and five years divided by the number of students who form the adjusted cohort for the graduating class. The 5-year rate recognizes the persistence of students and educators in completing the requirements for a Kentucky high school diploma. Kentucky’s Graduation indicator averages the 4- and 5-year rates.</a:t>
            </a:r>
          </a:p>
          <a:p>
            <a:endParaRPr lang="en-US" dirty="0"/>
          </a:p>
        </p:txBody>
      </p:sp>
    </p:spTree>
    <p:extLst>
      <p:ext uri="{BB962C8B-B14F-4D97-AF65-F5344CB8AC3E}">
        <p14:creationId xmlns:p14="http://schemas.microsoft.com/office/powerpoint/2010/main" val="428834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2</a:t>
            </a:fld>
            <a:endParaRPr lang="en-US" dirty="0"/>
          </a:p>
        </p:txBody>
      </p:sp>
      <p:sp>
        <p:nvSpPr>
          <p:cNvPr id="2" name="Title 1"/>
          <p:cNvSpPr>
            <a:spLocks noGrp="1"/>
          </p:cNvSpPr>
          <p:nvPr>
            <p:ph type="title" idx="4294967295"/>
          </p:nvPr>
        </p:nvSpPr>
        <p:spPr>
          <a:xfrm>
            <a:off x="1320800" y="-21166"/>
            <a:ext cx="8991600" cy="910167"/>
          </a:xfrm>
          <a:prstGeom prst="rect">
            <a:avLst/>
          </a:prstGeom>
        </p:spPr>
        <p:txBody>
          <a:bodyPr>
            <a:normAutofit/>
          </a:bodyPr>
          <a:lstStyle/>
          <a:p>
            <a:pPr algn="ctr"/>
            <a:r>
              <a:rPr lang="en-US" sz="3600" dirty="0" smtClean="0"/>
              <a:t>Standard Setting Panel Participants</a:t>
            </a:r>
            <a:endParaRPr lang="en-US" sz="3600" dirty="0"/>
          </a:p>
        </p:txBody>
      </p:sp>
      <p:graphicFrame>
        <p:nvGraphicFramePr>
          <p:cNvPr id="6" name="Table 5" descr="Members of the Accountability Performance Standard Setting Committee&#10;" title="Members of the Accountability Performance Standard Setting Committee"/>
          <p:cNvGraphicFramePr>
            <a:graphicFrameLocks noGrp="1"/>
          </p:cNvGraphicFramePr>
          <p:nvPr>
            <p:extLst/>
          </p:nvPr>
        </p:nvGraphicFramePr>
        <p:xfrm>
          <a:off x="-42523" y="619519"/>
          <a:ext cx="12025226" cy="6563360"/>
        </p:xfrm>
        <a:graphic>
          <a:graphicData uri="http://schemas.openxmlformats.org/drawingml/2006/table">
            <a:tbl>
              <a:tblPr firstRow="1" bandRow="1">
                <a:tableStyleId>{5C22544A-7EE6-4342-B048-85BDC9FD1C3A}</a:tableStyleId>
              </a:tblPr>
              <a:tblGrid>
                <a:gridCol w="6012613">
                  <a:extLst>
                    <a:ext uri="{9D8B030D-6E8A-4147-A177-3AD203B41FA5}">
                      <a16:colId xmlns="" xmlns:a16="http://schemas.microsoft.com/office/drawing/2014/main" val="20000"/>
                    </a:ext>
                  </a:extLst>
                </a:gridCol>
                <a:gridCol w="6012613">
                  <a:extLst>
                    <a:ext uri="{9D8B030D-6E8A-4147-A177-3AD203B41FA5}">
                      <a16:colId xmlns="" xmlns:a16="http://schemas.microsoft.com/office/drawing/2014/main" val="20001"/>
                    </a:ext>
                  </a:extLst>
                </a:gridCol>
              </a:tblGrid>
              <a:tr h="467360">
                <a:tc>
                  <a:txBody>
                    <a:bodyPr/>
                    <a:lstStyle/>
                    <a:p>
                      <a:pPr marL="341313" marR="0" lvl="0" indent="-282575" algn="r" defTabSz="342900" rtl="0" eaLnBrk="1" fontAlgn="auto" latinLnBrk="0" hangingPunct="1">
                        <a:lnSpc>
                          <a:spcPct val="100000"/>
                        </a:lnSpc>
                        <a:spcBef>
                          <a:spcPts val="0"/>
                        </a:spcBef>
                        <a:spcAft>
                          <a:spcPts val="0"/>
                        </a:spcAft>
                        <a:buClrTx/>
                        <a:buSzTx/>
                        <a:buFontTx/>
                        <a:buNone/>
                        <a:tabLst>
                          <a:tab pos="341313" algn="l"/>
                        </a:tabLst>
                        <a:defRPr/>
                      </a:pPr>
                      <a:r>
                        <a:rPr lang="en-US" sz="2100" kern="1200" dirty="0">
                          <a:effectLst/>
                        </a:rPr>
                        <a:t>Members of the Accountability</a:t>
                      </a:r>
                      <a:endParaRPr lang="en-US" sz="2100" b="1" kern="1200" dirty="0">
                        <a:solidFill>
                          <a:schemeClr val="tx1"/>
                        </a:solidFill>
                        <a:effectLst/>
                        <a:latin typeface="+mn-lt"/>
                        <a:ea typeface="+mn-ea"/>
                        <a:cs typeface="+mn-cs"/>
                      </a:endParaRPr>
                    </a:p>
                  </a:txBody>
                  <a:tcPr>
                    <a:lnL w="12700" cmpd="sng">
                      <a:noFill/>
                    </a:lnL>
                    <a:lnR w="12700" cap="flat" cmpd="sng" algn="ctr">
                      <a:no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00050" marR="0" lvl="0" indent="-341313" algn="l" defTabSz="342900" rtl="0" eaLnBrk="1" fontAlgn="auto" latinLnBrk="0" hangingPunct="1">
                        <a:lnSpc>
                          <a:spcPct val="100000"/>
                        </a:lnSpc>
                        <a:spcBef>
                          <a:spcPts val="0"/>
                        </a:spcBef>
                        <a:spcAft>
                          <a:spcPts val="0"/>
                        </a:spcAft>
                        <a:buClrTx/>
                        <a:buSzTx/>
                        <a:buFontTx/>
                        <a:buNone/>
                        <a:tabLst>
                          <a:tab pos="117475" algn="l"/>
                          <a:tab pos="176213" algn="l"/>
                        </a:tabLst>
                        <a:defRPr/>
                      </a:pPr>
                      <a:r>
                        <a:rPr lang="en-US" sz="2100" kern="1200" dirty="0">
                          <a:effectLst/>
                        </a:rPr>
                        <a:t>Performance Standard Setting Committee</a:t>
                      </a:r>
                    </a:p>
                  </a:txBody>
                  <a:tcPr>
                    <a:lnL w="12700" cap="flat" cmpd="sng" algn="ctr">
                      <a:noFill/>
                      <a:prstDash val="solid"/>
                      <a:round/>
                      <a:headEnd type="none" w="med" len="med"/>
                      <a:tailEnd type="none" w="med" len="med"/>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096000">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Hal Heiner, chair, Kentucky Board of Education</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Gary Houchens, member, Kentucky Board of Education</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Danny Adkins, superintendent, Floyd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Paul Mullins, superintendent, Logan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Marty Pollio, superintendent/Dena Dosett, chief executive director, Jefferson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Diane Hatchett, superintendent, Berea Independent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Scott Hawkins, superintendent, Woodford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Aaron Collins, superintendent, Fulton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Teresa Nicholas, district assessment coordinator, Pulaski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Amanda Reed, district assessment coordinator, LaRue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Stephen Flatt, director of special education, Marshall County schools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Jerri Rowland, principal, Monroe County Area Technology Center</a:t>
                      </a:r>
                    </a:p>
                  </a:txBody>
                  <a:tcPr>
                    <a:lnT w="76200" cap="flat" cmpd="sng" algn="ctr">
                      <a:solidFill>
                        <a:schemeClr val="bg1"/>
                      </a:solidFill>
                      <a:prstDash val="solid"/>
                      <a:round/>
                      <a:headEnd type="none" w="med" len="med"/>
                      <a:tailEnd type="none" w="med" len="med"/>
                    </a:lnT>
                  </a:tcP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Susan Brashear, principal, Whitley Central Intermediate School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Amy Lingo, dean, College of Education, University of Louisville</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Amy Razor, executive director, Northern Kentucky Cooperative for Educational Services</a:t>
                      </a:r>
                    </a:p>
                    <a:p>
                      <a:pPr marL="285750" lvl="0" indent="-285750" algn="l" defTabSz="342900" rtl="0" eaLnBrk="1" latinLnBrk="0" hangingPunct="1">
                        <a:buFont typeface="Arial" panose="020B0604020202020204" pitchFamily="34" charset="0"/>
                        <a:buChar char="•"/>
                      </a:pPr>
                      <a:r>
                        <a:rPr lang="en-US" sz="1800" kern="1200" dirty="0">
                          <a:solidFill>
                            <a:schemeClr val="dk1"/>
                          </a:solidFill>
                          <a:effectLst/>
                          <a:latin typeface="+mn-lt"/>
                          <a:ea typeface="+mn-ea"/>
                          <a:cs typeface="+mn-cs"/>
                        </a:rPr>
                        <a:t>Rhonda Caldwell, executive director, Kentucky Association of School Administrators</a:t>
                      </a: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Rhonda </a:t>
                      </a:r>
                      <a:r>
                        <a:rPr lang="en-US" sz="1800" kern="1200" dirty="0" smtClean="0">
                          <a:solidFill>
                            <a:schemeClr val="dk1"/>
                          </a:solidFill>
                          <a:effectLst/>
                          <a:latin typeface="+mn-lt"/>
                          <a:ea typeface="+mn-ea"/>
                          <a:cs typeface="+mn-cs"/>
                        </a:rPr>
                        <a:t>Caldwell/Owens </a:t>
                      </a:r>
                      <a:r>
                        <a:rPr lang="en-US" sz="1800" kern="1200" dirty="0">
                          <a:solidFill>
                            <a:schemeClr val="dk1"/>
                          </a:solidFill>
                          <a:effectLst/>
                          <a:latin typeface="+mn-lt"/>
                          <a:ea typeface="+mn-ea"/>
                          <a:cs typeface="+mn-cs"/>
                        </a:rPr>
                        <a:t>Saylor, Kentucky Association of School Administrators</a:t>
                      </a:r>
                    </a:p>
                    <a:p>
                      <a:pPr marL="285750" lvl="0" indent="-285750" algn="l" defTabSz="342900" rtl="0" eaLnBrk="1" latinLnBrk="0" hangingPunct="1">
                        <a:buFont typeface="Arial" panose="020B0604020202020204" pitchFamily="34" charset="0"/>
                        <a:buChar char="•"/>
                      </a:pPr>
                      <a:r>
                        <a:rPr lang="en-US" sz="1800" kern="1200" dirty="0">
                          <a:solidFill>
                            <a:schemeClr val="dk1"/>
                          </a:solidFill>
                          <a:effectLst/>
                          <a:latin typeface="+mn-lt"/>
                          <a:ea typeface="+mn-ea"/>
                          <a:cs typeface="+mn-cs"/>
                        </a:rPr>
                        <a:t>Melissa Aguilar, executive director, Kentucky Workforce Innovation Board</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Rhonda Harmon, executive director, KASC</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Annissa Franklin, chief administrative officer, Urban League of Lexington</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Sarah Davasher-Wisdom, chief operating officer, Greater Louisville Inc.</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Penny Christian, parent, member of Kentucky PTA</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Margo Bruce, teacher, Webster County High School</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Amanda Underwood, teacher, Mason County Middle School</a:t>
                      </a:r>
                    </a:p>
                    <a:p>
                      <a:pPr marL="342900" marR="0" lvl="0" indent="-342900">
                        <a:spcBef>
                          <a:spcPts val="0"/>
                        </a:spcBef>
                        <a:spcAft>
                          <a:spcPts val="525"/>
                        </a:spcAft>
                        <a:buSzPts val="1000"/>
                        <a:buFont typeface="Symbol" panose="05050102010706020507" pitchFamily="18" charset="2"/>
                        <a:buChar char=""/>
                        <a:tabLst>
                          <a:tab pos="457200" algn="l"/>
                        </a:tabLst>
                      </a:pPr>
                      <a:endParaRPr lang="en-US" sz="1600" dirty="0">
                        <a:solidFill>
                          <a:srgbClr val="000000"/>
                        </a:solidFill>
                        <a:effectLst/>
                        <a:latin typeface="Times New Roman" panose="02020603050405020304" pitchFamily="18" charset="0"/>
                        <a:ea typeface="Calibri" panose="020F0502020204030204" pitchFamily="34" charset="0"/>
                      </a:endParaRPr>
                    </a:p>
                  </a:txBody>
                  <a:tcPr>
                    <a:lnT w="762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5222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20</a:t>
            </a:fld>
            <a:endParaRPr lang="en-US" dirty="0"/>
          </a:p>
        </p:txBody>
      </p:sp>
      <p:sp>
        <p:nvSpPr>
          <p:cNvPr id="3" name="TextBox 2"/>
          <p:cNvSpPr txBox="1"/>
          <p:nvPr/>
        </p:nvSpPr>
        <p:spPr>
          <a:xfrm>
            <a:off x="2372259" y="4416552"/>
            <a:ext cx="5585183" cy="646331"/>
          </a:xfrm>
          <a:prstGeom prst="rect">
            <a:avLst/>
          </a:prstGeom>
          <a:noFill/>
        </p:spPr>
        <p:txBody>
          <a:bodyPr wrap="none" rtlCol="0">
            <a:spAutoFit/>
          </a:bodyPr>
          <a:lstStyle/>
          <a:p>
            <a:r>
              <a:rPr lang="en-US" sz="3600" b="1" dirty="0" smtClean="0">
                <a:solidFill>
                  <a:srgbClr val="44528E"/>
                </a:solidFill>
                <a:effectLst>
                  <a:outerShdw blurRad="38100" dist="38100" dir="2700000" algn="tl">
                    <a:srgbClr val="000000">
                      <a:alpha val="43137"/>
                    </a:srgbClr>
                  </a:outerShdw>
                </a:effectLst>
                <a:latin typeface="+mj-lt"/>
              </a:rPr>
              <a:t>Federal Classifications</a:t>
            </a:r>
            <a:endParaRPr lang="en-US" sz="3600" b="1" dirty="0">
              <a:solidFill>
                <a:srgbClr val="44528E"/>
              </a:solidFill>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rotWithShape="1">
          <a:blip r:embed="rId2"/>
          <a:srcRect l="15675" t="71067" r="66965" b="5200"/>
          <a:stretch/>
        </p:blipFill>
        <p:spPr>
          <a:xfrm>
            <a:off x="2066543" y="1609344"/>
            <a:ext cx="6040509" cy="2322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2182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57025"/>
            <a:ext cx="7890582" cy="1320800"/>
          </a:xfrm>
        </p:spPr>
        <p:txBody>
          <a:bodyPr/>
          <a:lstStyle/>
          <a:p>
            <a:r>
              <a:rPr lang="en-US" b="1" dirty="0" smtClean="0"/>
              <a:t>CSI Schools</a:t>
            </a:r>
            <a:endParaRPr lang="en-US" b="1" dirty="0"/>
          </a:p>
        </p:txBody>
      </p:sp>
      <p:sp>
        <p:nvSpPr>
          <p:cNvPr id="3" name="Text Placeholder 2"/>
          <p:cNvSpPr>
            <a:spLocks noGrp="1"/>
          </p:cNvSpPr>
          <p:nvPr>
            <p:ph type="body" sz="quarter" idx="13"/>
          </p:nvPr>
        </p:nvSpPr>
        <p:spPr>
          <a:xfrm>
            <a:off x="1261872" y="1124712"/>
            <a:ext cx="8482629" cy="5550063"/>
          </a:xfrm>
        </p:spPr>
        <p:txBody>
          <a:bodyPr/>
          <a:lstStyle/>
          <a:p>
            <a:r>
              <a:rPr lang="en-US" sz="3200" dirty="0" smtClean="0"/>
              <a:t>50 schools designated for comprehensive support &amp; improvement</a:t>
            </a:r>
          </a:p>
          <a:p>
            <a:r>
              <a:rPr lang="en-US" sz="3200" dirty="0"/>
              <a:t>Schools identified as CSI have additional responsibilities for school improvement, but this designation also makes them eligible for additional funding and resources to support their turnaround efforts</a:t>
            </a:r>
            <a:r>
              <a:rPr lang="en-US" sz="3200" dirty="0" smtClean="0"/>
              <a:t>.</a:t>
            </a:r>
          </a:p>
          <a:p>
            <a:r>
              <a:rPr lang="en-US" sz="3200" dirty="0" smtClean="0"/>
              <a:t>34 of 50 schools are in Jefferson County.</a:t>
            </a:r>
            <a:endParaRPr lang="en-US" sz="3200" dirty="0"/>
          </a:p>
        </p:txBody>
      </p:sp>
      <p:sp>
        <p:nvSpPr>
          <p:cNvPr id="4" name="Slide Number Placeholder 3"/>
          <p:cNvSpPr>
            <a:spLocks noGrp="1"/>
          </p:cNvSpPr>
          <p:nvPr>
            <p:ph type="sldNum" sz="quarter" idx="12"/>
          </p:nvPr>
        </p:nvSpPr>
        <p:spPr/>
        <p:txBody>
          <a:bodyPr/>
          <a:lstStyle/>
          <a:p>
            <a:fld id="{91BD7323-49BF-4C97-8773-5EC64C492009}" type="slidenum">
              <a:rPr lang="en-US" smtClean="0"/>
              <a:t>21</a:t>
            </a:fld>
            <a:endParaRPr lang="en-US" dirty="0"/>
          </a:p>
        </p:txBody>
      </p:sp>
    </p:spTree>
    <p:extLst>
      <p:ext uri="{BB962C8B-B14F-4D97-AF65-F5344CB8AC3E}">
        <p14:creationId xmlns:p14="http://schemas.microsoft.com/office/powerpoint/2010/main" val="552331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0704" y="731520"/>
            <a:ext cx="10817352" cy="51114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9281"/>
            <a:ext cx="8009454" cy="1320800"/>
          </a:xfrm>
        </p:spPr>
        <p:txBody>
          <a:bodyPr/>
          <a:lstStyle/>
          <a:p>
            <a:r>
              <a:rPr lang="en-US" dirty="0" smtClean="0"/>
              <a:t>CSI Schools</a:t>
            </a:r>
            <a:endParaRPr lang="en-US" dirty="0"/>
          </a:p>
        </p:txBody>
      </p:sp>
      <p:sp>
        <p:nvSpPr>
          <p:cNvPr id="3" name="Text Placeholder 2"/>
          <p:cNvSpPr>
            <a:spLocks noGrp="1"/>
          </p:cNvSpPr>
          <p:nvPr>
            <p:ph type="body" sz="quarter" idx="13"/>
          </p:nvPr>
        </p:nvSpPr>
        <p:spPr>
          <a:xfrm>
            <a:off x="1143000" y="849907"/>
            <a:ext cx="10908792" cy="4901324"/>
          </a:xfrm>
        </p:spPr>
        <p:txBody>
          <a:bodyPr numCol="3"/>
          <a:lstStyle/>
          <a:p>
            <a:pPr lvl="0"/>
            <a:r>
              <a:rPr lang="en-US" sz="1000" dirty="0"/>
              <a:t>Atkinson Academy (Jefferson County)</a:t>
            </a:r>
          </a:p>
          <a:p>
            <a:pPr lvl="0"/>
            <a:r>
              <a:rPr lang="en-US" sz="1000" dirty="0"/>
              <a:t>Breckinridge-Franklin Elementary (Jefferson County)</a:t>
            </a:r>
          </a:p>
          <a:p>
            <a:pPr lvl="0"/>
            <a:r>
              <a:rPr lang="en-US" sz="1000" dirty="0" err="1"/>
              <a:t>Byck</a:t>
            </a:r>
            <a:r>
              <a:rPr lang="en-US" sz="1000" dirty="0"/>
              <a:t> Elementary (Jefferson County)</a:t>
            </a:r>
          </a:p>
          <a:p>
            <a:pPr lvl="0"/>
            <a:r>
              <a:rPr lang="en-US" sz="1000" dirty="0"/>
              <a:t>Cane Run Elementary (Jefferson County)</a:t>
            </a:r>
          </a:p>
          <a:p>
            <a:pPr lvl="0"/>
            <a:r>
              <a:rPr lang="en-US" sz="1000" dirty="0"/>
              <a:t>Coleridge-Taylor Montessori Elementary (Jefferson County)</a:t>
            </a:r>
          </a:p>
          <a:p>
            <a:pPr lvl="0"/>
            <a:r>
              <a:rPr lang="en-US" sz="1000" dirty="0"/>
              <a:t>Conway Middle (Jefferson County)</a:t>
            </a:r>
          </a:p>
          <a:p>
            <a:pPr lvl="0"/>
            <a:r>
              <a:rPr lang="en-US" sz="1000" dirty="0"/>
              <a:t>Cordia High School (Knott County)</a:t>
            </a:r>
          </a:p>
          <a:p>
            <a:pPr lvl="0"/>
            <a:r>
              <a:rPr lang="en-US" sz="1000" dirty="0"/>
              <a:t>Cordia Middle School (Knott County)</a:t>
            </a:r>
          </a:p>
          <a:p>
            <a:pPr lvl="0"/>
            <a:r>
              <a:rPr lang="en-US" sz="1000" dirty="0"/>
              <a:t>Doss High (Jefferson County)</a:t>
            </a:r>
          </a:p>
          <a:p>
            <a:pPr lvl="0"/>
            <a:r>
              <a:rPr lang="en-US" sz="1000" dirty="0"/>
              <a:t>Duff-Allen Central Elementary (Floyd County)</a:t>
            </a:r>
          </a:p>
          <a:p>
            <a:pPr lvl="0"/>
            <a:r>
              <a:rPr lang="en-US" sz="1000" dirty="0" err="1"/>
              <a:t>Emmalena</a:t>
            </a:r>
            <a:r>
              <a:rPr lang="en-US" sz="1000" dirty="0"/>
              <a:t> Elementary School (Knott County)</a:t>
            </a:r>
          </a:p>
          <a:p>
            <a:pPr lvl="0"/>
            <a:r>
              <a:rPr lang="en-US" sz="1000" dirty="0"/>
              <a:t>Engelhard Elementary (Jefferson County)</a:t>
            </a:r>
          </a:p>
          <a:p>
            <a:pPr lvl="0"/>
            <a:r>
              <a:rPr lang="en-US" sz="1000" dirty="0"/>
              <a:t>Fairview Elementary School (Fairview Independent)</a:t>
            </a:r>
          </a:p>
          <a:p>
            <a:pPr lvl="0"/>
            <a:r>
              <a:rPr lang="en-US" sz="1000" dirty="0"/>
              <a:t>Fairview High School (Fairview Independent)</a:t>
            </a:r>
          </a:p>
          <a:p>
            <a:pPr lvl="0"/>
            <a:r>
              <a:rPr lang="en-US" sz="1000" dirty="0" err="1"/>
              <a:t>Frayser</a:t>
            </a:r>
            <a:r>
              <a:rPr lang="en-US" sz="1000" dirty="0"/>
              <a:t> Elementary (Jefferson County)</a:t>
            </a:r>
          </a:p>
          <a:p>
            <a:pPr lvl="0"/>
            <a:r>
              <a:rPr lang="en-US" sz="1000" dirty="0"/>
              <a:t>Frederick Law Olmsted Academy North (Jefferson County)</a:t>
            </a:r>
          </a:p>
          <a:p>
            <a:pPr lvl="0"/>
            <a:r>
              <a:rPr lang="en-US" sz="1000" dirty="0"/>
              <a:t>Fulton County Elementary (Fulton County)</a:t>
            </a:r>
          </a:p>
          <a:p>
            <a:pPr lvl="0"/>
            <a:r>
              <a:rPr lang="en-US" sz="1000" dirty="0"/>
              <a:t>Fulton County Middle School (Fulton County)</a:t>
            </a:r>
          </a:p>
          <a:p>
            <a:pPr lvl="0"/>
            <a:r>
              <a:rPr lang="en-US" sz="1000" dirty="0"/>
              <a:t>Greenwood Elementary (Jefferson County)</a:t>
            </a:r>
          </a:p>
          <a:p>
            <a:pPr lvl="0"/>
            <a:r>
              <a:rPr lang="en-US" sz="1000" dirty="0"/>
              <a:t>Holmes Middle School (Covington Independent)</a:t>
            </a:r>
          </a:p>
          <a:p>
            <a:pPr lvl="0"/>
            <a:r>
              <a:rPr lang="en-US" sz="1000" dirty="0"/>
              <a:t>Iroquois High (Jefferson County)</a:t>
            </a:r>
          </a:p>
          <a:p>
            <a:pPr lvl="0"/>
            <a:r>
              <a:rPr lang="en-US" sz="1000" dirty="0"/>
              <a:t>Jacob Elementary (Jefferson County)</a:t>
            </a:r>
          </a:p>
          <a:p>
            <a:pPr lvl="0"/>
            <a:r>
              <a:rPr lang="en-US" sz="1000" dirty="0"/>
              <a:t>Kennedy Montessori Elementary (Jefferson County)</a:t>
            </a:r>
          </a:p>
          <a:p>
            <a:pPr lvl="0"/>
            <a:r>
              <a:rPr lang="en-US" sz="1000" dirty="0"/>
              <a:t>King Elementary (Jefferson County)</a:t>
            </a:r>
          </a:p>
          <a:p>
            <a:pPr lvl="0"/>
            <a:r>
              <a:rPr lang="en-US" sz="1000" dirty="0"/>
              <a:t>Knight Middle (Jefferson County)</a:t>
            </a:r>
          </a:p>
          <a:p>
            <a:pPr lvl="0"/>
            <a:r>
              <a:rPr lang="en-US" sz="1000" dirty="0"/>
              <a:t>Maupin Elementary (Jefferson County)</a:t>
            </a:r>
          </a:p>
          <a:p>
            <a:pPr lvl="0"/>
            <a:r>
              <a:rPr lang="en-US" sz="1000" dirty="0" err="1" smtClean="0"/>
              <a:t>McFerran</a:t>
            </a:r>
            <a:r>
              <a:rPr lang="en-US" sz="1000" dirty="0" smtClean="0"/>
              <a:t> </a:t>
            </a:r>
            <a:r>
              <a:rPr lang="en-US" sz="1000" dirty="0"/>
              <a:t>Preparatory Academy (Jefferson County)</a:t>
            </a:r>
          </a:p>
          <a:p>
            <a:pPr lvl="0"/>
            <a:r>
              <a:rPr lang="en-US" sz="1000" dirty="0"/>
              <a:t>Mill Creek Elementary (Jefferson County)</a:t>
            </a:r>
          </a:p>
          <a:p>
            <a:pPr lvl="0"/>
            <a:r>
              <a:rPr lang="en-US" sz="1000" dirty="0"/>
              <a:t>Minors Lane Elementary (Jefferson County)</a:t>
            </a:r>
          </a:p>
          <a:p>
            <a:pPr lvl="0"/>
            <a:r>
              <a:rPr lang="en-US" sz="1000" dirty="0"/>
              <a:t>Newburg Middle (Jefferson County)</a:t>
            </a:r>
          </a:p>
          <a:p>
            <a:pPr lvl="0"/>
            <a:r>
              <a:rPr lang="en-US" sz="1000" dirty="0"/>
              <a:t>Newport Intermediate School (Newport Independent)</a:t>
            </a:r>
          </a:p>
          <a:p>
            <a:pPr lvl="0"/>
            <a:r>
              <a:rPr lang="en-US" sz="1000" dirty="0"/>
              <a:t>Newport Primary School (Newport Independent)</a:t>
            </a:r>
          </a:p>
          <a:p>
            <a:pPr lvl="0"/>
            <a:r>
              <a:rPr lang="en-US" sz="1000" dirty="0"/>
              <a:t>Ninth District Elementary (Covington Independent)</a:t>
            </a:r>
          </a:p>
          <a:p>
            <a:pPr lvl="0"/>
            <a:r>
              <a:rPr lang="en-US" sz="1000" dirty="0"/>
              <a:t>Price Elementary (Jefferson County)</a:t>
            </a:r>
          </a:p>
          <a:p>
            <a:pPr lvl="0"/>
            <a:r>
              <a:rPr lang="en-US" sz="1000" dirty="0"/>
              <a:t>Rangeland Elementary (Jefferson County)</a:t>
            </a:r>
          </a:p>
          <a:p>
            <a:pPr lvl="0"/>
            <a:r>
              <a:rPr lang="en-US" sz="1000" dirty="0"/>
              <a:t>Rector A. Jones Middle School (Boone County)</a:t>
            </a:r>
          </a:p>
          <a:p>
            <a:pPr lvl="0"/>
            <a:r>
              <a:rPr lang="en-US" sz="1000" dirty="0"/>
              <a:t>Robert Frost Sixth-Grade Academy (Jefferson County)</a:t>
            </a:r>
          </a:p>
          <a:p>
            <a:pPr lvl="0"/>
            <a:r>
              <a:rPr lang="en-US" sz="1000" dirty="0"/>
              <a:t>Roosevelt-Perry Elementary (Jefferson County)</a:t>
            </a:r>
          </a:p>
          <a:p>
            <a:pPr lvl="0"/>
            <a:r>
              <a:rPr lang="en-US" sz="1000" dirty="0"/>
              <a:t>Shelby Traditional Academy (Jefferson County)</a:t>
            </a:r>
          </a:p>
          <a:p>
            <a:pPr lvl="0"/>
            <a:r>
              <a:rPr lang="en-US" sz="1000" dirty="0"/>
              <a:t>Stuart Academy (Jefferson County)</a:t>
            </a:r>
          </a:p>
          <a:p>
            <a:pPr lvl="0"/>
            <a:r>
              <a:rPr lang="en-US" sz="1000" dirty="0"/>
              <a:t>The Academy @ Shawnee (Jefferson County)</a:t>
            </a:r>
          </a:p>
          <a:p>
            <a:pPr lvl="0"/>
            <a:r>
              <a:rPr lang="en-US" sz="1000" dirty="0"/>
              <a:t>Thomas Jefferson Middle (Jefferson County)</a:t>
            </a:r>
          </a:p>
          <a:p>
            <a:pPr lvl="0"/>
            <a:r>
              <a:rPr lang="en-US" sz="1000" dirty="0" err="1"/>
              <a:t>Trunnell</a:t>
            </a:r>
            <a:r>
              <a:rPr lang="en-US" sz="1000" dirty="0"/>
              <a:t> Elementary (Jefferson County)</a:t>
            </a:r>
          </a:p>
          <a:p>
            <a:pPr lvl="0"/>
            <a:r>
              <a:rPr lang="en-US" sz="1000" dirty="0"/>
              <a:t>Watson Lane Elementary (Jefferson County)</a:t>
            </a:r>
          </a:p>
          <a:p>
            <a:pPr lvl="0"/>
            <a:r>
              <a:rPr lang="en-US" sz="1000" dirty="0"/>
              <a:t>Wellington Elementary (Jefferson County)</a:t>
            </a:r>
          </a:p>
          <a:p>
            <a:pPr lvl="0"/>
            <a:r>
              <a:rPr lang="en-US" sz="1000" dirty="0"/>
              <a:t>West Point Elementary School (West Point Independent)</a:t>
            </a:r>
          </a:p>
          <a:p>
            <a:pPr lvl="0"/>
            <a:r>
              <a:rPr lang="en-US" sz="1000" dirty="0"/>
              <a:t>Western High (Jefferson County)</a:t>
            </a:r>
          </a:p>
          <a:p>
            <a:pPr lvl="0"/>
            <a:r>
              <a:rPr lang="en-US" sz="1000" dirty="0"/>
              <a:t>Wheatley Elementary (Jefferson County)</a:t>
            </a:r>
          </a:p>
          <a:p>
            <a:pPr lvl="0"/>
            <a:r>
              <a:rPr lang="en-US" sz="1000" dirty="0"/>
              <a:t>William Wells Brown Elementary (Fayette County)</a:t>
            </a:r>
          </a:p>
          <a:p>
            <a:pPr lvl="0"/>
            <a:r>
              <a:rPr lang="en-US" sz="1000" dirty="0"/>
              <a:t>Young Elementary (Jefferson County</a:t>
            </a:r>
            <a:r>
              <a:rPr lang="en-US" sz="1000" dirty="0" smtClean="0"/>
              <a:t>)</a:t>
            </a:r>
            <a:endParaRPr lang="en-US" sz="1000" dirty="0"/>
          </a:p>
        </p:txBody>
      </p:sp>
      <p:sp>
        <p:nvSpPr>
          <p:cNvPr id="4" name="Slide Number Placeholder 3"/>
          <p:cNvSpPr>
            <a:spLocks noGrp="1"/>
          </p:cNvSpPr>
          <p:nvPr>
            <p:ph type="sldNum" sz="quarter" idx="12"/>
          </p:nvPr>
        </p:nvSpPr>
        <p:spPr/>
        <p:txBody>
          <a:bodyPr/>
          <a:lstStyle/>
          <a:p>
            <a:fld id="{91BD7323-49BF-4C97-8773-5EC64C492009}" type="slidenum">
              <a:rPr lang="en-US" smtClean="0"/>
              <a:t>22</a:t>
            </a:fld>
            <a:endParaRPr lang="en-US" dirty="0"/>
          </a:p>
        </p:txBody>
      </p:sp>
    </p:spTree>
    <p:extLst>
      <p:ext uri="{BB962C8B-B14F-4D97-AF65-F5344CB8AC3E}">
        <p14:creationId xmlns:p14="http://schemas.microsoft.com/office/powerpoint/2010/main" val="107067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296" y="257025"/>
            <a:ext cx="7927158" cy="1320800"/>
          </a:xfrm>
        </p:spPr>
        <p:txBody>
          <a:bodyPr/>
          <a:lstStyle/>
          <a:p>
            <a:r>
              <a:rPr lang="en-US" dirty="0" smtClean="0"/>
              <a:t>CSI School Turnaround</a:t>
            </a:r>
            <a:endParaRPr lang="en-US" dirty="0"/>
          </a:p>
        </p:txBody>
      </p:sp>
      <p:sp>
        <p:nvSpPr>
          <p:cNvPr id="3" name="Text Placeholder 2"/>
          <p:cNvSpPr>
            <a:spLocks noGrp="1"/>
          </p:cNvSpPr>
          <p:nvPr>
            <p:ph type="body" sz="quarter" idx="13"/>
          </p:nvPr>
        </p:nvSpPr>
        <p:spPr>
          <a:xfrm>
            <a:off x="1325880" y="1133856"/>
            <a:ext cx="8418621" cy="5540919"/>
          </a:xfrm>
        </p:spPr>
        <p:txBody>
          <a:bodyPr/>
          <a:lstStyle/>
          <a:p>
            <a:pPr marL="0" indent="0">
              <a:buNone/>
            </a:pPr>
            <a:r>
              <a:rPr lang="en-US" sz="1800" dirty="0"/>
              <a:t>Under Senate Bill 1 (2017), all schools are required to create an improvement plan based on their accountability results. Schools that have been designated as CSI must be audited by a turnaround team selected by the local board of education. The audit must include:</a:t>
            </a:r>
          </a:p>
          <a:p>
            <a:pPr lvl="0"/>
            <a:r>
              <a:rPr lang="en-US" sz="1800" dirty="0"/>
              <a:t>A diagnosis of the causes of a school’s low performance;</a:t>
            </a:r>
          </a:p>
          <a:p>
            <a:pPr lvl="0"/>
            <a:r>
              <a:rPr lang="en-US" sz="1800" dirty="0"/>
              <a:t>An assessment and recommendation to the superintendent regarding the principal’s capacity to function or develop as a turnaround specialist, including if the principal should be reassigned to a comparable position in the school district;</a:t>
            </a:r>
          </a:p>
          <a:p>
            <a:pPr lvl="0"/>
            <a:r>
              <a:rPr lang="en-US" sz="1800" dirty="0"/>
              <a:t>An assessment of the interaction and relationship between the superintendent, central office personnel and the school principal;</a:t>
            </a:r>
          </a:p>
          <a:p>
            <a:pPr lvl="0"/>
            <a:r>
              <a:rPr lang="en-US" sz="1800" dirty="0"/>
              <a:t>A recommendation of the steps the school may implement to launch and sustain a turnaround process; and,</a:t>
            </a:r>
          </a:p>
          <a:p>
            <a:pPr lvl="0"/>
            <a:r>
              <a:rPr lang="en-US" sz="1800" dirty="0"/>
              <a:t>A recommendation to the local board of education of the turnaround principles and strategies necessary for the superintendent to assist the school with turnaround.</a:t>
            </a:r>
          </a:p>
          <a:p>
            <a:pPr marL="0" indent="0">
              <a:buNone/>
            </a:pPr>
            <a:endParaRPr lang="en-US" sz="1800" dirty="0"/>
          </a:p>
        </p:txBody>
      </p:sp>
      <p:sp>
        <p:nvSpPr>
          <p:cNvPr id="4" name="Slide Number Placeholder 3"/>
          <p:cNvSpPr>
            <a:spLocks noGrp="1"/>
          </p:cNvSpPr>
          <p:nvPr>
            <p:ph type="sldNum" sz="quarter" idx="12"/>
          </p:nvPr>
        </p:nvSpPr>
        <p:spPr/>
        <p:txBody>
          <a:bodyPr/>
          <a:lstStyle/>
          <a:p>
            <a:fld id="{91BD7323-49BF-4C97-8773-5EC64C492009}" type="slidenum">
              <a:rPr lang="en-US" smtClean="0"/>
              <a:t>23</a:t>
            </a:fld>
            <a:endParaRPr lang="en-US" dirty="0"/>
          </a:p>
        </p:txBody>
      </p:sp>
    </p:spTree>
    <p:extLst>
      <p:ext uri="{BB962C8B-B14F-4D97-AF65-F5344CB8AC3E}">
        <p14:creationId xmlns:p14="http://schemas.microsoft.com/office/powerpoint/2010/main" val="983680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257025"/>
            <a:ext cx="8000310" cy="1320800"/>
          </a:xfrm>
        </p:spPr>
        <p:txBody>
          <a:bodyPr/>
          <a:lstStyle/>
          <a:p>
            <a:r>
              <a:rPr lang="en-US" dirty="0" smtClean="0"/>
              <a:t>ATSI Schools </a:t>
            </a:r>
            <a:endParaRPr lang="en-US" dirty="0"/>
          </a:p>
        </p:txBody>
      </p:sp>
      <p:sp>
        <p:nvSpPr>
          <p:cNvPr id="3" name="Text Placeholder 2"/>
          <p:cNvSpPr>
            <a:spLocks noGrp="1"/>
          </p:cNvSpPr>
          <p:nvPr>
            <p:ph type="body" sz="quarter" idx="13"/>
          </p:nvPr>
        </p:nvSpPr>
        <p:spPr>
          <a:xfrm>
            <a:off x="1152144" y="1078992"/>
            <a:ext cx="8592357" cy="5595783"/>
          </a:xfrm>
        </p:spPr>
        <p:txBody>
          <a:bodyPr/>
          <a:lstStyle/>
          <a:p>
            <a:r>
              <a:rPr lang="en-US" sz="2000" dirty="0" smtClean="0"/>
              <a:t>11 </a:t>
            </a:r>
            <a:r>
              <a:rPr lang="en-US" sz="2000" dirty="0"/>
              <a:t>schools </a:t>
            </a:r>
            <a:r>
              <a:rPr lang="en-US" sz="2000" dirty="0" smtClean="0"/>
              <a:t>have been identified for </a:t>
            </a:r>
            <a:r>
              <a:rPr lang="en-US" sz="2000" dirty="0"/>
              <a:t>Additional Targeted Support and Improvement (</a:t>
            </a:r>
            <a:r>
              <a:rPr lang="en-US" sz="2000" dirty="0" smtClean="0"/>
              <a:t>ATSI)</a:t>
            </a:r>
          </a:p>
          <a:p>
            <a:r>
              <a:rPr lang="en-US" sz="2000" dirty="0" smtClean="0"/>
              <a:t>ATSI is defined as a </a:t>
            </a:r>
            <a:r>
              <a:rPr lang="en-US" sz="2000" dirty="0"/>
              <a:t>school </a:t>
            </a:r>
            <a:r>
              <a:rPr lang="en-US" sz="2000" dirty="0" smtClean="0"/>
              <a:t>which has </a:t>
            </a:r>
            <a:r>
              <a:rPr lang="en-US" sz="2000" dirty="0"/>
              <a:t>one or more groups of students whose performance is at a very low level. </a:t>
            </a:r>
          </a:p>
          <a:p>
            <a:r>
              <a:rPr lang="en-US" sz="2000" dirty="0" smtClean="0"/>
              <a:t>This </a:t>
            </a:r>
            <a:r>
              <a:rPr lang="en-US" sz="2000" dirty="0"/>
              <a:t>year, schools have been designated as ATSI if last year it was designated as TSI-Tier II (targeted support and improvement) because one or more groups of students scored at or below students in any of the lowest-performing 5% of schools in the same grade band (elementary, middle or high schools), and it failed to meet the exit criteria for ATSI</a:t>
            </a:r>
            <a:r>
              <a:rPr lang="en-US" sz="2000" dirty="0" smtClean="0"/>
              <a:t>.</a:t>
            </a:r>
          </a:p>
          <a:p>
            <a:r>
              <a:rPr lang="en-US" sz="2000" dirty="0"/>
              <a:t>N</a:t>
            </a:r>
            <a:r>
              <a:rPr lang="en-US" sz="2000" dirty="0" smtClean="0"/>
              <a:t>ew </a:t>
            </a:r>
            <a:r>
              <a:rPr lang="en-US" sz="2000" dirty="0"/>
              <a:t>schools were not identified for ATSI this </a:t>
            </a:r>
            <a:r>
              <a:rPr lang="en-US" sz="2000" dirty="0" smtClean="0"/>
              <a:t>year. </a:t>
            </a:r>
          </a:p>
          <a:p>
            <a:r>
              <a:rPr lang="en-US" sz="2000" dirty="0" smtClean="0"/>
              <a:t>Schools </a:t>
            </a:r>
            <a:r>
              <a:rPr lang="en-US" sz="2000" dirty="0"/>
              <a:t>were permitted to exit the status is they made improvement on any of the indicators that led to their identification as TSI-Tier II in 2018. </a:t>
            </a:r>
          </a:p>
        </p:txBody>
      </p:sp>
      <p:sp>
        <p:nvSpPr>
          <p:cNvPr id="4" name="Slide Number Placeholder 3"/>
          <p:cNvSpPr>
            <a:spLocks noGrp="1"/>
          </p:cNvSpPr>
          <p:nvPr>
            <p:ph type="sldNum" sz="quarter" idx="12"/>
          </p:nvPr>
        </p:nvSpPr>
        <p:spPr/>
        <p:txBody>
          <a:bodyPr/>
          <a:lstStyle/>
          <a:p>
            <a:fld id="{91BD7323-49BF-4C97-8773-5EC64C492009}" type="slidenum">
              <a:rPr lang="en-US" smtClean="0"/>
              <a:t>24</a:t>
            </a:fld>
            <a:endParaRPr lang="en-US" dirty="0"/>
          </a:p>
        </p:txBody>
      </p:sp>
    </p:spTree>
    <p:extLst>
      <p:ext uri="{BB962C8B-B14F-4D97-AF65-F5344CB8AC3E}">
        <p14:creationId xmlns:p14="http://schemas.microsoft.com/office/powerpoint/2010/main" val="3525937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2" y="257025"/>
            <a:ext cx="7936302" cy="1320800"/>
          </a:xfrm>
        </p:spPr>
        <p:txBody>
          <a:bodyPr/>
          <a:lstStyle/>
          <a:p>
            <a:r>
              <a:rPr lang="en-US" dirty="0" smtClean="0"/>
              <a:t>ATSI Schools</a:t>
            </a:r>
            <a:endParaRPr lang="en-US" dirty="0"/>
          </a:p>
        </p:txBody>
      </p:sp>
      <p:sp>
        <p:nvSpPr>
          <p:cNvPr id="3" name="Text Placeholder 2"/>
          <p:cNvSpPr>
            <a:spLocks noGrp="1"/>
          </p:cNvSpPr>
          <p:nvPr>
            <p:ph type="body" sz="quarter" idx="13"/>
          </p:nvPr>
        </p:nvSpPr>
        <p:spPr>
          <a:xfrm>
            <a:off x="1216152" y="1252728"/>
            <a:ext cx="8528349" cy="5422047"/>
          </a:xfrm>
        </p:spPr>
        <p:txBody>
          <a:bodyPr/>
          <a:lstStyle/>
          <a:p>
            <a:pPr lvl="0"/>
            <a:r>
              <a:rPr lang="en-US" sz="2000" dirty="0"/>
              <a:t>Butler County High School</a:t>
            </a:r>
          </a:p>
          <a:p>
            <a:pPr lvl="0"/>
            <a:r>
              <a:rPr lang="en-US" sz="2000" dirty="0"/>
              <a:t>Danville High School (Danville Independent) </a:t>
            </a:r>
          </a:p>
          <a:p>
            <a:pPr lvl="0"/>
            <a:r>
              <a:rPr lang="en-US" sz="2000" dirty="0"/>
              <a:t>Bryan Station Middle School (Fayette County)</a:t>
            </a:r>
          </a:p>
          <a:p>
            <a:pPr lvl="0"/>
            <a:r>
              <a:rPr lang="en-US" sz="2000" dirty="0"/>
              <a:t>Franklin County High School</a:t>
            </a:r>
          </a:p>
          <a:p>
            <a:pPr lvl="0"/>
            <a:r>
              <a:rPr lang="en-US" sz="2000" dirty="0"/>
              <a:t>Hancock County High School</a:t>
            </a:r>
          </a:p>
          <a:p>
            <a:pPr lvl="0"/>
            <a:r>
              <a:rPr lang="en-US" sz="2000" dirty="0"/>
              <a:t>Ballard High (Jefferson County)</a:t>
            </a:r>
          </a:p>
          <a:p>
            <a:pPr lvl="0"/>
            <a:r>
              <a:rPr lang="en-US" sz="2000" dirty="0"/>
              <a:t>Seneca High (Jefferson County)</a:t>
            </a:r>
          </a:p>
          <a:p>
            <a:pPr lvl="0"/>
            <a:r>
              <a:rPr lang="en-US" sz="2000" dirty="0"/>
              <a:t>Mary A. Goetz Elementary School (Ludlow Independent)</a:t>
            </a:r>
          </a:p>
          <a:p>
            <a:pPr lvl="0"/>
            <a:r>
              <a:rPr lang="en-US" sz="2000" dirty="0"/>
              <a:t>Owensboro High School (Owensboro Independent)</a:t>
            </a:r>
          </a:p>
          <a:p>
            <a:pPr lvl="0"/>
            <a:r>
              <a:rPr lang="en-US" sz="2000" dirty="0"/>
              <a:t>Union County High School</a:t>
            </a:r>
          </a:p>
          <a:p>
            <a:pPr lvl="0"/>
            <a:r>
              <a:rPr lang="en-US" sz="2000" dirty="0"/>
              <a:t>West Point Elementary School (West Point Independent)</a:t>
            </a:r>
          </a:p>
          <a:p>
            <a:endParaRPr lang="en-US" sz="2000" dirty="0"/>
          </a:p>
        </p:txBody>
      </p:sp>
      <p:sp>
        <p:nvSpPr>
          <p:cNvPr id="4" name="Slide Number Placeholder 3"/>
          <p:cNvSpPr>
            <a:spLocks noGrp="1"/>
          </p:cNvSpPr>
          <p:nvPr>
            <p:ph type="sldNum" sz="quarter" idx="12"/>
          </p:nvPr>
        </p:nvSpPr>
        <p:spPr/>
        <p:txBody>
          <a:bodyPr/>
          <a:lstStyle/>
          <a:p>
            <a:fld id="{91BD7323-49BF-4C97-8773-5EC64C492009}" type="slidenum">
              <a:rPr lang="en-US" smtClean="0"/>
              <a:t>25</a:t>
            </a:fld>
            <a:endParaRPr lang="en-US" dirty="0"/>
          </a:p>
        </p:txBody>
      </p:sp>
    </p:spTree>
    <p:extLst>
      <p:ext uri="{BB962C8B-B14F-4D97-AF65-F5344CB8AC3E}">
        <p14:creationId xmlns:p14="http://schemas.microsoft.com/office/powerpoint/2010/main" val="2855515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26</a:t>
            </a:fld>
            <a:endParaRPr lang="en-US" dirty="0"/>
          </a:p>
        </p:txBody>
      </p:sp>
      <p:pic>
        <p:nvPicPr>
          <p:cNvPr id="9" name="Picture 8"/>
          <p:cNvPicPr>
            <a:picLocks noChangeAspect="1"/>
          </p:cNvPicPr>
          <p:nvPr/>
        </p:nvPicPr>
        <p:blipFill rotWithShape="1">
          <a:blip r:embed="rId2"/>
          <a:srcRect l="15846" t="21183" r="61654" b="53010"/>
          <a:stretch/>
        </p:blipFill>
        <p:spPr>
          <a:xfrm>
            <a:off x="1628246" y="146892"/>
            <a:ext cx="6801314" cy="2193971"/>
          </a:xfrm>
          <a:prstGeom prst="rect">
            <a:avLst/>
          </a:prstGeom>
        </p:spPr>
      </p:pic>
      <p:sp>
        <p:nvSpPr>
          <p:cNvPr id="10" name="TextBox 9"/>
          <p:cNvSpPr txBox="1"/>
          <p:nvPr/>
        </p:nvSpPr>
        <p:spPr>
          <a:xfrm>
            <a:off x="1880554" y="2340863"/>
            <a:ext cx="7433129"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Educators urged to become intimately familiar with Kentucky’s new academic standards for reading, math, science and social studies.</a:t>
            </a:r>
          </a:p>
          <a:p>
            <a:pPr marL="285750" indent="-285750">
              <a:buFont typeface="Arial" panose="020B0604020202020204" pitchFamily="34" charset="0"/>
              <a:buChar char="•"/>
            </a:pPr>
            <a:r>
              <a:rPr lang="en-US" sz="2400" dirty="0"/>
              <a:t>Teaching to the standards at grade level with standards-aligned, high quality curriculum and lesson plans will lead to significant improvement in student learning and assessment scores</a:t>
            </a:r>
            <a:r>
              <a:rPr lang="en-US" sz="2400" dirty="0" smtClean="0"/>
              <a:t>.</a:t>
            </a:r>
          </a:p>
          <a:p>
            <a:pPr marL="285750" indent="-285750">
              <a:buFont typeface="Arial" panose="020B0604020202020204" pitchFamily="34" charset="0"/>
              <a:buChar char="•"/>
            </a:pPr>
            <a:r>
              <a:rPr lang="en-US" sz="2400" dirty="0"/>
              <a:t>I</a:t>
            </a:r>
            <a:r>
              <a:rPr lang="en-US" sz="2400" dirty="0" smtClean="0"/>
              <a:t>f </a:t>
            </a:r>
            <a:r>
              <a:rPr lang="en-US" sz="2400" dirty="0"/>
              <a:t>students are not exposed to the standards at grade level, we cannot expect them to demonstrate mastery on state </a:t>
            </a:r>
            <a:r>
              <a:rPr lang="en-US" sz="2400" dirty="0" smtClean="0"/>
              <a:t>assessments.</a:t>
            </a:r>
            <a:endParaRPr lang="en-US" sz="2400" dirty="0"/>
          </a:p>
        </p:txBody>
      </p:sp>
    </p:spTree>
    <p:extLst>
      <p:ext uri="{BB962C8B-B14F-4D97-AF65-F5344CB8AC3E}">
        <p14:creationId xmlns:p14="http://schemas.microsoft.com/office/powerpoint/2010/main" val="1560481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3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9888" y="1000494"/>
            <a:ext cx="10802112" cy="2995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91BD7323-49BF-4C97-8773-5EC64C492009}" type="slidenum">
              <a:rPr lang="en-US" smtClean="0"/>
              <a:pPr/>
              <a:t>3</a:t>
            </a:fld>
            <a:endParaRPr lang="en-US" dirty="0"/>
          </a:p>
        </p:txBody>
      </p:sp>
      <p:sp>
        <p:nvSpPr>
          <p:cNvPr id="3" name="TextBox 2"/>
          <p:cNvSpPr txBox="1"/>
          <p:nvPr/>
        </p:nvSpPr>
        <p:spPr>
          <a:xfrm>
            <a:off x="1837944" y="1097280"/>
            <a:ext cx="9966960" cy="2800767"/>
          </a:xfrm>
          <a:prstGeom prst="rect">
            <a:avLst/>
          </a:prstGeom>
          <a:noFill/>
        </p:spPr>
        <p:txBody>
          <a:bodyPr wrap="square" rtlCol="0">
            <a:spAutoFit/>
          </a:bodyPr>
          <a:lstStyle/>
          <a:p>
            <a:r>
              <a:rPr lang="en-US" sz="2800" dirty="0" smtClean="0">
                <a:solidFill>
                  <a:schemeClr val="bg1">
                    <a:lumMod val="95000"/>
                  </a:schemeClr>
                </a:solidFill>
              </a:rPr>
              <a:t>These </a:t>
            </a:r>
            <a:r>
              <a:rPr lang="en-US" sz="2800" dirty="0">
                <a:solidFill>
                  <a:schemeClr val="bg1">
                    <a:lumMod val="95000"/>
                  </a:schemeClr>
                </a:solidFill>
              </a:rPr>
              <a:t>diverse accountability indicators factor into a school’s overall five-star rating include:</a:t>
            </a:r>
          </a:p>
          <a:p>
            <a:pPr marL="742950" lvl="1" indent="-285750">
              <a:buFont typeface="Arial" panose="020B0604020202020204" pitchFamily="34" charset="0"/>
              <a:buChar char="•"/>
            </a:pPr>
            <a:r>
              <a:rPr lang="en-US" sz="2400" dirty="0">
                <a:solidFill>
                  <a:schemeClr val="bg1">
                    <a:lumMod val="95000"/>
                  </a:schemeClr>
                </a:solidFill>
              </a:rPr>
              <a:t>Reading and mathematics proficiency</a:t>
            </a:r>
          </a:p>
          <a:p>
            <a:pPr marL="742950" lvl="1" indent="-285750">
              <a:buFont typeface="Arial" panose="020B0604020202020204" pitchFamily="34" charset="0"/>
              <a:buChar char="•"/>
            </a:pPr>
            <a:r>
              <a:rPr lang="en-US" sz="2400" dirty="0">
                <a:solidFill>
                  <a:schemeClr val="bg1">
                    <a:lumMod val="95000"/>
                  </a:schemeClr>
                </a:solidFill>
              </a:rPr>
              <a:t>Proficiency in social studies, science and writing</a:t>
            </a:r>
          </a:p>
          <a:p>
            <a:pPr marL="742950" lvl="1" indent="-285750">
              <a:buFont typeface="Arial" panose="020B0604020202020204" pitchFamily="34" charset="0"/>
              <a:buChar char="•"/>
            </a:pPr>
            <a:r>
              <a:rPr lang="en-US" sz="2400" dirty="0">
                <a:solidFill>
                  <a:schemeClr val="bg1">
                    <a:lumMod val="95000"/>
                  </a:schemeClr>
                </a:solidFill>
              </a:rPr>
              <a:t>Students’ academic growth/progress over one academic year</a:t>
            </a:r>
          </a:p>
          <a:p>
            <a:pPr marL="742950" lvl="1" indent="-285750">
              <a:buFont typeface="Arial" panose="020B0604020202020204" pitchFamily="34" charset="0"/>
              <a:buChar char="•"/>
            </a:pPr>
            <a:r>
              <a:rPr lang="en-US" sz="2400" dirty="0">
                <a:solidFill>
                  <a:schemeClr val="bg1">
                    <a:lumMod val="95000"/>
                  </a:schemeClr>
                </a:solidFill>
              </a:rPr>
              <a:t>Transition readiness </a:t>
            </a:r>
            <a:r>
              <a:rPr lang="en-US" sz="2400" dirty="0" smtClean="0">
                <a:solidFill>
                  <a:schemeClr val="bg1">
                    <a:lumMod val="95000"/>
                  </a:schemeClr>
                </a:solidFill>
              </a:rPr>
              <a:t>(college </a:t>
            </a:r>
            <a:r>
              <a:rPr lang="en-US" sz="2400" dirty="0">
                <a:solidFill>
                  <a:schemeClr val="bg1">
                    <a:lumMod val="95000"/>
                  </a:schemeClr>
                </a:solidFill>
              </a:rPr>
              <a:t>and career readiness)</a:t>
            </a:r>
          </a:p>
          <a:p>
            <a:pPr marL="742950" lvl="1" indent="-285750">
              <a:buFont typeface="Arial" panose="020B0604020202020204" pitchFamily="34" charset="0"/>
              <a:buChar char="•"/>
            </a:pPr>
            <a:r>
              <a:rPr lang="en-US" sz="2400" dirty="0">
                <a:solidFill>
                  <a:schemeClr val="bg1">
                    <a:lumMod val="95000"/>
                  </a:schemeClr>
                </a:solidFill>
              </a:rPr>
              <a:t>Graduation rate</a:t>
            </a:r>
          </a:p>
        </p:txBody>
      </p:sp>
      <p:sp>
        <p:nvSpPr>
          <p:cNvPr id="4" name="TextBox 3"/>
          <p:cNvSpPr txBox="1"/>
          <p:nvPr/>
        </p:nvSpPr>
        <p:spPr>
          <a:xfrm>
            <a:off x="1389888" y="292608"/>
            <a:ext cx="3321743" cy="707886"/>
          </a:xfrm>
          <a:prstGeom prst="rect">
            <a:avLst/>
          </a:prstGeom>
          <a:noFill/>
        </p:spPr>
        <p:txBody>
          <a:bodyPr wrap="none" rtlCol="0">
            <a:spAutoFit/>
          </a:bodyPr>
          <a:lstStyle/>
          <a:p>
            <a:r>
              <a:rPr lang="en-US" sz="4000" b="1" dirty="0" smtClean="0">
                <a:solidFill>
                  <a:srgbClr val="4A609A"/>
                </a:solidFill>
                <a:latin typeface="+mj-lt"/>
              </a:rPr>
              <a:t>The Ratings</a:t>
            </a:r>
            <a:endParaRPr lang="en-US" sz="4000" b="1" dirty="0">
              <a:solidFill>
                <a:srgbClr val="4A609A"/>
              </a:solidFill>
              <a:latin typeface="+mj-lt"/>
            </a:endParaRPr>
          </a:p>
        </p:txBody>
      </p:sp>
      <p:sp>
        <p:nvSpPr>
          <p:cNvPr id="6" name="TextBox 5"/>
          <p:cNvSpPr txBox="1"/>
          <p:nvPr/>
        </p:nvSpPr>
        <p:spPr>
          <a:xfrm>
            <a:off x="1389889" y="4709160"/>
            <a:ext cx="8055864" cy="1200329"/>
          </a:xfrm>
          <a:prstGeom prst="rect">
            <a:avLst/>
          </a:prstGeom>
          <a:noFill/>
        </p:spPr>
        <p:txBody>
          <a:bodyPr wrap="square" rtlCol="0">
            <a:spAutoFit/>
          </a:bodyPr>
          <a:lstStyle/>
          <a:p>
            <a:r>
              <a:rPr lang="en-US" sz="2400" dirty="0" smtClean="0"/>
              <a:t>Schools </a:t>
            </a:r>
            <a:r>
              <a:rPr lang="en-US" sz="2400" dirty="0"/>
              <a:t>that receive higher ratings </a:t>
            </a:r>
            <a:r>
              <a:rPr lang="en-US" sz="2400" u="sng" dirty="0"/>
              <a:t>do </a:t>
            </a:r>
            <a:r>
              <a:rPr lang="en-US" sz="2400" u="sng" dirty="0" smtClean="0"/>
              <a:t>not</a:t>
            </a:r>
            <a:r>
              <a:rPr lang="en-US" sz="2400" dirty="0" smtClean="0"/>
              <a:t> receive additional </a:t>
            </a:r>
            <a:r>
              <a:rPr lang="en-US" sz="2400" dirty="0"/>
              <a:t>state or federal funding. </a:t>
            </a:r>
          </a:p>
          <a:p>
            <a:endParaRPr lang="en-US" sz="2400" dirty="0"/>
          </a:p>
        </p:txBody>
      </p:sp>
    </p:spTree>
    <p:extLst>
      <p:ext uri="{BB962C8B-B14F-4D97-AF65-F5344CB8AC3E}">
        <p14:creationId xmlns:p14="http://schemas.microsoft.com/office/powerpoint/2010/main" val="72488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36916421"/>
              </p:ext>
            </p:extLst>
          </p:nvPr>
        </p:nvGraphicFramePr>
        <p:xfrm>
          <a:off x="0" y="1609345"/>
          <a:ext cx="12191999" cy="3483864"/>
        </p:xfrm>
        <a:graphic>
          <a:graphicData uri="http://schemas.openxmlformats.org/drawingml/2006/table">
            <a:tbl>
              <a:tblPr firstRow="1" firstCol="1" bandRow="1">
                <a:tableStyleId>{5C22544A-7EE6-4342-B048-85BDC9FD1C3A}</a:tableStyleId>
              </a:tblPr>
              <a:tblGrid>
                <a:gridCol w="1548024">
                  <a:extLst>
                    <a:ext uri="{9D8B030D-6E8A-4147-A177-3AD203B41FA5}">
                      <a16:colId xmlns="" xmlns:a16="http://schemas.microsoft.com/office/drawing/2014/main" val="20000"/>
                    </a:ext>
                  </a:extLst>
                </a:gridCol>
                <a:gridCol w="1482206">
                  <a:extLst>
                    <a:ext uri="{9D8B030D-6E8A-4147-A177-3AD203B41FA5}">
                      <a16:colId xmlns="" xmlns:a16="http://schemas.microsoft.com/office/drawing/2014/main" val="20001"/>
                    </a:ext>
                  </a:extLst>
                </a:gridCol>
                <a:gridCol w="1632270">
                  <a:extLst>
                    <a:ext uri="{9D8B030D-6E8A-4147-A177-3AD203B41FA5}">
                      <a16:colId xmlns="" xmlns:a16="http://schemas.microsoft.com/office/drawing/2014/main" val="20002"/>
                    </a:ext>
                  </a:extLst>
                </a:gridCol>
                <a:gridCol w="1466410">
                  <a:extLst>
                    <a:ext uri="{9D8B030D-6E8A-4147-A177-3AD203B41FA5}">
                      <a16:colId xmlns="" xmlns:a16="http://schemas.microsoft.com/office/drawing/2014/main" val="20003"/>
                    </a:ext>
                  </a:extLst>
                </a:gridCol>
                <a:gridCol w="2027173">
                  <a:extLst>
                    <a:ext uri="{9D8B030D-6E8A-4147-A177-3AD203B41FA5}">
                      <a16:colId xmlns="" xmlns:a16="http://schemas.microsoft.com/office/drawing/2014/main" val="20004"/>
                    </a:ext>
                  </a:extLst>
                </a:gridCol>
                <a:gridCol w="2178551">
                  <a:extLst>
                    <a:ext uri="{9D8B030D-6E8A-4147-A177-3AD203B41FA5}">
                      <a16:colId xmlns="" xmlns:a16="http://schemas.microsoft.com/office/drawing/2014/main" val="20005"/>
                    </a:ext>
                  </a:extLst>
                </a:gridCol>
                <a:gridCol w="1857365">
                  <a:extLst>
                    <a:ext uri="{9D8B030D-6E8A-4147-A177-3AD203B41FA5}">
                      <a16:colId xmlns="" xmlns:a16="http://schemas.microsoft.com/office/drawing/2014/main" val="20006"/>
                    </a:ext>
                  </a:extLst>
                </a:gridCol>
              </a:tblGrid>
              <a:tr h="1186192">
                <a:tc>
                  <a:txBody>
                    <a:bodyPr/>
                    <a:lstStyle/>
                    <a:p>
                      <a:pPr marL="0" marR="0" algn="ctr">
                        <a:lnSpc>
                          <a:spcPct val="107000"/>
                        </a:lnSpc>
                        <a:spcBef>
                          <a:spcPts val="0"/>
                        </a:spcBef>
                        <a:spcAft>
                          <a:spcPts val="800"/>
                        </a:spcAft>
                      </a:pPr>
                      <a:r>
                        <a:rPr lang="en-US" sz="2000" dirty="0">
                          <a:effectLst/>
                        </a:rPr>
                        <a:t>School 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000">
                          <a:effectLst/>
                        </a:rPr>
                        <a:t>Total Number of Schools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000">
                          <a:effectLst/>
                        </a:rPr>
                        <a:t>1-Star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000">
                          <a:effectLst/>
                        </a:rPr>
                        <a:t>2-Star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000">
                          <a:effectLst/>
                        </a:rPr>
                        <a:t>3-Star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000">
                          <a:effectLst/>
                        </a:rPr>
                        <a:t>4-Star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800"/>
                        </a:spcAft>
                      </a:pPr>
                      <a:r>
                        <a:rPr lang="en-US" sz="2000">
                          <a:effectLst/>
                        </a:rPr>
                        <a:t>5-Star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676454">
                <a:tc>
                  <a:txBody>
                    <a:bodyPr/>
                    <a:lstStyle/>
                    <a:p>
                      <a:pPr marL="0" marR="0">
                        <a:lnSpc>
                          <a:spcPct val="107000"/>
                        </a:lnSpc>
                        <a:spcBef>
                          <a:spcPts val="0"/>
                        </a:spcBef>
                        <a:spcAft>
                          <a:spcPts val="800"/>
                        </a:spcAft>
                      </a:pPr>
                      <a:r>
                        <a:rPr lang="en-US" sz="2000">
                          <a:effectLst/>
                        </a:rPr>
                        <a:t>Elementary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725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364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540406">
                <a:tc>
                  <a:txBody>
                    <a:bodyPr/>
                    <a:lstStyle/>
                    <a:p>
                      <a:pPr marL="0" marR="0">
                        <a:lnSpc>
                          <a:spcPct val="107000"/>
                        </a:lnSpc>
                        <a:spcBef>
                          <a:spcPts val="0"/>
                        </a:spcBef>
                        <a:spcAft>
                          <a:spcPts val="800"/>
                        </a:spcAft>
                      </a:pPr>
                      <a:r>
                        <a:rPr lang="en-US" sz="2000">
                          <a:effectLst/>
                        </a:rPr>
                        <a:t>Middle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319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159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540406">
                <a:tc>
                  <a:txBody>
                    <a:bodyPr/>
                    <a:lstStyle/>
                    <a:p>
                      <a:pPr marL="0" marR="0">
                        <a:lnSpc>
                          <a:spcPct val="107000"/>
                        </a:lnSpc>
                        <a:spcBef>
                          <a:spcPts val="0"/>
                        </a:spcBef>
                        <a:spcAft>
                          <a:spcPts val="800"/>
                        </a:spcAft>
                      </a:pPr>
                      <a:r>
                        <a:rPr lang="en-US" sz="2000">
                          <a:effectLst/>
                        </a:rPr>
                        <a:t>High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228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54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540406">
                <a:tc>
                  <a:txBody>
                    <a:bodyPr/>
                    <a:lstStyle/>
                    <a:p>
                      <a:pPr marL="0" marR="0">
                        <a:lnSpc>
                          <a:spcPct val="107000"/>
                        </a:lnSpc>
                        <a:spcBef>
                          <a:spcPts val="0"/>
                        </a:spcBef>
                        <a:spcAft>
                          <a:spcPts val="800"/>
                        </a:spcAft>
                      </a:pPr>
                      <a:r>
                        <a:rPr lang="en-US" sz="2000">
                          <a:effectLst/>
                        </a:rPr>
                        <a:t>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1272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89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251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643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a:effectLst/>
                        </a:rPr>
                        <a:t>233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2000" dirty="0">
                          <a:effectLst/>
                        </a:rPr>
                        <a:t>56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bl>
          </a:graphicData>
        </a:graphic>
      </p:graphicFrame>
      <p:sp>
        <p:nvSpPr>
          <p:cNvPr id="5" name="TextBox 4"/>
          <p:cNvSpPr txBox="1"/>
          <p:nvPr/>
        </p:nvSpPr>
        <p:spPr>
          <a:xfrm>
            <a:off x="2340864" y="685800"/>
            <a:ext cx="6511719" cy="707886"/>
          </a:xfrm>
          <a:prstGeom prst="rect">
            <a:avLst/>
          </a:prstGeom>
          <a:noFill/>
        </p:spPr>
        <p:txBody>
          <a:bodyPr wrap="none" rtlCol="0">
            <a:spAutoFit/>
          </a:bodyPr>
          <a:lstStyle/>
          <a:p>
            <a:pPr lvl="0" eaLnBrk="0" fontAlgn="base" hangingPunct="0">
              <a:spcBef>
                <a:spcPct val="0"/>
              </a:spcBef>
              <a:spcAft>
                <a:spcPct val="0"/>
              </a:spcAft>
            </a:pPr>
            <a:r>
              <a:rPr lang="en-US" altLang="en-US" sz="4000" b="1">
                <a:latin typeface="Arial" panose="020B0604020202020204" pitchFamily="34" charset="0"/>
                <a:ea typeface="Calibri" panose="020F0502020204030204" pitchFamily="34" charset="0"/>
                <a:cs typeface="Arial" panose="020B0604020202020204" pitchFamily="34" charset="0"/>
              </a:rPr>
              <a:t>2018-2019 School Ratings</a:t>
            </a:r>
            <a:endParaRPr lang="en-US" altLang="en-US" sz="7200" dirty="0">
              <a:latin typeface="Arial" panose="020B0604020202020204" pitchFamily="34" charset="0"/>
            </a:endParaRPr>
          </a:p>
        </p:txBody>
      </p:sp>
      <p:sp>
        <p:nvSpPr>
          <p:cNvPr id="6" name="Down Arrow 5"/>
          <p:cNvSpPr/>
          <p:nvPr/>
        </p:nvSpPr>
        <p:spPr>
          <a:xfrm rot="10800000">
            <a:off x="6821424" y="5198509"/>
            <a:ext cx="640080" cy="50292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36192" y="6035040"/>
            <a:ext cx="8097601" cy="646331"/>
          </a:xfrm>
          <a:prstGeom prst="rect">
            <a:avLst/>
          </a:prstGeom>
          <a:noFill/>
        </p:spPr>
        <p:txBody>
          <a:bodyPr wrap="none" rtlCol="0">
            <a:spAutoFit/>
          </a:bodyPr>
          <a:lstStyle/>
          <a:p>
            <a:r>
              <a:rPr lang="en-US" dirty="0" smtClean="0"/>
              <a:t>A three star rating shows that a school’s overall performance is on pace with the </a:t>
            </a:r>
            <a:br>
              <a:rPr lang="en-US" dirty="0" smtClean="0"/>
            </a:br>
            <a:r>
              <a:rPr lang="en-US" dirty="0" smtClean="0"/>
              <a:t>majority of other schools in the state. </a:t>
            </a:r>
            <a:endParaRPr lang="en-US" dirty="0"/>
          </a:p>
        </p:txBody>
      </p:sp>
    </p:spTree>
    <p:extLst>
      <p:ext uri="{BB962C8B-B14F-4D97-AF65-F5344CB8AC3E}">
        <p14:creationId xmlns:p14="http://schemas.microsoft.com/office/powerpoint/2010/main" val="1225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678" t="19620" r="22214" b="7809"/>
          <a:stretch/>
        </p:blipFill>
        <p:spPr>
          <a:xfrm>
            <a:off x="1162593" y="0"/>
            <a:ext cx="11155681" cy="8416464"/>
          </a:xfrm>
          <a:prstGeom prst="rect">
            <a:avLst/>
          </a:prstGeom>
        </p:spPr>
      </p:pic>
      <p:pic>
        <p:nvPicPr>
          <p:cNvPr id="3" name="Picture 2"/>
          <p:cNvPicPr>
            <a:picLocks noChangeAspect="1"/>
          </p:cNvPicPr>
          <p:nvPr/>
        </p:nvPicPr>
        <p:blipFill rotWithShape="1">
          <a:blip r:embed="rId2"/>
          <a:srcRect l="23678" t="80255" r="47736" b="9694"/>
          <a:stretch/>
        </p:blipFill>
        <p:spPr>
          <a:xfrm>
            <a:off x="3261361" y="1214846"/>
            <a:ext cx="4667794" cy="923236"/>
          </a:xfrm>
          <a:prstGeom prst="rect">
            <a:avLst/>
          </a:prstGeom>
        </p:spPr>
      </p:pic>
    </p:spTree>
    <p:extLst>
      <p:ext uri="{BB962C8B-B14F-4D97-AF65-F5344CB8AC3E}">
        <p14:creationId xmlns:p14="http://schemas.microsoft.com/office/powerpoint/2010/main" val="43039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94" y="0"/>
            <a:ext cx="11417450" cy="8822575"/>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030" t="81587" r="47693" b="7365"/>
          <a:stretch/>
        </p:blipFill>
        <p:spPr>
          <a:xfrm>
            <a:off x="3338328" y="1605962"/>
            <a:ext cx="4606181" cy="814509"/>
          </a:xfrm>
          <a:prstGeom prst="rect">
            <a:avLst/>
          </a:prstGeom>
        </p:spPr>
      </p:pic>
    </p:spTree>
    <p:extLst>
      <p:ext uri="{BB962C8B-B14F-4D97-AF65-F5344CB8AC3E}">
        <p14:creationId xmlns:p14="http://schemas.microsoft.com/office/powerpoint/2010/main" val="2134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2089"/>
          <a:stretch/>
        </p:blipFill>
        <p:spPr>
          <a:xfrm>
            <a:off x="1048870" y="0"/>
            <a:ext cx="11435273" cy="6884438"/>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763" t="14577" r="74588" b="64080"/>
          <a:stretch/>
        </p:blipFill>
        <p:spPr>
          <a:xfrm>
            <a:off x="1199130" y="1277470"/>
            <a:ext cx="1358153" cy="1922930"/>
          </a:xfrm>
          <a:prstGeom prst="rect">
            <a:avLst/>
          </a:prstGeom>
        </p:spPr>
      </p:pic>
      <p:sp>
        <p:nvSpPr>
          <p:cNvPr id="5" name="Rectangle 4"/>
          <p:cNvSpPr/>
          <p:nvPr/>
        </p:nvSpPr>
        <p:spPr>
          <a:xfrm>
            <a:off x="2557283" y="1290918"/>
            <a:ext cx="3738283" cy="1909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48" t="77779" r="41312" b="5853"/>
          <a:stretch/>
        </p:blipFill>
        <p:spPr>
          <a:xfrm>
            <a:off x="2569559" y="1586753"/>
            <a:ext cx="5619702" cy="1317812"/>
          </a:xfrm>
          <a:prstGeom prst="rect">
            <a:avLst/>
          </a:prstGeom>
        </p:spPr>
      </p:pic>
    </p:spTree>
    <p:extLst>
      <p:ext uri="{BB962C8B-B14F-4D97-AF65-F5344CB8AC3E}">
        <p14:creationId xmlns:p14="http://schemas.microsoft.com/office/powerpoint/2010/main" val="256567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1BD7323-49BF-4C97-8773-5EC64C492009}" type="slidenum">
              <a:rPr lang="en-US" smtClean="0"/>
              <a:pPr/>
              <a:t>8</a:t>
            </a:fld>
            <a:endParaRPr lang="en-US" dirty="0"/>
          </a:p>
        </p:txBody>
      </p:sp>
      <p:sp>
        <p:nvSpPr>
          <p:cNvPr id="3" name="TextBox 2"/>
          <p:cNvSpPr txBox="1"/>
          <p:nvPr/>
        </p:nvSpPr>
        <p:spPr>
          <a:xfrm>
            <a:off x="1344168" y="429768"/>
            <a:ext cx="2916568" cy="584775"/>
          </a:xfrm>
          <a:prstGeom prst="rect">
            <a:avLst/>
          </a:prstGeom>
          <a:noFill/>
        </p:spPr>
        <p:txBody>
          <a:bodyPr wrap="none" rtlCol="0">
            <a:spAutoFit/>
          </a:bodyPr>
          <a:lstStyle/>
          <a:p>
            <a:r>
              <a:rPr lang="en-US" sz="3200" dirty="0" smtClean="0"/>
              <a:t>Student Growth</a:t>
            </a:r>
            <a:endParaRPr lang="en-US" sz="3200" dirty="0"/>
          </a:p>
        </p:txBody>
      </p:sp>
      <p:sp>
        <p:nvSpPr>
          <p:cNvPr id="4" name="TextBox 3"/>
          <p:cNvSpPr txBox="1"/>
          <p:nvPr/>
        </p:nvSpPr>
        <p:spPr>
          <a:xfrm>
            <a:off x="1252729" y="1115568"/>
            <a:ext cx="8156448" cy="2031325"/>
          </a:xfrm>
          <a:prstGeom prst="rect">
            <a:avLst/>
          </a:prstGeom>
          <a:noFill/>
        </p:spPr>
        <p:txBody>
          <a:bodyPr wrap="square" rtlCol="0">
            <a:spAutoFit/>
          </a:bodyPr>
          <a:lstStyle/>
          <a:p>
            <a:r>
              <a:rPr lang="en-US" dirty="0"/>
              <a:t>Growth is based on a comparison of student scores from one year to the next in reading and mathematics. This indicator also includes the progress of English learners on an English language proficiency exam that includes speaking, listening, reading and writing in English at the elementary and middle school levels. The English Language Proficiency growth results for English learners are included in the reading calculation.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50998319"/>
              </p:ext>
            </p:extLst>
          </p:nvPr>
        </p:nvGraphicFramePr>
        <p:xfrm>
          <a:off x="1344168" y="3146891"/>
          <a:ext cx="10847833" cy="1755256"/>
        </p:xfrm>
        <a:graphic>
          <a:graphicData uri="http://schemas.openxmlformats.org/drawingml/2006/table">
            <a:tbl>
              <a:tblPr firstRow="1" firstCol="1" bandRow="1">
                <a:tableStyleId>{5C22544A-7EE6-4342-B048-85BDC9FD1C3A}</a:tableStyleId>
              </a:tblPr>
              <a:tblGrid>
                <a:gridCol w="1448239">
                  <a:extLst>
                    <a:ext uri="{9D8B030D-6E8A-4147-A177-3AD203B41FA5}">
                      <a16:colId xmlns="" xmlns:a16="http://schemas.microsoft.com/office/drawing/2014/main" val="20000"/>
                    </a:ext>
                  </a:extLst>
                </a:gridCol>
                <a:gridCol w="1386825">
                  <a:extLst>
                    <a:ext uri="{9D8B030D-6E8A-4147-A177-3AD203B41FA5}">
                      <a16:colId xmlns="" xmlns:a16="http://schemas.microsoft.com/office/drawing/2014/main" val="20001"/>
                    </a:ext>
                  </a:extLst>
                </a:gridCol>
                <a:gridCol w="1526401">
                  <a:extLst>
                    <a:ext uri="{9D8B030D-6E8A-4147-A177-3AD203B41FA5}">
                      <a16:colId xmlns="" xmlns:a16="http://schemas.microsoft.com/office/drawing/2014/main" val="20002"/>
                    </a:ext>
                  </a:extLst>
                </a:gridCol>
                <a:gridCol w="1372310">
                  <a:extLst>
                    <a:ext uri="{9D8B030D-6E8A-4147-A177-3AD203B41FA5}">
                      <a16:colId xmlns="" xmlns:a16="http://schemas.microsoft.com/office/drawing/2014/main" val="20003"/>
                    </a:ext>
                  </a:extLst>
                </a:gridCol>
                <a:gridCol w="1596747">
                  <a:extLst>
                    <a:ext uri="{9D8B030D-6E8A-4147-A177-3AD203B41FA5}">
                      <a16:colId xmlns="" xmlns:a16="http://schemas.microsoft.com/office/drawing/2014/main" val="20004"/>
                    </a:ext>
                  </a:extLst>
                </a:gridCol>
                <a:gridCol w="1708408">
                  <a:extLst>
                    <a:ext uri="{9D8B030D-6E8A-4147-A177-3AD203B41FA5}">
                      <a16:colId xmlns="" xmlns:a16="http://schemas.microsoft.com/office/drawing/2014/main" val="20005"/>
                    </a:ext>
                  </a:extLst>
                </a:gridCol>
                <a:gridCol w="1808903">
                  <a:extLst>
                    <a:ext uri="{9D8B030D-6E8A-4147-A177-3AD203B41FA5}">
                      <a16:colId xmlns="" xmlns:a16="http://schemas.microsoft.com/office/drawing/2014/main" val="20006"/>
                    </a:ext>
                  </a:extLst>
                </a:gridCol>
              </a:tblGrid>
              <a:tr h="821996">
                <a:tc>
                  <a:txBody>
                    <a:bodyPr/>
                    <a:lstStyle/>
                    <a:p>
                      <a:pPr marL="0" marR="0" algn="ctr" hangingPunct="0">
                        <a:lnSpc>
                          <a:spcPct val="107000"/>
                        </a:lnSpc>
                        <a:spcBef>
                          <a:spcPts val="0"/>
                        </a:spcBef>
                        <a:spcAft>
                          <a:spcPts val="0"/>
                        </a:spcAft>
                      </a:pPr>
                      <a:r>
                        <a:rPr lang="en-US" sz="2000">
                          <a:effectLst/>
                        </a:rPr>
                        <a:t>School Level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Total Number of Schools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Very Low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Low</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Medium</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a:effectLst/>
                        </a:rPr>
                        <a:t>High</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hangingPunct="0">
                        <a:spcBef>
                          <a:spcPts val="0"/>
                        </a:spcBef>
                        <a:spcAft>
                          <a:spcPts val="0"/>
                        </a:spcAft>
                      </a:pPr>
                      <a:r>
                        <a:rPr lang="en-US" sz="2000" dirty="0">
                          <a:effectLst/>
                        </a:rPr>
                        <a:t>Very High</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420428">
                <a:tc>
                  <a:txBody>
                    <a:bodyPr/>
                    <a:lstStyle/>
                    <a:p>
                      <a:pPr marL="0" marR="0" fontAlgn="auto" hangingPunct="1">
                        <a:spcBef>
                          <a:spcPts val="0"/>
                        </a:spcBef>
                        <a:spcAft>
                          <a:spcPts val="0"/>
                        </a:spcAft>
                      </a:pPr>
                      <a:r>
                        <a:rPr lang="en-US" sz="2000">
                          <a:effectLst/>
                        </a:rPr>
                        <a:t>Elementary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716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79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189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164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212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72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420428">
                <a:tc>
                  <a:txBody>
                    <a:bodyPr/>
                    <a:lstStyle/>
                    <a:p>
                      <a:pPr marL="0" marR="0" fontAlgn="auto" hangingPunct="1">
                        <a:spcBef>
                          <a:spcPts val="0"/>
                        </a:spcBef>
                        <a:spcAft>
                          <a:spcPts val="0"/>
                        </a:spcAft>
                      </a:pPr>
                      <a:r>
                        <a:rPr lang="en-US" sz="2000">
                          <a:effectLst/>
                        </a:rPr>
                        <a:t>Middle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319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38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89</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125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a:effectLst/>
                        </a:rPr>
                        <a:t>41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fontAlgn="auto" hangingPunct="1">
                        <a:spcBef>
                          <a:spcPts val="0"/>
                        </a:spcBef>
                        <a:spcAft>
                          <a:spcPts val="0"/>
                        </a:spcAft>
                      </a:pPr>
                      <a:r>
                        <a:rPr lang="en-US" sz="2000" dirty="0">
                          <a:effectLst/>
                        </a:rPr>
                        <a:t>26</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61776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12914" y="2505455"/>
            <a:ext cx="3413760"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91BD7323-49BF-4C97-8773-5EC64C492009}" type="slidenum">
              <a:rPr lang="en-US" smtClean="0"/>
              <a:pPr/>
              <a:t>9</a:t>
            </a:fld>
            <a:endParaRPr lang="en-US" dirty="0"/>
          </a:p>
        </p:txBody>
      </p:sp>
      <p:sp>
        <p:nvSpPr>
          <p:cNvPr id="3" name="TextBox 2"/>
          <p:cNvSpPr txBox="1"/>
          <p:nvPr/>
        </p:nvSpPr>
        <p:spPr>
          <a:xfrm>
            <a:off x="3240080" y="328148"/>
            <a:ext cx="3961341" cy="523220"/>
          </a:xfrm>
          <a:prstGeom prst="rect">
            <a:avLst/>
          </a:prstGeom>
          <a:noFill/>
        </p:spPr>
        <p:txBody>
          <a:bodyPr wrap="none" rtlCol="0">
            <a:spAutoFit/>
          </a:bodyPr>
          <a:lstStyle/>
          <a:p>
            <a:r>
              <a:rPr lang="en-US" sz="2800" b="1" dirty="0" smtClean="0">
                <a:latin typeface="+mj-lt"/>
              </a:rPr>
              <a:t>Commissioner’s List</a:t>
            </a:r>
            <a:endParaRPr lang="en-US" sz="2800" b="1" dirty="0">
              <a:latin typeface="+mj-lt"/>
            </a:endParaRPr>
          </a:p>
        </p:txBody>
      </p:sp>
      <p:sp>
        <p:nvSpPr>
          <p:cNvPr id="4" name="TextBox 3"/>
          <p:cNvSpPr txBox="1"/>
          <p:nvPr/>
        </p:nvSpPr>
        <p:spPr>
          <a:xfrm>
            <a:off x="1307119" y="948690"/>
            <a:ext cx="7827264" cy="5909310"/>
          </a:xfrm>
          <a:prstGeom prst="rect">
            <a:avLst/>
          </a:prstGeom>
          <a:noFill/>
        </p:spPr>
        <p:txBody>
          <a:bodyPr wrap="square" rtlCol="0">
            <a:spAutoFit/>
          </a:bodyPr>
          <a:lstStyle/>
          <a:p>
            <a:pPr lvl="0" algn="ctr"/>
            <a:r>
              <a:rPr lang="en-US" dirty="0"/>
              <a:t>Austin Tracy Elementary School (Barren County)</a:t>
            </a:r>
          </a:p>
          <a:p>
            <a:pPr lvl="0" algn="ctr"/>
            <a:r>
              <a:rPr lang="en-US" dirty="0"/>
              <a:t>Blaine Elementary School-MS Level (Lawrence County)</a:t>
            </a:r>
          </a:p>
          <a:p>
            <a:pPr lvl="0" algn="ctr"/>
            <a:r>
              <a:rPr lang="en-US" dirty="0" err="1"/>
              <a:t>Botts</a:t>
            </a:r>
            <a:r>
              <a:rPr lang="en-US" dirty="0"/>
              <a:t> Elementary School (Menifee County)</a:t>
            </a:r>
          </a:p>
          <a:p>
            <a:pPr lvl="0" algn="ctr"/>
            <a:r>
              <a:rPr lang="en-US" dirty="0"/>
              <a:t>Brooks Elementary School (Bullitt County)</a:t>
            </a:r>
          </a:p>
          <a:p>
            <a:pPr lvl="0" algn="ctr"/>
            <a:r>
              <a:rPr lang="en-US" dirty="0"/>
              <a:t>Cochran Elementary (Jefferson County)</a:t>
            </a:r>
          </a:p>
          <a:p>
            <a:pPr lvl="0" algn="ctr"/>
            <a:r>
              <a:rPr lang="en-US" dirty="0"/>
              <a:t>Fallsburg Elementary School-ES Level (Lawrence County)</a:t>
            </a:r>
          </a:p>
          <a:p>
            <a:pPr lvl="0" algn="ctr"/>
            <a:r>
              <a:rPr lang="en-US" dirty="0" err="1"/>
              <a:t>Frakes</a:t>
            </a:r>
            <a:r>
              <a:rPr lang="en-US" dirty="0"/>
              <a:t> School Center-ES Level (Bell County)</a:t>
            </a:r>
          </a:p>
          <a:p>
            <a:pPr lvl="0" algn="ctr"/>
            <a:r>
              <a:rPr lang="en-US" dirty="0"/>
              <a:t>Frankfort High School (Frankfort Independent)</a:t>
            </a:r>
          </a:p>
          <a:p>
            <a:pPr lvl="0" algn="ctr"/>
            <a:r>
              <a:rPr lang="en-US" dirty="0"/>
              <a:t>G.R. Hampton Elementary School (Knox County)</a:t>
            </a:r>
          </a:p>
          <a:p>
            <a:pPr lvl="0" algn="ctr"/>
            <a:r>
              <a:rPr lang="en-US" dirty="0"/>
              <a:t>Garth Elementary School (Scott County)</a:t>
            </a:r>
          </a:p>
          <a:p>
            <a:pPr lvl="0" algn="ctr"/>
            <a:r>
              <a:rPr lang="en-US" dirty="0"/>
              <a:t>Green County Middle School</a:t>
            </a:r>
          </a:p>
          <a:p>
            <a:pPr lvl="0" algn="ctr"/>
            <a:r>
              <a:rPr lang="en-US" dirty="0"/>
              <a:t>Hacker Elementary School (Clay County)</a:t>
            </a:r>
          </a:p>
          <a:p>
            <a:pPr lvl="0" algn="ctr"/>
            <a:r>
              <a:rPr lang="en-US" dirty="0"/>
              <a:t>Kentucky School For The Blind-ES Level</a:t>
            </a:r>
          </a:p>
          <a:p>
            <a:pPr lvl="0" algn="ctr"/>
            <a:r>
              <a:rPr lang="en-US" dirty="0"/>
              <a:t>Leatherwood Elementary School-MS Level (Perry County)</a:t>
            </a:r>
          </a:p>
          <a:p>
            <a:pPr lvl="0" algn="ctr"/>
            <a:r>
              <a:rPr lang="en-US" dirty="0"/>
              <a:t>Monroe County High School</a:t>
            </a:r>
          </a:p>
          <a:p>
            <a:pPr lvl="0" algn="ctr"/>
            <a:r>
              <a:rPr lang="en-US" dirty="0"/>
              <a:t>Munfordville Elementary School-ES Level (Hart County)</a:t>
            </a:r>
          </a:p>
          <a:p>
            <a:pPr lvl="0" algn="ctr"/>
            <a:r>
              <a:rPr lang="en-US" dirty="0"/>
              <a:t>Robinson Elementary School-ES Level (Perry County)</a:t>
            </a:r>
          </a:p>
          <a:p>
            <a:pPr lvl="0" algn="ctr"/>
            <a:r>
              <a:rPr lang="en-US" dirty="0"/>
              <a:t>Squires Elementary School (Fayette County)</a:t>
            </a:r>
          </a:p>
          <a:p>
            <a:pPr lvl="0" algn="ctr"/>
            <a:r>
              <a:rPr lang="en-US" dirty="0"/>
              <a:t>Viper Elementary School-ES Level (Perry County)</a:t>
            </a:r>
          </a:p>
          <a:p>
            <a:pPr lvl="0" algn="ctr"/>
            <a:r>
              <a:rPr lang="en-US" dirty="0" err="1"/>
              <a:t>Westridge</a:t>
            </a:r>
            <a:r>
              <a:rPr lang="en-US" dirty="0"/>
              <a:t> Elementary (Franklin County)</a:t>
            </a:r>
          </a:p>
          <a:p>
            <a:pPr algn="ctr"/>
            <a:endParaRPr lang="en-US" dirty="0"/>
          </a:p>
        </p:txBody>
      </p:sp>
      <p:sp>
        <p:nvSpPr>
          <p:cNvPr id="5" name="TextBox 4"/>
          <p:cNvSpPr txBox="1"/>
          <p:nvPr/>
        </p:nvSpPr>
        <p:spPr>
          <a:xfrm>
            <a:off x="9006604" y="2505455"/>
            <a:ext cx="3026380" cy="2062103"/>
          </a:xfrm>
          <a:prstGeom prst="rect">
            <a:avLst/>
          </a:prstGeom>
          <a:noFill/>
        </p:spPr>
        <p:txBody>
          <a:bodyPr wrap="square" rtlCol="0">
            <a:spAutoFit/>
          </a:bodyPr>
          <a:lstStyle/>
          <a:p>
            <a:pPr algn="ctr"/>
            <a:r>
              <a:rPr lang="en-US" sz="1600" i="1" dirty="0" smtClean="0">
                <a:solidFill>
                  <a:schemeClr val="bg1"/>
                </a:solidFill>
              </a:rPr>
              <a:t>Schools with at </a:t>
            </a:r>
            <a:r>
              <a:rPr lang="en-US" sz="1600" i="1" dirty="0">
                <a:solidFill>
                  <a:schemeClr val="bg1"/>
                </a:solidFill>
              </a:rPr>
              <a:t>least a 10-point gain in proficiency from 2017-2018 to 2018-2019 and received a Very High label for the growth indicator (elementary/middle schools) or the transition indicator (high schools) in 2018-19. </a:t>
            </a:r>
          </a:p>
        </p:txBody>
      </p:sp>
    </p:spTree>
    <p:extLst>
      <p:ext uri="{BB962C8B-B14F-4D97-AF65-F5344CB8AC3E}">
        <p14:creationId xmlns:p14="http://schemas.microsoft.com/office/powerpoint/2010/main" val="231128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10A31660A8CD41B48A994D07CF225F" ma:contentTypeVersion="6" ma:contentTypeDescription="Create a new document." ma:contentTypeScope="" ma:versionID="bcd71eb5b375f4ec0544a88630c71019">
  <xsd:schema xmlns:xsd="http://www.w3.org/2001/XMLSchema" xmlns:xs="http://www.w3.org/2001/XMLSchema" xmlns:p="http://schemas.microsoft.com/office/2006/metadata/properties" xmlns:ns3="287caea5-7991-4c60-a5c1-d54693b2d60d" targetNamespace="http://schemas.microsoft.com/office/2006/metadata/properties" ma:root="true" ma:fieldsID="b6ffe1c1afb295c00a8cb76105c9a61b" ns3:_="">
    <xsd:import namespace="287caea5-7991-4c60-a5c1-d54693b2d60d"/>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caea5-7991-4c60-a5c1-d54693b2d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D891D9-6864-4EE5-BCBB-04C66160C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caea5-7991-4c60-a5c1-d54693b2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87caea5-7991-4c60-a5c1-d54693b2d60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Theme1</Template>
  <TotalTime>5327</TotalTime>
  <Words>1833</Words>
  <Application>Microsoft Office PowerPoint</Application>
  <PresentationFormat>Widescreen</PresentationFormat>
  <Paragraphs>288</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Franklin Gothic Medium</vt:lpstr>
      <vt:lpstr>Georgia</vt:lpstr>
      <vt:lpstr>Symbol</vt:lpstr>
      <vt:lpstr>Times New Roman</vt:lpstr>
      <vt:lpstr>Wingdings 2</vt:lpstr>
      <vt:lpstr>Wingdings 3</vt:lpstr>
      <vt:lpstr>3_Theme1</vt:lpstr>
      <vt:lpstr>PowerPoint Presentation</vt:lpstr>
      <vt:lpstr>Standard Setting Panel 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Level Descriptors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Graduation Indicator</vt:lpstr>
      <vt:lpstr>PowerPoint Presentation</vt:lpstr>
      <vt:lpstr>CSI Schools</vt:lpstr>
      <vt:lpstr>CSI Schools</vt:lpstr>
      <vt:lpstr>CSI School Turnaround</vt:lpstr>
      <vt:lpstr>ATSI Schools </vt:lpstr>
      <vt:lpstr>ATSI Schools</vt:lpstr>
      <vt:lpstr>PowerPoint Presentation</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Blessing, Rebecca - Director, Division of Communications</dc:creator>
  <cp:lastModifiedBy>Fletcher, Jessica</cp:lastModifiedBy>
  <cp:revision>172</cp:revision>
  <dcterms:created xsi:type="dcterms:W3CDTF">2016-05-23T03:56:12Z</dcterms:created>
  <dcterms:modified xsi:type="dcterms:W3CDTF">2019-10-14T20:22:07Z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0x010100B610A31660A8CD41B48A994D07CF225F</vt:lpwstr>
  </property>
</Properties>
</file>