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4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3853" r:id="rId2"/>
  </p:sldMasterIdLst>
  <p:notesMasterIdLst>
    <p:notesMasterId r:id="rId57"/>
  </p:notesMasterIdLst>
  <p:handoutMasterIdLst>
    <p:handoutMasterId r:id="rId58"/>
  </p:handoutMasterIdLst>
  <p:sldIdLst>
    <p:sldId id="441" r:id="rId3"/>
    <p:sldId id="1387" r:id="rId4"/>
    <p:sldId id="1386" r:id="rId5"/>
    <p:sldId id="1385" r:id="rId6"/>
    <p:sldId id="1239" r:id="rId7"/>
    <p:sldId id="1310" r:id="rId8"/>
    <p:sldId id="1302" r:id="rId9"/>
    <p:sldId id="273" r:id="rId10"/>
    <p:sldId id="1244" r:id="rId11"/>
    <p:sldId id="1436" r:id="rId12"/>
    <p:sldId id="1359" r:id="rId13"/>
    <p:sldId id="1266" r:id="rId14"/>
    <p:sldId id="1289" r:id="rId15"/>
    <p:sldId id="1440" r:id="rId16"/>
    <p:sldId id="1445" r:id="rId17"/>
    <p:sldId id="1446" r:id="rId18"/>
    <p:sldId id="1391" r:id="rId19"/>
    <p:sldId id="1454" r:id="rId20"/>
    <p:sldId id="1380" r:id="rId21"/>
    <p:sldId id="1455" r:id="rId22"/>
    <p:sldId id="1392" r:id="rId23"/>
    <p:sldId id="1395" r:id="rId24"/>
    <p:sldId id="1396" r:id="rId25"/>
    <p:sldId id="1261" r:id="rId26"/>
    <p:sldId id="1411" r:id="rId27"/>
    <p:sldId id="1263" r:id="rId28"/>
    <p:sldId id="1447" r:id="rId29"/>
    <p:sldId id="1399" r:id="rId30"/>
    <p:sldId id="1369" r:id="rId31"/>
    <p:sldId id="1401" r:id="rId32"/>
    <p:sldId id="1345" r:id="rId33"/>
    <p:sldId id="1417" r:id="rId34"/>
    <p:sldId id="1381" r:id="rId35"/>
    <p:sldId id="1280" r:id="rId36"/>
    <p:sldId id="1382" r:id="rId37"/>
    <p:sldId id="1383" r:id="rId38"/>
    <p:sldId id="1402" r:id="rId39"/>
    <p:sldId id="1431" r:id="rId40"/>
    <p:sldId id="1434" r:id="rId41"/>
    <p:sldId id="1286" r:id="rId42"/>
    <p:sldId id="1407" r:id="rId43"/>
    <p:sldId id="1348" r:id="rId44"/>
    <p:sldId id="1233" r:id="rId45"/>
    <p:sldId id="1234" r:id="rId46"/>
    <p:sldId id="1451" r:id="rId47"/>
    <p:sldId id="1406" r:id="rId48"/>
    <p:sldId id="1418" r:id="rId49"/>
    <p:sldId id="1410" r:id="rId50"/>
    <p:sldId id="1428" r:id="rId51"/>
    <p:sldId id="1429" r:id="rId52"/>
    <p:sldId id="1430" r:id="rId53"/>
    <p:sldId id="1452" r:id="rId54"/>
    <p:sldId id="1285" r:id="rId55"/>
    <p:sldId id="1456" r:id="rId5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8D7CDBE-B190-449E-9098-79225852B881}">
          <p14:sldIdLst>
            <p14:sldId id="441"/>
            <p14:sldId id="1387"/>
            <p14:sldId id="1386"/>
            <p14:sldId id="1385"/>
            <p14:sldId id="1239"/>
            <p14:sldId id="1310"/>
            <p14:sldId id="1302"/>
            <p14:sldId id="273"/>
            <p14:sldId id="1244"/>
            <p14:sldId id="1436"/>
            <p14:sldId id="1359"/>
            <p14:sldId id="1266"/>
            <p14:sldId id="1289"/>
            <p14:sldId id="1440"/>
            <p14:sldId id="1445"/>
            <p14:sldId id="1446"/>
            <p14:sldId id="1391"/>
            <p14:sldId id="1454"/>
            <p14:sldId id="1380"/>
            <p14:sldId id="1455"/>
            <p14:sldId id="1392"/>
            <p14:sldId id="1395"/>
            <p14:sldId id="1396"/>
            <p14:sldId id="1261"/>
            <p14:sldId id="1411"/>
            <p14:sldId id="1263"/>
            <p14:sldId id="1447"/>
            <p14:sldId id="1399"/>
            <p14:sldId id="1369"/>
            <p14:sldId id="1401"/>
            <p14:sldId id="1345"/>
            <p14:sldId id="1417"/>
            <p14:sldId id="1381"/>
            <p14:sldId id="1280"/>
            <p14:sldId id="1382"/>
            <p14:sldId id="1383"/>
            <p14:sldId id="1402"/>
            <p14:sldId id="1431"/>
            <p14:sldId id="1434"/>
            <p14:sldId id="1286"/>
            <p14:sldId id="1407"/>
            <p14:sldId id="1348"/>
            <p14:sldId id="1233"/>
            <p14:sldId id="1234"/>
            <p14:sldId id="1451"/>
            <p14:sldId id="1406"/>
            <p14:sldId id="1418"/>
            <p14:sldId id="1410"/>
            <p14:sldId id="1428"/>
            <p14:sldId id="1429"/>
            <p14:sldId id="1430"/>
            <p14:sldId id="1452"/>
            <p14:sldId id="1285"/>
            <p14:sldId id="1456"/>
          </p14:sldIdLst>
        </p14:section>
        <p14:section name="Untitled Section" id="{6751B79E-119F-40C2-B143-3ACDBFD1DF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80" userDrawn="1">
          <p15:clr>
            <a:srgbClr val="A4A3A4"/>
          </p15:clr>
        </p15:guide>
        <p15:guide id="2" pos="3055" userDrawn="1">
          <p15:clr>
            <a:srgbClr val="A4A3A4"/>
          </p15:clr>
        </p15:guide>
        <p15:guide id="3" orient="horz" pos="3024" userDrawn="1">
          <p15:clr>
            <a:srgbClr val="A4A3A4"/>
          </p15:clr>
        </p15:guide>
        <p15:guide id="4"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pard, Logan (LRC)" initials="RL(" lastIdx="2" clrIdx="0">
    <p:extLst>
      <p:ext uri="{19B8F6BF-5375-455C-9EA6-DF929625EA0E}">
        <p15:presenceInfo xmlns:p15="http://schemas.microsoft.com/office/powerpoint/2012/main" userId="S-1-5-21-1930711395-1214522644-2076119496-27429" providerId="AD"/>
      </p:ext>
    </p:extLst>
  </p:cmAuthor>
  <p:cmAuthor id="2" name="Peter Nelson" initials="PN" lastIdx="4" clrIdx="1">
    <p:extLst>
      <p:ext uri="{19B8F6BF-5375-455C-9EA6-DF929625EA0E}">
        <p15:presenceInfo xmlns:p15="http://schemas.microsoft.com/office/powerpoint/2012/main" userId="Peter Nelson" providerId="None"/>
      </p:ext>
    </p:extLst>
  </p:cmAuthor>
  <p:cmAuthor id="3" name="Liguori, Bart (LRC)" initials="LB(" lastIdx="3" clrIdx="2">
    <p:extLst>
      <p:ext uri="{19B8F6BF-5375-455C-9EA6-DF929625EA0E}">
        <p15:presenceInfo xmlns:p15="http://schemas.microsoft.com/office/powerpoint/2012/main" userId="S-1-5-21-1930711395-1214522644-2076119496-27988" providerId="AD"/>
      </p:ext>
    </p:extLst>
  </p:cmAuthor>
  <p:cmAuthor id="4" name="Abe Nelson" initials="AN" lastIdx="5" clrIdx="3">
    <p:extLst>
      <p:ext uri="{19B8F6BF-5375-455C-9EA6-DF929625EA0E}">
        <p15:presenceInfo xmlns:p15="http://schemas.microsoft.com/office/powerpoint/2012/main" userId="e65b01fcb1fb7e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66FF"/>
    <a:srgbClr val="967200"/>
    <a:srgbClr val="FFFFFB"/>
    <a:srgbClr val="FFFFCC"/>
    <a:srgbClr val="FFFFDD"/>
    <a:srgbClr val="FFFF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3" autoAdjust="0"/>
    <p:restoredTop sz="56827" autoAdjust="0"/>
  </p:normalViewPr>
  <p:slideViewPr>
    <p:cSldViewPr>
      <p:cViewPr varScale="1">
        <p:scale>
          <a:sx n="65" d="100"/>
          <a:sy n="65" d="100"/>
        </p:scale>
        <p:origin x="191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816"/>
    </p:cViewPr>
  </p:sorterViewPr>
  <p:notesViewPr>
    <p:cSldViewPr>
      <p:cViewPr varScale="1">
        <p:scale>
          <a:sx n="64" d="100"/>
          <a:sy n="64" d="100"/>
        </p:scale>
        <p:origin x="3158" y="82"/>
      </p:cViewPr>
      <p:guideLst>
        <p:guide orient="horz" pos="2280"/>
        <p:guide pos="3055"/>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07"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 Nelson" userId="e65b01fcb1fb7ec4" providerId="LiveId" clId="{27D97EC9-D6E7-4A80-B192-DC3CA9D70056}"/>
    <pc:docChg chg="undo custSel addSld delSld modSld sldOrd modSection">
      <pc:chgData name="Abe Nelson" userId="e65b01fcb1fb7ec4" providerId="LiveId" clId="{27D97EC9-D6E7-4A80-B192-DC3CA9D70056}" dt="2021-11-12T03:21:00.789" v="21449"/>
      <pc:docMkLst>
        <pc:docMk/>
      </pc:docMkLst>
      <pc:sldChg chg="modSp mod modNotesTx">
        <pc:chgData name="Abe Nelson" userId="e65b01fcb1fb7ec4" providerId="LiveId" clId="{27D97EC9-D6E7-4A80-B192-DC3CA9D70056}" dt="2021-11-11T18:46:18.738" v="19356" actId="20577"/>
        <pc:sldMkLst>
          <pc:docMk/>
          <pc:sldMk cId="2432774784" sldId="273"/>
        </pc:sldMkLst>
        <pc:spChg chg="mod">
          <ac:chgData name="Abe Nelson" userId="e65b01fcb1fb7ec4" providerId="LiveId" clId="{27D97EC9-D6E7-4A80-B192-DC3CA9D70056}" dt="2021-11-10T18:00:33.064" v="7300" actId="20577"/>
          <ac:spMkLst>
            <pc:docMk/>
            <pc:sldMk cId="2432774784" sldId="273"/>
            <ac:spMk id="19" creationId="{C7E65061-CE60-4283-A588-609E8B829623}"/>
          </ac:spMkLst>
        </pc:spChg>
        <pc:spChg chg="mod">
          <ac:chgData name="Abe Nelson" userId="e65b01fcb1fb7ec4" providerId="LiveId" clId="{27D97EC9-D6E7-4A80-B192-DC3CA9D70056}" dt="2021-11-10T17:59:14.327" v="7284" actId="1035"/>
          <ac:spMkLst>
            <pc:docMk/>
            <pc:sldMk cId="2432774784" sldId="273"/>
            <ac:spMk id="20" creationId="{98A3B860-3BD1-4B69-998B-435CD99F072E}"/>
          </ac:spMkLst>
        </pc:spChg>
        <pc:graphicFrameChg chg="mod">
          <ac:chgData name="Abe Nelson" userId="e65b01fcb1fb7ec4" providerId="LiveId" clId="{27D97EC9-D6E7-4A80-B192-DC3CA9D70056}" dt="2021-11-10T17:59:02.951" v="7283"/>
          <ac:graphicFrameMkLst>
            <pc:docMk/>
            <pc:sldMk cId="2432774784" sldId="273"/>
            <ac:graphicFrameMk id="4" creationId="{C0968FFA-AA66-480D-A496-9B910DA85D03}"/>
          </ac:graphicFrameMkLst>
        </pc:graphicFrameChg>
        <pc:cxnChg chg="mod">
          <ac:chgData name="Abe Nelson" userId="e65b01fcb1fb7ec4" providerId="LiveId" clId="{27D97EC9-D6E7-4A80-B192-DC3CA9D70056}" dt="2021-11-11T16:15:00.131" v="18186" actId="14100"/>
          <ac:cxnSpMkLst>
            <pc:docMk/>
            <pc:sldMk cId="2432774784" sldId="273"/>
            <ac:cxnSpMk id="10" creationId="{00000000-0000-0000-0000-000000000000}"/>
          </ac:cxnSpMkLst>
        </pc:cxnChg>
        <pc:cxnChg chg="mod">
          <ac:chgData name="Abe Nelson" userId="e65b01fcb1fb7ec4" providerId="LiveId" clId="{27D97EC9-D6E7-4A80-B192-DC3CA9D70056}" dt="2021-11-11T16:13:52.484" v="18178" actId="14100"/>
          <ac:cxnSpMkLst>
            <pc:docMk/>
            <pc:sldMk cId="2432774784" sldId="273"/>
            <ac:cxnSpMk id="25" creationId="{F560EA2D-BA6B-41F1-9651-F4C03DC41BBC}"/>
          </ac:cxnSpMkLst>
        </pc:cxnChg>
      </pc:sldChg>
      <pc:sldChg chg="modNotesTx">
        <pc:chgData name="Abe Nelson" userId="e65b01fcb1fb7ec4" providerId="LiveId" clId="{27D97EC9-D6E7-4A80-B192-DC3CA9D70056}" dt="2021-11-11T19:57:27.023" v="20755" actId="20577"/>
        <pc:sldMkLst>
          <pc:docMk/>
          <pc:sldMk cId="610417995" sldId="441"/>
        </pc:sldMkLst>
      </pc:sldChg>
      <pc:sldChg chg="modSp mod modNotesTx">
        <pc:chgData name="Abe Nelson" userId="e65b01fcb1fb7ec4" providerId="LiveId" clId="{27D97EC9-D6E7-4A80-B192-DC3CA9D70056}" dt="2021-11-11T18:43:43.325" v="19333" actId="20577"/>
        <pc:sldMkLst>
          <pc:docMk/>
          <pc:sldMk cId="3989554381" sldId="1233"/>
        </pc:sldMkLst>
        <pc:spChg chg="mod">
          <ac:chgData name="Abe Nelson" userId="e65b01fcb1fb7ec4" providerId="LiveId" clId="{27D97EC9-D6E7-4A80-B192-DC3CA9D70056}" dt="2021-11-11T18:43:43.325" v="19333" actId="20577"/>
          <ac:spMkLst>
            <pc:docMk/>
            <pc:sldMk cId="3989554381" sldId="1233"/>
            <ac:spMk id="2" creationId="{651EF082-F91A-458E-AED9-27282EF3297F}"/>
          </ac:spMkLst>
        </pc:spChg>
        <pc:spChg chg="mod">
          <ac:chgData name="Abe Nelson" userId="e65b01fcb1fb7ec4" providerId="LiveId" clId="{27D97EC9-D6E7-4A80-B192-DC3CA9D70056}" dt="2021-11-10T19:17:27.827" v="9174" actId="1076"/>
          <ac:spMkLst>
            <pc:docMk/>
            <pc:sldMk cId="3989554381" sldId="1233"/>
            <ac:spMk id="6" creationId="{00000000-0000-0000-0000-000000000000}"/>
          </ac:spMkLst>
        </pc:spChg>
        <pc:graphicFrameChg chg="mod">
          <ac:chgData name="Abe Nelson" userId="e65b01fcb1fb7ec4" providerId="LiveId" clId="{27D97EC9-D6E7-4A80-B192-DC3CA9D70056}" dt="2021-11-11T18:41:44.946" v="19327" actId="207"/>
          <ac:graphicFrameMkLst>
            <pc:docMk/>
            <pc:sldMk cId="3989554381" sldId="1233"/>
            <ac:graphicFrameMk id="5" creationId="{00000000-0008-0000-0100-000009000000}"/>
          </ac:graphicFrameMkLst>
        </pc:graphicFrameChg>
      </pc:sldChg>
      <pc:sldChg chg="addSp delSp modSp mod setBg modNotesTx">
        <pc:chgData name="Abe Nelson" userId="e65b01fcb1fb7ec4" providerId="LiveId" clId="{27D97EC9-D6E7-4A80-B192-DC3CA9D70056}" dt="2021-11-11T18:46:48.528" v="19357" actId="313"/>
        <pc:sldMkLst>
          <pc:docMk/>
          <pc:sldMk cId="3043621930" sldId="1234"/>
        </pc:sldMkLst>
        <pc:spChg chg="add del mod">
          <ac:chgData name="Abe Nelson" userId="e65b01fcb1fb7ec4" providerId="LiveId" clId="{27D97EC9-D6E7-4A80-B192-DC3CA9D70056}" dt="2021-11-11T17:41:16.331" v="19021" actId="478"/>
          <ac:spMkLst>
            <pc:docMk/>
            <pc:sldMk cId="3043621930" sldId="1234"/>
            <ac:spMk id="6" creationId="{54D43117-A96D-4AB3-8878-D2508130BC83}"/>
          </ac:spMkLst>
        </pc:spChg>
        <pc:spChg chg="add del mod">
          <ac:chgData name="Abe Nelson" userId="e65b01fcb1fb7ec4" providerId="LiveId" clId="{27D97EC9-D6E7-4A80-B192-DC3CA9D70056}" dt="2021-11-11T17:41:50.474" v="19028"/>
          <ac:spMkLst>
            <pc:docMk/>
            <pc:sldMk cId="3043621930" sldId="1234"/>
            <ac:spMk id="9" creationId="{8AD6B79C-B907-4119-9817-5589B07A730C}"/>
          </ac:spMkLst>
        </pc:spChg>
        <pc:graphicFrameChg chg="add del mod">
          <ac:chgData name="Abe Nelson" userId="e65b01fcb1fb7ec4" providerId="LiveId" clId="{27D97EC9-D6E7-4A80-B192-DC3CA9D70056}" dt="2021-11-11T17:41:28.942" v="19023" actId="478"/>
          <ac:graphicFrameMkLst>
            <pc:docMk/>
            <pc:sldMk cId="3043621930" sldId="1234"/>
            <ac:graphicFrameMk id="5" creationId="{00000000-0008-0000-0100-000004000000}"/>
          </ac:graphicFrameMkLst>
        </pc:graphicFrameChg>
        <pc:graphicFrameChg chg="add mod">
          <ac:chgData name="Abe Nelson" userId="e65b01fcb1fb7ec4" providerId="LiveId" clId="{27D97EC9-D6E7-4A80-B192-DC3CA9D70056}" dt="2021-11-11T17:41:15.784" v="19020"/>
          <ac:graphicFrameMkLst>
            <pc:docMk/>
            <pc:sldMk cId="3043621930" sldId="1234"/>
            <ac:graphicFrameMk id="7" creationId="{00000000-0008-0000-0100-000004000000}"/>
          </ac:graphicFrameMkLst>
        </pc:graphicFrameChg>
        <pc:graphicFrameChg chg="add mod">
          <ac:chgData name="Abe Nelson" userId="e65b01fcb1fb7ec4" providerId="LiveId" clId="{27D97EC9-D6E7-4A80-B192-DC3CA9D70056}" dt="2021-11-11T18:46:48.528" v="19357" actId="313"/>
          <ac:graphicFrameMkLst>
            <pc:docMk/>
            <pc:sldMk cId="3043621930" sldId="1234"/>
            <ac:graphicFrameMk id="10" creationId="{00000000-0008-0000-0100-000004000000}"/>
          </ac:graphicFrameMkLst>
        </pc:graphicFrameChg>
      </pc:sldChg>
      <pc:sldChg chg="modSp mod">
        <pc:chgData name="Abe Nelson" userId="e65b01fcb1fb7ec4" providerId="LiveId" clId="{27D97EC9-D6E7-4A80-B192-DC3CA9D70056}" dt="2021-11-11T19:15:24.596" v="19548" actId="255"/>
        <pc:sldMkLst>
          <pc:docMk/>
          <pc:sldMk cId="3261956796" sldId="1239"/>
        </pc:sldMkLst>
        <pc:spChg chg="mod">
          <ac:chgData name="Abe Nelson" userId="e65b01fcb1fb7ec4" providerId="LiveId" clId="{27D97EC9-D6E7-4A80-B192-DC3CA9D70056}" dt="2021-11-11T19:11:50.393" v="19529" actId="20577"/>
          <ac:spMkLst>
            <pc:docMk/>
            <pc:sldMk cId="3261956796" sldId="1239"/>
            <ac:spMk id="2" creationId="{4144E88D-04B1-455C-AD0B-FC1E96787EB4}"/>
          </ac:spMkLst>
        </pc:spChg>
        <pc:spChg chg="mod">
          <ac:chgData name="Abe Nelson" userId="e65b01fcb1fb7ec4" providerId="LiveId" clId="{27D97EC9-D6E7-4A80-B192-DC3CA9D70056}" dt="2021-11-11T19:15:24.596" v="19548" actId="255"/>
          <ac:spMkLst>
            <pc:docMk/>
            <pc:sldMk cId="3261956796" sldId="1239"/>
            <ac:spMk id="3" creationId="{29A00544-9451-4532-9661-C301B415C1BB}"/>
          </ac:spMkLst>
        </pc:spChg>
        <pc:spChg chg="mod">
          <ac:chgData name="Abe Nelson" userId="e65b01fcb1fb7ec4" providerId="LiveId" clId="{27D97EC9-D6E7-4A80-B192-DC3CA9D70056}" dt="2021-11-11T19:15:02.398" v="19547" actId="14100"/>
          <ac:spMkLst>
            <pc:docMk/>
            <pc:sldMk cId="3261956796" sldId="1239"/>
            <ac:spMk id="5" creationId="{E3E85635-5E97-42E5-A980-853D5B17CD99}"/>
          </ac:spMkLst>
        </pc:spChg>
      </pc:sldChg>
      <pc:sldChg chg="modNotesTx">
        <pc:chgData name="Abe Nelson" userId="e65b01fcb1fb7ec4" providerId="LiveId" clId="{27D97EC9-D6E7-4A80-B192-DC3CA9D70056}" dt="2021-11-11T19:45:10.607" v="20458" actId="20577"/>
        <pc:sldMkLst>
          <pc:docMk/>
          <pc:sldMk cId="552737082" sldId="1244"/>
        </pc:sldMkLst>
      </pc:sldChg>
      <pc:sldChg chg="delSp modSp del mod modNotesTx">
        <pc:chgData name="Abe Nelson" userId="e65b01fcb1fb7ec4" providerId="LiveId" clId="{27D97EC9-D6E7-4A80-B192-DC3CA9D70056}" dt="2021-11-11T15:43:12.508" v="17922" actId="47"/>
        <pc:sldMkLst>
          <pc:docMk/>
          <pc:sldMk cId="4052942629" sldId="1249"/>
        </pc:sldMkLst>
        <pc:spChg chg="del">
          <ac:chgData name="Abe Nelson" userId="e65b01fcb1fb7ec4" providerId="LiveId" clId="{27D97EC9-D6E7-4A80-B192-DC3CA9D70056}" dt="2021-11-10T17:00:37.031" v="6726" actId="21"/>
          <ac:spMkLst>
            <pc:docMk/>
            <pc:sldMk cId="4052942629" sldId="1249"/>
            <ac:spMk id="4" creationId="{AC8BF804-FBA5-46BD-B41D-33F8222473B3}"/>
          </ac:spMkLst>
        </pc:spChg>
        <pc:spChg chg="mod">
          <ac:chgData name="Abe Nelson" userId="e65b01fcb1fb7ec4" providerId="LiveId" clId="{27D97EC9-D6E7-4A80-B192-DC3CA9D70056}" dt="2021-11-10T18:15:32.677" v="7477" actId="255"/>
          <ac:spMkLst>
            <pc:docMk/>
            <pc:sldMk cId="4052942629" sldId="1249"/>
            <ac:spMk id="6" creationId="{AC01CB27-164B-4E03-B550-4869DC8D028F}"/>
          </ac:spMkLst>
        </pc:spChg>
      </pc:sldChg>
      <pc:sldChg chg="modSp">
        <pc:chgData name="Abe Nelson" userId="e65b01fcb1fb7ec4" providerId="LiveId" clId="{27D97EC9-D6E7-4A80-B192-DC3CA9D70056}" dt="2021-11-10T18:20:31.399" v="7621" actId="255"/>
        <pc:sldMkLst>
          <pc:docMk/>
          <pc:sldMk cId="2739432644" sldId="1261"/>
        </pc:sldMkLst>
        <pc:spChg chg="mod">
          <ac:chgData name="Abe Nelson" userId="e65b01fcb1fb7ec4" providerId="LiveId" clId="{27D97EC9-D6E7-4A80-B192-DC3CA9D70056}" dt="2021-11-10T18:20:31.399" v="7621" actId="255"/>
          <ac:spMkLst>
            <pc:docMk/>
            <pc:sldMk cId="2739432644" sldId="1261"/>
            <ac:spMk id="3" creationId="{34EF7D77-5A5F-4A27-8529-FFC972190DAD}"/>
          </ac:spMkLst>
        </pc:spChg>
      </pc:sldChg>
      <pc:sldChg chg="modNotesTx">
        <pc:chgData name="Abe Nelson" userId="e65b01fcb1fb7ec4" providerId="LiveId" clId="{27D97EC9-D6E7-4A80-B192-DC3CA9D70056}" dt="2021-11-10T19:58:46.684" v="11414" actId="20577"/>
        <pc:sldMkLst>
          <pc:docMk/>
          <pc:sldMk cId="2492011252" sldId="1263"/>
        </pc:sldMkLst>
      </pc:sldChg>
      <pc:sldChg chg="modSp del mod modAnim modNotesTx">
        <pc:chgData name="Abe Nelson" userId="e65b01fcb1fb7ec4" providerId="LiveId" clId="{27D97EC9-D6E7-4A80-B192-DC3CA9D70056}" dt="2021-11-11T18:44:42.970" v="19335" actId="2696"/>
        <pc:sldMkLst>
          <pc:docMk/>
          <pc:sldMk cId="3695408304" sldId="1270"/>
        </pc:sldMkLst>
        <pc:spChg chg="mod">
          <ac:chgData name="Abe Nelson" userId="e65b01fcb1fb7ec4" providerId="LiveId" clId="{27D97EC9-D6E7-4A80-B192-DC3CA9D70056}" dt="2021-11-10T19:10:42.438" v="9148" actId="208"/>
          <ac:spMkLst>
            <pc:docMk/>
            <pc:sldMk cId="3695408304" sldId="1270"/>
            <ac:spMk id="6" creationId="{00000000-0000-0000-0000-000000000000}"/>
          </ac:spMkLst>
        </pc:spChg>
        <pc:spChg chg="mod">
          <ac:chgData name="Abe Nelson" userId="e65b01fcb1fb7ec4" providerId="LiveId" clId="{27D97EC9-D6E7-4A80-B192-DC3CA9D70056}" dt="2021-11-10T19:12:50.993" v="9151" actId="1076"/>
          <ac:spMkLst>
            <pc:docMk/>
            <pc:sldMk cId="3695408304" sldId="1270"/>
            <ac:spMk id="7" creationId="{00000000-0000-0000-0000-000000000000}"/>
          </ac:spMkLst>
        </pc:spChg>
        <pc:graphicFrameChg chg="mod">
          <ac:chgData name="Abe Nelson" userId="e65b01fcb1fb7ec4" providerId="LiveId" clId="{27D97EC9-D6E7-4A80-B192-DC3CA9D70056}" dt="2021-11-11T17:49:18.462" v="19057" actId="207"/>
          <ac:graphicFrameMkLst>
            <pc:docMk/>
            <pc:sldMk cId="3695408304" sldId="1270"/>
            <ac:graphicFrameMk id="5" creationId="{00000000-0000-0000-0000-000000000000}"/>
          </ac:graphicFrameMkLst>
        </pc:graphicFrameChg>
      </pc:sldChg>
      <pc:sldChg chg="add del">
        <pc:chgData name="Abe Nelson" userId="e65b01fcb1fb7ec4" providerId="LiveId" clId="{27D97EC9-D6E7-4A80-B192-DC3CA9D70056}" dt="2021-11-11T15:55:31.562" v="17985"/>
        <pc:sldMkLst>
          <pc:docMk/>
          <pc:sldMk cId="1693517746" sldId="1280"/>
        </pc:sldMkLst>
      </pc:sldChg>
      <pc:sldChg chg="ord">
        <pc:chgData name="Abe Nelson" userId="e65b01fcb1fb7ec4" providerId="LiveId" clId="{27D97EC9-D6E7-4A80-B192-DC3CA9D70056}" dt="2021-11-10T18:56:07.890" v="8771"/>
        <pc:sldMkLst>
          <pc:docMk/>
          <pc:sldMk cId="1803119503" sldId="1282"/>
        </pc:sldMkLst>
      </pc:sldChg>
      <pc:sldChg chg="modNotesTx">
        <pc:chgData name="Abe Nelson" userId="e65b01fcb1fb7ec4" providerId="LiveId" clId="{27D97EC9-D6E7-4A80-B192-DC3CA9D70056}" dt="2021-11-11T19:31:00.499" v="20231" actId="20577"/>
        <pc:sldMkLst>
          <pc:docMk/>
          <pc:sldMk cId="892977648" sldId="1286"/>
        </pc:sldMkLst>
      </pc:sldChg>
      <pc:sldChg chg="modSp mod modNotesTx">
        <pc:chgData name="Abe Nelson" userId="e65b01fcb1fb7ec4" providerId="LiveId" clId="{27D97EC9-D6E7-4A80-B192-DC3CA9D70056}" dt="2021-11-11T16:05:51.027" v="18052" actId="313"/>
        <pc:sldMkLst>
          <pc:docMk/>
          <pc:sldMk cId="121202993" sldId="1289"/>
        </pc:sldMkLst>
        <pc:graphicFrameChg chg="modGraphic">
          <ac:chgData name="Abe Nelson" userId="e65b01fcb1fb7ec4" providerId="LiveId" clId="{27D97EC9-D6E7-4A80-B192-DC3CA9D70056}" dt="2021-11-11T16:05:35.651" v="18051" actId="313"/>
          <ac:graphicFrameMkLst>
            <pc:docMk/>
            <pc:sldMk cId="121202993" sldId="1289"/>
            <ac:graphicFrameMk id="5" creationId="{00000000-0000-0000-0000-000000000000}"/>
          </ac:graphicFrameMkLst>
        </pc:graphicFrameChg>
      </pc:sldChg>
      <pc:sldChg chg="modSp modAnim modNotesTx">
        <pc:chgData name="Abe Nelson" userId="e65b01fcb1fb7ec4" providerId="LiveId" clId="{27D97EC9-D6E7-4A80-B192-DC3CA9D70056}" dt="2021-11-11T19:44:33.161" v="20449" actId="20577"/>
        <pc:sldMkLst>
          <pc:docMk/>
          <pc:sldMk cId="3113385284" sldId="1310"/>
        </pc:sldMkLst>
        <pc:spChg chg="mod">
          <ac:chgData name="Abe Nelson" userId="e65b01fcb1fb7ec4" providerId="LiveId" clId="{27D97EC9-D6E7-4A80-B192-DC3CA9D70056}" dt="2021-11-11T19:11:03.825" v="19522" actId="20577"/>
          <ac:spMkLst>
            <pc:docMk/>
            <pc:sldMk cId="3113385284" sldId="1310"/>
            <ac:spMk id="2" creationId="{4144E88D-04B1-455C-AD0B-FC1E96787EB4}"/>
          </ac:spMkLst>
        </pc:spChg>
        <pc:spChg chg="mod">
          <ac:chgData name="Abe Nelson" userId="e65b01fcb1fb7ec4" providerId="LiveId" clId="{27D97EC9-D6E7-4A80-B192-DC3CA9D70056}" dt="2021-11-11T16:12:29.837" v="18176" actId="20577"/>
          <ac:spMkLst>
            <pc:docMk/>
            <pc:sldMk cId="3113385284" sldId="1310"/>
            <ac:spMk id="3" creationId="{29A00544-9451-4532-9661-C301B415C1BB}"/>
          </ac:spMkLst>
        </pc:spChg>
      </pc:sldChg>
      <pc:sldChg chg="modSp add del mod modAnim modNotesTx">
        <pc:chgData name="Abe Nelson" userId="e65b01fcb1fb7ec4" providerId="LiveId" clId="{27D97EC9-D6E7-4A80-B192-DC3CA9D70056}" dt="2021-11-11T20:39:37.115" v="20853"/>
        <pc:sldMkLst>
          <pc:docMk/>
          <pc:sldMk cId="3877563377" sldId="1345"/>
        </pc:sldMkLst>
        <pc:spChg chg="mod">
          <ac:chgData name="Abe Nelson" userId="e65b01fcb1fb7ec4" providerId="LiveId" clId="{27D97EC9-D6E7-4A80-B192-DC3CA9D70056}" dt="2021-11-11T16:52:37.909" v="18597" actId="20577"/>
          <ac:spMkLst>
            <pc:docMk/>
            <pc:sldMk cId="3877563377" sldId="1345"/>
            <ac:spMk id="3" creationId="{0DC1E479-B92A-46ED-96F9-5814F4132176}"/>
          </ac:spMkLst>
        </pc:spChg>
      </pc:sldChg>
      <pc:sldChg chg="modSp mod modNotesTx">
        <pc:chgData name="Abe Nelson" userId="e65b01fcb1fb7ec4" providerId="LiveId" clId="{27D97EC9-D6E7-4A80-B192-DC3CA9D70056}" dt="2021-11-11T19:31:38.924" v="20240" actId="20577"/>
        <pc:sldMkLst>
          <pc:docMk/>
          <pc:sldMk cId="2653680026" sldId="1348"/>
        </pc:sldMkLst>
        <pc:spChg chg="mod">
          <ac:chgData name="Abe Nelson" userId="e65b01fcb1fb7ec4" providerId="LiveId" clId="{27D97EC9-D6E7-4A80-B192-DC3CA9D70056}" dt="2021-11-11T19:31:38.924" v="20240" actId="20577"/>
          <ac:spMkLst>
            <pc:docMk/>
            <pc:sldMk cId="2653680026" sldId="1348"/>
            <ac:spMk id="3" creationId="{52DC43D3-9B08-44B2-AE9F-67CE9F9B0226}"/>
          </ac:spMkLst>
        </pc:spChg>
      </pc:sldChg>
      <pc:sldChg chg="modNotesTx">
        <pc:chgData name="Abe Nelson" userId="e65b01fcb1fb7ec4" providerId="LiveId" clId="{27D97EC9-D6E7-4A80-B192-DC3CA9D70056}" dt="2021-11-10T19:50:21.638" v="10410" actId="20577"/>
        <pc:sldMkLst>
          <pc:docMk/>
          <pc:sldMk cId="1591565234" sldId="1359"/>
        </pc:sldMkLst>
      </pc:sldChg>
      <pc:sldChg chg="ord">
        <pc:chgData name="Abe Nelson" userId="e65b01fcb1fb7ec4" providerId="LiveId" clId="{27D97EC9-D6E7-4A80-B192-DC3CA9D70056}" dt="2021-11-10T18:55:53.533" v="8769"/>
        <pc:sldMkLst>
          <pc:docMk/>
          <pc:sldMk cId="306683409" sldId="1370"/>
        </pc:sldMkLst>
      </pc:sldChg>
      <pc:sldChg chg="ord">
        <pc:chgData name="Abe Nelson" userId="e65b01fcb1fb7ec4" providerId="LiveId" clId="{27D97EC9-D6E7-4A80-B192-DC3CA9D70056}" dt="2021-11-10T18:59:05.733" v="8775"/>
        <pc:sldMkLst>
          <pc:docMk/>
          <pc:sldMk cId="3546929942" sldId="1372"/>
        </pc:sldMkLst>
      </pc:sldChg>
      <pc:sldChg chg="del">
        <pc:chgData name="Abe Nelson" userId="e65b01fcb1fb7ec4" providerId="LiveId" clId="{27D97EC9-D6E7-4A80-B192-DC3CA9D70056}" dt="2021-11-11T15:43:08.967" v="17920" actId="47"/>
        <pc:sldMkLst>
          <pc:docMk/>
          <pc:sldMk cId="3595277635" sldId="1378"/>
        </pc:sldMkLst>
      </pc:sldChg>
      <pc:sldChg chg="del">
        <pc:chgData name="Abe Nelson" userId="e65b01fcb1fb7ec4" providerId="LiveId" clId="{27D97EC9-D6E7-4A80-B192-DC3CA9D70056}" dt="2021-11-10T17:00:15.540" v="6725" actId="2696"/>
        <pc:sldMkLst>
          <pc:docMk/>
          <pc:sldMk cId="300114159" sldId="1379"/>
        </pc:sldMkLst>
      </pc:sldChg>
      <pc:sldChg chg="modSp add del mod ord">
        <pc:chgData name="Abe Nelson" userId="e65b01fcb1fb7ec4" providerId="LiveId" clId="{27D97EC9-D6E7-4A80-B192-DC3CA9D70056}" dt="2021-11-12T03:21:00.789" v="21449"/>
        <pc:sldMkLst>
          <pc:docMk/>
          <pc:sldMk cId="234615239" sldId="1380"/>
        </pc:sldMkLst>
        <pc:spChg chg="mod">
          <ac:chgData name="Abe Nelson" userId="e65b01fcb1fb7ec4" providerId="LiveId" clId="{27D97EC9-D6E7-4A80-B192-DC3CA9D70056}" dt="2021-11-11T16:36:01.250" v="18482" actId="207"/>
          <ac:spMkLst>
            <pc:docMk/>
            <pc:sldMk cId="234615239" sldId="1380"/>
            <ac:spMk id="2" creationId="{00000000-0000-0000-0000-000000000000}"/>
          </ac:spMkLst>
        </pc:spChg>
        <pc:graphicFrameChg chg="mod">
          <ac:chgData name="Abe Nelson" userId="e65b01fcb1fb7ec4" providerId="LiveId" clId="{27D97EC9-D6E7-4A80-B192-DC3CA9D70056}" dt="2021-11-11T16:36:16.341" v="18484" actId="1076"/>
          <ac:graphicFrameMkLst>
            <pc:docMk/>
            <pc:sldMk cId="234615239" sldId="1380"/>
            <ac:graphicFrameMk id="5" creationId="{00000000-0000-0000-0000-000000000000}"/>
          </ac:graphicFrameMkLst>
        </pc:graphicFrameChg>
      </pc:sldChg>
      <pc:sldChg chg="modSp add del mod">
        <pc:chgData name="Abe Nelson" userId="e65b01fcb1fb7ec4" providerId="LiveId" clId="{27D97EC9-D6E7-4A80-B192-DC3CA9D70056}" dt="2021-11-11T17:15:14.481" v="18717"/>
        <pc:sldMkLst>
          <pc:docMk/>
          <pc:sldMk cId="3081956450" sldId="1381"/>
        </pc:sldMkLst>
        <pc:graphicFrameChg chg="mod">
          <ac:chgData name="Abe Nelson" userId="e65b01fcb1fb7ec4" providerId="LiveId" clId="{27D97EC9-D6E7-4A80-B192-DC3CA9D70056}" dt="2021-11-11T17:15:14.481" v="18717"/>
          <ac:graphicFrameMkLst>
            <pc:docMk/>
            <pc:sldMk cId="3081956450" sldId="1381"/>
            <ac:graphicFrameMk id="7" creationId="{00000000-0000-0000-0000-000000000000}"/>
          </ac:graphicFrameMkLst>
        </pc:graphicFrameChg>
      </pc:sldChg>
      <pc:sldChg chg="modSp add del mod ord modAnim addCm delCm modCm">
        <pc:chgData name="Abe Nelson" userId="e65b01fcb1fb7ec4" providerId="LiveId" clId="{27D97EC9-D6E7-4A80-B192-DC3CA9D70056}" dt="2021-11-11T17:17:50.736" v="18811"/>
        <pc:sldMkLst>
          <pc:docMk/>
          <pc:sldMk cId="804676987" sldId="1382"/>
        </pc:sldMkLst>
        <pc:spChg chg="mod">
          <ac:chgData name="Abe Nelson" userId="e65b01fcb1fb7ec4" providerId="LiveId" clId="{27D97EC9-D6E7-4A80-B192-DC3CA9D70056}" dt="2021-11-11T17:16:47.938" v="18809" actId="20577"/>
          <ac:spMkLst>
            <pc:docMk/>
            <pc:sldMk cId="804676987" sldId="1382"/>
            <ac:spMk id="3" creationId="{4543CEEE-0761-4625-BDA1-3EE53D1028E2}"/>
          </ac:spMkLst>
        </pc:spChg>
      </pc:sldChg>
      <pc:sldChg chg="addSp delSp modSp add del mod modAnim addCm delCm modCm modNotesTx">
        <pc:chgData name="Abe Nelson" userId="e65b01fcb1fb7ec4" providerId="LiveId" clId="{27D97EC9-D6E7-4A80-B192-DC3CA9D70056}" dt="2021-11-11T17:14:50.954" v="18714" actId="1592"/>
        <pc:sldMkLst>
          <pc:docMk/>
          <pc:sldMk cId="2826380052" sldId="1383"/>
        </pc:sldMkLst>
        <pc:spChg chg="mod">
          <ac:chgData name="Abe Nelson" userId="e65b01fcb1fb7ec4" providerId="LiveId" clId="{27D97EC9-D6E7-4A80-B192-DC3CA9D70056}" dt="2021-11-11T16:53:39.687" v="18599" actId="20577"/>
          <ac:spMkLst>
            <pc:docMk/>
            <pc:sldMk cId="2826380052" sldId="1383"/>
            <ac:spMk id="2" creationId="{00000000-0000-0000-0000-000000000000}"/>
          </ac:spMkLst>
        </pc:spChg>
        <pc:spChg chg="add del mod">
          <ac:chgData name="Abe Nelson" userId="e65b01fcb1fb7ec4" providerId="LiveId" clId="{27D97EC9-D6E7-4A80-B192-DC3CA9D70056}" dt="2021-11-11T17:06:50.586" v="18612"/>
          <ac:spMkLst>
            <pc:docMk/>
            <pc:sldMk cId="2826380052" sldId="1383"/>
            <ac:spMk id="14" creationId="{5AD26296-05D0-437B-AFB7-C39CCA1949F5}"/>
          </ac:spMkLst>
        </pc:spChg>
        <pc:graphicFrameChg chg="mod">
          <ac:chgData name="Abe Nelson" userId="e65b01fcb1fb7ec4" providerId="LiveId" clId="{27D97EC9-D6E7-4A80-B192-DC3CA9D70056}" dt="2021-11-11T17:05:07.698" v="18607"/>
          <ac:graphicFrameMkLst>
            <pc:docMk/>
            <pc:sldMk cId="2826380052" sldId="1383"/>
            <ac:graphicFrameMk id="5" creationId="{00000000-0000-0000-0000-000000000000}"/>
          </ac:graphicFrameMkLst>
        </pc:graphicFrameChg>
        <pc:cxnChg chg="mod">
          <ac:chgData name="Abe Nelson" userId="e65b01fcb1fb7ec4" providerId="LiveId" clId="{27D97EC9-D6E7-4A80-B192-DC3CA9D70056}" dt="2021-11-11T16:01:45.057" v="18032" actId="14100"/>
          <ac:cxnSpMkLst>
            <pc:docMk/>
            <pc:sldMk cId="2826380052" sldId="1383"/>
            <ac:cxnSpMk id="9" creationId="{00000000-0000-0000-0000-000000000000}"/>
          </ac:cxnSpMkLst>
        </pc:cxnChg>
        <pc:cxnChg chg="mod">
          <ac:chgData name="Abe Nelson" userId="e65b01fcb1fb7ec4" providerId="LiveId" clId="{27D97EC9-D6E7-4A80-B192-DC3CA9D70056}" dt="2021-11-11T16:01:30.264" v="18030" actId="14100"/>
          <ac:cxnSpMkLst>
            <pc:docMk/>
            <pc:sldMk cId="2826380052" sldId="1383"/>
            <ac:cxnSpMk id="11" creationId="{00000000-0000-0000-0000-000000000000}"/>
          </ac:cxnSpMkLst>
        </pc:cxnChg>
      </pc:sldChg>
      <pc:sldChg chg="modSp mod modAnim modNotesTx">
        <pc:chgData name="Abe Nelson" userId="e65b01fcb1fb7ec4" providerId="LiveId" clId="{27D97EC9-D6E7-4A80-B192-DC3CA9D70056}" dt="2021-11-11T20:07:52.466" v="20830" actId="20577"/>
        <pc:sldMkLst>
          <pc:docMk/>
          <pc:sldMk cId="256202880" sldId="1385"/>
        </pc:sldMkLst>
        <pc:spChg chg="mod">
          <ac:chgData name="Abe Nelson" userId="e65b01fcb1fb7ec4" providerId="LiveId" clId="{27D97EC9-D6E7-4A80-B192-DC3CA9D70056}" dt="2021-11-11T20:07:52.466" v="20830" actId="20577"/>
          <ac:spMkLst>
            <pc:docMk/>
            <pc:sldMk cId="256202880" sldId="1385"/>
            <ac:spMk id="3" creationId="{143414F7-42EE-4A39-AD4C-501962CE8933}"/>
          </ac:spMkLst>
        </pc:spChg>
      </pc:sldChg>
      <pc:sldChg chg="modSp mod modNotesTx">
        <pc:chgData name="Abe Nelson" userId="e65b01fcb1fb7ec4" providerId="LiveId" clId="{27D97EC9-D6E7-4A80-B192-DC3CA9D70056}" dt="2021-11-11T20:03:45.931" v="20810" actId="20577"/>
        <pc:sldMkLst>
          <pc:docMk/>
          <pc:sldMk cId="2167525604" sldId="1386"/>
        </pc:sldMkLst>
        <pc:spChg chg="mod">
          <ac:chgData name="Abe Nelson" userId="e65b01fcb1fb7ec4" providerId="LiveId" clId="{27D97EC9-D6E7-4A80-B192-DC3CA9D70056}" dt="2021-11-11T16:08:41.725" v="18096" actId="20577"/>
          <ac:spMkLst>
            <pc:docMk/>
            <pc:sldMk cId="2167525604" sldId="1386"/>
            <ac:spMk id="3" creationId="{143414F7-42EE-4A39-AD4C-501962CE8933}"/>
          </ac:spMkLst>
        </pc:spChg>
      </pc:sldChg>
      <pc:sldChg chg="modSp mod modAnim">
        <pc:chgData name="Abe Nelson" userId="e65b01fcb1fb7ec4" providerId="LiveId" clId="{27D97EC9-D6E7-4A80-B192-DC3CA9D70056}" dt="2021-11-11T19:06:36.120" v="19473" actId="20577"/>
        <pc:sldMkLst>
          <pc:docMk/>
          <pc:sldMk cId="342866481" sldId="1387"/>
        </pc:sldMkLst>
        <pc:spChg chg="mod">
          <ac:chgData name="Abe Nelson" userId="e65b01fcb1fb7ec4" providerId="LiveId" clId="{27D97EC9-D6E7-4A80-B192-DC3CA9D70056}" dt="2021-11-11T19:06:36.120" v="19473" actId="20577"/>
          <ac:spMkLst>
            <pc:docMk/>
            <pc:sldMk cId="342866481" sldId="1387"/>
            <ac:spMk id="3" creationId="{143414F7-42EE-4A39-AD4C-501962CE8933}"/>
          </ac:spMkLst>
        </pc:spChg>
      </pc:sldChg>
      <pc:sldChg chg="modNotesTx">
        <pc:chgData name="Abe Nelson" userId="e65b01fcb1fb7ec4" providerId="LiveId" clId="{27D97EC9-D6E7-4A80-B192-DC3CA9D70056}" dt="2021-11-10T19:54:37.399" v="11005" actId="20577"/>
        <pc:sldMkLst>
          <pc:docMk/>
          <pc:sldMk cId="291528402" sldId="1391"/>
        </pc:sldMkLst>
      </pc:sldChg>
      <pc:sldChg chg="modSp mod modNotesTx">
        <pc:chgData name="Abe Nelson" userId="e65b01fcb1fb7ec4" providerId="LiveId" clId="{27D97EC9-D6E7-4A80-B192-DC3CA9D70056}" dt="2021-11-10T19:54:46.934" v="11006" actId="20577"/>
        <pc:sldMkLst>
          <pc:docMk/>
          <pc:sldMk cId="4198956575" sldId="1392"/>
        </pc:sldMkLst>
        <pc:spChg chg="mod">
          <ac:chgData name="Abe Nelson" userId="e65b01fcb1fb7ec4" providerId="LiveId" clId="{27D97EC9-D6E7-4A80-B192-DC3CA9D70056}" dt="2021-11-10T18:16:39.217" v="7571" actId="20577"/>
          <ac:spMkLst>
            <pc:docMk/>
            <pc:sldMk cId="4198956575" sldId="1392"/>
            <ac:spMk id="3" creationId="{29A00544-9451-4532-9661-C301B415C1BB}"/>
          </ac:spMkLst>
        </pc:spChg>
      </pc:sldChg>
      <pc:sldChg chg="modSp mod modAnim modNotesTx">
        <pc:chgData name="Abe Nelson" userId="e65b01fcb1fb7ec4" providerId="LiveId" clId="{27D97EC9-D6E7-4A80-B192-DC3CA9D70056}" dt="2021-11-10T19:57:15.938" v="11319" actId="20577"/>
        <pc:sldMkLst>
          <pc:docMk/>
          <pc:sldMk cId="3628850672" sldId="1395"/>
        </pc:sldMkLst>
        <pc:spChg chg="mod">
          <ac:chgData name="Abe Nelson" userId="e65b01fcb1fb7ec4" providerId="LiveId" clId="{27D97EC9-D6E7-4A80-B192-DC3CA9D70056}" dt="2021-11-10T18:17:15.738" v="7584" actId="20577"/>
          <ac:spMkLst>
            <pc:docMk/>
            <pc:sldMk cId="3628850672" sldId="1395"/>
            <ac:spMk id="3" creationId="{D4AAE1C3-A193-40AE-B2CE-8A8C1BD432DF}"/>
          </ac:spMkLst>
        </pc:spChg>
      </pc:sldChg>
      <pc:sldChg chg="modSp mod modNotesTx">
        <pc:chgData name="Abe Nelson" userId="e65b01fcb1fb7ec4" providerId="LiveId" clId="{27D97EC9-D6E7-4A80-B192-DC3CA9D70056}" dt="2021-11-11T16:44:31.670" v="18501" actId="20577"/>
        <pc:sldMkLst>
          <pc:docMk/>
          <pc:sldMk cId="3255570781" sldId="1396"/>
        </pc:sldMkLst>
        <pc:spChg chg="mod">
          <ac:chgData name="Abe Nelson" userId="e65b01fcb1fb7ec4" providerId="LiveId" clId="{27D97EC9-D6E7-4A80-B192-DC3CA9D70056}" dt="2021-11-11T16:44:01.872" v="18486" actId="20577"/>
          <ac:spMkLst>
            <pc:docMk/>
            <pc:sldMk cId="3255570781" sldId="1396"/>
            <ac:spMk id="2" creationId="{03BA7D84-E45E-4DAB-9EAC-B59B844727DD}"/>
          </ac:spMkLst>
        </pc:spChg>
        <pc:spChg chg="mod">
          <ac:chgData name="Abe Nelson" userId="e65b01fcb1fb7ec4" providerId="LiveId" clId="{27D97EC9-D6E7-4A80-B192-DC3CA9D70056}" dt="2021-11-11T16:44:31.670" v="18501" actId="20577"/>
          <ac:spMkLst>
            <pc:docMk/>
            <pc:sldMk cId="3255570781" sldId="1396"/>
            <ac:spMk id="3" creationId="{A8C9F8B1-9739-4530-9BB1-A1D5F1F1758D}"/>
          </ac:spMkLst>
        </pc:spChg>
      </pc:sldChg>
      <pc:sldChg chg="modSp mod modNotesTx">
        <pc:chgData name="Abe Nelson" userId="e65b01fcb1fb7ec4" providerId="LiveId" clId="{27D97EC9-D6E7-4A80-B192-DC3CA9D70056}" dt="2021-11-11T16:50:48.112" v="18584" actId="20577"/>
        <pc:sldMkLst>
          <pc:docMk/>
          <pc:sldMk cId="2412637409" sldId="1399"/>
        </pc:sldMkLst>
        <pc:spChg chg="mod">
          <ac:chgData name="Abe Nelson" userId="e65b01fcb1fb7ec4" providerId="LiveId" clId="{27D97EC9-D6E7-4A80-B192-DC3CA9D70056}" dt="2021-11-11T16:50:48.112" v="18584" actId="20577"/>
          <ac:spMkLst>
            <pc:docMk/>
            <pc:sldMk cId="2412637409" sldId="1399"/>
            <ac:spMk id="3" creationId="{00000000-0000-0000-0000-000000000000}"/>
          </ac:spMkLst>
        </pc:spChg>
      </pc:sldChg>
      <pc:sldChg chg="add del modNotesTx">
        <pc:chgData name="Abe Nelson" userId="e65b01fcb1fb7ec4" providerId="LiveId" clId="{27D97EC9-D6E7-4A80-B192-DC3CA9D70056}" dt="2021-11-11T15:54:37.374" v="17982"/>
        <pc:sldMkLst>
          <pc:docMk/>
          <pc:sldMk cId="849908372" sldId="1401"/>
        </pc:sldMkLst>
      </pc:sldChg>
      <pc:sldChg chg="addSp delSp modSp mod modClrScheme modAnim chgLayout modNotesTx">
        <pc:chgData name="Abe Nelson" userId="e65b01fcb1fb7ec4" providerId="LiveId" clId="{27D97EC9-D6E7-4A80-B192-DC3CA9D70056}" dt="2021-11-11T19:22:21.014" v="19576" actId="20577"/>
        <pc:sldMkLst>
          <pc:docMk/>
          <pc:sldMk cId="2220273684" sldId="1402"/>
        </pc:sldMkLst>
        <pc:spChg chg="mod ord">
          <ac:chgData name="Abe Nelson" userId="e65b01fcb1fb7ec4" providerId="LiveId" clId="{27D97EC9-D6E7-4A80-B192-DC3CA9D70056}" dt="2021-11-11T19:22:21.014" v="19576" actId="20577"/>
          <ac:spMkLst>
            <pc:docMk/>
            <pc:sldMk cId="2220273684" sldId="1402"/>
            <ac:spMk id="2" creationId="{0617906F-3350-45DE-883F-2983146B4A50}"/>
          </ac:spMkLst>
        </pc:spChg>
        <pc:spChg chg="mod ord">
          <ac:chgData name="Abe Nelson" userId="e65b01fcb1fb7ec4" providerId="LiveId" clId="{27D97EC9-D6E7-4A80-B192-DC3CA9D70056}" dt="2021-11-10T18:46:35.523" v="8684" actId="122"/>
          <ac:spMkLst>
            <pc:docMk/>
            <pc:sldMk cId="2220273684" sldId="1402"/>
            <ac:spMk id="3" creationId="{DD32D322-BBA1-4796-BCA6-2650AE3D8511}"/>
          </ac:spMkLst>
        </pc:spChg>
        <pc:spChg chg="mod ord">
          <ac:chgData name="Abe Nelson" userId="e65b01fcb1fb7ec4" providerId="LiveId" clId="{27D97EC9-D6E7-4A80-B192-DC3CA9D70056}" dt="2021-11-10T18:51:03.549" v="8747" actId="14100"/>
          <ac:spMkLst>
            <pc:docMk/>
            <pc:sldMk cId="2220273684" sldId="1402"/>
            <ac:spMk id="4" creationId="{5A8AA9FE-476B-4F87-BD25-171BB60B9847}"/>
          </ac:spMkLst>
        </pc:spChg>
        <pc:spChg chg="add del mod ord">
          <ac:chgData name="Abe Nelson" userId="e65b01fcb1fb7ec4" providerId="LiveId" clId="{27D97EC9-D6E7-4A80-B192-DC3CA9D70056}" dt="2021-11-10T18:49:03.106" v="8704" actId="20577"/>
          <ac:spMkLst>
            <pc:docMk/>
            <pc:sldMk cId="2220273684" sldId="1402"/>
            <ac:spMk id="5" creationId="{4302C02C-CD2E-4D56-84A9-08E38C2C9A1F}"/>
          </ac:spMkLst>
        </pc:spChg>
        <pc:spChg chg="mod ord">
          <ac:chgData name="Abe Nelson" userId="e65b01fcb1fb7ec4" providerId="LiveId" clId="{27D97EC9-D6E7-4A80-B192-DC3CA9D70056}" dt="2021-11-10T19:02:47.946" v="8898" actId="20577"/>
          <ac:spMkLst>
            <pc:docMk/>
            <pc:sldMk cId="2220273684" sldId="1402"/>
            <ac:spMk id="6" creationId="{86E115B1-39FE-4141-A9E2-C8AE1E011FF3}"/>
          </ac:spMkLst>
        </pc:spChg>
        <pc:spChg chg="mod ord">
          <ac:chgData name="Abe Nelson" userId="e65b01fcb1fb7ec4" providerId="LiveId" clId="{27D97EC9-D6E7-4A80-B192-DC3CA9D70056}" dt="2021-11-10T18:46:05.394" v="8672" actId="700"/>
          <ac:spMkLst>
            <pc:docMk/>
            <pc:sldMk cId="2220273684" sldId="1402"/>
            <ac:spMk id="7" creationId="{72E5621D-0F52-4A74-B3F7-5436214CB910}"/>
          </ac:spMkLst>
        </pc:spChg>
        <pc:spChg chg="mod">
          <ac:chgData name="Abe Nelson" userId="e65b01fcb1fb7ec4" providerId="LiveId" clId="{27D97EC9-D6E7-4A80-B192-DC3CA9D70056}" dt="2021-11-10T18:48:50.425" v="8702" actId="2711"/>
          <ac:spMkLst>
            <pc:docMk/>
            <pc:sldMk cId="2220273684" sldId="1402"/>
            <ac:spMk id="9" creationId="{FEB5ED9D-4617-46FE-B8FA-DAA1A4F142FA}"/>
          </ac:spMkLst>
        </pc:spChg>
      </pc:sldChg>
      <pc:sldChg chg="modNotesTx">
        <pc:chgData name="Abe Nelson" userId="e65b01fcb1fb7ec4" providerId="LiveId" clId="{27D97EC9-D6E7-4A80-B192-DC3CA9D70056}" dt="2021-11-10T20:33:01.079" v="17406" actId="20577"/>
        <pc:sldMkLst>
          <pc:docMk/>
          <pc:sldMk cId="284553973" sldId="1406"/>
        </pc:sldMkLst>
      </pc:sldChg>
      <pc:sldChg chg="modAnim modNotesTx">
        <pc:chgData name="Abe Nelson" userId="e65b01fcb1fb7ec4" providerId="LiveId" clId="{27D97EC9-D6E7-4A80-B192-DC3CA9D70056}" dt="2021-11-11T19:32:30.705" v="20243"/>
        <pc:sldMkLst>
          <pc:docMk/>
          <pc:sldMk cId="3958609933" sldId="1410"/>
        </pc:sldMkLst>
      </pc:sldChg>
      <pc:sldChg chg="modSp mod modNotesTx">
        <pc:chgData name="Abe Nelson" userId="e65b01fcb1fb7ec4" providerId="LiveId" clId="{27D97EC9-D6E7-4A80-B192-DC3CA9D70056}" dt="2021-11-11T16:06:00.582" v="18055" actId="313"/>
        <pc:sldMkLst>
          <pc:docMk/>
          <pc:sldMk cId="4050328222" sldId="1411"/>
        </pc:sldMkLst>
        <pc:spChg chg="mod">
          <ac:chgData name="Abe Nelson" userId="e65b01fcb1fb7ec4" providerId="LiveId" clId="{27D97EC9-D6E7-4A80-B192-DC3CA9D70056}" dt="2021-11-10T18:21:06.598" v="7633" actId="20577"/>
          <ac:spMkLst>
            <pc:docMk/>
            <pc:sldMk cId="4050328222" sldId="1411"/>
            <ac:spMk id="3" creationId="{158931C9-375A-4B27-8C5E-EFE7CE2CF9AD}"/>
          </ac:spMkLst>
        </pc:spChg>
      </pc:sldChg>
      <pc:sldChg chg="modSp del mod">
        <pc:chgData name="Abe Nelson" userId="e65b01fcb1fb7ec4" providerId="LiveId" clId="{27D97EC9-D6E7-4A80-B192-DC3CA9D70056}" dt="2021-11-10T17:00:06.092" v="6723" actId="2696"/>
        <pc:sldMkLst>
          <pc:docMk/>
          <pc:sldMk cId="374933705" sldId="1414"/>
        </pc:sldMkLst>
        <pc:spChg chg="mod">
          <ac:chgData name="Abe Nelson" userId="e65b01fcb1fb7ec4" providerId="LiveId" clId="{27D97EC9-D6E7-4A80-B192-DC3CA9D70056}" dt="2021-11-10T13:55:48.867" v="255" actId="1076"/>
          <ac:spMkLst>
            <pc:docMk/>
            <pc:sldMk cId="374933705" sldId="1414"/>
            <ac:spMk id="2" creationId="{68B18BA1-DC4E-49EC-983A-87766988564C}"/>
          </ac:spMkLst>
        </pc:spChg>
        <pc:spChg chg="mod">
          <ac:chgData name="Abe Nelson" userId="e65b01fcb1fb7ec4" providerId="LiveId" clId="{27D97EC9-D6E7-4A80-B192-DC3CA9D70056}" dt="2021-11-10T14:44:30.949" v="782" actId="14100"/>
          <ac:spMkLst>
            <pc:docMk/>
            <pc:sldMk cId="374933705" sldId="1414"/>
            <ac:spMk id="6" creationId="{1ABF5694-085A-4F4C-ABB8-116B1E463675}"/>
          </ac:spMkLst>
        </pc:spChg>
        <pc:graphicFrameChg chg="mod">
          <ac:chgData name="Abe Nelson" userId="e65b01fcb1fb7ec4" providerId="LiveId" clId="{27D97EC9-D6E7-4A80-B192-DC3CA9D70056}" dt="2021-11-10T14:28:38.861" v="757"/>
          <ac:graphicFrameMkLst>
            <pc:docMk/>
            <pc:sldMk cId="374933705" sldId="1414"/>
            <ac:graphicFrameMk id="5" creationId="{5D50436C-3E14-444B-BB0E-2FA225880401}"/>
          </ac:graphicFrameMkLst>
        </pc:graphicFrameChg>
      </pc:sldChg>
      <pc:sldChg chg="modSp add del">
        <pc:chgData name="Abe Nelson" userId="e65b01fcb1fb7ec4" providerId="LiveId" clId="{27D97EC9-D6E7-4A80-B192-DC3CA9D70056}" dt="2021-11-11T15:55:01.178" v="17983"/>
        <pc:sldMkLst>
          <pc:docMk/>
          <pc:sldMk cId="2146514794" sldId="1417"/>
        </pc:sldMkLst>
        <pc:spChg chg="mod">
          <ac:chgData name="Abe Nelson" userId="e65b01fcb1fb7ec4" providerId="LiveId" clId="{27D97EC9-D6E7-4A80-B192-DC3CA9D70056}" dt="2021-11-10T18:44:03.321" v="8650" actId="20577"/>
          <ac:spMkLst>
            <pc:docMk/>
            <pc:sldMk cId="2146514794" sldId="1417"/>
            <ac:spMk id="3" creationId="{0DC1E479-B92A-46ED-96F9-5814F4132176}"/>
          </ac:spMkLst>
        </pc:spChg>
      </pc:sldChg>
      <pc:sldChg chg="modSp modNotesTx">
        <pc:chgData name="Abe Nelson" userId="e65b01fcb1fb7ec4" providerId="LiveId" clId="{27D97EC9-D6E7-4A80-B192-DC3CA9D70056}" dt="2021-11-10T20:33:21.390" v="17416"/>
        <pc:sldMkLst>
          <pc:docMk/>
          <pc:sldMk cId="1528921719" sldId="1418"/>
        </pc:sldMkLst>
        <pc:spChg chg="mod">
          <ac:chgData name="Abe Nelson" userId="e65b01fcb1fb7ec4" providerId="LiveId" clId="{27D97EC9-D6E7-4A80-B192-DC3CA9D70056}" dt="2021-11-10T19:21:13.491" v="9184" actId="20577"/>
          <ac:spMkLst>
            <pc:docMk/>
            <pc:sldMk cId="1528921719" sldId="1418"/>
            <ac:spMk id="3" creationId="{143414F7-42EE-4A39-AD4C-501962CE8933}"/>
          </ac:spMkLst>
        </pc:spChg>
      </pc:sldChg>
      <pc:sldChg chg="addSp delSp modSp del mod addAnim delAnim modAnim">
        <pc:chgData name="Abe Nelson" userId="e65b01fcb1fb7ec4" providerId="LiveId" clId="{27D97EC9-D6E7-4A80-B192-DC3CA9D70056}" dt="2021-11-10T18:35:10.478" v="8447" actId="2696"/>
        <pc:sldMkLst>
          <pc:docMk/>
          <pc:sldMk cId="317670316" sldId="1419"/>
        </pc:sldMkLst>
        <pc:spChg chg="mod">
          <ac:chgData name="Abe Nelson" userId="e65b01fcb1fb7ec4" providerId="LiveId" clId="{27D97EC9-D6E7-4A80-B192-DC3CA9D70056}" dt="2021-11-10T18:22:06.370" v="7641" actId="20577"/>
          <ac:spMkLst>
            <pc:docMk/>
            <pc:sldMk cId="317670316" sldId="1419"/>
            <ac:spMk id="2" creationId="{D0426A45-5F63-4382-821B-6BD5D7ABC612}"/>
          </ac:spMkLst>
        </pc:spChg>
        <pc:spChg chg="mod">
          <ac:chgData name="Abe Nelson" userId="e65b01fcb1fb7ec4" providerId="LiveId" clId="{27D97EC9-D6E7-4A80-B192-DC3CA9D70056}" dt="2021-11-10T18:31:09.335" v="8217" actId="27636"/>
          <ac:spMkLst>
            <pc:docMk/>
            <pc:sldMk cId="317670316" sldId="1419"/>
            <ac:spMk id="3" creationId="{0A4C0716-6670-402E-A219-62DD4EB38002}"/>
          </ac:spMkLst>
        </pc:spChg>
        <pc:spChg chg="mod">
          <ac:chgData name="Abe Nelson" userId="e65b01fcb1fb7ec4" providerId="LiveId" clId="{27D97EC9-D6E7-4A80-B192-DC3CA9D70056}" dt="2021-11-10T18:31:04.133" v="8215" actId="122"/>
          <ac:spMkLst>
            <pc:docMk/>
            <pc:sldMk cId="317670316" sldId="1419"/>
            <ac:spMk id="4" creationId="{2CC2BC90-5D50-47F0-AE58-75BB2749B44C}"/>
          </ac:spMkLst>
        </pc:spChg>
        <pc:spChg chg="add del mod">
          <ac:chgData name="Abe Nelson" userId="e65b01fcb1fb7ec4" providerId="LiveId" clId="{27D97EC9-D6E7-4A80-B192-DC3CA9D70056}" dt="2021-11-10T18:31:09.335" v="8218" actId="27636"/>
          <ac:spMkLst>
            <pc:docMk/>
            <pc:sldMk cId="317670316" sldId="1419"/>
            <ac:spMk id="5" creationId="{756ACC9D-8BD2-4A27-BA65-87D93A3AA3CD}"/>
          </ac:spMkLst>
        </pc:spChg>
        <pc:spChg chg="mod">
          <ac:chgData name="Abe Nelson" userId="e65b01fcb1fb7ec4" providerId="LiveId" clId="{27D97EC9-D6E7-4A80-B192-DC3CA9D70056}" dt="2021-11-10T18:30:37.499" v="8211" actId="27636"/>
          <ac:spMkLst>
            <pc:docMk/>
            <pc:sldMk cId="317670316" sldId="1419"/>
            <ac:spMk id="6" creationId="{F0724D8C-AAE7-4FF1-97F7-54FA03586EC3}"/>
          </ac:spMkLst>
        </pc:spChg>
        <pc:spChg chg="add del mod">
          <ac:chgData name="Abe Nelson" userId="e65b01fcb1fb7ec4" providerId="LiveId" clId="{27D97EC9-D6E7-4A80-B192-DC3CA9D70056}" dt="2021-11-10T18:29:51.571" v="8153" actId="21"/>
          <ac:spMkLst>
            <pc:docMk/>
            <pc:sldMk cId="317670316" sldId="1419"/>
            <ac:spMk id="9" creationId="{8D671AD8-2905-4C92-B9A8-0761F4698946}"/>
          </ac:spMkLst>
        </pc:spChg>
      </pc:sldChg>
      <pc:sldChg chg="del">
        <pc:chgData name="Abe Nelson" userId="e65b01fcb1fb7ec4" providerId="LiveId" clId="{27D97EC9-D6E7-4A80-B192-DC3CA9D70056}" dt="2021-11-10T17:00:09.052" v="6724" actId="2696"/>
        <pc:sldMkLst>
          <pc:docMk/>
          <pc:sldMk cId="437668545" sldId="1420"/>
        </pc:sldMkLst>
      </pc:sldChg>
      <pc:sldChg chg="del">
        <pc:chgData name="Abe Nelson" userId="e65b01fcb1fb7ec4" providerId="LiveId" clId="{27D97EC9-D6E7-4A80-B192-DC3CA9D70056}" dt="2021-11-10T17:03:26.922" v="6779" actId="2696"/>
        <pc:sldMkLst>
          <pc:docMk/>
          <pc:sldMk cId="916027792" sldId="1422"/>
        </pc:sldMkLst>
      </pc:sldChg>
      <pc:sldChg chg="modSp mod modNotesTx">
        <pc:chgData name="Abe Nelson" userId="e65b01fcb1fb7ec4" providerId="LiveId" clId="{27D97EC9-D6E7-4A80-B192-DC3CA9D70056}" dt="2021-11-11T19:33:11.945" v="20269" actId="20577"/>
        <pc:sldMkLst>
          <pc:docMk/>
          <pc:sldMk cId="3916111293" sldId="1428"/>
        </pc:sldMkLst>
        <pc:spChg chg="mod">
          <ac:chgData name="Abe Nelson" userId="e65b01fcb1fb7ec4" providerId="LiveId" clId="{27D97EC9-D6E7-4A80-B192-DC3CA9D70056}" dt="2021-11-10T20:35:40.086" v="17725" actId="255"/>
          <ac:spMkLst>
            <pc:docMk/>
            <pc:sldMk cId="3916111293" sldId="1428"/>
            <ac:spMk id="3" creationId="{00000000-0000-0000-0000-000000000000}"/>
          </ac:spMkLst>
        </pc:spChg>
        <pc:spChg chg="mod">
          <ac:chgData name="Abe Nelson" userId="e65b01fcb1fb7ec4" providerId="LiveId" clId="{27D97EC9-D6E7-4A80-B192-DC3CA9D70056}" dt="2021-11-11T19:32:47.074" v="20244" actId="20577"/>
          <ac:spMkLst>
            <pc:docMk/>
            <pc:sldMk cId="3916111293" sldId="1428"/>
            <ac:spMk id="4" creationId="{00000000-0000-0000-0000-000000000000}"/>
          </ac:spMkLst>
        </pc:spChg>
      </pc:sldChg>
      <pc:sldChg chg="ord modNotesTx">
        <pc:chgData name="Abe Nelson" userId="e65b01fcb1fb7ec4" providerId="LiveId" clId="{27D97EC9-D6E7-4A80-B192-DC3CA9D70056}" dt="2021-11-11T19:34:13.669" v="20329" actId="20577"/>
        <pc:sldMkLst>
          <pc:docMk/>
          <pc:sldMk cId="582812221" sldId="1429"/>
        </pc:sldMkLst>
      </pc:sldChg>
      <pc:sldChg chg="modNotesTx">
        <pc:chgData name="Abe Nelson" userId="e65b01fcb1fb7ec4" providerId="LiveId" clId="{27D97EC9-D6E7-4A80-B192-DC3CA9D70056}" dt="2021-11-11T19:34:52.105" v="20363" actId="20577"/>
        <pc:sldMkLst>
          <pc:docMk/>
          <pc:sldMk cId="696135035" sldId="1430"/>
        </pc:sldMkLst>
      </pc:sldChg>
      <pc:sldChg chg="modSp modNotesTx">
        <pc:chgData name="Abe Nelson" userId="e65b01fcb1fb7ec4" providerId="LiveId" clId="{27D97EC9-D6E7-4A80-B192-DC3CA9D70056}" dt="2021-11-10T20:22:23.991" v="16095" actId="20577"/>
        <pc:sldMkLst>
          <pc:docMk/>
          <pc:sldMk cId="2540285837" sldId="1431"/>
        </pc:sldMkLst>
        <pc:spChg chg="mod">
          <ac:chgData name="Abe Nelson" userId="e65b01fcb1fb7ec4" providerId="LiveId" clId="{27D97EC9-D6E7-4A80-B192-DC3CA9D70056}" dt="2021-11-10T18:47:53.174" v="8701" actId="20577"/>
          <ac:spMkLst>
            <pc:docMk/>
            <pc:sldMk cId="2540285837" sldId="1431"/>
            <ac:spMk id="3" creationId="{D25E927A-553A-49CD-9529-196A2A78F1F1}"/>
          </ac:spMkLst>
        </pc:spChg>
      </pc:sldChg>
      <pc:sldChg chg="modSp mod modAnim modNotesTx">
        <pc:chgData name="Abe Nelson" userId="e65b01fcb1fb7ec4" providerId="LiveId" clId="{27D97EC9-D6E7-4A80-B192-DC3CA9D70056}" dt="2021-11-11T19:29:48.353" v="19991" actId="20577"/>
        <pc:sldMkLst>
          <pc:docMk/>
          <pc:sldMk cId="609023569" sldId="1434"/>
        </pc:sldMkLst>
        <pc:spChg chg="mod">
          <ac:chgData name="Abe Nelson" userId="e65b01fcb1fb7ec4" providerId="LiveId" clId="{27D97EC9-D6E7-4A80-B192-DC3CA9D70056}" dt="2021-11-11T17:23:24.386" v="19010" actId="20577"/>
          <ac:spMkLst>
            <pc:docMk/>
            <pc:sldMk cId="609023569" sldId="1434"/>
            <ac:spMk id="3" creationId="{00000000-0000-0000-0000-000000000000}"/>
          </ac:spMkLst>
        </pc:spChg>
      </pc:sldChg>
      <pc:sldChg chg="modSp mod modAnim modNotesTx">
        <pc:chgData name="Abe Nelson" userId="e65b01fcb1fb7ec4" providerId="LiveId" clId="{27D97EC9-D6E7-4A80-B192-DC3CA9D70056}" dt="2021-11-11T19:48:18.458" v="20731" actId="20577"/>
        <pc:sldMkLst>
          <pc:docMk/>
          <pc:sldMk cId="3786494508" sldId="1436"/>
        </pc:sldMkLst>
        <pc:spChg chg="mod">
          <ac:chgData name="Abe Nelson" userId="e65b01fcb1fb7ec4" providerId="LiveId" clId="{27D97EC9-D6E7-4A80-B192-DC3CA9D70056}" dt="2021-11-11T18:50:52.800" v="19407" actId="20577"/>
          <ac:spMkLst>
            <pc:docMk/>
            <pc:sldMk cId="3786494508" sldId="1436"/>
            <ac:spMk id="3" creationId="{29A00544-9451-4532-9661-C301B415C1BB}"/>
          </ac:spMkLst>
        </pc:spChg>
      </pc:sldChg>
      <pc:sldChg chg="addSp delSp modSp new del mod">
        <pc:chgData name="Abe Nelson" userId="e65b01fcb1fb7ec4" providerId="LiveId" clId="{27D97EC9-D6E7-4A80-B192-DC3CA9D70056}" dt="2021-11-10T13:51:54.408" v="214" actId="680"/>
        <pc:sldMkLst>
          <pc:docMk/>
          <pc:sldMk cId="860442195" sldId="1437"/>
        </pc:sldMkLst>
        <pc:spChg chg="add del">
          <ac:chgData name="Abe Nelson" userId="e65b01fcb1fb7ec4" providerId="LiveId" clId="{27D97EC9-D6E7-4A80-B192-DC3CA9D70056}" dt="2021-11-10T13:51:53.749" v="213" actId="1032"/>
          <ac:spMkLst>
            <pc:docMk/>
            <pc:sldMk cId="860442195" sldId="1437"/>
            <ac:spMk id="3" creationId="{D46E4B7D-2E18-4490-94B8-83ECED2290B1}"/>
          </ac:spMkLst>
        </pc:spChg>
        <pc:graphicFrameChg chg="add del mod modGraphic">
          <ac:chgData name="Abe Nelson" userId="e65b01fcb1fb7ec4" providerId="LiveId" clId="{27D97EC9-D6E7-4A80-B192-DC3CA9D70056}" dt="2021-11-10T13:51:53.749" v="213" actId="1032"/>
          <ac:graphicFrameMkLst>
            <pc:docMk/>
            <pc:sldMk cId="860442195" sldId="1437"/>
            <ac:graphicFrameMk id="5" creationId="{40FEFD82-4749-4014-BEA9-216F99F96BA9}"/>
          </ac:graphicFrameMkLst>
        </pc:graphicFrameChg>
      </pc:sldChg>
      <pc:sldChg chg="add">
        <pc:chgData name="Abe Nelson" userId="e65b01fcb1fb7ec4" providerId="LiveId" clId="{27D97EC9-D6E7-4A80-B192-DC3CA9D70056}" dt="2021-11-11T15:43:50.117" v="17923"/>
        <pc:sldMkLst>
          <pc:docMk/>
          <pc:sldMk cId="2584671921" sldId="1437"/>
        </pc:sldMkLst>
      </pc:sldChg>
      <pc:sldChg chg="addSp delSp modSp new del mod">
        <pc:chgData name="Abe Nelson" userId="e65b01fcb1fb7ec4" providerId="LiveId" clId="{27D97EC9-D6E7-4A80-B192-DC3CA9D70056}" dt="2021-11-10T16:21:01.982" v="5804" actId="2696"/>
        <pc:sldMkLst>
          <pc:docMk/>
          <pc:sldMk cId="2971772269" sldId="1437"/>
        </pc:sldMkLst>
        <pc:spChg chg="add del">
          <ac:chgData name="Abe Nelson" userId="e65b01fcb1fb7ec4" providerId="LiveId" clId="{27D97EC9-D6E7-4A80-B192-DC3CA9D70056}" dt="2021-11-10T13:54:26.585" v="248" actId="1032"/>
          <ac:spMkLst>
            <pc:docMk/>
            <pc:sldMk cId="2971772269" sldId="1437"/>
            <ac:spMk id="3" creationId="{18F1F9EF-BA44-421B-94B3-6ACEAE4E1509}"/>
          </ac:spMkLst>
        </pc:spChg>
        <pc:graphicFrameChg chg="add del mod modGraphic">
          <ac:chgData name="Abe Nelson" userId="e65b01fcb1fb7ec4" providerId="LiveId" clId="{27D97EC9-D6E7-4A80-B192-DC3CA9D70056}" dt="2021-11-10T13:54:26.585" v="248" actId="1032"/>
          <ac:graphicFrameMkLst>
            <pc:docMk/>
            <pc:sldMk cId="2971772269" sldId="1437"/>
            <ac:graphicFrameMk id="5" creationId="{9CACEE2D-8D3D-41D9-955C-9FBB007D7FDF}"/>
          </ac:graphicFrameMkLst>
        </pc:graphicFrameChg>
      </pc:sldChg>
      <pc:sldChg chg="add">
        <pc:chgData name="Abe Nelson" userId="e65b01fcb1fb7ec4" providerId="LiveId" clId="{27D97EC9-D6E7-4A80-B192-DC3CA9D70056}" dt="2021-11-11T15:44:07.755" v="17925"/>
        <pc:sldMkLst>
          <pc:docMk/>
          <pc:sldMk cId="154472010" sldId="1438"/>
        </pc:sldMkLst>
      </pc:sldChg>
      <pc:sldChg chg="modSp add del">
        <pc:chgData name="Abe Nelson" userId="e65b01fcb1fb7ec4" providerId="LiveId" clId="{27D97EC9-D6E7-4A80-B192-DC3CA9D70056}" dt="2021-11-10T16:21:08.520" v="5805" actId="2696"/>
        <pc:sldMkLst>
          <pc:docMk/>
          <pc:sldMk cId="3225783729" sldId="1438"/>
        </pc:sldMkLst>
        <pc:graphicFrameChg chg="mod">
          <ac:chgData name="Abe Nelson" userId="e65b01fcb1fb7ec4" providerId="LiveId" clId="{27D97EC9-D6E7-4A80-B192-DC3CA9D70056}" dt="2021-11-10T14:01:25.342" v="308"/>
          <ac:graphicFrameMkLst>
            <pc:docMk/>
            <pc:sldMk cId="3225783729" sldId="1438"/>
            <ac:graphicFrameMk id="5" creationId="{5D50436C-3E14-444B-BB0E-2FA225880401}"/>
          </ac:graphicFrameMkLst>
        </pc:graphicFrameChg>
      </pc:sldChg>
      <pc:sldChg chg="addSp delSp modSp new del mod ord">
        <pc:chgData name="Abe Nelson" userId="e65b01fcb1fb7ec4" providerId="LiveId" clId="{27D97EC9-D6E7-4A80-B192-DC3CA9D70056}" dt="2021-11-10T14:26:23.585" v="747" actId="2696"/>
        <pc:sldMkLst>
          <pc:docMk/>
          <pc:sldMk cId="567698502" sldId="1439"/>
        </pc:sldMkLst>
        <pc:spChg chg="mod">
          <ac:chgData name="Abe Nelson" userId="e65b01fcb1fb7ec4" providerId="LiveId" clId="{27D97EC9-D6E7-4A80-B192-DC3CA9D70056}" dt="2021-11-10T14:09:07.398" v="713" actId="27636"/>
          <ac:spMkLst>
            <pc:docMk/>
            <pc:sldMk cId="567698502" sldId="1439"/>
            <ac:spMk id="2" creationId="{2D994F2F-D356-4CDF-B7C0-E333096EF825}"/>
          </ac:spMkLst>
        </pc:spChg>
        <pc:spChg chg="del mod">
          <ac:chgData name="Abe Nelson" userId="e65b01fcb1fb7ec4" providerId="LiveId" clId="{27D97EC9-D6E7-4A80-B192-DC3CA9D70056}" dt="2021-11-10T14:02:18.583" v="315" actId="3680"/>
          <ac:spMkLst>
            <pc:docMk/>
            <pc:sldMk cId="567698502" sldId="1439"/>
            <ac:spMk id="3" creationId="{16C1C104-94EB-4CEB-AE12-C6045D87BC4A}"/>
          </ac:spMkLst>
        </pc:spChg>
        <pc:graphicFrameChg chg="add mod ord modGraphic">
          <ac:chgData name="Abe Nelson" userId="e65b01fcb1fb7ec4" providerId="LiveId" clId="{27D97EC9-D6E7-4A80-B192-DC3CA9D70056}" dt="2021-11-10T14:08:37.257" v="711" actId="14100"/>
          <ac:graphicFrameMkLst>
            <pc:docMk/>
            <pc:sldMk cId="567698502" sldId="1439"/>
            <ac:graphicFrameMk id="5" creationId="{0D79B79C-4521-4100-9826-EE300487F35F}"/>
          </ac:graphicFrameMkLst>
        </pc:graphicFrameChg>
      </pc:sldChg>
      <pc:sldChg chg="addSp delSp modSp new del mod">
        <pc:chgData name="Abe Nelson" userId="e65b01fcb1fb7ec4" providerId="LiveId" clId="{27D97EC9-D6E7-4A80-B192-DC3CA9D70056}" dt="2021-11-10T14:45:50.478" v="788" actId="2696"/>
        <pc:sldMkLst>
          <pc:docMk/>
          <pc:sldMk cId="2157519914" sldId="1439"/>
        </pc:sldMkLst>
        <pc:graphicFrameChg chg="add del mod">
          <ac:chgData name="Abe Nelson" userId="e65b01fcb1fb7ec4" providerId="LiveId" clId="{27D97EC9-D6E7-4A80-B192-DC3CA9D70056}" dt="2021-11-10T14:29:26.992" v="760"/>
          <ac:graphicFrameMkLst>
            <pc:docMk/>
            <pc:sldMk cId="2157519914" sldId="1439"/>
            <ac:graphicFrameMk id="3" creationId="{AB1E7F4C-1689-4BB0-B545-1DB71DF03575}"/>
          </ac:graphicFrameMkLst>
        </pc:graphicFrameChg>
        <pc:graphicFrameChg chg="add del mod">
          <ac:chgData name="Abe Nelson" userId="e65b01fcb1fb7ec4" providerId="LiveId" clId="{27D97EC9-D6E7-4A80-B192-DC3CA9D70056}" dt="2021-11-10T14:30:05.016" v="762"/>
          <ac:graphicFrameMkLst>
            <pc:docMk/>
            <pc:sldMk cId="2157519914" sldId="1439"/>
            <ac:graphicFrameMk id="4" creationId="{12B1A99A-4DC5-407D-BA55-B05F05AE3634}"/>
          </ac:graphicFrameMkLst>
        </pc:graphicFrameChg>
        <pc:graphicFrameChg chg="add del mod">
          <ac:chgData name="Abe Nelson" userId="e65b01fcb1fb7ec4" providerId="LiveId" clId="{27D97EC9-D6E7-4A80-B192-DC3CA9D70056}" dt="2021-11-10T14:30:28.861" v="766"/>
          <ac:graphicFrameMkLst>
            <pc:docMk/>
            <pc:sldMk cId="2157519914" sldId="1439"/>
            <ac:graphicFrameMk id="5" creationId="{D428D0B7-0A30-4D2E-9D03-A21C02F8218F}"/>
          </ac:graphicFrameMkLst>
        </pc:graphicFrameChg>
        <pc:graphicFrameChg chg="add del">
          <ac:chgData name="Abe Nelson" userId="e65b01fcb1fb7ec4" providerId="LiveId" clId="{27D97EC9-D6E7-4A80-B192-DC3CA9D70056}" dt="2021-11-10T14:31:54.805" v="768" actId="3680"/>
          <ac:graphicFrameMkLst>
            <pc:docMk/>
            <pc:sldMk cId="2157519914" sldId="1439"/>
            <ac:graphicFrameMk id="6" creationId="{7B67E5DB-5EC7-43A9-8284-CA53DEF87FDE}"/>
          </ac:graphicFrameMkLst>
        </pc:graphicFrameChg>
        <pc:picChg chg="add">
          <ac:chgData name="Abe Nelson" userId="e65b01fcb1fb7ec4" providerId="LiveId" clId="{27D97EC9-D6E7-4A80-B192-DC3CA9D70056}" dt="2021-11-10T14:35:54.023" v="769"/>
          <ac:picMkLst>
            <pc:docMk/>
            <pc:sldMk cId="2157519914" sldId="1439"/>
            <ac:picMk id="7" creationId="{D7D560AC-2C2A-4839-A4FB-2681ECA31EA4}"/>
          </ac:picMkLst>
        </pc:picChg>
      </pc:sldChg>
      <pc:sldChg chg="addSp delSp modSp new del mod">
        <pc:chgData name="Abe Nelson" userId="e65b01fcb1fb7ec4" providerId="LiveId" clId="{27D97EC9-D6E7-4A80-B192-DC3CA9D70056}" dt="2021-11-10T14:26:26.482" v="748" actId="2696"/>
        <pc:sldMkLst>
          <pc:docMk/>
          <pc:sldMk cId="398592188" sldId="1440"/>
        </pc:sldMkLst>
        <pc:graphicFrameChg chg="add del mod modGraphic">
          <ac:chgData name="Abe Nelson" userId="e65b01fcb1fb7ec4" providerId="LiveId" clId="{27D97EC9-D6E7-4A80-B192-DC3CA9D70056}" dt="2021-11-10T14:11:08.779" v="718" actId="21"/>
          <ac:graphicFrameMkLst>
            <pc:docMk/>
            <pc:sldMk cId="398592188" sldId="1440"/>
            <ac:graphicFrameMk id="3" creationId="{12FAE58D-6268-4DFD-89D5-C44B20F3DB37}"/>
          </ac:graphicFrameMkLst>
        </pc:graphicFrameChg>
        <pc:graphicFrameChg chg="add del mod modGraphic">
          <ac:chgData name="Abe Nelson" userId="e65b01fcb1fb7ec4" providerId="LiveId" clId="{27D97EC9-D6E7-4A80-B192-DC3CA9D70056}" dt="2021-11-10T14:13:06.027" v="728" actId="21"/>
          <ac:graphicFrameMkLst>
            <pc:docMk/>
            <pc:sldMk cId="398592188" sldId="1440"/>
            <ac:graphicFrameMk id="4" creationId="{574495AC-B6D6-4BA7-81D6-3A1C4734838F}"/>
          </ac:graphicFrameMkLst>
        </pc:graphicFrameChg>
        <pc:graphicFrameChg chg="add mod modGraphic">
          <ac:chgData name="Abe Nelson" userId="e65b01fcb1fb7ec4" providerId="LiveId" clId="{27D97EC9-D6E7-4A80-B192-DC3CA9D70056}" dt="2021-11-10T14:26:05.600" v="746"/>
          <ac:graphicFrameMkLst>
            <pc:docMk/>
            <pc:sldMk cId="398592188" sldId="1440"/>
            <ac:graphicFrameMk id="5" creationId="{588DDC1B-4963-49E1-9291-211EDC260916}"/>
          </ac:graphicFrameMkLst>
        </pc:graphicFrameChg>
      </pc:sldChg>
      <pc:sldChg chg="modSp add del mod">
        <pc:chgData name="Abe Nelson" userId="e65b01fcb1fb7ec4" providerId="LiveId" clId="{27D97EC9-D6E7-4A80-B192-DC3CA9D70056}" dt="2021-11-10T14:36:47.359" v="774" actId="2696"/>
        <pc:sldMkLst>
          <pc:docMk/>
          <pc:sldMk cId="2695672052" sldId="1440"/>
        </pc:sldMkLst>
        <pc:picChg chg="mod">
          <ac:chgData name="Abe Nelson" userId="e65b01fcb1fb7ec4" providerId="LiveId" clId="{27D97EC9-D6E7-4A80-B192-DC3CA9D70056}" dt="2021-11-10T14:36:33.908" v="773" actId="1076"/>
          <ac:picMkLst>
            <pc:docMk/>
            <pc:sldMk cId="2695672052" sldId="1440"/>
            <ac:picMk id="7" creationId="{D7D560AC-2C2A-4839-A4FB-2681ECA31EA4}"/>
          </ac:picMkLst>
        </pc:picChg>
      </pc:sldChg>
      <pc:sldChg chg="addSp delSp modSp add mod ord delAnim modAnim modNotesTx">
        <pc:chgData name="Abe Nelson" userId="e65b01fcb1fb7ec4" providerId="LiveId" clId="{27D97EC9-D6E7-4A80-B192-DC3CA9D70056}" dt="2021-11-11T18:53:52.940" v="19471" actId="20577"/>
        <pc:sldMkLst>
          <pc:docMk/>
          <pc:sldMk cId="3504639790" sldId="1440"/>
        </pc:sldMkLst>
        <pc:spChg chg="add mod">
          <ac:chgData name="Abe Nelson" userId="e65b01fcb1fb7ec4" providerId="LiveId" clId="{27D97EC9-D6E7-4A80-B192-DC3CA9D70056}" dt="2021-11-10T18:06:45.289" v="7434" actId="1076"/>
          <ac:spMkLst>
            <pc:docMk/>
            <pc:sldMk cId="3504639790" sldId="1440"/>
            <ac:spMk id="6" creationId="{7EAA848A-D6E7-4F66-9C74-DFE0209D0529}"/>
          </ac:spMkLst>
        </pc:spChg>
        <pc:spChg chg="add del mod">
          <ac:chgData name="Abe Nelson" userId="e65b01fcb1fb7ec4" providerId="LiveId" clId="{27D97EC9-D6E7-4A80-B192-DC3CA9D70056}" dt="2021-11-10T15:32:51.802" v="2516"/>
          <ac:spMkLst>
            <pc:docMk/>
            <pc:sldMk cId="3504639790" sldId="1440"/>
            <ac:spMk id="8" creationId="{295E474F-6DB6-4AD8-A9AE-88946AAF7D9D}"/>
          </ac:spMkLst>
        </pc:spChg>
        <pc:spChg chg="add del mod">
          <ac:chgData name="Abe Nelson" userId="e65b01fcb1fb7ec4" providerId="LiveId" clId="{27D97EC9-D6E7-4A80-B192-DC3CA9D70056}" dt="2021-11-10T15:55:48.802" v="2865" actId="21"/>
          <ac:spMkLst>
            <pc:docMk/>
            <pc:sldMk cId="3504639790" sldId="1440"/>
            <ac:spMk id="9" creationId="{4392218E-0006-4203-8CA6-6E0AF4AAC5D3}"/>
          </ac:spMkLst>
        </pc:spChg>
        <pc:spChg chg="add del mod">
          <ac:chgData name="Abe Nelson" userId="e65b01fcb1fb7ec4" providerId="LiveId" clId="{27D97EC9-D6E7-4A80-B192-DC3CA9D70056}" dt="2021-11-10T15:55:42.957" v="2864" actId="478"/>
          <ac:spMkLst>
            <pc:docMk/>
            <pc:sldMk cId="3504639790" sldId="1440"/>
            <ac:spMk id="10" creationId="{FC9CC3DB-804A-45AF-B4D1-0ADFB66DD48F}"/>
          </ac:spMkLst>
        </pc:spChg>
        <pc:graphicFrameChg chg="add del mod">
          <ac:chgData name="Abe Nelson" userId="e65b01fcb1fb7ec4" providerId="LiveId" clId="{27D97EC9-D6E7-4A80-B192-DC3CA9D70056}" dt="2021-11-10T14:45:29.622" v="784"/>
          <ac:graphicFrameMkLst>
            <pc:docMk/>
            <pc:sldMk cId="3504639790" sldId="1440"/>
            <ac:graphicFrameMk id="3" creationId="{0A2BA457-D3C8-4BD4-AADC-11EF1E7FC7B1}"/>
          </ac:graphicFrameMkLst>
        </pc:graphicFrameChg>
        <pc:graphicFrameChg chg="add del mod">
          <ac:chgData name="Abe Nelson" userId="e65b01fcb1fb7ec4" providerId="LiveId" clId="{27D97EC9-D6E7-4A80-B192-DC3CA9D70056}" dt="2021-11-10T14:45:34.941" v="786"/>
          <ac:graphicFrameMkLst>
            <pc:docMk/>
            <pc:sldMk cId="3504639790" sldId="1440"/>
            <ac:graphicFrameMk id="4" creationId="{D7373EC2-502D-4E0A-A330-8526C6D2306A}"/>
          </ac:graphicFrameMkLst>
        </pc:graphicFrameChg>
        <pc:graphicFrameChg chg="add mod modGraphic">
          <ac:chgData name="Abe Nelson" userId="e65b01fcb1fb7ec4" providerId="LiveId" clId="{27D97EC9-D6E7-4A80-B192-DC3CA9D70056}" dt="2021-11-11T16:21:31.050" v="18472" actId="20577"/>
          <ac:graphicFrameMkLst>
            <pc:docMk/>
            <pc:sldMk cId="3504639790" sldId="1440"/>
            <ac:graphicFrameMk id="5" creationId="{E95CD755-67FC-4B89-9F92-BCB7EC627630}"/>
          </ac:graphicFrameMkLst>
        </pc:graphicFrameChg>
        <pc:picChg chg="del">
          <ac:chgData name="Abe Nelson" userId="e65b01fcb1fb7ec4" providerId="LiveId" clId="{27D97EC9-D6E7-4A80-B192-DC3CA9D70056}" dt="2021-11-10T14:36:54.037" v="776" actId="21"/>
          <ac:picMkLst>
            <pc:docMk/>
            <pc:sldMk cId="3504639790" sldId="1440"/>
            <ac:picMk id="7" creationId="{D7D560AC-2C2A-4839-A4FB-2681ECA31EA4}"/>
          </ac:picMkLst>
        </pc:picChg>
      </pc:sldChg>
      <pc:sldChg chg="addSp delSp modSp add del mod">
        <pc:chgData name="Abe Nelson" userId="e65b01fcb1fb7ec4" providerId="LiveId" clId="{27D97EC9-D6E7-4A80-B192-DC3CA9D70056}" dt="2021-11-10T16:20:51.986" v="5803" actId="2696"/>
        <pc:sldMkLst>
          <pc:docMk/>
          <pc:sldMk cId="1767913756" sldId="1441"/>
        </pc:sldMkLst>
        <pc:spChg chg="add del mod">
          <ac:chgData name="Abe Nelson" userId="e65b01fcb1fb7ec4" providerId="LiveId" clId="{27D97EC9-D6E7-4A80-B192-DC3CA9D70056}" dt="2021-11-10T14:54:57.662" v="833" actId="767"/>
          <ac:spMkLst>
            <pc:docMk/>
            <pc:sldMk cId="1767913756" sldId="1441"/>
            <ac:spMk id="3" creationId="{F5468FB5-7A65-499A-977C-B4B8F5B2550E}"/>
          </ac:spMkLst>
        </pc:spChg>
        <pc:spChg chg="add del mod">
          <ac:chgData name="Abe Nelson" userId="e65b01fcb1fb7ec4" providerId="LiveId" clId="{27D97EC9-D6E7-4A80-B192-DC3CA9D70056}" dt="2021-11-10T14:54:53.889" v="827" actId="767"/>
          <ac:spMkLst>
            <pc:docMk/>
            <pc:sldMk cId="1767913756" sldId="1441"/>
            <ac:spMk id="4" creationId="{AE243D00-B897-427B-9D95-50CFD1667536}"/>
          </ac:spMkLst>
        </pc:spChg>
        <pc:graphicFrameChg chg="mod modGraphic">
          <ac:chgData name="Abe Nelson" userId="e65b01fcb1fb7ec4" providerId="LiveId" clId="{27D97EC9-D6E7-4A80-B192-DC3CA9D70056}" dt="2021-11-10T14:55:35.644" v="840" actId="20577"/>
          <ac:graphicFrameMkLst>
            <pc:docMk/>
            <pc:sldMk cId="1767913756" sldId="1441"/>
            <ac:graphicFrameMk id="5" creationId="{E95CD755-67FC-4B89-9F92-BCB7EC627630}"/>
          </ac:graphicFrameMkLst>
        </pc:graphicFrameChg>
      </pc:sldChg>
      <pc:sldChg chg="addSp delSp modSp add del mod setBg">
        <pc:chgData name="Abe Nelson" userId="e65b01fcb1fb7ec4" providerId="LiveId" clId="{27D97EC9-D6E7-4A80-B192-DC3CA9D70056}" dt="2021-11-10T16:20:44.964" v="5801" actId="2696"/>
        <pc:sldMkLst>
          <pc:docMk/>
          <pc:sldMk cId="2491683670" sldId="1442"/>
        </pc:sldMkLst>
        <pc:spChg chg="add mod">
          <ac:chgData name="Abe Nelson" userId="e65b01fcb1fb7ec4" providerId="LiveId" clId="{27D97EC9-D6E7-4A80-B192-DC3CA9D70056}" dt="2021-11-10T15:12:31.348" v="1381" actId="1076"/>
          <ac:spMkLst>
            <pc:docMk/>
            <pc:sldMk cId="2491683670" sldId="1442"/>
            <ac:spMk id="6" creationId="{BC60C027-DED6-4494-AAC4-6D3222ACFA8A}"/>
          </ac:spMkLst>
        </pc:spChg>
        <pc:graphicFrameChg chg="add del mod">
          <ac:chgData name="Abe Nelson" userId="e65b01fcb1fb7ec4" providerId="LiveId" clId="{27D97EC9-D6E7-4A80-B192-DC3CA9D70056}" dt="2021-11-10T15:01:19.015" v="844"/>
          <ac:graphicFrameMkLst>
            <pc:docMk/>
            <pc:sldMk cId="2491683670" sldId="1442"/>
            <ac:graphicFrameMk id="3" creationId="{10ED254B-87EF-4427-A40B-1E9C240376BC}"/>
          </ac:graphicFrameMkLst>
        </pc:graphicFrameChg>
        <pc:graphicFrameChg chg="add mod modGraphic">
          <ac:chgData name="Abe Nelson" userId="e65b01fcb1fb7ec4" providerId="LiveId" clId="{27D97EC9-D6E7-4A80-B192-DC3CA9D70056}" dt="2021-11-10T15:12:38.804" v="1382" actId="20577"/>
          <ac:graphicFrameMkLst>
            <pc:docMk/>
            <pc:sldMk cId="2491683670" sldId="1442"/>
            <ac:graphicFrameMk id="4" creationId="{0FF45571-4B5E-45BA-93F9-BBB4EC939448}"/>
          </ac:graphicFrameMkLst>
        </pc:graphicFrameChg>
        <pc:graphicFrameChg chg="del">
          <ac:chgData name="Abe Nelson" userId="e65b01fcb1fb7ec4" providerId="LiveId" clId="{27D97EC9-D6E7-4A80-B192-DC3CA9D70056}" dt="2021-11-10T14:56:15.461" v="842" actId="21"/>
          <ac:graphicFrameMkLst>
            <pc:docMk/>
            <pc:sldMk cId="2491683670" sldId="1442"/>
            <ac:graphicFrameMk id="5" creationId="{E95CD755-67FC-4B89-9F92-BCB7EC627630}"/>
          </ac:graphicFrameMkLst>
        </pc:graphicFrameChg>
      </pc:sldChg>
      <pc:sldChg chg="modSp add del mod">
        <pc:chgData name="Abe Nelson" userId="e65b01fcb1fb7ec4" providerId="LiveId" clId="{27D97EC9-D6E7-4A80-B192-DC3CA9D70056}" dt="2021-11-10T16:20:49.066" v="5802" actId="2696"/>
        <pc:sldMkLst>
          <pc:docMk/>
          <pc:sldMk cId="1367702734" sldId="1443"/>
        </pc:sldMkLst>
        <pc:spChg chg="mod">
          <ac:chgData name="Abe Nelson" userId="e65b01fcb1fb7ec4" providerId="LiveId" clId="{27D97EC9-D6E7-4A80-B192-DC3CA9D70056}" dt="2021-11-10T15:14:12.794" v="1394" actId="14100"/>
          <ac:spMkLst>
            <pc:docMk/>
            <pc:sldMk cId="1367702734" sldId="1443"/>
            <ac:spMk id="6" creationId="{BC60C027-DED6-4494-AAC4-6D3222ACFA8A}"/>
          </ac:spMkLst>
        </pc:spChg>
        <pc:graphicFrameChg chg="mod modGraphic">
          <ac:chgData name="Abe Nelson" userId="e65b01fcb1fb7ec4" providerId="LiveId" clId="{27D97EC9-D6E7-4A80-B192-DC3CA9D70056}" dt="2021-11-10T15:13:46.488" v="1391" actId="20577"/>
          <ac:graphicFrameMkLst>
            <pc:docMk/>
            <pc:sldMk cId="1367702734" sldId="1443"/>
            <ac:graphicFrameMk id="4" creationId="{0FF45571-4B5E-45BA-93F9-BBB4EC939448}"/>
          </ac:graphicFrameMkLst>
        </pc:graphicFrameChg>
      </pc:sldChg>
      <pc:sldChg chg="modSp new del mod">
        <pc:chgData name="Abe Nelson" userId="e65b01fcb1fb7ec4" providerId="LiveId" clId="{27D97EC9-D6E7-4A80-B192-DC3CA9D70056}" dt="2021-11-10T15:55:25.869" v="2863" actId="2696"/>
        <pc:sldMkLst>
          <pc:docMk/>
          <pc:sldMk cId="61667368" sldId="1444"/>
        </pc:sldMkLst>
        <pc:spChg chg="mod">
          <ac:chgData name="Abe Nelson" userId="e65b01fcb1fb7ec4" providerId="LiveId" clId="{27D97EC9-D6E7-4A80-B192-DC3CA9D70056}" dt="2021-11-10T15:14:46.996" v="1421" actId="20577"/>
          <ac:spMkLst>
            <pc:docMk/>
            <pc:sldMk cId="61667368" sldId="1444"/>
            <ac:spMk id="2" creationId="{C0611EC1-2CF6-403F-8F24-4130BC445DA3}"/>
          </ac:spMkLst>
        </pc:spChg>
        <pc:spChg chg="mod">
          <ac:chgData name="Abe Nelson" userId="e65b01fcb1fb7ec4" providerId="LiveId" clId="{27D97EC9-D6E7-4A80-B192-DC3CA9D70056}" dt="2021-11-10T15:18:05.850" v="1843" actId="12"/>
          <ac:spMkLst>
            <pc:docMk/>
            <pc:sldMk cId="61667368" sldId="1444"/>
            <ac:spMk id="3" creationId="{969372C6-0345-4157-BFD7-099950CB9867}"/>
          </ac:spMkLst>
        </pc:spChg>
      </pc:sldChg>
      <pc:sldChg chg="modSp new mod ord modAnim modNotesTx">
        <pc:chgData name="Abe Nelson" userId="e65b01fcb1fb7ec4" providerId="LiveId" clId="{27D97EC9-D6E7-4A80-B192-DC3CA9D70056}" dt="2021-11-11T16:05:59.330" v="18054" actId="313"/>
        <pc:sldMkLst>
          <pc:docMk/>
          <pc:sldMk cId="1399595023" sldId="1445"/>
        </pc:sldMkLst>
        <pc:spChg chg="mod">
          <ac:chgData name="Abe Nelson" userId="e65b01fcb1fb7ec4" providerId="LiveId" clId="{27D97EC9-D6E7-4A80-B192-DC3CA9D70056}" dt="2021-11-10T15:18:21.282" v="1870" actId="20577"/>
          <ac:spMkLst>
            <pc:docMk/>
            <pc:sldMk cId="1399595023" sldId="1445"/>
            <ac:spMk id="2" creationId="{2851DEEB-4982-423C-BCF0-172C67D8A5E8}"/>
          </ac:spMkLst>
        </pc:spChg>
        <pc:spChg chg="mod">
          <ac:chgData name="Abe Nelson" userId="e65b01fcb1fb7ec4" providerId="LiveId" clId="{27D97EC9-D6E7-4A80-B192-DC3CA9D70056}" dt="2021-11-10T18:08:47.399" v="7444" actId="20577"/>
          <ac:spMkLst>
            <pc:docMk/>
            <pc:sldMk cId="1399595023" sldId="1445"/>
            <ac:spMk id="3" creationId="{A4D96722-B41A-47F6-843D-BDE71EB23435}"/>
          </ac:spMkLst>
        </pc:spChg>
      </pc:sldChg>
      <pc:sldChg chg="add del ord">
        <pc:chgData name="Abe Nelson" userId="e65b01fcb1fb7ec4" providerId="LiveId" clId="{27D97EC9-D6E7-4A80-B192-DC3CA9D70056}" dt="2021-11-10T15:40:28.981" v="2704" actId="2696"/>
        <pc:sldMkLst>
          <pc:docMk/>
          <pc:sldMk cId="1455769480" sldId="1446"/>
        </pc:sldMkLst>
      </pc:sldChg>
      <pc:sldChg chg="addSp delSp modSp add mod modAnim modNotesTx">
        <pc:chgData name="Abe Nelson" userId="e65b01fcb1fb7ec4" providerId="LiveId" clId="{27D97EC9-D6E7-4A80-B192-DC3CA9D70056}" dt="2021-11-11T19:19:33.731" v="19564" actId="14100"/>
        <pc:sldMkLst>
          <pc:docMk/>
          <pc:sldMk cId="1891713627" sldId="1446"/>
        </pc:sldMkLst>
        <pc:spChg chg="del">
          <ac:chgData name="Abe Nelson" userId="e65b01fcb1fb7ec4" providerId="LiveId" clId="{27D97EC9-D6E7-4A80-B192-DC3CA9D70056}" dt="2021-11-10T18:11:35.808" v="7466" actId="21"/>
          <ac:spMkLst>
            <pc:docMk/>
            <pc:sldMk cId="1891713627" sldId="1446"/>
            <ac:spMk id="6" creationId="{7EAA848A-D6E7-4F66-9C74-DFE0209D0529}"/>
          </ac:spMkLst>
        </pc:spChg>
        <pc:spChg chg="add mod">
          <ac:chgData name="Abe Nelson" userId="e65b01fcb1fb7ec4" providerId="LiveId" clId="{27D97EC9-D6E7-4A80-B192-DC3CA9D70056}" dt="2021-11-11T19:17:57.945" v="19554" actId="14100"/>
          <ac:spMkLst>
            <pc:docMk/>
            <pc:sldMk cId="1891713627" sldId="1446"/>
            <ac:spMk id="7" creationId="{2A7CAB67-A74A-4F2D-9339-F1B08680C00C}"/>
          </ac:spMkLst>
        </pc:spChg>
        <pc:spChg chg="mod">
          <ac:chgData name="Abe Nelson" userId="e65b01fcb1fb7ec4" providerId="LiveId" clId="{27D97EC9-D6E7-4A80-B192-DC3CA9D70056}" dt="2021-11-11T19:19:33.731" v="19564" actId="14100"/>
          <ac:spMkLst>
            <pc:docMk/>
            <pc:sldMk cId="1891713627" sldId="1446"/>
            <ac:spMk id="9" creationId="{4392218E-0006-4203-8CA6-6E0AF4AAC5D3}"/>
          </ac:spMkLst>
        </pc:spChg>
        <pc:graphicFrameChg chg="modGraphic">
          <ac:chgData name="Abe Nelson" userId="e65b01fcb1fb7ec4" providerId="LiveId" clId="{27D97EC9-D6E7-4A80-B192-DC3CA9D70056}" dt="2021-11-10T18:13:39.543" v="7473" actId="207"/>
          <ac:graphicFrameMkLst>
            <pc:docMk/>
            <pc:sldMk cId="1891713627" sldId="1446"/>
            <ac:graphicFrameMk id="5" creationId="{E95CD755-67FC-4B89-9F92-BCB7EC627630}"/>
          </ac:graphicFrameMkLst>
        </pc:graphicFrameChg>
      </pc:sldChg>
      <pc:sldChg chg="modSp new mod modAnim modNotesTx">
        <pc:chgData name="Abe Nelson" userId="e65b01fcb1fb7ec4" providerId="LiveId" clId="{27D97EC9-D6E7-4A80-B192-DC3CA9D70056}" dt="2021-11-11T16:47:33.038" v="18546" actId="20577"/>
        <pc:sldMkLst>
          <pc:docMk/>
          <pc:sldMk cId="3048520231" sldId="1447"/>
        </pc:sldMkLst>
        <pc:spChg chg="mod">
          <ac:chgData name="Abe Nelson" userId="e65b01fcb1fb7ec4" providerId="LiveId" clId="{27D97EC9-D6E7-4A80-B192-DC3CA9D70056}" dt="2021-11-10T18:27:58.342" v="8089" actId="255"/>
          <ac:spMkLst>
            <pc:docMk/>
            <pc:sldMk cId="3048520231" sldId="1447"/>
            <ac:spMk id="2" creationId="{55D4496F-0721-4A9A-9419-D8A99E36749F}"/>
          </ac:spMkLst>
        </pc:spChg>
        <pc:spChg chg="mod">
          <ac:chgData name="Abe Nelson" userId="e65b01fcb1fb7ec4" providerId="LiveId" clId="{27D97EC9-D6E7-4A80-B192-DC3CA9D70056}" dt="2021-11-10T20:03:11.144" v="12137" actId="20577"/>
          <ac:spMkLst>
            <pc:docMk/>
            <pc:sldMk cId="3048520231" sldId="1447"/>
            <ac:spMk id="3" creationId="{A8A8C4BA-3F6B-4435-B304-4F7AE278FBAC}"/>
          </ac:spMkLst>
        </pc:spChg>
        <pc:spChg chg="mod">
          <ac:chgData name="Abe Nelson" userId="e65b01fcb1fb7ec4" providerId="LiveId" clId="{27D97EC9-D6E7-4A80-B192-DC3CA9D70056}" dt="2021-11-11T16:47:33.038" v="18546" actId="20577"/>
          <ac:spMkLst>
            <pc:docMk/>
            <pc:sldMk cId="3048520231" sldId="1447"/>
            <ac:spMk id="4" creationId="{079EE6D6-47AE-4F58-886E-09BF59BC5DBD}"/>
          </ac:spMkLst>
        </pc:spChg>
      </pc:sldChg>
      <pc:sldChg chg="modSp new del mod">
        <pc:chgData name="Abe Nelson" userId="e65b01fcb1fb7ec4" providerId="LiveId" clId="{27D97EC9-D6E7-4A80-B192-DC3CA9D70056}" dt="2021-11-10T18:35:12.830" v="8448" actId="2696"/>
        <pc:sldMkLst>
          <pc:docMk/>
          <pc:sldMk cId="3232017592" sldId="1448"/>
        </pc:sldMkLst>
        <pc:spChg chg="mod">
          <ac:chgData name="Abe Nelson" userId="e65b01fcb1fb7ec4" providerId="LiveId" clId="{27D97EC9-D6E7-4A80-B192-DC3CA9D70056}" dt="2021-11-10T18:31:42.122" v="8224" actId="122"/>
          <ac:spMkLst>
            <pc:docMk/>
            <pc:sldMk cId="3232017592" sldId="1448"/>
            <ac:spMk id="2" creationId="{239EA4D8-F8C1-4D02-9B7F-81201B10757C}"/>
          </ac:spMkLst>
        </pc:spChg>
        <pc:spChg chg="mod">
          <ac:chgData name="Abe Nelson" userId="e65b01fcb1fb7ec4" providerId="LiveId" clId="{27D97EC9-D6E7-4A80-B192-DC3CA9D70056}" dt="2021-11-10T18:32:59.826" v="8345" actId="5793"/>
          <ac:spMkLst>
            <pc:docMk/>
            <pc:sldMk cId="3232017592" sldId="1448"/>
            <ac:spMk id="3" creationId="{18AA827D-2EB8-4813-8E72-3A2E54632466}"/>
          </ac:spMkLst>
        </pc:spChg>
      </pc:sldChg>
      <pc:sldChg chg="modSp new mod ord modNotesTx">
        <pc:chgData name="Abe Nelson" userId="e65b01fcb1fb7ec4" providerId="LiveId" clId="{27D97EC9-D6E7-4A80-B192-DC3CA9D70056}" dt="2021-11-11T19:35:31.190" v="20365"/>
        <pc:sldMkLst>
          <pc:docMk/>
          <pc:sldMk cId="4027379114" sldId="1448"/>
        </pc:sldMkLst>
        <pc:spChg chg="mod">
          <ac:chgData name="Abe Nelson" userId="e65b01fcb1fb7ec4" providerId="LiveId" clId="{27D97EC9-D6E7-4A80-B192-DC3CA9D70056}" dt="2021-11-10T19:25:57.722" v="9274" actId="20577"/>
          <ac:spMkLst>
            <pc:docMk/>
            <pc:sldMk cId="4027379114" sldId="1448"/>
            <ac:spMk id="2" creationId="{A8E132CC-631A-483A-8542-CBD9713FD1EB}"/>
          </ac:spMkLst>
        </pc:spChg>
        <pc:spChg chg="mod">
          <ac:chgData name="Abe Nelson" userId="e65b01fcb1fb7ec4" providerId="LiveId" clId="{27D97EC9-D6E7-4A80-B192-DC3CA9D70056}" dt="2021-11-10T19:36:07.781" v="9947" actId="20577"/>
          <ac:spMkLst>
            <pc:docMk/>
            <pc:sldMk cId="4027379114" sldId="1448"/>
            <ac:spMk id="3" creationId="{31178405-B6C9-4AB2-B799-2CEE206A1A23}"/>
          </ac:spMkLst>
        </pc:spChg>
      </pc:sldChg>
      <pc:sldChg chg="add del">
        <pc:chgData name="Abe Nelson" userId="e65b01fcb1fb7ec4" providerId="LiveId" clId="{27D97EC9-D6E7-4A80-B192-DC3CA9D70056}" dt="2021-11-11T15:50:56.496" v="17945"/>
        <pc:sldMkLst>
          <pc:docMk/>
          <pc:sldMk cId="606642677" sldId="1449"/>
        </pc:sldMkLst>
      </pc:sldChg>
      <pc:sldChg chg="add del">
        <pc:chgData name="Abe Nelson" userId="e65b01fcb1fb7ec4" providerId="LiveId" clId="{27D97EC9-D6E7-4A80-B192-DC3CA9D70056}" dt="2021-11-11T18:43:31.401" v="19330" actId="2696"/>
        <pc:sldMkLst>
          <pc:docMk/>
          <pc:sldMk cId="3793676196" sldId="1449"/>
        </pc:sldMkLst>
      </pc:sldChg>
      <pc:sldChg chg="add del">
        <pc:chgData name="Abe Nelson" userId="e65b01fcb1fb7ec4" providerId="LiveId" clId="{27D97EC9-D6E7-4A80-B192-DC3CA9D70056}" dt="2021-11-11T17:41:33.676" v="19025"/>
        <pc:sldMkLst>
          <pc:docMk/>
          <pc:sldMk cId="721155778" sldId="1450"/>
        </pc:sldMkLst>
      </pc:sldChg>
      <pc:sldChg chg="addSp delSp modSp new del mod addCm delCm">
        <pc:chgData name="Abe Nelson" userId="e65b01fcb1fb7ec4" providerId="LiveId" clId="{27D97EC9-D6E7-4A80-B192-DC3CA9D70056}" dt="2021-11-11T18:41:15.283" v="19324" actId="2696"/>
        <pc:sldMkLst>
          <pc:docMk/>
          <pc:sldMk cId="926343258" sldId="1450"/>
        </pc:sldMkLst>
        <pc:spChg chg="mod">
          <ac:chgData name="Abe Nelson" userId="e65b01fcb1fb7ec4" providerId="LiveId" clId="{27D97EC9-D6E7-4A80-B192-DC3CA9D70056}" dt="2021-11-11T18:10:21.536" v="19170" actId="20577"/>
          <ac:spMkLst>
            <pc:docMk/>
            <pc:sldMk cId="926343258" sldId="1450"/>
            <ac:spMk id="2" creationId="{D3293C6E-5D9D-479A-99A2-59B7770B390E}"/>
          </ac:spMkLst>
        </pc:spChg>
        <pc:spChg chg="del mod">
          <ac:chgData name="Abe Nelson" userId="e65b01fcb1fb7ec4" providerId="LiveId" clId="{27D97EC9-D6E7-4A80-B192-DC3CA9D70056}" dt="2021-11-11T18:12:23.511" v="19172"/>
          <ac:spMkLst>
            <pc:docMk/>
            <pc:sldMk cId="926343258" sldId="1450"/>
            <ac:spMk id="3" creationId="{1366FF7A-6332-43AC-A308-75856D86EFC0}"/>
          </ac:spMkLst>
        </pc:spChg>
        <pc:graphicFrameChg chg="add mod">
          <ac:chgData name="Abe Nelson" userId="e65b01fcb1fb7ec4" providerId="LiveId" clId="{27D97EC9-D6E7-4A80-B192-DC3CA9D70056}" dt="2021-11-11T18:32:01" v="19203" actId="14100"/>
          <ac:graphicFrameMkLst>
            <pc:docMk/>
            <pc:sldMk cId="926343258" sldId="1450"/>
            <ac:graphicFrameMk id="5" creationId="{00000000-0008-0000-0100-000002000000}"/>
          </ac:graphicFrameMkLst>
        </pc:graphicFrameChg>
      </pc:sldChg>
      <pc:sldChg chg="addSp delSp modSp add del mod">
        <pc:chgData name="Abe Nelson" userId="e65b01fcb1fb7ec4" providerId="LiveId" clId="{27D97EC9-D6E7-4A80-B192-DC3CA9D70056}" dt="2021-11-11T18:09:57.133" v="19165" actId="2696"/>
        <pc:sldMkLst>
          <pc:docMk/>
          <pc:sldMk cId="1818359440" sldId="1450"/>
        </pc:sldMkLst>
        <pc:spChg chg="add del mod">
          <ac:chgData name="Abe Nelson" userId="e65b01fcb1fb7ec4" providerId="LiveId" clId="{27D97EC9-D6E7-4A80-B192-DC3CA9D70056}" dt="2021-11-11T18:02:58.530" v="19072"/>
          <ac:spMkLst>
            <pc:docMk/>
            <pc:sldMk cId="1818359440" sldId="1450"/>
            <ac:spMk id="8" creationId="{4FBC4AEA-47D1-4E08-A13B-D3D8DFBFF73A}"/>
          </ac:spMkLst>
        </pc:spChg>
        <pc:spChg chg="add mod">
          <ac:chgData name="Abe Nelson" userId="e65b01fcb1fb7ec4" providerId="LiveId" clId="{27D97EC9-D6E7-4A80-B192-DC3CA9D70056}" dt="2021-11-11T18:08:43.210" v="19161" actId="1076"/>
          <ac:spMkLst>
            <pc:docMk/>
            <pc:sldMk cId="1818359440" sldId="1450"/>
            <ac:spMk id="10" creationId="{74281669-FD9F-4532-AFA2-575E3EE47D17}"/>
          </ac:spMkLst>
        </pc:spChg>
        <pc:graphicFrameChg chg="del">
          <ac:chgData name="Abe Nelson" userId="e65b01fcb1fb7ec4" providerId="LiveId" clId="{27D97EC9-D6E7-4A80-B192-DC3CA9D70056}" dt="2021-11-11T18:02:37.067" v="19071" actId="21"/>
          <ac:graphicFrameMkLst>
            <pc:docMk/>
            <pc:sldMk cId="1818359440" sldId="1450"/>
            <ac:graphicFrameMk id="5" creationId="{00000000-0000-0000-0000-000000000000}"/>
          </ac:graphicFrameMkLst>
        </pc:graphicFrameChg>
        <pc:graphicFrameChg chg="add mod">
          <ac:chgData name="Abe Nelson" userId="e65b01fcb1fb7ec4" providerId="LiveId" clId="{27D97EC9-D6E7-4A80-B192-DC3CA9D70056}" dt="2021-11-11T18:09:36.633" v="19164"/>
          <ac:graphicFrameMkLst>
            <pc:docMk/>
            <pc:sldMk cId="1818359440" sldId="1450"/>
            <ac:graphicFrameMk id="9" creationId="{00000000-0008-0000-0100-000002000000}"/>
          </ac:graphicFrameMkLst>
        </pc:graphicFrameChg>
      </pc:sldChg>
      <pc:sldChg chg="addSp delSp modSp new mod modAnim modNotesTx">
        <pc:chgData name="Abe Nelson" userId="e65b01fcb1fb7ec4" providerId="LiveId" clId="{27D97EC9-D6E7-4A80-B192-DC3CA9D70056}" dt="2021-11-11T20:42:19.779" v="21447" actId="20577"/>
        <pc:sldMkLst>
          <pc:docMk/>
          <pc:sldMk cId="347393039" sldId="1451"/>
        </pc:sldMkLst>
        <pc:spChg chg="mod">
          <ac:chgData name="Abe Nelson" userId="e65b01fcb1fb7ec4" providerId="LiveId" clId="{27D97EC9-D6E7-4A80-B192-DC3CA9D70056}" dt="2021-11-11T18:33:38.779" v="19213" actId="255"/>
          <ac:spMkLst>
            <pc:docMk/>
            <pc:sldMk cId="347393039" sldId="1451"/>
            <ac:spMk id="2" creationId="{8F49A47E-8665-48FE-8540-72F8B29D66E2}"/>
          </ac:spMkLst>
        </pc:spChg>
        <pc:spChg chg="del mod">
          <ac:chgData name="Abe Nelson" userId="e65b01fcb1fb7ec4" providerId="LiveId" clId="{27D97EC9-D6E7-4A80-B192-DC3CA9D70056}" dt="2021-11-11T18:24:37.042" v="19193"/>
          <ac:spMkLst>
            <pc:docMk/>
            <pc:sldMk cId="347393039" sldId="1451"/>
            <ac:spMk id="3" creationId="{536EFCD8-016E-442E-B79B-DFCE2AE43E20}"/>
          </ac:spMkLst>
        </pc:spChg>
        <pc:spChg chg="add mod">
          <ac:chgData name="Abe Nelson" userId="e65b01fcb1fb7ec4" providerId="LiveId" clId="{27D97EC9-D6E7-4A80-B192-DC3CA9D70056}" dt="2021-11-11T20:41:56.446" v="21422" actId="20577"/>
          <ac:spMkLst>
            <pc:docMk/>
            <pc:sldMk cId="347393039" sldId="1451"/>
            <ac:spMk id="6" creationId="{35FA0B26-0F23-4BF6-810A-343E4416ED74}"/>
          </ac:spMkLst>
        </pc:spChg>
        <pc:graphicFrameChg chg="add mod">
          <ac:chgData name="Abe Nelson" userId="e65b01fcb1fb7ec4" providerId="LiveId" clId="{27D97EC9-D6E7-4A80-B192-DC3CA9D70056}" dt="2021-11-11T18:40:01.773" v="19322"/>
          <ac:graphicFrameMkLst>
            <pc:docMk/>
            <pc:sldMk cId="347393039" sldId="1451"/>
            <ac:graphicFrameMk id="5" creationId="{42B3988B-A7FE-4E8E-A621-5DF4AE8B7ECD}"/>
          </ac:graphicFrameMkLst>
        </pc:graphicFrameChg>
      </pc:sldChg>
      <pc:sldChg chg="modSp add del">
        <pc:chgData name="Abe Nelson" userId="e65b01fcb1fb7ec4" providerId="LiveId" clId="{27D97EC9-D6E7-4A80-B192-DC3CA9D70056}" dt="2021-11-11T18:44:40.673" v="19334" actId="2696"/>
        <pc:sldMkLst>
          <pc:docMk/>
          <pc:sldMk cId="229045797" sldId="1452"/>
        </pc:sldMkLst>
        <pc:graphicFrameChg chg="mod">
          <ac:chgData name="Abe Nelson" userId="e65b01fcb1fb7ec4" providerId="LiveId" clId="{27D97EC9-D6E7-4A80-B192-DC3CA9D70056}" dt="2021-11-11T18:30:15.651" v="19198"/>
          <ac:graphicFrameMkLst>
            <pc:docMk/>
            <pc:sldMk cId="229045797" sldId="1452"/>
            <ac:graphicFrameMk id="5" creationId="{00000000-0008-0000-0100-000002000000}"/>
          </ac:graphicFrameMkLst>
        </pc:graphicFrameChg>
      </pc:sldChg>
      <pc:sldChg chg="addSp delSp modSp add del mod">
        <pc:chgData name="Abe Nelson" userId="e65b01fcb1fb7ec4" providerId="LiveId" clId="{27D97EC9-D6E7-4A80-B192-DC3CA9D70056}" dt="2021-11-11T18:41:20.799" v="19325" actId="2696"/>
        <pc:sldMkLst>
          <pc:docMk/>
          <pc:sldMk cId="1994005882" sldId="1453"/>
        </pc:sldMkLst>
        <pc:spChg chg="add del mod">
          <ac:chgData name="Abe Nelson" userId="e65b01fcb1fb7ec4" providerId="LiveId" clId="{27D97EC9-D6E7-4A80-B192-DC3CA9D70056}" dt="2021-11-11T18:32:29.085" v="19207" actId="21"/>
          <ac:spMkLst>
            <pc:docMk/>
            <pc:sldMk cId="1994005882" sldId="1453"/>
            <ac:spMk id="6" creationId="{393C41B5-4685-4DC9-9190-9E56D57964B7}"/>
          </ac:spMkLst>
        </pc:spChg>
        <pc:graphicFrameChg chg="add del mod">
          <ac:chgData name="Abe Nelson" userId="e65b01fcb1fb7ec4" providerId="LiveId" clId="{27D97EC9-D6E7-4A80-B192-DC3CA9D70056}" dt="2021-11-11T18:32:29.085" v="19207" actId="21"/>
          <ac:graphicFrameMkLst>
            <pc:docMk/>
            <pc:sldMk cId="1994005882" sldId="1453"/>
            <ac:graphicFrameMk id="5" creationId="{00000000-0008-0000-01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lrc.ky.gov\LRCDFS\OEAFIN\2021%20Study%20Topics\NTI%20Study\Staff\Deb\Drafts\Figures%20for%20Drafts.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d.docs.live.net/e65b01fcb1fb7ec4/Documents/NTI/Drafts/ch3/Copy%20of%202019%20and%202021%20NAPD%20state%20(3).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ebor\Downloads\Copy%20of%202019%20and%202021%20NAPD%20state%20(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d.docs.live.net/e65b01fcb1fb7ec4/Documents/NTI/Presentation/Figures%20for%20Drafts%20(5).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0319452405614049"/>
          <c:y val="4.4406298716084848E-2"/>
          <c:w val="0.88042434989368346"/>
          <c:h val="0.62792629311099823"/>
        </c:manualLayout>
      </c:layout>
      <c:barChart>
        <c:barDir val="col"/>
        <c:grouping val="stacked"/>
        <c:varyColors val="0"/>
        <c:ser>
          <c:idx val="0"/>
          <c:order val="0"/>
          <c:tx>
            <c:strRef>
              <c:f>NTI_status_Total_days!$K$17</c:f>
              <c:strCache>
                <c:ptCount val="1"/>
                <c:pt idx="0">
                  <c:v>Weather Days</c:v>
                </c:pt>
              </c:strCache>
            </c:strRef>
          </c:tx>
          <c:spPr>
            <a:solidFill>
              <a:schemeClr val="tx1"/>
            </a:solidFill>
            <a:ln>
              <a:noFill/>
            </a:ln>
            <a:effectLst/>
          </c:spPr>
          <c:invertIfNegative val="0"/>
          <c:cat>
            <c:multiLvlStrRef>
              <c:f>NTI_status_Total_days!$I$18:$J$34</c:f>
              <c:multiLvlStrCache>
                <c:ptCount val="17"/>
                <c:lvl>
                  <c:pt idx="0">
                    <c:v>Pre-NTI</c:v>
                  </c:pt>
                  <c:pt idx="1">
                    <c:v>Not NTI</c:v>
                  </c:pt>
                  <c:pt idx="2">
                    <c:v>NTI (n=3)</c:v>
                  </c:pt>
                  <c:pt idx="3">
                    <c:v>Not NTI</c:v>
                  </c:pt>
                  <c:pt idx="4">
                    <c:v>NTI (n=3)</c:v>
                  </c:pt>
                  <c:pt idx="5">
                    <c:v>Not NTI</c:v>
                  </c:pt>
                  <c:pt idx="6">
                    <c:v>NTI (n=3)</c:v>
                  </c:pt>
                  <c:pt idx="7">
                    <c:v>Not NTI</c:v>
                  </c:pt>
                  <c:pt idx="8">
                    <c:v>NTI (n=13)</c:v>
                  </c:pt>
                  <c:pt idx="9">
                    <c:v>Not NTI</c:v>
                  </c:pt>
                  <c:pt idx="10">
                    <c:v>NTI (n=42)</c:v>
                  </c:pt>
                  <c:pt idx="11">
                    <c:v>Not NTI</c:v>
                  </c:pt>
                  <c:pt idx="12">
                    <c:v>NTI (n=65)</c:v>
                  </c:pt>
                  <c:pt idx="13">
                    <c:v>Not NTI</c:v>
                  </c:pt>
                  <c:pt idx="14">
                    <c:v>NTI (n=74)</c:v>
                  </c:pt>
                  <c:pt idx="15">
                    <c:v>Not NTI</c:v>
                  </c:pt>
                  <c:pt idx="16">
                    <c:v>NTI (n=83)</c:v>
                  </c:pt>
                </c:lvl>
                <c:lvl>
                  <c:pt idx="0">
                    <c:v>2011</c:v>
                  </c:pt>
                  <c:pt idx="1">
                    <c:v>2012</c:v>
                  </c:pt>
                  <c:pt idx="3">
                    <c:v>2013</c:v>
                  </c:pt>
                  <c:pt idx="5">
                    <c:v>2014</c:v>
                  </c:pt>
                  <c:pt idx="7">
                    <c:v>2015</c:v>
                  </c:pt>
                  <c:pt idx="9">
                    <c:v>2016</c:v>
                  </c:pt>
                  <c:pt idx="11">
                    <c:v>2017</c:v>
                  </c:pt>
                  <c:pt idx="13">
                    <c:v>2018</c:v>
                  </c:pt>
                  <c:pt idx="15">
                    <c:v>2019</c:v>
                  </c:pt>
                </c:lvl>
              </c:multiLvlStrCache>
            </c:multiLvlStrRef>
          </c:cat>
          <c:val>
            <c:numRef>
              <c:f>NTI_status_Total_days!$K$18:$K$34</c:f>
              <c:numCache>
                <c:formatCode>0.0</c:formatCode>
                <c:ptCount val="17"/>
                <c:pt idx="0">
                  <c:v>11.804597701149426</c:v>
                </c:pt>
                <c:pt idx="1">
                  <c:v>1.9294117647058824</c:v>
                </c:pt>
                <c:pt idx="2">
                  <c:v>2.6666666666666665</c:v>
                </c:pt>
                <c:pt idx="3">
                  <c:v>3.2470588235294118</c:v>
                </c:pt>
                <c:pt idx="4">
                  <c:v>4.666666666666667</c:v>
                </c:pt>
                <c:pt idx="5">
                  <c:v>15.635294117647058</c:v>
                </c:pt>
                <c:pt idx="6">
                  <c:v>29</c:v>
                </c:pt>
                <c:pt idx="7">
                  <c:v>11.03125</c:v>
                </c:pt>
                <c:pt idx="8">
                  <c:v>10.076923076923077</c:v>
                </c:pt>
                <c:pt idx="9">
                  <c:v>7.4732824427480917</c:v>
                </c:pt>
                <c:pt idx="10">
                  <c:v>4.833333333333333</c:v>
                </c:pt>
                <c:pt idx="11">
                  <c:v>1.8148148148148149</c:v>
                </c:pt>
                <c:pt idx="12">
                  <c:v>1.0923076923076922</c:v>
                </c:pt>
                <c:pt idx="13">
                  <c:v>7.6767676767676765</c:v>
                </c:pt>
                <c:pt idx="14">
                  <c:v>4.1756756756756754</c:v>
                </c:pt>
                <c:pt idx="15">
                  <c:v>4.4666666666666668</c:v>
                </c:pt>
                <c:pt idx="16">
                  <c:v>3.0240963855421685</c:v>
                </c:pt>
              </c:numCache>
            </c:numRef>
          </c:val>
          <c:extLst xmlns:c16r2="http://schemas.microsoft.com/office/drawing/2015/06/chart">
            <c:ext xmlns:c16="http://schemas.microsoft.com/office/drawing/2014/chart" uri="{C3380CC4-5D6E-409C-BE32-E72D297353CC}">
              <c16:uniqueId val="{00000000-91E8-4934-A318-164B958EEF6A}"/>
            </c:ext>
          </c:extLst>
        </c:ser>
        <c:ser>
          <c:idx val="1"/>
          <c:order val="1"/>
          <c:tx>
            <c:strRef>
              <c:f>NTI_status_Total_days!$L$17</c:f>
              <c:strCache>
                <c:ptCount val="1"/>
                <c:pt idx="0">
                  <c:v>NTI Days</c:v>
                </c:pt>
              </c:strCache>
            </c:strRef>
          </c:tx>
          <c:spPr>
            <a:solidFill>
              <a:schemeClr val="dk1">
                <a:tint val="55000"/>
              </a:schemeClr>
            </a:solidFill>
            <a:ln>
              <a:noFill/>
            </a:ln>
            <a:effectLst/>
          </c:spPr>
          <c:invertIfNegative val="0"/>
          <c:cat>
            <c:multiLvlStrRef>
              <c:f>NTI_status_Total_days!$I$18:$J$34</c:f>
              <c:multiLvlStrCache>
                <c:ptCount val="17"/>
                <c:lvl>
                  <c:pt idx="0">
                    <c:v>Pre-NTI</c:v>
                  </c:pt>
                  <c:pt idx="1">
                    <c:v>Not NTI</c:v>
                  </c:pt>
                  <c:pt idx="2">
                    <c:v>NTI (n=3)</c:v>
                  </c:pt>
                  <c:pt idx="3">
                    <c:v>Not NTI</c:v>
                  </c:pt>
                  <c:pt idx="4">
                    <c:v>NTI (n=3)</c:v>
                  </c:pt>
                  <c:pt idx="5">
                    <c:v>Not NTI</c:v>
                  </c:pt>
                  <c:pt idx="6">
                    <c:v>NTI (n=3)</c:v>
                  </c:pt>
                  <c:pt idx="7">
                    <c:v>Not NTI</c:v>
                  </c:pt>
                  <c:pt idx="8">
                    <c:v>NTI (n=13)</c:v>
                  </c:pt>
                  <c:pt idx="9">
                    <c:v>Not NTI</c:v>
                  </c:pt>
                  <c:pt idx="10">
                    <c:v>NTI (n=42)</c:v>
                  </c:pt>
                  <c:pt idx="11">
                    <c:v>Not NTI</c:v>
                  </c:pt>
                  <c:pt idx="12">
                    <c:v>NTI (n=65)</c:v>
                  </c:pt>
                  <c:pt idx="13">
                    <c:v>Not NTI</c:v>
                  </c:pt>
                  <c:pt idx="14">
                    <c:v>NTI (n=74)</c:v>
                  </c:pt>
                  <c:pt idx="15">
                    <c:v>Not NTI</c:v>
                  </c:pt>
                  <c:pt idx="16">
                    <c:v>NTI (n=83)</c:v>
                  </c:pt>
                </c:lvl>
                <c:lvl>
                  <c:pt idx="0">
                    <c:v>2011</c:v>
                  </c:pt>
                  <c:pt idx="1">
                    <c:v>2012</c:v>
                  </c:pt>
                  <c:pt idx="3">
                    <c:v>2013</c:v>
                  </c:pt>
                  <c:pt idx="5">
                    <c:v>2014</c:v>
                  </c:pt>
                  <c:pt idx="7">
                    <c:v>2015</c:v>
                  </c:pt>
                  <c:pt idx="9">
                    <c:v>2016</c:v>
                  </c:pt>
                  <c:pt idx="11">
                    <c:v>2017</c:v>
                  </c:pt>
                  <c:pt idx="13">
                    <c:v>2018</c:v>
                  </c:pt>
                  <c:pt idx="15">
                    <c:v>2019</c:v>
                  </c:pt>
                </c:lvl>
              </c:multiLvlStrCache>
            </c:multiLvlStrRef>
          </c:cat>
          <c:val>
            <c:numRef>
              <c:f>NTI_status_Total_days!$L$18:$L$34</c:f>
              <c:numCache>
                <c:formatCode>General</c:formatCode>
                <c:ptCount val="17"/>
                <c:pt idx="2" formatCode="0.0">
                  <c:v>4.666666666666667</c:v>
                </c:pt>
                <c:pt idx="4" formatCode="0.0">
                  <c:v>5.333333333333333</c:v>
                </c:pt>
                <c:pt idx="6" formatCode="0.0">
                  <c:v>4.666666666666667</c:v>
                </c:pt>
                <c:pt idx="8" formatCode="0.0">
                  <c:v>7.6923076923076925</c:v>
                </c:pt>
                <c:pt idx="10" formatCode="0.0">
                  <c:v>5.9047619047619051</c:v>
                </c:pt>
                <c:pt idx="12" formatCode="0.0">
                  <c:v>2.9384615384615387</c:v>
                </c:pt>
                <c:pt idx="14" formatCode="0.0">
                  <c:v>6.8108108108108105</c:v>
                </c:pt>
                <c:pt idx="16" formatCode="0.0">
                  <c:v>4.8072289156626509</c:v>
                </c:pt>
              </c:numCache>
            </c:numRef>
          </c:val>
          <c:extLst xmlns:c16r2="http://schemas.microsoft.com/office/drawing/2015/06/chart">
            <c:ext xmlns:c16="http://schemas.microsoft.com/office/drawing/2014/chart" uri="{C3380CC4-5D6E-409C-BE32-E72D297353CC}">
              <c16:uniqueId val="{00000001-91E8-4934-A318-164B958EEF6A}"/>
            </c:ext>
          </c:extLst>
        </c:ser>
        <c:dLbls>
          <c:showLegendKey val="0"/>
          <c:showVal val="0"/>
          <c:showCatName val="0"/>
          <c:showSerName val="0"/>
          <c:showPercent val="0"/>
          <c:showBubbleSize val="0"/>
        </c:dLbls>
        <c:gapWidth val="150"/>
        <c:overlap val="100"/>
        <c:axId val="467370320"/>
        <c:axId val="467369928"/>
      </c:barChart>
      <c:catAx>
        <c:axId val="467370320"/>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sz="1800" b="1" dirty="0" smtClean="0">
                    <a:latin typeface="Calibri" panose="020F0502020204030204" pitchFamily="34" charset="0"/>
                    <a:cs typeface="Calibri" panose="020F0502020204030204" pitchFamily="34" charset="0"/>
                  </a:rPr>
                  <a:t>NTI </a:t>
                </a:r>
                <a:r>
                  <a:rPr lang="en-US" sz="1800" b="1" dirty="0">
                    <a:latin typeface="Calibri" panose="020F0502020204030204" pitchFamily="34" charset="0"/>
                    <a:cs typeface="Calibri" panose="020F0502020204030204" pitchFamily="34" charset="0"/>
                  </a:rPr>
                  <a:t>vs. Not NTI - School Years 2011 To 2019</a:t>
                </a:r>
              </a:p>
            </c:rich>
          </c:tx>
          <c:layout>
            <c:manualLayout>
              <c:xMode val="edge"/>
              <c:yMode val="edge"/>
              <c:x val="0.23009076292027991"/>
              <c:y val="0.94316424655374764"/>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222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467369928"/>
        <c:crosses val="autoZero"/>
        <c:auto val="1"/>
        <c:lblAlgn val="ctr"/>
        <c:lblOffset val="100"/>
        <c:noMultiLvlLbl val="0"/>
      </c:catAx>
      <c:valAx>
        <c:axId val="4673699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sz="1800" b="1" dirty="0">
                    <a:latin typeface="Calibri" panose="020F0502020204030204" pitchFamily="34" charset="0"/>
                    <a:cs typeface="Calibri" panose="020F0502020204030204" pitchFamily="34" charset="0"/>
                  </a:rPr>
                  <a:t>Average Annual Weather And NTI Days</a:t>
                </a:r>
              </a:p>
            </c:rich>
          </c:tx>
          <c:layout>
            <c:manualLayout>
              <c:xMode val="edge"/>
              <c:yMode val="edge"/>
              <c:x val="5.5371203599550063E-3"/>
              <c:y val="9.156341987774165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numFmt formatCode="0" sourceLinked="0"/>
        <c:majorTickMark val="none"/>
        <c:minorTickMark val="none"/>
        <c:tickLblPos val="nextTo"/>
        <c:spPr>
          <a:noFill/>
          <a:ln w="15875">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467370320"/>
        <c:crosses val="autoZero"/>
        <c:crossBetween val="between"/>
      </c:valAx>
      <c:spPr>
        <a:noFill/>
        <a:ln>
          <a:noFill/>
        </a:ln>
        <a:effectLst/>
      </c:spPr>
    </c:plotArea>
    <c:legend>
      <c:legendPos val="b"/>
      <c:layout>
        <c:manualLayout>
          <c:xMode val="edge"/>
          <c:yMode val="edge"/>
          <c:x val="0.64638127130660394"/>
          <c:y val="5.7727838012996795E-2"/>
          <c:w val="0.32741457665014095"/>
          <c:h val="0.11695783051140571"/>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30385437931369"/>
          <c:y val="3.7800687285223365E-2"/>
          <c:w val="0.82511896082434155"/>
          <c:h val="0.71400304068619658"/>
        </c:manualLayout>
      </c:layout>
      <c:barChart>
        <c:barDir val="col"/>
        <c:grouping val="clustered"/>
        <c:varyColors val="0"/>
        <c:ser>
          <c:idx val="0"/>
          <c:order val="0"/>
          <c:tx>
            <c:strRef>
              <c:f>'Ch 2'!$Z$1</c:f>
              <c:strCache>
                <c:ptCount val="1"/>
                <c:pt idx="0">
                  <c:v>NTI as of 2019</c:v>
                </c:pt>
              </c:strCache>
            </c:strRef>
          </c:tx>
          <c:spPr>
            <a:solidFill>
              <a:schemeClr val="tx1"/>
            </a:solidFill>
            <a:ln>
              <a:noFill/>
            </a:ln>
            <a:effectLst/>
          </c:spPr>
          <c:invertIfNegative val="0"/>
          <c:cat>
            <c:strRef>
              <c:f>'Ch 2'!$Y$2:$Y$7</c:f>
              <c:strCache>
                <c:ptCount val="6"/>
                <c:pt idx="0">
                  <c:v>48-60</c:v>
                </c:pt>
                <c:pt idx="1">
                  <c:v>61-70</c:v>
                </c:pt>
                <c:pt idx="2">
                  <c:v>71-80</c:v>
                </c:pt>
                <c:pt idx="3">
                  <c:v>81-90</c:v>
                </c:pt>
                <c:pt idx="4">
                  <c:v>91-95</c:v>
                </c:pt>
                <c:pt idx="5">
                  <c:v>96-99</c:v>
                </c:pt>
              </c:strCache>
            </c:strRef>
          </c:cat>
          <c:val>
            <c:numRef>
              <c:f>'Ch 2'!$Z$2:$Z$7</c:f>
              <c:numCache>
                <c:formatCode>General</c:formatCode>
                <c:ptCount val="6"/>
                <c:pt idx="0">
                  <c:v>5</c:v>
                </c:pt>
                <c:pt idx="1">
                  <c:v>8</c:v>
                </c:pt>
                <c:pt idx="2">
                  <c:v>21</c:v>
                </c:pt>
                <c:pt idx="3">
                  <c:v>32</c:v>
                </c:pt>
                <c:pt idx="4">
                  <c:v>14</c:v>
                </c:pt>
              </c:numCache>
            </c:numRef>
          </c:val>
          <c:extLst xmlns:c16r2="http://schemas.microsoft.com/office/drawing/2015/06/chart">
            <c:ext xmlns:c16="http://schemas.microsoft.com/office/drawing/2014/chart" uri="{C3380CC4-5D6E-409C-BE32-E72D297353CC}">
              <c16:uniqueId val="{00000000-04FA-42EE-A9B1-AFBC0520F466}"/>
            </c:ext>
          </c:extLst>
        </c:ser>
        <c:ser>
          <c:idx val="1"/>
          <c:order val="1"/>
          <c:tx>
            <c:strRef>
              <c:f>'Ch 2'!$AA$1</c:f>
              <c:strCache>
                <c:ptCount val="1"/>
                <c:pt idx="0">
                  <c:v>Not NTI as of 2019 </c:v>
                </c:pt>
              </c:strCache>
            </c:strRef>
          </c:tx>
          <c:spPr>
            <a:solidFill>
              <a:schemeClr val="bg2">
                <a:lumMod val="75000"/>
              </a:schemeClr>
            </a:solidFill>
            <a:ln>
              <a:noFill/>
            </a:ln>
            <a:effectLst/>
          </c:spPr>
          <c:invertIfNegative val="0"/>
          <c:cat>
            <c:strRef>
              <c:f>'Ch 2'!$Y$2:$Y$7</c:f>
              <c:strCache>
                <c:ptCount val="6"/>
                <c:pt idx="0">
                  <c:v>48-60</c:v>
                </c:pt>
                <c:pt idx="1">
                  <c:v>61-70</c:v>
                </c:pt>
                <c:pt idx="2">
                  <c:v>71-80</c:v>
                </c:pt>
                <c:pt idx="3">
                  <c:v>81-90</c:v>
                </c:pt>
                <c:pt idx="4">
                  <c:v>91-95</c:v>
                </c:pt>
                <c:pt idx="5">
                  <c:v>96-99</c:v>
                </c:pt>
              </c:strCache>
            </c:strRef>
          </c:cat>
          <c:val>
            <c:numRef>
              <c:f>'Ch 2'!$AA$2:$AA$7</c:f>
              <c:numCache>
                <c:formatCode>General</c:formatCode>
                <c:ptCount val="6"/>
                <c:pt idx="0">
                  <c:v>7</c:v>
                </c:pt>
                <c:pt idx="1">
                  <c:v>7</c:v>
                </c:pt>
                <c:pt idx="2">
                  <c:v>17</c:v>
                </c:pt>
                <c:pt idx="3">
                  <c:v>39</c:v>
                </c:pt>
                <c:pt idx="4">
                  <c:v>14</c:v>
                </c:pt>
                <c:pt idx="5">
                  <c:v>7</c:v>
                </c:pt>
              </c:numCache>
            </c:numRef>
          </c:val>
          <c:extLst xmlns:c16r2="http://schemas.microsoft.com/office/drawing/2015/06/chart">
            <c:ext xmlns:c16="http://schemas.microsoft.com/office/drawing/2014/chart" uri="{C3380CC4-5D6E-409C-BE32-E72D297353CC}">
              <c16:uniqueId val="{00000001-04FA-42EE-A9B1-AFBC0520F466}"/>
            </c:ext>
          </c:extLst>
        </c:ser>
        <c:dLbls>
          <c:showLegendKey val="0"/>
          <c:showVal val="0"/>
          <c:showCatName val="0"/>
          <c:showSerName val="0"/>
          <c:showPercent val="0"/>
          <c:showBubbleSize val="0"/>
        </c:dLbls>
        <c:gapWidth val="219"/>
        <c:axId val="462588024"/>
        <c:axId val="462586848"/>
      </c:barChart>
      <c:catAx>
        <c:axId val="462588024"/>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1800" b="1" dirty="0">
                    <a:latin typeface="Segoe UI" panose="020B0502040204020203" pitchFamily="34" charset="0"/>
                    <a:cs typeface="Segoe UI" panose="020B0502040204020203" pitchFamily="34" charset="0"/>
                  </a:rPr>
                  <a:t>Percentage of Students With Strong Home Internet Access</a:t>
                </a:r>
              </a:p>
            </c:rich>
          </c:tx>
          <c:layout>
            <c:manualLayout>
              <c:xMode val="edge"/>
              <c:yMode val="edge"/>
              <c:x val="0.16463728492271804"/>
              <c:y val="0.88400304800609608"/>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62586848"/>
        <c:crosses val="autoZero"/>
        <c:auto val="1"/>
        <c:lblAlgn val="ctr"/>
        <c:lblOffset val="100"/>
        <c:noMultiLvlLbl val="0"/>
      </c:catAx>
      <c:valAx>
        <c:axId val="462586848"/>
        <c:scaling>
          <c:orientation val="minMax"/>
        </c:scaling>
        <c:delete val="0"/>
        <c:axPos val="l"/>
        <c:title>
          <c:tx>
            <c:rich>
              <a:bodyPr rot="-540000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1800" b="1" dirty="0">
                    <a:latin typeface="Segoe UI" panose="020B0502040204020203" pitchFamily="34" charset="0"/>
                    <a:cs typeface="Segoe UI" panose="020B0502040204020203" pitchFamily="34" charset="0"/>
                  </a:rPr>
                  <a:t>Number of Districts</a:t>
                </a:r>
              </a:p>
            </c:rich>
          </c:tx>
          <c:layout>
            <c:manualLayout>
              <c:xMode val="edge"/>
              <c:yMode val="edge"/>
              <c:x val="1.5127831243316807E-2"/>
              <c:y val="0.18013953815141676"/>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62588024"/>
        <c:crosses val="autoZero"/>
        <c:crossBetween val="between"/>
      </c:valAx>
      <c:spPr>
        <a:noFill/>
        <a:ln>
          <a:noFill/>
        </a:ln>
        <a:effectLst/>
      </c:spPr>
    </c:plotArea>
    <c:legend>
      <c:legendPos val="r"/>
      <c:layout>
        <c:manualLayout>
          <c:xMode val="edge"/>
          <c:yMode val="edge"/>
          <c:x val="0.68406836298240481"/>
          <c:y val="2.9351217851371878E-2"/>
          <c:w val="0.27889459998055799"/>
          <c:h val="0.23024724517534137"/>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3836998823422"/>
          <c:y val="4.2977106717701025E-2"/>
          <c:w val="0.84645703231061642"/>
          <c:h val="0.60231534212076498"/>
        </c:manualLayout>
      </c:layout>
      <c:barChart>
        <c:barDir val="col"/>
        <c:grouping val="stacked"/>
        <c:varyColors val="0"/>
        <c:ser>
          <c:idx val="0"/>
          <c:order val="0"/>
          <c:tx>
            <c:strRef>
              <c:f>Sheet1!$B$1</c:f>
              <c:strCache>
                <c:ptCount val="1"/>
                <c:pt idx="0">
                  <c:v>Chronic Absence 10% to 20%</c:v>
                </c:pt>
              </c:strCache>
            </c:strRef>
          </c:tx>
          <c:spPr>
            <a:solidFill>
              <a:schemeClr val="bg1"/>
            </a:solidFill>
            <a:ln>
              <a:solidFill>
                <a:schemeClr val="tx1"/>
              </a:solidFill>
            </a:ln>
            <a:effectLst/>
          </c:spPr>
          <c:invertIfNegative val="0"/>
          <c:cat>
            <c:numRef>
              <c:f>Sheet1!$A$2:$A$9</c:f>
              <c:numCache>
                <c:formatCode>General</c:formatCode>
                <c:ptCount val="8"/>
                <c:pt idx="0">
                  <c:v>2019</c:v>
                </c:pt>
                <c:pt idx="1">
                  <c:v>2021</c:v>
                </c:pt>
                <c:pt idx="2">
                  <c:v>2019</c:v>
                </c:pt>
                <c:pt idx="3">
                  <c:v>2021</c:v>
                </c:pt>
                <c:pt idx="4">
                  <c:v>2019</c:v>
                </c:pt>
                <c:pt idx="5">
                  <c:v>2021</c:v>
                </c:pt>
                <c:pt idx="6">
                  <c:v>2019</c:v>
                </c:pt>
                <c:pt idx="7">
                  <c:v>2021</c:v>
                </c:pt>
              </c:numCache>
            </c:numRef>
          </c:cat>
          <c:val>
            <c:numRef>
              <c:f>Sheet1!$B$2:$B$9</c:f>
              <c:numCache>
                <c:formatCode>0</c:formatCode>
                <c:ptCount val="8"/>
                <c:pt idx="0">
                  <c:v>4.7662437793509493</c:v>
                </c:pt>
                <c:pt idx="1">
                  <c:v>8.7219592508746651</c:v>
                </c:pt>
                <c:pt idx="2">
                  <c:v>8.7130753377604755</c:v>
                </c:pt>
                <c:pt idx="3">
                  <c:v>8.3636313745935489</c:v>
                </c:pt>
                <c:pt idx="4">
                  <c:v>13.646142710959145</c:v>
                </c:pt>
                <c:pt idx="5">
                  <c:v>10.524564225472995</c:v>
                </c:pt>
                <c:pt idx="6">
                  <c:v>16.388803445093817</c:v>
                </c:pt>
                <c:pt idx="7">
                  <c:v>16.103878988446503</c:v>
                </c:pt>
              </c:numCache>
            </c:numRef>
          </c:val>
          <c:extLst xmlns:c16r2="http://schemas.microsoft.com/office/drawing/2015/06/chart">
            <c:ext xmlns:c16="http://schemas.microsoft.com/office/drawing/2014/chart" uri="{C3380CC4-5D6E-409C-BE32-E72D297353CC}">
              <c16:uniqueId val="{00000000-78DB-4258-9802-F1C852A7C4C5}"/>
            </c:ext>
          </c:extLst>
        </c:ser>
        <c:ser>
          <c:idx val="1"/>
          <c:order val="1"/>
          <c:tx>
            <c:strRef>
              <c:f>Sheet1!$C$1</c:f>
              <c:strCache>
                <c:ptCount val="1"/>
                <c:pt idx="0">
                  <c:v>Chronic Absence 21% to 30%</c:v>
                </c:pt>
              </c:strCache>
            </c:strRef>
          </c:tx>
          <c:spPr>
            <a:solidFill>
              <a:schemeClr val="bg1">
                <a:lumMod val="75000"/>
              </a:schemeClr>
            </a:solidFill>
            <a:ln>
              <a:solidFill>
                <a:schemeClr val="tx1"/>
              </a:solidFill>
            </a:ln>
            <a:effectLst/>
          </c:spPr>
          <c:invertIfNegative val="0"/>
          <c:cat>
            <c:numRef>
              <c:f>Sheet1!$A$2:$A$9</c:f>
              <c:numCache>
                <c:formatCode>General</c:formatCode>
                <c:ptCount val="8"/>
                <c:pt idx="0">
                  <c:v>2019</c:v>
                </c:pt>
                <c:pt idx="1">
                  <c:v>2021</c:v>
                </c:pt>
                <c:pt idx="2">
                  <c:v>2019</c:v>
                </c:pt>
                <c:pt idx="3">
                  <c:v>2021</c:v>
                </c:pt>
                <c:pt idx="4">
                  <c:v>2019</c:v>
                </c:pt>
                <c:pt idx="5">
                  <c:v>2021</c:v>
                </c:pt>
                <c:pt idx="6">
                  <c:v>2019</c:v>
                </c:pt>
                <c:pt idx="7">
                  <c:v>2021</c:v>
                </c:pt>
              </c:numCache>
            </c:numRef>
          </c:cat>
          <c:val>
            <c:numRef>
              <c:f>Sheet1!$C$2:$C$9</c:f>
              <c:numCache>
                <c:formatCode>0</c:formatCode>
                <c:ptCount val="8"/>
                <c:pt idx="0">
                  <c:v>0.82357888834373028</c:v>
                </c:pt>
                <c:pt idx="1">
                  <c:v>1.6958221856349043</c:v>
                </c:pt>
                <c:pt idx="2">
                  <c:v>1.6322704373711929</c:v>
                </c:pt>
                <c:pt idx="3">
                  <c:v>3.0067090153250922</c:v>
                </c:pt>
                <c:pt idx="4">
                  <c:v>2.7114583073352136</c:v>
                </c:pt>
                <c:pt idx="5">
                  <c:v>4.3068039503606759</c:v>
                </c:pt>
                <c:pt idx="6">
                  <c:v>3.2937557674561675</c:v>
                </c:pt>
                <c:pt idx="7">
                  <c:v>7.5207567615059094</c:v>
                </c:pt>
              </c:numCache>
            </c:numRef>
          </c:val>
          <c:extLst xmlns:c16r2="http://schemas.microsoft.com/office/drawing/2015/06/chart">
            <c:ext xmlns:c16="http://schemas.microsoft.com/office/drawing/2014/chart" uri="{C3380CC4-5D6E-409C-BE32-E72D297353CC}">
              <c16:uniqueId val="{00000001-78DB-4258-9802-F1C852A7C4C5}"/>
            </c:ext>
          </c:extLst>
        </c:ser>
        <c:ser>
          <c:idx val="2"/>
          <c:order val="2"/>
          <c:tx>
            <c:strRef>
              <c:f>Sheet1!$D$1</c:f>
              <c:strCache>
                <c:ptCount val="1"/>
                <c:pt idx="0">
                  <c:v>Chronic Absence Greater Than 30%</c:v>
                </c:pt>
              </c:strCache>
            </c:strRef>
          </c:tx>
          <c:spPr>
            <a:solidFill>
              <a:schemeClr val="tx1"/>
            </a:solidFill>
            <a:ln>
              <a:solidFill>
                <a:schemeClr val="tx1"/>
              </a:solidFill>
            </a:ln>
            <a:effectLst/>
          </c:spPr>
          <c:invertIfNegative val="0"/>
          <c:cat>
            <c:numRef>
              <c:f>Sheet1!$A$2:$A$9</c:f>
              <c:numCache>
                <c:formatCode>General</c:formatCode>
                <c:ptCount val="8"/>
                <c:pt idx="0">
                  <c:v>2019</c:v>
                </c:pt>
                <c:pt idx="1">
                  <c:v>2021</c:v>
                </c:pt>
                <c:pt idx="2">
                  <c:v>2019</c:v>
                </c:pt>
                <c:pt idx="3">
                  <c:v>2021</c:v>
                </c:pt>
                <c:pt idx="4">
                  <c:v>2019</c:v>
                </c:pt>
                <c:pt idx="5">
                  <c:v>2021</c:v>
                </c:pt>
                <c:pt idx="6">
                  <c:v>2019</c:v>
                </c:pt>
                <c:pt idx="7">
                  <c:v>2021</c:v>
                </c:pt>
              </c:numCache>
            </c:numRef>
          </c:cat>
          <c:val>
            <c:numRef>
              <c:f>Sheet1!$D$2:$D$9</c:f>
              <c:numCache>
                <c:formatCode>0</c:formatCode>
                <c:ptCount val="8"/>
                <c:pt idx="0">
                  <c:v>2.3270484334478163</c:v>
                </c:pt>
                <c:pt idx="1">
                  <c:v>1.3706523976126774</c:v>
                </c:pt>
                <c:pt idx="2">
                  <c:v>3.3067609342798261</c:v>
                </c:pt>
                <c:pt idx="3">
                  <c:v>3.9094763126483461</c:v>
                </c:pt>
                <c:pt idx="4">
                  <c:v>2.9485611600569048</c:v>
                </c:pt>
                <c:pt idx="5">
                  <c:v>5.579899051528094</c:v>
                </c:pt>
                <c:pt idx="6">
                  <c:v>3.6757920639803139</c:v>
                </c:pt>
                <c:pt idx="7">
                  <c:v>11.044647171662444</c:v>
                </c:pt>
              </c:numCache>
            </c:numRef>
          </c:val>
          <c:extLst xmlns:c16r2="http://schemas.microsoft.com/office/drawing/2015/06/chart">
            <c:ext xmlns:c16="http://schemas.microsoft.com/office/drawing/2014/chart" uri="{C3380CC4-5D6E-409C-BE32-E72D297353CC}">
              <c16:uniqueId val="{00000002-78DB-4258-9802-F1C852A7C4C5}"/>
            </c:ext>
          </c:extLst>
        </c:ser>
        <c:dLbls>
          <c:showLegendKey val="0"/>
          <c:showVal val="0"/>
          <c:showCatName val="0"/>
          <c:showSerName val="0"/>
          <c:showPercent val="0"/>
          <c:showBubbleSize val="0"/>
        </c:dLbls>
        <c:gapWidth val="150"/>
        <c:overlap val="100"/>
        <c:axId val="467370712"/>
        <c:axId val="467369536"/>
      </c:barChart>
      <c:catAx>
        <c:axId val="46737071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dirty="0">
                    <a:latin typeface="Calibri" panose="020F0502020204030204" pitchFamily="34" charset="0"/>
                    <a:cs typeface="Calibri" panose="020F0502020204030204" pitchFamily="34" charset="0"/>
                  </a:rPr>
                  <a:t>School-Level</a:t>
                </a:r>
                <a:r>
                  <a:rPr lang="en-US" sz="2000" b="1" baseline="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Percentage FRPL-Eligible</a:t>
                </a:r>
                <a:r>
                  <a:rPr lang="en-US" sz="2000" b="1" baseline="0" dirty="0">
                    <a:latin typeface="Calibri" panose="020F0502020204030204" pitchFamily="34" charset="0"/>
                    <a:cs typeface="Calibri" panose="020F0502020204030204" pitchFamily="34" charset="0"/>
                  </a:rPr>
                  <a:t> Students And School Year</a:t>
                </a:r>
                <a:endParaRPr lang="en-US" sz="2000" b="1" dirty="0">
                  <a:latin typeface="Calibri" panose="020F0502020204030204" pitchFamily="34" charset="0"/>
                  <a:cs typeface="Calibri" panose="020F0502020204030204" pitchFamily="34" charset="0"/>
                </a:endParaRPr>
              </a:p>
            </c:rich>
          </c:tx>
          <c:layout>
            <c:manualLayout>
              <c:xMode val="edge"/>
              <c:yMode val="edge"/>
              <c:x val="0.18866176884139482"/>
              <c:y val="0.9076957725204836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67369536"/>
        <c:crosses val="autoZero"/>
        <c:auto val="1"/>
        <c:lblAlgn val="ctr"/>
        <c:lblOffset val="100"/>
        <c:noMultiLvlLbl val="0"/>
      </c:catAx>
      <c:valAx>
        <c:axId val="46736953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2000" b="1" dirty="0">
                    <a:latin typeface="Calibri" panose="020F0502020204030204" pitchFamily="34" charset="0"/>
                    <a:cs typeface="Calibri" panose="020F0502020204030204" pitchFamily="34" charset="0"/>
                  </a:rPr>
                  <a:t>Percentage Chronically Absent</a:t>
                </a:r>
              </a:p>
            </c:rich>
          </c:tx>
          <c:layout>
            <c:manualLayout>
              <c:xMode val="edge"/>
              <c:yMode val="edge"/>
              <c:x val="3.7356321839080463E-2"/>
              <c:y val="4.2977106717701025E-2"/>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67370712"/>
        <c:crosses val="autoZero"/>
        <c:crossBetween val="between"/>
      </c:valAx>
      <c:spPr>
        <a:noFill/>
        <a:ln>
          <a:noFill/>
        </a:ln>
        <a:effectLst/>
      </c:spPr>
    </c:plotArea>
    <c:legend>
      <c:legendPos val="b"/>
      <c:layout>
        <c:manualLayout>
          <c:xMode val="edge"/>
          <c:yMode val="edge"/>
          <c:x val="0.11711154274105692"/>
          <c:y val="3.3268146911384917E-2"/>
          <c:w val="0.64967015841769782"/>
          <c:h val="0.2406922023309208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1983812575520669"/>
          <c:y val="4.8990505457960375E-2"/>
          <c:w val="0.85118028434335291"/>
          <c:h val="0.73567425290096122"/>
        </c:manualLayout>
      </c:layout>
      <c:barChart>
        <c:barDir val="col"/>
        <c:grouping val="clustered"/>
        <c:varyColors val="0"/>
        <c:ser>
          <c:idx val="0"/>
          <c:order val="0"/>
          <c:tx>
            <c:strRef>
              <c:f>Sheet1!$B$2</c:f>
              <c:strCache>
                <c:ptCount val="1"/>
                <c:pt idx="0">
                  <c:v>2019 Attendance</c:v>
                </c:pt>
              </c:strCache>
            </c:strRef>
          </c:tx>
          <c:spPr>
            <a:solidFill>
              <a:schemeClr val="tx1"/>
            </a:solidFill>
            <a:ln>
              <a:noFill/>
            </a:ln>
            <a:effectLst/>
          </c:spPr>
          <c:invertIfNegative val="0"/>
          <c:cat>
            <c:strRef>
              <c:f>Sheet1!$A$3:$A$12</c:f>
              <c:strCache>
                <c:ptCount val="10"/>
                <c:pt idx="0">
                  <c:v>60-68</c:v>
                </c:pt>
                <c:pt idx="1">
                  <c:v>71-74</c:v>
                </c:pt>
                <c:pt idx="2">
                  <c:v>75-79</c:v>
                </c:pt>
                <c:pt idx="3">
                  <c:v>80-84</c:v>
                </c:pt>
                <c:pt idx="4">
                  <c:v>85-89</c:v>
                </c:pt>
                <c:pt idx="5">
                  <c:v>90-92</c:v>
                </c:pt>
                <c:pt idx="6">
                  <c:v>93-94</c:v>
                </c:pt>
                <c:pt idx="7">
                  <c:v>95-96</c:v>
                </c:pt>
                <c:pt idx="8">
                  <c:v>97-98</c:v>
                </c:pt>
                <c:pt idx="9">
                  <c:v>99-100</c:v>
                </c:pt>
              </c:strCache>
            </c:strRef>
          </c:cat>
          <c:val>
            <c:numRef>
              <c:f>Sheet1!$B$3:$B$12</c:f>
              <c:numCache>
                <c:formatCode>General</c:formatCode>
                <c:ptCount val="10"/>
                <c:pt idx="3">
                  <c:v>2</c:v>
                </c:pt>
                <c:pt idx="4">
                  <c:v>40</c:v>
                </c:pt>
                <c:pt idx="5">
                  <c:v>141</c:v>
                </c:pt>
                <c:pt idx="6">
                  <c:v>386</c:v>
                </c:pt>
                <c:pt idx="7">
                  <c:v>543</c:v>
                </c:pt>
                <c:pt idx="8">
                  <c:v>31</c:v>
                </c:pt>
              </c:numCache>
            </c:numRef>
          </c:val>
          <c:extLst xmlns:c16r2="http://schemas.microsoft.com/office/drawing/2015/06/chart">
            <c:ext xmlns:c16="http://schemas.microsoft.com/office/drawing/2014/chart" uri="{C3380CC4-5D6E-409C-BE32-E72D297353CC}">
              <c16:uniqueId val="{00000000-23A7-48E3-8684-960DAE0D50C1}"/>
            </c:ext>
          </c:extLst>
        </c:ser>
        <c:ser>
          <c:idx val="1"/>
          <c:order val="1"/>
          <c:tx>
            <c:strRef>
              <c:f>Sheet1!$C$2</c:f>
              <c:strCache>
                <c:ptCount val="1"/>
                <c:pt idx="0">
                  <c:v>2021 Remote participation</c:v>
                </c:pt>
              </c:strCache>
            </c:strRef>
          </c:tx>
          <c:spPr>
            <a:solidFill>
              <a:schemeClr val="bg1">
                <a:lumMod val="65000"/>
              </a:schemeClr>
            </a:solidFill>
            <a:ln>
              <a:noFill/>
            </a:ln>
            <a:effectLst/>
          </c:spPr>
          <c:invertIfNegative val="0"/>
          <c:cat>
            <c:strRef>
              <c:f>Sheet1!$A$3:$A$12</c:f>
              <c:strCache>
                <c:ptCount val="10"/>
                <c:pt idx="0">
                  <c:v>60-68</c:v>
                </c:pt>
                <c:pt idx="1">
                  <c:v>71-74</c:v>
                </c:pt>
                <c:pt idx="2">
                  <c:v>75-79</c:v>
                </c:pt>
                <c:pt idx="3">
                  <c:v>80-84</c:v>
                </c:pt>
                <c:pt idx="4">
                  <c:v>85-89</c:v>
                </c:pt>
                <c:pt idx="5">
                  <c:v>90-92</c:v>
                </c:pt>
                <c:pt idx="6">
                  <c:v>93-94</c:v>
                </c:pt>
                <c:pt idx="7">
                  <c:v>95-96</c:v>
                </c:pt>
                <c:pt idx="8">
                  <c:v>97-98</c:v>
                </c:pt>
                <c:pt idx="9">
                  <c:v>99-100</c:v>
                </c:pt>
              </c:strCache>
            </c:strRef>
          </c:cat>
          <c:val>
            <c:numRef>
              <c:f>Sheet1!$C$3:$C$12</c:f>
              <c:numCache>
                <c:formatCode>General</c:formatCode>
                <c:ptCount val="10"/>
                <c:pt idx="0">
                  <c:v>12</c:v>
                </c:pt>
                <c:pt idx="1">
                  <c:v>12</c:v>
                </c:pt>
                <c:pt idx="2">
                  <c:v>26</c:v>
                </c:pt>
                <c:pt idx="3">
                  <c:v>65</c:v>
                </c:pt>
                <c:pt idx="4">
                  <c:v>103</c:v>
                </c:pt>
                <c:pt idx="5">
                  <c:v>111</c:v>
                </c:pt>
                <c:pt idx="6">
                  <c:v>108</c:v>
                </c:pt>
                <c:pt idx="7">
                  <c:v>150</c:v>
                </c:pt>
                <c:pt idx="8">
                  <c:v>170</c:v>
                </c:pt>
                <c:pt idx="9">
                  <c:v>319</c:v>
                </c:pt>
              </c:numCache>
            </c:numRef>
          </c:val>
          <c:extLst xmlns:c16r2="http://schemas.microsoft.com/office/drawing/2015/06/chart">
            <c:ext xmlns:c16="http://schemas.microsoft.com/office/drawing/2014/chart" uri="{C3380CC4-5D6E-409C-BE32-E72D297353CC}">
              <c16:uniqueId val="{00000001-23A7-48E3-8684-960DAE0D50C1}"/>
            </c:ext>
          </c:extLst>
        </c:ser>
        <c:dLbls>
          <c:showLegendKey val="0"/>
          <c:showVal val="0"/>
          <c:showCatName val="0"/>
          <c:showSerName val="0"/>
          <c:showPercent val="0"/>
          <c:showBubbleSize val="0"/>
        </c:dLbls>
        <c:gapWidth val="66"/>
        <c:overlap val="-27"/>
        <c:axId val="466706888"/>
        <c:axId val="466709240"/>
      </c:barChart>
      <c:catAx>
        <c:axId val="466706888"/>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2000" b="1" dirty="0">
                    <a:latin typeface="Segoe UI" panose="020B0502040204020203" pitchFamily="34" charset="0"/>
                    <a:cs typeface="Segoe UI" panose="020B0502040204020203" pitchFamily="34" charset="0"/>
                  </a:rPr>
                  <a:t>2019 Attendance And 2021 Remote Participation </a:t>
                </a:r>
                <a:r>
                  <a:rPr lang="en-US" sz="2000" b="1" dirty="0" smtClean="0">
                    <a:latin typeface="Segoe UI" panose="020B0502040204020203" pitchFamily="34" charset="0"/>
                    <a:cs typeface="Segoe UI" panose="020B0502040204020203" pitchFamily="34" charset="0"/>
                  </a:rPr>
                  <a:t>Rates</a:t>
                </a:r>
                <a:endParaRPr lang="en-US" sz="2000" b="1" dirty="0">
                  <a:latin typeface="Segoe UI" panose="020B0502040204020203" pitchFamily="34" charset="0"/>
                  <a:cs typeface="Segoe UI" panose="020B0502040204020203" pitchFamily="34" charset="0"/>
                </a:endParaRPr>
              </a:p>
            </c:rich>
          </c:tx>
          <c:layout>
            <c:manualLayout>
              <c:xMode val="edge"/>
              <c:yMode val="edge"/>
              <c:x val="0.16056693380825171"/>
              <c:y val="0.90228375195774357"/>
            </c:manualLayout>
          </c:layout>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66709240"/>
        <c:crosses val="autoZero"/>
        <c:auto val="1"/>
        <c:lblAlgn val="ctr"/>
        <c:lblOffset val="100"/>
        <c:noMultiLvlLbl val="0"/>
      </c:catAx>
      <c:valAx>
        <c:axId val="466709240"/>
        <c:scaling>
          <c:orientation val="minMax"/>
        </c:scaling>
        <c:delete val="0"/>
        <c:axPos val="l"/>
        <c:title>
          <c:tx>
            <c:rich>
              <a:bodyPr rot="-5400000" spcFirstLastPara="1" vertOverflow="ellipsis" vert="horz" wrap="square" anchor="ctr" anchorCtr="1"/>
              <a:lstStyle/>
              <a:p>
                <a:pPr>
                  <a:defRPr sz="20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2000" b="1" dirty="0">
                    <a:latin typeface="Segoe UI" panose="020B0502040204020203" pitchFamily="34" charset="0"/>
                    <a:cs typeface="Segoe UI" panose="020B0502040204020203" pitchFamily="34" charset="0"/>
                  </a:rPr>
                  <a:t>School Count</a:t>
                </a:r>
              </a:p>
            </c:rich>
          </c:tx>
          <c:layout>
            <c:manualLayout>
              <c:xMode val="edge"/>
              <c:yMode val="edge"/>
              <c:x val="7.9978871741655626E-3"/>
              <c:y val="0.25308464629207478"/>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667068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Entry>
      <c:layout>
        <c:manualLayout>
          <c:xMode val="edge"/>
          <c:yMode val="edge"/>
          <c:x val="0.19035842423366803"/>
          <c:y val="0.11804270014646102"/>
          <c:w val="0.52471224927159321"/>
          <c:h val="0.16443593248457025"/>
        </c:manualLayou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90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99601454312595"/>
          <c:y val="0.15682925051035287"/>
          <c:w val="0.77744846500928955"/>
          <c:h val="0.4888007565807736"/>
        </c:manualLayout>
      </c:layout>
      <c:barChart>
        <c:barDir val="col"/>
        <c:grouping val="clustered"/>
        <c:varyColors val="0"/>
        <c:ser>
          <c:idx val="0"/>
          <c:order val="0"/>
          <c:tx>
            <c:strRef>
              <c:f>'Summary all changes'!$C$1</c:f>
              <c:strCache>
                <c:ptCount val="1"/>
                <c:pt idx="0">
                  <c:v>2019</c:v>
                </c:pt>
              </c:strCache>
            </c:strRef>
          </c:tx>
          <c:spPr>
            <a:solidFill>
              <a:schemeClr val="bg1">
                <a:lumMod val="75000"/>
              </a:schemeClr>
            </a:solidFill>
            <a:ln>
              <a:solidFill>
                <a:schemeClr val="tx1"/>
              </a:solidFill>
            </a:ln>
            <a:effectLst/>
          </c:spPr>
          <c:invertIfNegative val="0"/>
          <c:cat>
            <c:multiLvlStrRef>
              <c:f>'Summary all changes'!$A$2:$B$5</c:f>
              <c:multiLvlStrCache>
                <c:ptCount val="4"/>
                <c:lvl>
                  <c:pt idx="0">
                    <c:v>Math</c:v>
                  </c:pt>
                  <c:pt idx="1">
                    <c:v>Reading</c:v>
                  </c:pt>
                  <c:pt idx="2">
                    <c:v>Math</c:v>
                  </c:pt>
                  <c:pt idx="3">
                    <c:v>Reading</c:v>
                  </c:pt>
                </c:lvl>
                <c:lvl>
                  <c:pt idx="0">
                    <c:v>Elementary</c:v>
                  </c:pt>
                  <c:pt idx="2">
                    <c:v>Middle</c:v>
                  </c:pt>
                </c:lvl>
              </c:multiLvlStrCache>
            </c:multiLvlStrRef>
          </c:cat>
          <c:val>
            <c:numRef>
              <c:f>'Summary all changes'!$C$2:$C$5</c:f>
              <c:numCache>
                <c:formatCode>General</c:formatCode>
                <c:ptCount val="4"/>
                <c:pt idx="0">
                  <c:v>48.6</c:v>
                </c:pt>
                <c:pt idx="1">
                  <c:v>54.6</c:v>
                </c:pt>
                <c:pt idx="2">
                  <c:v>46.4</c:v>
                </c:pt>
                <c:pt idx="3">
                  <c:v>59.6</c:v>
                </c:pt>
              </c:numCache>
            </c:numRef>
          </c:val>
          <c:extLst xmlns:c16r2="http://schemas.microsoft.com/office/drawing/2015/06/chart">
            <c:ext xmlns:c16="http://schemas.microsoft.com/office/drawing/2014/chart" uri="{C3380CC4-5D6E-409C-BE32-E72D297353CC}">
              <c16:uniqueId val="{00000000-C69C-444E-BC41-7E33F607C3D8}"/>
            </c:ext>
          </c:extLst>
        </c:ser>
        <c:ser>
          <c:idx val="1"/>
          <c:order val="1"/>
          <c:tx>
            <c:strRef>
              <c:f>'Summary all changes'!$D$1</c:f>
              <c:strCache>
                <c:ptCount val="1"/>
                <c:pt idx="0">
                  <c:v>2021</c:v>
                </c:pt>
              </c:strCache>
            </c:strRef>
          </c:tx>
          <c:spPr>
            <a:solidFill>
              <a:schemeClr val="tx1"/>
            </a:solidFill>
            <a:ln>
              <a:solidFill>
                <a:schemeClr val="tx1"/>
              </a:solidFill>
            </a:ln>
            <a:effectLst/>
          </c:spPr>
          <c:invertIfNegative val="0"/>
          <c:cat>
            <c:multiLvlStrRef>
              <c:f>'Summary all changes'!$A$2:$B$5</c:f>
              <c:multiLvlStrCache>
                <c:ptCount val="4"/>
                <c:lvl>
                  <c:pt idx="0">
                    <c:v>Math</c:v>
                  </c:pt>
                  <c:pt idx="1">
                    <c:v>Reading</c:v>
                  </c:pt>
                  <c:pt idx="2">
                    <c:v>Math</c:v>
                  </c:pt>
                  <c:pt idx="3">
                    <c:v>Reading</c:v>
                  </c:pt>
                </c:lvl>
                <c:lvl>
                  <c:pt idx="0">
                    <c:v>Elementary</c:v>
                  </c:pt>
                  <c:pt idx="2">
                    <c:v>Middle</c:v>
                  </c:pt>
                </c:lvl>
              </c:multiLvlStrCache>
            </c:multiLvlStrRef>
          </c:cat>
          <c:val>
            <c:numRef>
              <c:f>'Summary all changes'!$D$2:$D$5</c:f>
              <c:numCache>
                <c:formatCode>General</c:formatCode>
                <c:ptCount val="4"/>
                <c:pt idx="0">
                  <c:v>31.4</c:v>
                </c:pt>
                <c:pt idx="1">
                  <c:v>39.5</c:v>
                </c:pt>
                <c:pt idx="2">
                  <c:v>27.8</c:v>
                </c:pt>
                <c:pt idx="3">
                  <c:v>44</c:v>
                </c:pt>
              </c:numCache>
            </c:numRef>
          </c:val>
          <c:extLst xmlns:c16r2="http://schemas.microsoft.com/office/drawing/2015/06/chart">
            <c:ext xmlns:c16="http://schemas.microsoft.com/office/drawing/2014/chart" uri="{C3380CC4-5D6E-409C-BE32-E72D297353CC}">
              <c16:uniqueId val="{00000001-C69C-444E-BC41-7E33F607C3D8}"/>
            </c:ext>
          </c:extLst>
        </c:ser>
        <c:dLbls>
          <c:showLegendKey val="0"/>
          <c:showVal val="0"/>
          <c:showCatName val="0"/>
          <c:showSerName val="0"/>
          <c:showPercent val="0"/>
          <c:showBubbleSize val="0"/>
        </c:dLbls>
        <c:gapWidth val="219"/>
        <c:overlap val="-27"/>
        <c:axId val="462588416"/>
        <c:axId val="462584888"/>
      </c:barChart>
      <c:catAx>
        <c:axId val="462588416"/>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1800" b="1" dirty="0">
                    <a:latin typeface="Segoe UI" panose="020B0502040204020203" pitchFamily="34" charset="0"/>
                    <a:cs typeface="Segoe UI" panose="020B0502040204020203" pitchFamily="34" charset="0"/>
                  </a:rPr>
                  <a:t>School Level And Subject</a:t>
                </a:r>
              </a:p>
            </c:rich>
          </c:tx>
          <c:layout>
            <c:manualLayout>
              <c:xMode val="edge"/>
              <c:yMode val="edge"/>
              <c:x val="0.44558897151744925"/>
              <c:y val="0.91171396300239405"/>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62584888"/>
        <c:crosses val="autoZero"/>
        <c:auto val="1"/>
        <c:lblAlgn val="ctr"/>
        <c:lblOffset val="100"/>
        <c:noMultiLvlLbl val="0"/>
      </c:catAx>
      <c:valAx>
        <c:axId val="462584888"/>
        <c:scaling>
          <c:orientation val="minMax"/>
        </c:scaling>
        <c:delete val="0"/>
        <c:axPos val="l"/>
        <c:title>
          <c:tx>
            <c:rich>
              <a:bodyPr rot="-540000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1800" b="1" dirty="0">
                    <a:latin typeface="Segoe UI" panose="020B0502040204020203" pitchFamily="34" charset="0"/>
                    <a:cs typeface="Segoe UI" panose="020B0502040204020203" pitchFamily="34" charset="0"/>
                  </a:rPr>
                  <a:t>Percent Of Students</a:t>
                </a:r>
              </a:p>
              <a:p>
                <a:pPr>
                  <a:defRPr sz="1800" b="1">
                    <a:latin typeface="Segoe UI" panose="020B0502040204020203" pitchFamily="34" charset="0"/>
                    <a:cs typeface="Segoe UI" panose="020B0502040204020203" pitchFamily="34" charset="0"/>
                  </a:defRPr>
                </a:pPr>
                <a:r>
                  <a:rPr lang="en-US" sz="1800" b="1" dirty="0">
                    <a:latin typeface="Segoe UI" panose="020B0502040204020203" pitchFamily="34" charset="0"/>
                    <a:cs typeface="Segoe UI" panose="020B0502040204020203" pitchFamily="34" charset="0"/>
                  </a:rPr>
                  <a:t>Proficient Or Distinguished</a:t>
                </a:r>
              </a:p>
              <a:p>
                <a:pPr>
                  <a:defRPr sz="1800" b="1">
                    <a:latin typeface="Segoe UI" panose="020B0502040204020203" pitchFamily="34" charset="0"/>
                    <a:cs typeface="Segoe UI" panose="020B0502040204020203" pitchFamily="34" charset="0"/>
                  </a:defRPr>
                </a:pPr>
                <a:endParaRPr lang="en-US" sz="1800" b="1" dirty="0">
                  <a:latin typeface="Segoe UI" panose="020B0502040204020203" pitchFamily="34" charset="0"/>
                  <a:cs typeface="Segoe UI" panose="020B0502040204020203" pitchFamily="34" charset="0"/>
                </a:endParaRPr>
              </a:p>
            </c:rich>
          </c:tx>
          <c:layout>
            <c:manualLayout>
              <c:xMode val="edge"/>
              <c:yMode val="edge"/>
              <c:x val="0"/>
              <c:y val="9.6644065325167686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625884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28013512199863"/>
          <c:y val="0.14995625546806648"/>
          <c:w val="0.77463667735977448"/>
          <c:h val="0.62782919067387488"/>
        </c:manualLayout>
      </c:layout>
      <c:barChart>
        <c:barDir val="col"/>
        <c:grouping val="clustered"/>
        <c:varyColors val="0"/>
        <c:ser>
          <c:idx val="0"/>
          <c:order val="0"/>
          <c:tx>
            <c:strRef>
              <c:f>'Summary all changes'!$BT$10</c:f>
              <c:strCache>
                <c:ptCount val="1"/>
                <c:pt idx="0">
                  <c:v>2019</c:v>
                </c:pt>
              </c:strCache>
            </c:strRef>
          </c:tx>
          <c:spPr>
            <a:solidFill>
              <a:schemeClr val="bg1">
                <a:lumMod val="75000"/>
              </a:schemeClr>
            </a:solidFill>
            <a:ln>
              <a:solidFill>
                <a:schemeClr val="tx1"/>
              </a:solidFill>
            </a:ln>
            <a:effectLst/>
          </c:spPr>
          <c:invertIfNegative val="0"/>
          <c:cat>
            <c:strRef>
              <c:f>'Summary all changes'!$BU$9:$BW$9</c:f>
              <c:strCache>
                <c:ptCount val="3"/>
                <c:pt idx="0">
                  <c:v>English</c:v>
                </c:pt>
                <c:pt idx="1">
                  <c:v>Reading</c:v>
                </c:pt>
                <c:pt idx="2">
                  <c:v>Math</c:v>
                </c:pt>
              </c:strCache>
            </c:strRef>
          </c:cat>
          <c:val>
            <c:numRef>
              <c:f>'Summary all changes'!$BU$10:$BW$10</c:f>
              <c:numCache>
                <c:formatCode>General</c:formatCode>
                <c:ptCount val="3"/>
                <c:pt idx="0">
                  <c:v>48.7</c:v>
                </c:pt>
                <c:pt idx="1">
                  <c:v>45.7</c:v>
                </c:pt>
                <c:pt idx="2">
                  <c:v>36.200000000000003</c:v>
                </c:pt>
              </c:numCache>
            </c:numRef>
          </c:val>
          <c:extLst xmlns:c16r2="http://schemas.microsoft.com/office/drawing/2015/06/chart">
            <c:ext xmlns:c16="http://schemas.microsoft.com/office/drawing/2014/chart" uri="{C3380CC4-5D6E-409C-BE32-E72D297353CC}">
              <c16:uniqueId val="{00000000-66F6-4C85-8285-6081143FF4E2}"/>
            </c:ext>
          </c:extLst>
        </c:ser>
        <c:ser>
          <c:idx val="1"/>
          <c:order val="1"/>
          <c:tx>
            <c:strRef>
              <c:f>'Summary all changes'!$BT$11</c:f>
              <c:strCache>
                <c:ptCount val="1"/>
                <c:pt idx="0">
                  <c:v>2021</c:v>
                </c:pt>
              </c:strCache>
            </c:strRef>
          </c:tx>
          <c:spPr>
            <a:solidFill>
              <a:schemeClr val="tx1"/>
            </a:solidFill>
            <a:ln>
              <a:solidFill>
                <a:schemeClr val="tx1"/>
              </a:solidFill>
            </a:ln>
            <a:effectLst/>
          </c:spPr>
          <c:invertIfNegative val="0"/>
          <c:cat>
            <c:strRef>
              <c:f>'Summary all changes'!$BU$9:$BW$9</c:f>
              <c:strCache>
                <c:ptCount val="3"/>
                <c:pt idx="0">
                  <c:v>English</c:v>
                </c:pt>
                <c:pt idx="1">
                  <c:v>Reading</c:v>
                </c:pt>
                <c:pt idx="2">
                  <c:v>Math</c:v>
                </c:pt>
              </c:strCache>
            </c:strRef>
          </c:cat>
          <c:val>
            <c:numRef>
              <c:f>'Summary all changes'!$BU$11:$BW$11</c:f>
              <c:numCache>
                <c:formatCode>General</c:formatCode>
                <c:ptCount val="3"/>
                <c:pt idx="0">
                  <c:v>42.3</c:v>
                </c:pt>
                <c:pt idx="1">
                  <c:v>39.9</c:v>
                </c:pt>
                <c:pt idx="2">
                  <c:v>29.9</c:v>
                </c:pt>
              </c:numCache>
            </c:numRef>
          </c:val>
          <c:extLst xmlns:c16r2="http://schemas.microsoft.com/office/drawing/2015/06/chart">
            <c:ext xmlns:c16="http://schemas.microsoft.com/office/drawing/2014/chart" uri="{C3380CC4-5D6E-409C-BE32-E72D297353CC}">
              <c16:uniqueId val="{00000001-66F6-4C85-8285-6081143FF4E2}"/>
            </c:ext>
          </c:extLst>
        </c:ser>
        <c:dLbls>
          <c:showLegendKey val="0"/>
          <c:showVal val="0"/>
          <c:showCatName val="0"/>
          <c:showSerName val="0"/>
          <c:showPercent val="0"/>
          <c:showBubbleSize val="0"/>
        </c:dLbls>
        <c:gapWidth val="219"/>
        <c:overlap val="-27"/>
        <c:axId val="462585280"/>
        <c:axId val="462586064"/>
      </c:barChart>
      <c:catAx>
        <c:axId val="462585280"/>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r>
                  <a:rPr lang="en-US" sz="1800" b="1" dirty="0">
                    <a:solidFill>
                      <a:schemeClr val="tx1"/>
                    </a:solidFill>
                    <a:latin typeface="Segoe UI" panose="020B0502040204020203" pitchFamily="34" charset="0"/>
                    <a:cs typeface="Segoe UI" panose="020B0502040204020203" pitchFamily="34" charset="0"/>
                  </a:rPr>
                  <a:t>ACT</a:t>
                </a:r>
                <a:r>
                  <a:rPr lang="en-US" sz="1800" b="1" baseline="0" dirty="0">
                    <a:solidFill>
                      <a:schemeClr val="tx1"/>
                    </a:solidFill>
                    <a:latin typeface="Segoe UI" panose="020B0502040204020203" pitchFamily="34" charset="0"/>
                    <a:cs typeface="Segoe UI" panose="020B0502040204020203" pitchFamily="34" charset="0"/>
                  </a:rPr>
                  <a:t> Subject Area</a:t>
                </a:r>
                <a:endParaRPr lang="en-US" sz="1800" b="1" dirty="0">
                  <a:solidFill>
                    <a:schemeClr val="tx1"/>
                  </a:solidFill>
                  <a:latin typeface="Segoe UI" panose="020B0502040204020203" pitchFamily="34" charset="0"/>
                  <a:cs typeface="Segoe UI" panose="020B0502040204020203" pitchFamily="34" charset="0"/>
                </a:endParaRPr>
              </a:p>
            </c:rich>
          </c:tx>
          <c:layout>
            <c:manualLayout>
              <c:xMode val="edge"/>
              <c:yMode val="edge"/>
              <c:x val="0.48400309934034824"/>
              <c:y val="0.8904714859199689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462586064"/>
        <c:crosses val="autoZero"/>
        <c:auto val="1"/>
        <c:lblAlgn val="ctr"/>
        <c:lblOffset val="100"/>
        <c:noMultiLvlLbl val="0"/>
      </c:catAx>
      <c:valAx>
        <c:axId val="462586064"/>
        <c:scaling>
          <c:orientation val="minMax"/>
        </c:scaling>
        <c:delete val="0"/>
        <c:axPos val="l"/>
        <c:title>
          <c:tx>
            <c:rich>
              <a:bodyPr rot="-540000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r>
                  <a:rPr lang="en-US" sz="1800" b="1" dirty="0">
                    <a:solidFill>
                      <a:schemeClr val="tx1"/>
                    </a:solidFill>
                    <a:latin typeface="Segoe UI" panose="020B0502040204020203" pitchFamily="34" charset="0"/>
                    <a:cs typeface="Segoe UI" panose="020B0502040204020203" pitchFamily="34" charset="0"/>
                  </a:rPr>
                  <a:t>Percent</a:t>
                </a:r>
                <a:r>
                  <a:rPr lang="en-US" sz="1800" b="1" baseline="0" dirty="0">
                    <a:solidFill>
                      <a:schemeClr val="tx1"/>
                    </a:solidFill>
                    <a:latin typeface="Segoe UI" panose="020B0502040204020203" pitchFamily="34" charset="0"/>
                    <a:cs typeface="Segoe UI" panose="020B0502040204020203" pitchFamily="34" charset="0"/>
                  </a:rPr>
                  <a:t> Of Students Meeting</a:t>
                </a:r>
              </a:p>
              <a:p>
                <a:pPr>
                  <a:defRPr sz="1800" b="1">
                    <a:solidFill>
                      <a:schemeClr val="tx1"/>
                    </a:solidFill>
                    <a:latin typeface="Segoe UI" panose="020B0502040204020203" pitchFamily="34" charset="0"/>
                    <a:cs typeface="Segoe UI" panose="020B0502040204020203" pitchFamily="34" charset="0"/>
                  </a:defRPr>
                </a:pPr>
                <a:r>
                  <a:rPr lang="en-US" sz="1800" b="1" baseline="0" dirty="0">
                    <a:solidFill>
                      <a:schemeClr val="tx1"/>
                    </a:solidFill>
                    <a:latin typeface="Segoe UI" panose="020B0502040204020203" pitchFamily="34" charset="0"/>
                    <a:cs typeface="Segoe UI" panose="020B0502040204020203" pitchFamily="34" charset="0"/>
                  </a:rPr>
                  <a:t>College-Readiness Benchmarks</a:t>
                </a:r>
                <a:endParaRPr lang="en-US" sz="1800" b="1" dirty="0">
                  <a:solidFill>
                    <a:schemeClr val="tx1"/>
                  </a:solidFill>
                  <a:latin typeface="Segoe UI" panose="020B0502040204020203" pitchFamily="34" charset="0"/>
                  <a:cs typeface="Segoe UI" panose="020B0502040204020203" pitchFamily="34" charset="0"/>
                </a:endParaRPr>
              </a:p>
            </c:rich>
          </c:tx>
          <c:layout>
            <c:manualLayout>
              <c:xMode val="edge"/>
              <c:yMode val="edge"/>
              <c:x val="9.9698648780013645E-3"/>
              <c:y val="9.6757332238068733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solidFill>
                <a:latin typeface="Segoe UI" panose="020B0502040204020203" pitchFamily="34" charset="0"/>
                <a:ea typeface="+mn-ea"/>
                <a:cs typeface="Segoe UI" panose="020B0502040204020203" pitchFamily="34" charset="0"/>
              </a:defRPr>
            </a:pPr>
            <a:endParaRPr lang="en-US"/>
          </a:p>
        </c:txPr>
        <c:crossAx val="4625852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55011564148541"/>
          <c:y val="0.15335637500757951"/>
          <c:w val="0.78589433746524273"/>
          <c:h val="0.51994074998050988"/>
        </c:manualLayout>
      </c:layout>
      <c:barChart>
        <c:barDir val="col"/>
        <c:grouping val="clustered"/>
        <c:varyColors val="0"/>
        <c:ser>
          <c:idx val="0"/>
          <c:order val="0"/>
          <c:tx>
            <c:strRef>
              <c:f>'[Figures for Drafts (5).xlsx]ch 3'!$A$2</c:f>
              <c:strCache>
                <c:ptCount val="1"/>
                <c:pt idx="0">
                  <c:v>2019</c:v>
                </c:pt>
              </c:strCache>
            </c:strRef>
          </c:tx>
          <c:spPr>
            <a:solidFill>
              <a:schemeClr val="bg1">
                <a:lumMod val="75000"/>
              </a:schemeClr>
            </a:solidFill>
            <a:ln>
              <a:solidFill>
                <a:schemeClr val="tx1"/>
              </a:solidFill>
            </a:ln>
            <a:effectLst/>
          </c:spPr>
          <c:invertIfNegative val="0"/>
          <c:cat>
            <c:strRef>
              <c:f>'[Figures for Drafts (5).xlsx]ch 3'!$B$1:$E$1</c:f>
              <c:strCache>
                <c:ptCount val="4"/>
                <c:pt idx="0">
                  <c:v>English</c:v>
                </c:pt>
                <c:pt idx="1">
                  <c:v>Math</c:v>
                </c:pt>
                <c:pt idx="2">
                  <c:v>Math Or English</c:v>
                </c:pt>
                <c:pt idx="3">
                  <c:v>Any Class</c:v>
                </c:pt>
              </c:strCache>
            </c:strRef>
          </c:cat>
          <c:val>
            <c:numRef>
              <c:f>'[Figures for Drafts (5).xlsx]ch 3'!$B$2:$E$2</c:f>
              <c:numCache>
                <c:formatCode>0</c:formatCode>
                <c:ptCount val="4"/>
                <c:pt idx="0">
                  <c:v>5.8939325449481617</c:v>
                </c:pt>
                <c:pt idx="1">
                  <c:v>7.7837238804881954</c:v>
                </c:pt>
                <c:pt idx="2">
                  <c:v>10.5</c:v>
                </c:pt>
                <c:pt idx="3">
                  <c:v>19</c:v>
                </c:pt>
              </c:numCache>
            </c:numRef>
          </c:val>
          <c:extLst xmlns:c16r2="http://schemas.microsoft.com/office/drawing/2015/06/chart">
            <c:ext xmlns:c16="http://schemas.microsoft.com/office/drawing/2014/chart" uri="{C3380CC4-5D6E-409C-BE32-E72D297353CC}">
              <c16:uniqueId val="{00000000-62D4-41B3-B247-A880203693FA}"/>
            </c:ext>
          </c:extLst>
        </c:ser>
        <c:ser>
          <c:idx val="1"/>
          <c:order val="1"/>
          <c:tx>
            <c:strRef>
              <c:f>'[Figures for Drafts (5).xlsx]ch 3'!$A$3</c:f>
              <c:strCache>
                <c:ptCount val="1"/>
                <c:pt idx="0">
                  <c:v>2021</c:v>
                </c:pt>
              </c:strCache>
            </c:strRef>
          </c:tx>
          <c:spPr>
            <a:solidFill>
              <a:schemeClr val="tx1">
                <a:lumMod val="95000"/>
                <a:lumOff val="5000"/>
              </a:schemeClr>
            </a:solidFill>
            <a:ln>
              <a:noFill/>
            </a:ln>
            <a:effectLst/>
          </c:spPr>
          <c:invertIfNegative val="0"/>
          <c:cat>
            <c:strRef>
              <c:f>'[Figures for Drafts (5).xlsx]ch 3'!$B$1:$E$1</c:f>
              <c:strCache>
                <c:ptCount val="4"/>
                <c:pt idx="0">
                  <c:v>English</c:v>
                </c:pt>
                <c:pt idx="1">
                  <c:v>Math</c:v>
                </c:pt>
                <c:pt idx="2">
                  <c:v>Math Or English</c:v>
                </c:pt>
                <c:pt idx="3">
                  <c:v>Any Class</c:v>
                </c:pt>
              </c:strCache>
            </c:strRef>
          </c:cat>
          <c:val>
            <c:numRef>
              <c:f>'[Figures for Drafts (5).xlsx]ch 3'!$B$3:$E$3</c:f>
              <c:numCache>
                <c:formatCode>0</c:formatCode>
                <c:ptCount val="4"/>
                <c:pt idx="0">
                  <c:v>11.53</c:v>
                </c:pt>
                <c:pt idx="1">
                  <c:v>13.5</c:v>
                </c:pt>
                <c:pt idx="2">
                  <c:v>17.600000000000001</c:v>
                </c:pt>
                <c:pt idx="3">
                  <c:v>30</c:v>
                </c:pt>
              </c:numCache>
            </c:numRef>
          </c:val>
          <c:extLst xmlns:c16r2="http://schemas.microsoft.com/office/drawing/2015/06/chart">
            <c:ext xmlns:c16="http://schemas.microsoft.com/office/drawing/2014/chart" uri="{C3380CC4-5D6E-409C-BE32-E72D297353CC}">
              <c16:uniqueId val="{00000001-62D4-41B3-B247-A880203693FA}"/>
            </c:ext>
          </c:extLst>
        </c:ser>
        <c:dLbls>
          <c:showLegendKey val="0"/>
          <c:showVal val="0"/>
          <c:showCatName val="0"/>
          <c:showSerName val="0"/>
          <c:showPercent val="0"/>
          <c:showBubbleSize val="0"/>
        </c:dLbls>
        <c:gapWidth val="219"/>
        <c:overlap val="-27"/>
        <c:axId val="462590376"/>
        <c:axId val="462586456"/>
      </c:barChart>
      <c:catAx>
        <c:axId val="462590376"/>
        <c:scaling>
          <c:orientation val="minMax"/>
        </c:scaling>
        <c:delete val="0"/>
        <c:axPos val="b"/>
        <c:title>
          <c:tx>
            <c:rich>
              <a:bodyPr rot="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1800" b="1" dirty="0">
                    <a:solidFill>
                      <a:sysClr val="windowText" lastClr="000000"/>
                    </a:solidFill>
                    <a:latin typeface="Segoe UI" panose="020B0502040204020203" pitchFamily="34" charset="0"/>
                    <a:cs typeface="Segoe UI" panose="020B0502040204020203" pitchFamily="34" charset="0"/>
                  </a:rPr>
                  <a:t>Subject</a:t>
                </a:r>
              </a:p>
            </c:rich>
          </c:tx>
          <c:layout>
            <c:manualLayout>
              <c:xMode val="edge"/>
              <c:yMode val="edge"/>
              <c:x val="0.51699867197875171"/>
              <c:y val="0.83303974016550386"/>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62586456"/>
        <c:crosses val="autoZero"/>
        <c:auto val="1"/>
        <c:lblAlgn val="ctr"/>
        <c:lblOffset val="100"/>
        <c:noMultiLvlLbl val="0"/>
      </c:catAx>
      <c:valAx>
        <c:axId val="462586456"/>
        <c:scaling>
          <c:orientation val="minMax"/>
        </c:scaling>
        <c:delete val="0"/>
        <c:axPos val="l"/>
        <c:title>
          <c:tx>
            <c:rich>
              <a:bodyPr rot="-540000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r>
                  <a:rPr lang="en-US" sz="1800" b="1" dirty="0">
                    <a:solidFill>
                      <a:sysClr val="windowText" lastClr="000000"/>
                    </a:solidFill>
                    <a:latin typeface="Segoe UI" panose="020B0502040204020203" pitchFamily="34" charset="0"/>
                    <a:cs typeface="Segoe UI" panose="020B0502040204020203" pitchFamily="34" charset="0"/>
                  </a:rPr>
                  <a:t>Percent</a:t>
                </a:r>
                <a:r>
                  <a:rPr lang="en-US" sz="1800" b="1" baseline="0" dirty="0">
                    <a:solidFill>
                      <a:sysClr val="windowText" lastClr="000000"/>
                    </a:solidFill>
                    <a:latin typeface="Segoe UI" panose="020B0502040204020203" pitchFamily="34" charset="0"/>
                    <a:cs typeface="Segoe UI" panose="020B0502040204020203" pitchFamily="34" charset="0"/>
                  </a:rPr>
                  <a:t> Of Students </a:t>
                </a:r>
              </a:p>
              <a:p>
                <a:pPr>
                  <a:defRPr sz="1800" b="1">
                    <a:solidFill>
                      <a:sysClr val="windowText" lastClr="000000"/>
                    </a:solidFill>
                    <a:latin typeface="Segoe UI" panose="020B0502040204020203" pitchFamily="34" charset="0"/>
                    <a:cs typeface="Segoe UI" panose="020B0502040204020203" pitchFamily="34" charset="0"/>
                  </a:defRPr>
                </a:pPr>
                <a:r>
                  <a:rPr lang="en-US" sz="1800" b="1" baseline="0" dirty="0">
                    <a:solidFill>
                      <a:sysClr val="windowText" lastClr="000000"/>
                    </a:solidFill>
                    <a:latin typeface="Segoe UI" panose="020B0502040204020203" pitchFamily="34" charset="0"/>
                    <a:cs typeface="Segoe UI" panose="020B0502040204020203" pitchFamily="34" charset="0"/>
                  </a:rPr>
                  <a:t>Grades 9 To 12</a:t>
                </a:r>
                <a:endParaRPr lang="en-US" sz="1800" b="1" dirty="0">
                  <a:solidFill>
                    <a:sysClr val="windowText" lastClr="000000"/>
                  </a:solidFill>
                  <a:latin typeface="Segoe UI" panose="020B0502040204020203" pitchFamily="34" charset="0"/>
                  <a:cs typeface="Segoe UI" panose="020B0502040204020203" pitchFamily="34" charset="0"/>
                </a:endParaRPr>
              </a:p>
            </c:rich>
          </c:tx>
          <c:layout>
            <c:manualLayout>
              <c:xMode val="edge"/>
              <c:yMode val="edge"/>
              <c:x val="2.1221030410870451E-2"/>
              <c:y val="0.18354891052387579"/>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Segoe UI" panose="020B0502040204020203" pitchFamily="34" charset="0"/>
                <a:ea typeface="+mn-ea"/>
                <a:cs typeface="Segoe UI" panose="020B0502040204020203" pitchFamily="34" charset="0"/>
              </a:defRPr>
            </a:pPr>
            <a:endParaRPr lang="en-US"/>
          </a:p>
        </c:txPr>
        <c:crossAx val="462590376"/>
        <c:crosses val="autoZero"/>
        <c:crossBetween val="between"/>
      </c:valAx>
      <c:spPr>
        <a:noFill/>
        <a:ln>
          <a:noFill/>
        </a:ln>
        <a:effectLst/>
      </c:spPr>
    </c:plotArea>
    <c:legend>
      <c:legendPos val="t"/>
      <c:layout>
        <c:manualLayout>
          <c:xMode val="edge"/>
          <c:yMode val="edge"/>
          <c:x val="0.2140922767686276"/>
          <c:y val="1.7663421418636995E-2"/>
          <c:w val="0.22359482842422476"/>
          <c:h val="8.15525375731602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C9D6A-94AF-4997-9EBB-DA32499F6841}"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25B0FE71-D017-4627-AA2C-BA14DC53174F}">
      <dgm:prSet phldrT="[Text]" custT="1"/>
      <dgm:spPr/>
      <dgm:t>
        <a:bodyPr/>
        <a:lstStyle/>
        <a:p>
          <a:r>
            <a:rPr lang="en-US" sz="1200" dirty="0">
              <a:latin typeface="Arial" panose="020B0604020202020204" pitchFamily="34" charset="0"/>
              <a:cs typeface="Arial" panose="020B0604020202020204" pitchFamily="34" charset="0"/>
            </a:rPr>
            <a:t> </a:t>
          </a:r>
        </a:p>
      </dgm:t>
    </dgm:pt>
    <dgm:pt modelId="{727982FA-7751-4330-A322-5E1E2A02BFE4}" type="parTrans" cxnId="{DA75036C-0CF1-453D-86DF-3F42A81EDFF0}">
      <dgm:prSet/>
      <dgm:spPr/>
      <dgm:t>
        <a:bodyPr/>
        <a:lstStyle/>
        <a:p>
          <a:endParaRPr lang="en-US"/>
        </a:p>
      </dgm:t>
    </dgm:pt>
    <dgm:pt modelId="{8FAAB3BF-40A5-430A-BD86-A6F6731D3F83}" type="sibTrans" cxnId="{DA75036C-0CF1-453D-86DF-3F42A81EDFF0}">
      <dgm:prSet/>
      <dgm:spPr/>
      <dgm:t>
        <a:bodyPr/>
        <a:lstStyle/>
        <a:p>
          <a:endParaRPr lang="en-US"/>
        </a:p>
      </dgm:t>
    </dgm:pt>
    <dgm:pt modelId="{E99A6991-71AD-4A59-8BE9-47765B5B4F79}">
      <dgm:prSet phldrT="[Text]" custT="1"/>
      <dgm:spPr/>
      <dgm:t>
        <a:bodyPr/>
        <a:lstStyle/>
        <a:p>
          <a:pPr>
            <a:spcAft>
              <a:spcPct val="35000"/>
            </a:spcAft>
          </a:pPr>
          <a:endParaRPr lang="en-US" sz="1600" b="1" dirty="0"/>
        </a:p>
      </dgm:t>
    </dgm:pt>
    <dgm:pt modelId="{7F52BF7F-6F6C-45B7-912B-537352041EEA}" type="sibTrans" cxnId="{8DE56DCC-DCE8-4BE6-BC87-2B9E54C685AE}">
      <dgm:prSet/>
      <dgm:spPr/>
      <dgm:t>
        <a:bodyPr/>
        <a:lstStyle/>
        <a:p>
          <a:endParaRPr lang="en-US"/>
        </a:p>
      </dgm:t>
    </dgm:pt>
    <dgm:pt modelId="{D93B39B9-FBE2-496E-9CB2-D22663A39EC8}" type="parTrans" cxnId="{8DE56DCC-DCE8-4BE6-BC87-2B9E54C685AE}">
      <dgm:prSet/>
      <dgm:spPr/>
      <dgm:t>
        <a:bodyPr/>
        <a:lstStyle/>
        <a:p>
          <a:endParaRPr lang="en-US"/>
        </a:p>
      </dgm:t>
    </dgm:pt>
    <dgm:pt modelId="{ABE719E6-0BDF-467D-91A3-921ECC4CF1DF}" type="pres">
      <dgm:prSet presAssocID="{E69C9D6A-94AF-4997-9EBB-DA32499F6841}" presName="Name0" presStyleCnt="0">
        <dgm:presLayoutVars>
          <dgm:dir/>
          <dgm:resizeHandles val="exact"/>
        </dgm:presLayoutVars>
      </dgm:prSet>
      <dgm:spPr/>
      <dgm:t>
        <a:bodyPr/>
        <a:lstStyle/>
        <a:p>
          <a:endParaRPr lang="en-US"/>
        </a:p>
      </dgm:t>
    </dgm:pt>
    <dgm:pt modelId="{DCDE06CF-9879-48FF-A123-EC8F674141AE}" type="pres">
      <dgm:prSet presAssocID="{E69C9D6A-94AF-4997-9EBB-DA32499F6841}" presName="arrow" presStyleLbl="bgShp" presStyleIdx="0" presStyleCnt="1"/>
      <dgm:spPr/>
    </dgm:pt>
    <dgm:pt modelId="{851DA60C-1C78-426A-B371-9D48AF3273EB}" type="pres">
      <dgm:prSet presAssocID="{E69C9D6A-94AF-4997-9EBB-DA32499F6841}" presName="points" presStyleCnt="0"/>
      <dgm:spPr/>
    </dgm:pt>
    <dgm:pt modelId="{1DB0ACB1-6802-49FE-9467-9FE33C39240A}" type="pres">
      <dgm:prSet presAssocID="{E99A6991-71AD-4A59-8BE9-47765B5B4F79}" presName="compositeA" presStyleCnt="0"/>
      <dgm:spPr/>
    </dgm:pt>
    <dgm:pt modelId="{EA98F4ED-8AB5-414C-A0F3-22711C09B18A}" type="pres">
      <dgm:prSet presAssocID="{E99A6991-71AD-4A59-8BE9-47765B5B4F79}" presName="textA" presStyleLbl="revTx" presStyleIdx="0" presStyleCnt="2" custScaleX="72815" custScaleY="86929" custLinFactNeighborX="-10361" custLinFactNeighborY="1932">
        <dgm:presLayoutVars>
          <dgm:bulletEnabled val="1"/>
        </dgm:presLayoutVars>
      </dgm:prSet>
      <dgm:spPr/>
      <dgm:t>
        <a:bodyPr/>
        <a:lstStyle/>
        <a:p>
          <a:endParaRPr lang="en-US"/>
        </a:p>
      </dgm:t>
    </dgm:pt>
    <dgm:pt modelId="{15857529-94DF-4C9C-929F-5643A41B575D}" type="pres">
      <dgm:prSet presAssocID="{E99A6991-71AD-4A59-8BE9-47765B5B4F79}" presName="circleA" presStyleLbl="node1" presStyleIdx="0" presStyleCnt="2" custLinFactX="-100000" custLinFactNeighborX="-185079" custLinFactNeighborY="12274"/>
      <dgm:spPr/>
    </dgm:pt>
    <dgm:pt modelId="{63FC5669-8FE0-4B33-9E8F-475DBF7F81FA}" type="pres">
      <dgm:prSet presAssocID="{E99A6991-71AD-4A59-8BE9-47765B5B4F79}" presName="spaceA" presStyleCnt="0"/>
      <dgm:spPr/>
    </dgm:pt>
    <dgm:pt modelId="{94748DEB-F936-40F5-9FF8-D90E9BC1BBAF}" type="pres">
      <dgm:prSet presAssocID="{7F52BF7F-6F6C-45B7-912B-537352041EEA}" presName="space" presStyleCnt="0"/>
      <dgm:spPr/>
    </dgm:pt>
    <dgm:pt modelId="{B36E5554-65FD-49B0-A345-8735603C6209}" type="pres">
      <dgm:prSet presAssocID="{25B0FE71-D017-4627-AA2C-BA14DC53174F}" presName="compositeB" presStyleCnt="0"/>
      <dgm:spPr/>
    </dgm:pt>
    <dgm:pt modelId="{D0C71281-8F7B-400F-B040-A5E0BE8E5326}" type="pres">
      <dgm:prSet presAssocID="{25B0FE71-D017-4627-AA2C-BA14DC53174F}" presName="textB" presStyleLbl="revTx" presStyleIdx="1" presStyleCnt="2">
        <dgm:presLayoutVars>
          <dgm:bulletEnabled val="1"/>
        </dgm:presLayoutVars>
      </dgm:prSet>
      <dgm:spPr/>
      <dgm:t>
        <a:bodyPr/>
        <a:lstStyle/>
        <a:p>
          <a:endParaRPr lang="en-US"/>
        </a:p>
      </dgm:t>
    </dgm:pt>
    <dgm:pt modelId="{DE39D6D2-D24A-473E-874B-3FF207FC23E2}" type="pres">
      <dgm:prSet presAssocID="{25B0FE71-D017-4627-AA2C-BA14DC53174F}" presName="circleB" presStyleLbl="node1" presStyleIdx="1" presStyleCnt="2" custLinFactNeighborX="6153" custLinFactNeighborY="-5565"/>
      <dgm:spPr/>
    </dgm:pt>
    <dgm:pt modelId="{948EA1B0-8EA7-4BD4-9932-96B7CB509E84}" type="pres">
      <dgm:prSet presAssocID="{25B0FE71-D017-4627-AA2C-BA14DC53174F}" presName="spaceB" presStyleCnt="0"/>
      <dgm:spPr/>
    </dgm:pt>
  </dgm:ptLst>
  <dgm:cxnLst>
    <dgm:cxn modelId="{D69BF4C8-6230-4E61-88ED-E34B6648CA50}" type="presOf" srcId="{E69C9D6A-94AF-4997-9EBB-DA32499F6841}" destId="{ABE719E6-0BDF-467D-91A3-921ECC4CF1DF}" srcOrd="0" destOrd="0" presId="urn:microsoft.com/office/officeart/2005/8/layout/hProcess11"/>
    <dgm:cxn modelId="{9A48BDE0-F578-491A-ABF6-77DE285F3DF1}" type="presOf" srcId="{25B0FE71-D017-4627-AA2C-BA14DC53174F}" destId="{D0C71281-8F7B-400F-B040-A5E0BE8E5326}" srcOrd="0" destOrd="0" presId="urn:microsoft.com/office/officeart/2005/8/layout/hProcess11"/>
    <dgm:cxn modelId="{DA75036C-0CF1-453D-86DF-3F42A81EDFF0}" srcId="{E69C9D6A-94AF-4997-9EBB-DA32499F6841}" destId="{25B0FE71-D017-4627-AA2C-BA14DC53174F}" srcOrd="1" destOrd="0" parTransId="{727982FA-7751-4330-A322-5E1E2A02BFE4}" sibTransId="{8FAAB3BF-40A5-430A-BD86-A6F6731D3F83}"/>
    <dgm:cxn modelId="{A34569CD-D686-431A-94B0-5E1B18E9E9AC}" type="presOf" srcId="{E99A6991-71AD-4A59-8BE9-47765B5B4F79}" destId="{EA98F4ED-8AB5-414C-A0F3-22711C09B18A}" srcOrd="0" destOrd="0" presId="urn:microsoft.com/office/officeart/2005/8/layout/hProcess11"/>
    <dgm:cxn modelId="{8DE56DCC-DCE8-4BE6-BC87-2B9E54C685AE}" srcId="{E69C9D6A-94AF-4997-9EBB-DA32499F6841}" destId="{E99A6991-71AD-4A59-8BE9-47765B5B4F79}" srcOrd="0" destOrd="0" parTransId="{D93B39B9-FBE2-496E-9CB2-D22663A39EC8}" sibTransId="{7F52BF7F-6F6C-45B7-912B-537352041EEA}"/>
    <dgm:cxn modelId="{7CA5FCD4-CABA-4C32-AFF4-F060C16853E2}" type="presParOf" srcId="{ABE719E6-0BDF-467D-91A3-921ECC4CF1DF}" destId="{DCDE06CF-9879-48FF-A123-EC8F674141AE}" srcOrd="0" destOrd="0" presId="urn:microsoft.com/office/officeart/2005/8/layout/hProcess11"/>
    <dgm:cxn modelId="{8C486398-4CEF-42E1-935C-87C6ED213186}" type="presParOf" srcId="{ABE719E6-0BDF-467D-91A3-921ECC4CF1DF}" destId="{851DA60C-1C78-426A-B371-9D48AF3273EB}" srcOrd="1" destOrd="0" presId="urn:microsoft.com/office/officeart/2005/8/layout/hProcess11"/>
    <dgm:cxn modelId="{3AFF5BC4-3398-4A7E-AC95-CF2995700C19}" type="presParOf" srcId="{851DA60C-1C78-426A-B371-9D48AF3273EB}" destId="{1DB0ACB1-6802-49FE-9467-9FE33C39240A}" srcOrd="0" destOrd="0" presId="urn:microsoft.com/office/officeart/2005/8/layout/hProcess11"/>
    <dgm:cxn modelId="{1126E0BD-425E-44D9-8975-FB11AB037F87}" type="presParOf" srcId="{1DB0ACB1-6802-49FE-9467-9FE33C39240A}" destId="{EA98F4ED-8AB5-414C-A0F3-22711C09B18A}" srcOrd="0" destOrd="0" presId="urn:microsoft.com/office/officeart/2005/8/layout/hProcess11"/>
    <dgm:cxn modelId="{8412A4DD-8E46-4FD4-9ADC-11849B9BB44C}" type="presParOf" srcId="{1DB0ACB1-6802-49FE-9467-9FE33C39240A}" destId="{15857529-94DF-4C9C-929F-5643A41B575D}" srcOrd="1" destOrd="0" presId="urn:microsoft.com/office/officeart/2005/8/layout/hProcess11"/>
    <dgm:cxn modelId="{EC485E42-F31E-43AF-A8B6-D9316CCEF2AD}" type="presParOf" srcId="{1DB0ACB1-6802-49FE-9467-9FE33C39240A}" destId="{63FC5669-8FE0-4B33-9E8F-475DBF7F81FA}" srcOrd="2" destOrd="0" presId="urn:microsoft.com/office/officeart/2005/8/layout/hProcess11"/>
    <dgm:cxn modelId="{17B6299D-1393-4482-80A5-E8FBE3B52C3B}" type="presParOf" srcId="{851DA60C-1C78-426A-B371-9D48AF3273EB}" destId="{94748DEB-F936-40F5-9FF8-D90E9BC1BBAF}" srcOrd="1" destOrd="0" presId="urn:microsoft.com/office/officeart/2005/8/layout/hProcess11"/>
    <dgm:cxn modelId="{8CC5A39B-E986-42D2-B1A7-8C009B6BF393}" type="presParOf" srcId="{851DA60C-1C78-426A-B371-9D48AF3273EB}" destId="{B36E5554-65FD-49B0-A345-8735603C6209}" srcOrd="2" destOrd="0" presId="urn:microsoft.com/office/officeart/2005/8/layout/hProcess11"/>
    <dgm:cxn modelId="{86AC9ACE-1DFF-4C28-96B3-2419DAA59E16}" type="presParOf" srcId="{B36E5554-65FD-49B0-A345-8735603C6209}" destId="{D0C71281-8F7B-400F-B040-A5E0BE8E5326}" srcOrd="0" destOrd="0" presId="urn:microsoft.com/office/officeart/2005/8/layout/hProcess11"/>
    <dgm:cxn modelId="{9DFA05B8-A912-4112-B62A-B02782964276}" type="presParOf" srcId="{B36E5554-65FD-49B0-A345-8735603C6209}" destId="{DE39D6D2-D24A-473E-874B-3FF207FC23E2}" srcOrd="1" destOrd="0" presId="urn:microsoft.com/office/officeart/2005/8/layout/hProcess11"/>
    <dgm:cxn modelId="{E8378D12-E750-424B-A761-5235DAF0EFA7}" type="presParOf" srcId="{B36E5554-65FD-49B0-A345-8735603C6209}" destId="{948EA1B0-8EA7-4BD4-9932-96B7CB509E8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DE06CF-9879-48FF-A123-EC8F674141AE}">
      <dsp:nvSpPr>
        <dsp:cNvPr id="0" name=""/>
        <dsp:cNvSpPr/>
      </dsp:nvSpPr>
      <dsp:spPr>
        <a:xfrm>
          <a:off x="0" y="979051"/>
          <a:ext cx="7524750" cy="13054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98F4ED-8AB5-414C-A0F3-22711C09B18A}">
      <dsp:nvSpPr>
        <dsp:cNvPr id="0" name=""/>
        <dsp:cNvSpPr/>
      </dsp:nvSpPr>
      <dsp:spPr>
        <a:xfrm>
          <a:off x="106834" y="67877"/>
          <a:ext cx="2405420" cy="1134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a:lnSpc>
              <a:spcPct val="90000"/>
            </a:lnSpc>
            <a:spcBef>
              <a:spcPct val="0"/>
            </a:spcBef>
            <a:spcAft>
              <a:spcPct val="35000"/>
            </a:spcAft>
          </a:pPr>
          <a:endParaRPr lang="en-US" sz="1600" b="1" kern="1200" dirty="0"/>
        </a:p>
      </dsp:txBody>
      <dsp:txXfrm>
        <a:off x="106834" y="67877"/>
        <a:ext cx="2405420" cy="1134772"/>
      </dsp:txXfrm>
    </dsp:sp>
    <dsp:sp modelId="{15857529-94DF-4C9C-929F-5643A41B575D}">
      <dsp:nvSpPr>
        <dsp:cNvPr id="0" name=""/>
        <dsp:cNvSpPr/>
      </dsp:nvSpPr>
      <dsp:spPr>
        <a:xfrm>
          <a:off x="558285" y="1465975"/>
          <a:ext cx="326350" cy="32635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C71281-8F7B-400F-B040-A5E0BE8E5326}">
      <dsp:nvSpPr>
        <dsp:cNvPr id="0" name=""/>
        <dsp:cNvSpPr/>
      </dsp:nvSpPr>
      <dsp:spPr>
        <a:xfrm>
          <a:off x="3468724" y="1958102"/>
          <a:ext cx="3303468"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kern="1200" dirty="0">
              <a:latin typeface="Arial" panose="020B0604020202020204" pitchFamily="34" charset="0"/>
              <a:cs typeface="Arial" panose="020B0604020202020204" pitchFamily="34" charset="0"/>
            </a:rPr>
            <a:t> </a:t>
          </a:r>
        </a:p>
      </dsp:txBody>
      <dsp:txXfrm>
        <a:off x="3468724" y="1958102"/>
        <a:ext cx="3303468" cy="1305401"/>
      </dsp:txXfrm>
    </dsp:sp>
    <dsp:sp modelId="{DE39D6D2-D24A-473E-874B-3FF207FC23E2}">
      <dsp:nvSpPr>
        <dsp:cNvPr id="0" name=""/>
        <dsp:cNvSpPr/>
      </dsp:nvSpPr>
      <dsp:spPr>
        <a:xfrm>
          <a:off x="4977363" y="1450415"/>
          <a:ext cx="326350" cy="32635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0.67593</cdr:x>
      <cdr:y>0.22581</cdr:y>
    </cdr:from>
    <cdr:to>
      <cdr:x>0.96296</cdr:x>
      <cdr:y>0.42347</cdr:y>
    </cdr:to>
    <cdr:sp macro="" textlink="">
      <cdr:nvSpPr>
        <cdr:cNvPr id="2" name="TextBox 1"/>
        <cdr:cNvSpPr txBox="1"/>
      </cdr:nvSpPr>
      <cdr:spPr>
        <a:xfrm xmlns:a="http://schemas.openxmlformats.org/drawingml/2006/main">
          <a:off x="5562600" y="1044575"/>
          <a:ext cx="2362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0.36161</cdr:x>
      <cdr:y>0.77419</cdr:y>
    </cdr:from>
    <cdr:to>
      <cdr:x>0.51161</cdr:x>
      <cdr:y>0.90968</cdr:y>
    </cdr:to>
    <cdr:sp macro="" textlink="">
      <cdr:nvSpPr>
        <cdr:cNvPr id="2" name="TextBox 1"/>
        <cdr:cNvSpPr txBox="1"/>
      </cdr:nvSpPr>
      <cdr:spPr>
        <a:xfrm xmlns:a="http://schemas.openxmlformats.org/drawingml/2006/main">
          <a:off x="3086092" y="3657599"/>
          <a:ext cx="1280160" cy="64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latin typeface="Calibri" panose="020F0502020204030204" pitchFamily="34" charset="0"/>
              <a:cs typeface="Calibri" panose="020F0502020204030204" pitchFamily="34" charset="0"/>
            </a:rPr>
            <a:t>26-50 (n=183)</a:t>
          </a:r>
        </a:p>
      </cdr:txBody>
    </cdr:sp>
  </cdr:relSizeAnchor>
  <cdr:relSizeAnchor xmlns:cdr="http://schemas.openxmlformats.org/drawingml/2006/chartDrawing">
    <cdr:from>
      <cdr:x>0.34483</cdr:x>
      <cdr:y>0.64739</cdr:y>
    </cdr:from>
    <cdr:to>
      <cdr:x>0.34483</cdr:x>
      <cdr:y>0.90099</cdr:y>
    </cdr:to>
    <cdr:cxnSp macro="">
      <cdr:nvCxnSpPr>
        <cdr:cNvPr id="5" name="Straight Connector 4">
          <a:extLst xmlns:a="http://schemas.openxmlformats.org/drawingml/2006/main">
            <a:ext uri="{FF2B5EF4-FFF2-40B4-BE49-F238E27FC236}">
              <a16:creationId xmlns="" xmlns:a16="http://schemas.microsoft.com/office/drawing/2014/main" id="{5FAD00F6-9845-4FDB-A421-8D0CE4F90B14}"/>
            </a:ext>
          </a:extLst>
        </cdr:cNvPr>
        <cdr:cNvCxnSpPr/>
      </cdr:nvCxnSpPr>
      <cdr:spPr>
        <a:xfrm xmlns:a="http://schemas.openxmlformats.org/drawingml/2006/main">
          <a:off x="3048000" y="3058546"/>
          <a:ext cx="0" cy="1198108"/>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0.13793</cdr:x>
      <cdr:y>0.64516</cdr:y>
    </cdr:from>
    <cdr:to>
      <cdr:x>0.13793</cdr:x>
      <cdr:y>0.8871</cdr:y>
    </cdr:to>
    <cdr:cxnSp macro="">
      <cdr:nvCxnSpPr>
        <cdr:cNvPr id="7" name="Straight Connector 6">
          <a:extLst xmlns:a="http://schemas.openxmlformats.org/drawingml/2006/main">
            <a:ext uri="{FF2B5EF4-FFF2-40B4-BE49-F238E27FC236}">
              <a16:creationId xmlns="" xmlns:a16="http://schemas.microsoft.com/office/drawing/2014/main" id="{5DA4788A-919D-4A4F-BE5C-845D21724CB9}"/>
            </a:ext>
          </a:extLst>
        </cdr:cNvPr>
        <cdr:cNvCxnSpPr/>
      </cdr:nvCxnSpPr>
      <cdr:spPr>
        <a:xfrm xmlns:a="http://schemas.openxmlformats.org/drawingml/2006/main" flipH="1">
          <a:off x="1219200" y="3048000"/>
          <a:ext cx="0" cy="1143021"/>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0.09259</cdr:x>
      <cdr:y>0.80233</cdr:y>
    </cdr:from>
    <cdr:to>
      <cdr:x>0.71296</cdr:x>
      <cdr:y>1</cdr:y>
    </cdr:to>
    <cdr:sp macro="" textlink="">
      <cdr:nvSpPr>
        <cdr:cNvPr id="3" name="TextBox 2"/>
        <cdr:cNvSpPr txBox="1"/>
      </cdr:nvSpPr>
      <cdr:spPr>
        <a:xfrm xmlns:a="http://schemas.openxmlformats.org/drawingml/2006/main">
          <a:off x="762000" y="3711575"/>
          <a:ext cx="5105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0.12963</cdr:x>
      <cdr:y>0.80233</cdr:y>
    </cdr:from>
    <cdr:to>
      <cdr:x>0.24074</cdr:x>
      <cdr:y>1</cdr:y>
    </cdr:to>
    <cdr:sp macro="" textlink="">
      <cdr:nvSpPr>
        <cdr:cNvPr id="4" name="TextBox 3"/>
        <cdr:cNvSpPr txBox="1"/>
      </cdr:nvSpPr>
      <cdr:spPr>
        <a:xfrm xmlns:a="http://schemas.openxmlformats.org/drawingml/2006/main">
          <a:off x="1066800" y="41687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0.14815</cdr:x>
      <cdr:y>0</cdr:y>
    </cdr:from>
    <cdr:to>
      <cdr:x>0.25926</cdr:x>
      <cdr:y>0.19767</cdr:y>
    </cdr:to>
    <cdr:sp macro="" textlink="">
      <cdr:nvSpPr>
        <cdr:cNvPr id="5" name="TextBox 4">
          <a:extLst xmlns:a="http://schemas.openxmlformats.org/drawingml/2006/main">
            <a:ext uri="{FF2B5EF4-FFF2-40B4-BE49-F238E27FC236}">
              <a16:creationId xmlns="" xmlns:a16="http://schemas.microsoft.com/office/drawing/2014/main" id="{955BBF15-771D-43C9-8D2C-40974D71B8D9}"/>
            </a:ext>
          </a:extLst>
        </cdr:cNvPr>
        <cdr:cNvSpPr txBox="1"/>
      </cdr:nvSpPr>
      <cdr:spPr>
        <a:xfrm xmlns:a="http://schemas.openxmlformats.org/drawingml/2006/main">
          <a:off x="1219200" y="-222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0.60243</cdr:x>
      <cdr:y>0.35659</cdr:y>
    </cdr:from>
    <cdr:to>
      <cdr:x>0.71012</cdr:x>
      <cdr:y>0.43865</cdr:y>
    </cdr:to>
    <cdr:sp macro="" textlink="">
      <cdr:nvSpPr>
        <cdr:cNvPr id="2" name="Arrow: Curved Down 1">
          <a:extLst xmlns:a="http://schemas.openxmlformats.org/drawingml/2006/main">
            <a:ext uri="{FF2B5EF4-FFF2-40B4-BE49-F238E27FC236}">
              <a16:creationId xmlns="" xmlns:a16="http://schemas.microsoft.com/office/drawing/2014/main" id="{A15623B3-E8EB-496B-94D7-7AB5B522C21E}"/>
            </a:ext>
          </a:extLst>
        </cdr:cNvPr>
        <cdr:cNvSpPr/>
      </cdr:nvSpPr>
      <cdr:spPr>
        <a:xfrm xmlns:a="http://schemas.openxmlformats.org/drawingml/2006/main" rot="19511450">
          <a:off x="5371984" y="1538317"/>
          <a:ext cx="960351" cy="354030"/>
        </a:xfrm>
        <a:prstGeom xmlns:a="http://schemas.openxmlformats.org/drawingml/2006/main" prst="curvedDownArrow">
          <a:avLst>
            <a:gd name="adj1" fmla="val 25000"/>
            <a:gd name="adj2" fmla="val 50000"/>
            <a:gd name="adj3" fmla="val 37589"/>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0.5</cdr:x>
      <cdr:y>0.08911</cdr:y>
    </cdr:from>
    <cdr:to>
      <cdr:x>0.66641</cdr:x>
      <cdr:y>0.3162</cdr:y>
    </cdr:to>
    <cdr:sp macro="" textlink="">
      <cdr:nvSpPr>
        <cdr:cNvPr id="5" name="TextBox 1">
          <a:extLst xmlns:a="http://schemas.openxmlformats.org/drawingml/2006/main">
            <a:ext uri="{FF2B5EF4-FFF2-40B4-BE49-F238E27FC236}">
              <a16:creationId xmlns="" xmlns:a16="http://schemas.microsoft.com/office/drawing/2014/main" id="{F5C01645-983C-401B-A010-E508F3B0B75A}"/>
            </a:ext>
          </a:extLst>
        </cdr:cNvPr>
        <cdr:cNvSpPr txBox="1"/>
      </cdr:nvSpPr>
      <cdr:spPr>
        <a:xfrm xmlns:a="http://schemas.openxmlformats.org/drawingml/2006/main">
          <a:off x="4458619" y="384427"/>
          <a:ext cx="1483919" cy="979678"/>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latin typeface="Segoe UI" panose="020B0502040204020203" pitchFamily="34" charset="0"/>
              <a:cs typeface="Segoe UI" panose="020B0502040204020203" pitchFamily="34" charset="0"/>
            </a:rPr>
            <a:t>Increase of 7 </a:t>
          </a:r>
        </a:p>
        <a:p xmlns:a="http://schemas.openxmlformats.org/drawingml/2006/main">
          <a:r>
            <a:rPr lang="en-US" sz="1800" dirty="0">
              <a:latin typeface="Segoe UI" panose="020B0502040204020203" pitchFamily="34" charset="0"/>
              <a:cs typeface="Segoe UI" panose="020B0502040204020203" pitchFamily="34" charset="0"/>
            </a:rPr>
            <a:t>percentage </a:t>
          </a:r>
        </a:p>
        <a:p xmlns:a="http://schemas.openxmlformats.org/drawingml/2006/main">
          <a:r>
            <a:rPr lang="en-US" sz="1800" dirty="0">
              <a:latin typeface="Segoe UI" panose="020B0502040204020203" pitchFamily="34" charset="0"/>
              <a:cs typeface="Segoe UI" panose="020B0502040204020203" pitchFamily="34" charset="0"/>
            </a:rPr>
            <a:t>points</a:t>
          </a:r>
        </a:p>
      </cdr:txBody>
    </cdr:sp>
  </cdr:relSizeAnchor>
  <cdr:relSizeAnchor xmlns:cdr="http://schemas.openxmlformats.org/drawingml/2006/chartDrawing">
    <cdr:from>
      <cdr:x>0.70217</cdr:x>
      <cdr:y>0</cdr:y>
    </cdr:from>
    <cdr:to>
      <cdr:x>0.94902</cdr:x>
      <cdr:y>0.14825</cdr:y>
    </cdr:to>
    <cdr:sp macro="" textlink="">
      <cdr:nvSpPr>
        <cdr:cNvPr id="6" name="TextBox 1">
          <a:extLst xmlns:a="http://schemas.openxmlformats.org/drawingml/2006/main">
            <a:ext uri="{FF2B5EF4-FFF2-40B4-BE49-F238E27FC236}">
              <a16:creationId xmlns="" xmlns:a16="http://schemas.microsoft.com/office/drawing/2014/main" id="{825AD67E-BCA6-454D-BA36-33B6235B2403}"/>
            </a:ext>
          </a:extLst>
        </cdr:cNvPr>
        <cdr:cNvSpPr txBox="1"/>
      </cdr:nvSpPr>
      <cdr:spPr>
        <a:xfrm xmlns:a="http://schemas.openxmlformats.org/drawingml/2006/main">
          <a:off x="6261447" y="-1672973"/>
          <a:ext cx="2201221" cy="639551"/>
        </a:xfrm>
        <a:prstGeom xmlns:a="http://schemas.openxmlformats.org/drawingml/2006/main" prst="rect">
          <a:avLst/>
        </a:prstGeom>
        <a:ln xmlns:a="http://schemas.openxmlformats.org/drawingml/2006/main">
          <a:solidFill>
            <a:schemeClr val="tx1"/>
          </a:solidFill>
        </a:l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latin typeface="Segoe UI" panose="020B0502040204020203" pitchFamily="34" charset="0"/>
              <a:cs typeface="Segoe UI" panose="020B0502040204020203" pitchFamily="34" charset="0"/>
            </a:rPr>
            <a:t>Increase of 11</a:t>
          </a:r>
        </a:p>
        <a:p xmlns:a="http://schemas.openxmlformats.org/drawingml/2006/main">
          <a:r>
            <a:rPr lang="en-US" sz="1800" dirty="0">
              <a:latin typeface="Segoe UI" panose="020B0502040204020203" pitchFamily="34" charset="0"/>
              <a:cs typeface="Segoe UI" panose="020B0502040204020203" pitchFamily="34" charset="0"/>
            </a:rPr>
            <a:t>percentage points</a:t>
          </a:r>
        </a:p>
      </cdr:txBody>
    </cdr:sp>
  </cdr:relSizeAnchor>
  <cdr:relSizeAnchor xmlns:cdr="http://schemas.openxmlformats.org/drawingml/2006/chartDrawing">
    <cdr:from>
      <cdr:x>0.82159</cdr:x>
      <cdr:y>0.14173</cdr:y>
    </cdr:from>
    <cdr:to>
      <cdr:x>0.86129</cdr:x>
      <cdr:y>0.36435</cdr:y>
    </cdr:to>
    <cdr:sp macro="" textlink="">
      <cdr:nvSpPr>
        <cdr:cNvPr id="8" name="Arrow: Curved Down 7">
          <a:extLst xmlns:a="http://schemas.openxmlformats.org/drawingml/2006/main">
            <a:ext uri="{FF2B5EF4-FFF2-40B4-BE49-F238E27FC236}">
              <a16:creationId xmlns="" xmlns:a16="http://schemas.microsoft.com/office/drawing/2014/main" id="{97A1C738-D8C1-4DE4-B62A-01CB692BA002}"/>
            </a:ext>
          </a:extLst>
        </cdr:cNvPr>
        <cdr:cNvSpPr/>
      </cdr:nvSpPr>
      <cdr:spPr>
        <a:xfrm xmlns:a="http://schemas.openxmlformats.org/drawingml/2006/main" rot="18829046">
          <a:off x="7023182" y="914595"/>
          <a:ext cx="960351" cy="354030"/>
        </a:xfrm>
        <a:prstGeom xmlns:a="http://schemas.openxmlformats.org/drawingml/2006/main" prst="curvedDownArrow">
          <a:avLst>
            <a:gd name="adj1" fmla="val 25000"/>
            <a:gd name="adj2" fmla="val 50000"/>
            <a:gd name="adj3" fmla="val 37589"/>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24" tIns="48313" rIns="96624" bIns="48313" numCol="1" anchor="t" anchorCtr="0" compatLnSpc="1">
            <a:prstTxWarp prst="textNoShape">
              <a:avLst/>
            </a:prstTxWarp>
          </a:bodyPr>
          <a:lstStyle>
            <a:lvl1pPr>
              <a:defRPr sz="1200"/>
            </a:lvl1pPr>
          </a:lstStyle>
          <a:p>
            <a:pPr>
              <a:defRPr/>
            </a:pPr>
            <a:endParaRPr lang="en-US" dirty="0"/>
          </a:p>
        </p:txBody>
      </p:sp>
      <p:sp>
        <p:nvSpPr>
          <p:cNvPr id="71683"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24" tIns="48313" rIns="96624" bIns="48313" numCol="1" anchor="t" anchorCtr="0" compatLnSpc="1">
            <a:prstTxWarp prst="textNoShape">
              <a:avLst/>
            </a:prstTxWarp>
          </a:bodyPr>
          <a:lstStyle>
            <a:lvl1pPr algn="r">
              <a:defRPr sz="1200"/>
            </a:lvl1pPr>
          </a:lstStyle>
          <a:p>
            <a:pPr>
              <a:defRPr/>
            </a:pPr>
            <a:endParaRPr lang="en-US" dirty="0"/>
          </a:p>
        </p:txBody>
      </p:sp>
      <p:sp>
        <p:nvSpPr>
          <p:cNvPr id="71684"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24" tIns="48313" rIns="96624" bIns="48313" numCol="1" anchor="b" anchorCtr="0" compatLnSpc="1">
            <a:prstTxWarp prst="textNoShape">
              <a:avLst/>
            </a:prstTxWarp>
          </a:bodyPr>
          <a:lstStyle>
            <a:lvl1pPr>
              <a:defRPr sz="1200"/>
            </a:lvl1pPr>
          </a:lstStyle>
          <a:p>
            <a:pPr>
              <a:defRPr/>
            </a:pPr>
            <a:endParaRPr lang="en-US" dirty="0"/>
          </a:p>
        </p:txBody>
      </p:sp>
      <p:sp>
        <p:nvSpPr>
          <p:cNvPr id="71685"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24" tIns="48313" rIns="96624" bIns="48313" numCol="1" anchor="b" anchorCtr="0" compatLnSpc="1">
            <a:prstTxWarp prst="textNoShape">
              <a:avLst/>
            </a:prstTxWarp>
          </a:bodyPr>
          <a:lstStyle>
            <a:lvl1pPr algn="r">
              <a:defRPr sz="1200"/>
            </a:lvl1pPr>
          </a:lstStyle>
          <a:p>
            <a:pPr>
              <a:defRPr/>
            </a:pPr>
            <a:fld id="{6B79A5E7-7CEE-4F75-97FC-28A102CF98F2}" type="slidenum">
              <a:rPr lang="en-US"/>
              <a:pPr>
                <a:defRPr/>
              </a:pPr>
              <a:t>‹#›</a:t>
            </a:fld>
            <a:endParaRPr lang="en-US" dirty="0"/>
          </a:p>
        </p:txBody>
      </p:sp>
    </p:spTree>
    <p:extLst>
      <p:ext uri="{BB962C8B-B14F-4D97-AF65-F5344CB8AC3E}">
        <p14:creationId xmlns:p14="http://schemas.microsoft.com/office/powerpoint/2010/main" val="341816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24" tIns="48313" rIns="96624" bIns="48313" numCol="1" anchor="t" anchorCtr="0" compatLnSpc="1">
            <a:prstTxWarp prst="textNoShape">
              <a:avLst/>
            </a:prstTxWarp>
          </a:bodyPr>
          <a:lstStyle>
            <a:lvl1pPr>
              <a:defRPr sz="1200"/>
            </a:lvl1pPr>
          </a:lstStyle>
          <a:p>
            <a:pPr>
              <a:defRPr/>
            </a:pPr>
            <a:endParaRPr lang="en-US" dirty="0"/>
          </a:p>
        </p:txBody>
      </p:sp>
      <p:sp>
        <p:nvSpPr>
          <p:cNvPr id="4096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24" tIns="48313" rIns="96624" bIns="48313"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635250" y="155575"/>
            <a:ext cx="2311400" cy="1733550"/>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79513" y="1888760"/>
            <a:ext cx="7233994" cy="7555043"/>
          </a:xfrm>
          <a:prstGeom prst="rect">
            <a:avLst/>
          </a:prstGeom>
          <a:noFill/>
          <a:ln w="9525">
            <a:noFill/>
            <a:miter lim="800000"/>
            <a:headEnd/>
            <a:tailEnd/>
          </a:ln>
          <a:effectLst/>
        </p:spPr>
        <p:txBody>
          <a:bodyPr vert="horz" wrap="square" lIns="96624" tIns="48313" rIns="96624" bIns="4831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096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24" tIns="48313" rIns="96624" bIns="48313" numCol="1" anchor="b" anchorCtr="0" compatLnSpc="1">
            <a:prstTxWarp prst="textNoShape">
              <a:avLst/>
            </a:prstTxWarp>
          </a:bodyPr>
          <a:lstStyle>
            <a:lvl1pPr>
              <a:defRPr sz="1200"/>
            </a:lvl1pPr>
          </a:lstStyle>
          <a:p>
            <a:pPr>
              <a:defRPr/>
            </a:pPr>
            <a:endParaRPr lang="en-US" dirty="0"/>
          </a:p>
        </p:txBody>
      </p:sp>
      <p:sp>
        <p:nvSpPr>
          <p:cNvPr id="4096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24" tIns="48313" rIns="96624" bIns="48313" numCol="1" anchor="b" anchorCtr="0" compatLnSpc="1">
            <a:prstTxWarp prst="textNoShape">
              <a:avLst/>
            </a:prstTxWarp>
          </a:bodyPr>
          <a:lstStyle>
            <a:lvl1pPr algn="r">
              <a:defRPr sz="1200"/>
            </a:lvl1pPr>
          </a:lstStyle>
          <a:p>
            <a:pPr>
              <a:defRPr/>
            </a:pPr>
            <a:fld id="{5012FC22-9ED1-4DD0-AD10-1F10BDD3DF47}" type="slidenum">
              <a:rPr lang="en-US"/>
              <a:pPr>
                <a:defRPr/>
              </a:pPr>
              <a:t>‹#›</a:t>
            </a:fld>
            <a:endParaRPr lang="en-US" dirty="0"/>
          </a:p>
        </p:txBody>
      </p:sp>
    </p:spTree>
    <p:extLst>
      <p:ext uri="{BB962C8B-B14F-4D97-AF65-F5344CB8AC3E}">
        <p14:creationId xmlns:p14="http://schemas.microsoft.com/office/powerpoint/2010/main" val="2157895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5447715D-FC68-43A0-986D-3439D73270F1}" type="slidenum">
              <a:rPr lang="en-US" smtClean="0"/>
              <a:pPr/>
              <a:t>1</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dirty="0"/>
              <a:t>Good afternoon. </a:t>
            </a:r>
          </a:p>
          <a:p>
            <a:endParaRPr lang="en-US" dirty="0"/>
          </a:p>
          <a:p>
            <a:r>
              <a:rPr lang="en-US" dirty="0"/>
              <a:t>This report analyzes data related to Kentucky’s nontraditional instruction program  (or NTI) as it was originally implemented,  and as it was modified during the COVID-19 pandemic to allow for extended remote learning. While these two phases ca not be directly compared, remote learning during the pandemic may offer lessons for  the NTI program as it is normally implemented. </a:t>
            </a:r>
          </a:p>
        </p:txBody>
      </p:sp>
    </p:spTree>
    <p:extLst>
      <p:ext uri="{BB962C8B-B14F-4D97-AF65-F5344CB8AC3E}">
        <p14:creationId xmlns:p14="http://schemas.microsoft.com/office/powerpoint/2010/main" val="312332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3288"/>
            <a:r>
              <a:rPr lang="en-US" sz="3700" dirty="0"/>
              <a:t>click</a:t>
            </a:r>
          </a:p>
          <a:p>
            <a:r>
              <a:rPr lang="en-US" sz="3700" dirty="0"/>
              <a:t>Reporting and oversight must be outlined in  regulation</a:t>
            </a:r>
          </a:p>
          <a:p>
            <a:pPr lvl="1"/>
            <a:r>
              <a:rPr lang="en-US" sz="3300" dirty="0"/>
              <a:t>Statute requires that districts provide evidence of continued student learning</a:t>
            </a:r>
          </a:p>
          <a:p>
            <a:pPr lvl="1"/>
            <a:r>
              <a:rPr lang="en-US" sz="3300" dirty="0"/>
              <a:t>Much of this presentation will  focus on data related to this requirement</a:t>
            </a:r>
          </a:p>
          <a:p>
            <a:pPr lvl="1"/>
            <a:r>
              <a:rPr lang="en-US" sz="3300" dirty="0"/>
              <a:t>click</a:t>
            </a:r>
          </a:p>
          <a:p>
            <a:pPr lvl="1"/>
            <a:r>
              <a:rPr lang="en-US" sz="3300" dirty="0"/>
              <a:t>statute also requires that regulation describe ongoing evaluative requirements of districts</a:t>
            </a:r>
          </a:p>
          <a:p>
            <a:pPr lvl="1"/>
            <a:r>
              <a:rPr lang="en-US" sz="3300" dirty="0"/>
              <a:t>Click</a:t>
            </a:r>
          </a:p>
          <a:p>
            <a:pPr lvl="1"/>
            <a:r>
              <a:rPr lang="en-US" sz="3300" dirty="0"/>
              <a:t>Those requirements have not yet been clarified in KDE’s revised NTI plan process</a:t>
            </a:r>
          </a:p>
          <a:p>
            <a:pPr lvl="1"/>
            <a:r>
              <a:rPr lang="en-US" sz="3300" dirty="0"/>
              <a:t>OEA has a recommendation related to this point </a:t>
            </a:r>
          </a:p>
          <a:p>
            <a:pPr lvl="1"/>
            <a:endParaRPr lang="en-US" sz="3300" dirty="0"/>
          </a:p>
          <a:p>
            <a:pPr lvl="1"/>
            <a:r>
              <a:rPr lang="en-US" sz="3300" dirty="0"/>
              <a:t>click</a:t>
            </a:r>
          </a:p>
          <a:p>
            <a:r>
              <a:rPr lang="en-US" sz="3300" dirty="0"/>
              <a:t>Statute requires that NTI only be provided when the e</a:t>
            </a:r>
            <a:r>
              <a:rPr lang="en-US" sz="3700" dirty="0"/>
              <a:t>ntire district is closed for health or safety reasons click</a:t>
            </a:r>
          </a:p>
          <a:p>
            <a:pPr lvl="1"/>
            <a:r>
              <a:rPr lang="en-US" sz="3300" dirty="0"/>
              <a:t>Covid-era NTI allowed closure in individual school. Although that flexibility was pandemic-related</a:t>
            </a:r>
          </a:p>
          <a:p>
            <a:pPr lvl="1"/>
            <a:r>
              <a:rPr lang="en-US" sz="3300" dirty="0"/>
              <a:t>Click </a:t>
            </a:r>
          </a:p>
          <a:p>
            <a:pPr lvl="1"/>
            <a:r>
              <a:rPr lang="en-US" sz="3300" dirty="0"/>
              <a:t>It offers potential advantages in the future</a:t>
            </a:r>
          </a:p>
          <a:p>
            <a:pPr lvl="1"/>
            <a:r>
              <a:rPr lang="en-US" sz="3300" dirty="0"/>
              <a:t>click</a:t>
            </a:r>
          </a:p>
          <a:p>
            <a:pPr lvl="1"/>
            <a:r>
              <a:rPr lang="en-US" sz="3300" dirty="0"/>
              <a:t>It is sometimes necessary for districts to close individual schools for health and safety. They do not currently have the authority to require that learning continue remotely in those schools, even if it is possible. Most often instructional hours for students in those schools are lost </a:t>
            </a:r>
          </a:p>
          <a:p>
            <a:pPr lvl="1"/>
            <a:r>
              <a:rPr lang="en-US" sz="3300" dirty="0"/>
              <a:t>For example, bats.</a:t>
            </a:r>
          </a:p>
          <a:p>
            <a:pPr lvl="1"/>
            <a:r>
              <a:rPr lang="en-US" sz="3300" dirty="0"/>
              <a:t>Click</a:t>
            </a:r>
          </a:p>
          <a:p>
            <a:pPr lvl="1"/>
            <a:r>
              <a:rPr lang="en-US" sz="3300" dirty="0"/>
              <a:t>For that reason, we recommend</a:t>
            </a:r>
          </a:p>
          <a:p>
            <a:pPr defTabSz="914132">
              <a:defRPr/>
            </a:pPr>
            <a:endParaRPr lang="en-US" baseline="0"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337062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the General Assembly consider permitting </a:t>
            </a:r>
            <a:r>
              <a:rPr lang="en-US" baseline="0" dirty="0"/>
              <a:t>NTI in individual schools. </a:t>
            </a:r>
            <a:r>
              <a:rPr lang="en-US" dirty="0"/>
              <a:t> </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11</a:t>
            </a:fld>
            <a:endParaRPr lang="en-US" dirty="0"/>
          </a:p>
        </p:txBody>
      </p:sp>
    </p:spTree>
    <p:extLst>
      <p:ext uri="{BB962C8B-B14F-4D97-AF65-F5344CB8AC3E}">
        <p14:creationId xmlns:p14="http://schemas.microsoft.com/office/powerpoint/2010/main" val="3403273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Related to the point mentioned earlier about district evaluation, OEA recommends that KDE clarify this requirement. </a:t>
            </a:r>
          </a:p>
          <a:p>
            <a:endParaRPr lang="en-US" baseline="0" dirty="0"/>
          </a:p>
          <a:p>
            <a:r>
              <a:rPr lang="en-US" baseline="0" dirty="0"/>
              <a:t>Move now to look at statutory requirements in other states</a:t>
            </a:r>
          </a:p>
          <a:p>
            <a:r>
              <a:rPr lang="en-US" baseline="0" dirty="0"/>
              <a:t>click</a:t>
            </a:r>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90019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700" dirty="0"/>
              <a:t>Illinois, Indiana, Ohio, and West Virginia had NTI-like programs prior to the Covid-19 pandemic. Like Kentucky, those states required state approval of district plans. With the possible exception of Indiana, Kentucky allowed a greater number of days than surrounding states </a:t>
            </a:r>
          </a:p>
          <a:p>
            <a:endParaRPr lang="en-US" sz="3700" dirty="0"/>
          </a:p>
          <a:p>
            <a:endParaRPr lang="en-US" sz="3700" dirty="0"/>
          </a:p>
          <a:p>
            <a:pPr marL="0" lvl="1" defTabSz="948368">
              <a:defRPr/>
            </a:pPr>
            <a:r>
              <a:rPr lang="en-US" sz="3700" dirty="0"/>
              <a:t>The next slides describes state oversight and  district reporting requirements in KY</a:t>
            </a:r>
          </a:p>
          <a:p>
            <a:r>
              <a:rPr lang="en-US" sz="3700" dirty="0"/>
              <a:t>Click</a:t>
            </a:r>
          </a:p>
          <a:p>
            <a:pPr lvl="1"/>
            <a:endParaRPr lang="en-US" sz="3700"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13</a:t>
            </a:fld>
            <a:endParaRPr lang="en-US" dirty="0"/>
          </a:p>
        </p:txBody>
      </p:sp>
    </p:spTree>
    <p:extLst>
      <p:ext uri="{BB962C8B-B14F-4D97-AF65-F5344CB8AC3E}">
        <p14:creationId xmlns:p14="http://schemas.microsoft.com/office/powerpoint/2010/main" val="407874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other states, KY requires state approval of NTI plans. Those plans must include specific elements. A few are listed on this slide. </a:t>
            </a:r>
          </a:p>
          <a:p>
            <a:endParaRPr lang="en-US" dirty="0"/>
          </a:p>
          <a:p>
            <a:r>
              <a:rPr lang="en-US" dirty="0"/>
              <a:t>In addition, regulation requires that districts submit documentation for each NTI day taken. KDE approves NTI days one at a time.</a:t>
            </a:r>
          </a:p>
          <a:p>
            <a:endParaRPr lang="en-US" dirty="0"/>
          </a:p>
          <a:p>
            <a:r>
              <a:rPr lang="en-US" dirty="0"/>
              <a:t>Districts are required to keep a variety of additional documents. KDE may review those documents in district audits. </a:t>
            </a:r>
          </a:p>
          <a:p>
            <a:endParaRPr lang="en-US" dirty="0"/>
          </a:p>
          <a:p>
            <a:r>
              <a:rPr lang="en-US" dirty="0"/>
              <a:t>The report focuses heavily on student participation data because it is the best potential source of data to meet the statutory requirement for evidence that student learning continues on NTI days. </a:t>
            </a:r>
          </a:p>
          <a:p>
            <a:endParaRPr lang="en-US" dirty="0"/>
          </a:p>
          <a:p>
            <a:r>
              <a:rPr lang="en-US" dirty="0"/>
              <a:t>We’ll return  briefly to discuss these monitoring requirements in a moment, but will first provide more background about student participation data</a:t>
            </a:r>
          </a:p>
          <a:p>
            <a:r>
              <a:rPr lang="en-US" dirty="0"/>
              <a:t>click </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14</a:t>
            </a:fld>
            <a:endParaRPr lang="en-US" dirty="0"/>
          </a:p>
        </p:txBody>
      </p:sp>
    </p:spTree>
    <p:extLst>
      <p:ext uri="{BB962C8B-B14F-4D97-AF65-F5344CB8AC3E}">
        <p14:creationId xmlns:p14="http://schemas.microsoft.com/office/powerpoint/2010/main" val="201285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p>
          <a:p>
            <a:r>
              <a:rPr lang="en-US" dirty="0"/>
              <a:t>Student participation data substitutes for attendance, which is not taken on NTI days</a:t>
            </a:r>
          </a:p>
          <a:p>
            <a:r>
              <a:rPr lang="en-US" dirty="0"/>
              <a:t>Click</a:t>
            </a:r>
          </a:p>
          <a:p>
            <a:r>
              <a:rPr lang="en-US" dirty="0"/>
              <a:t>Whereas attendance is normally based on in-person instructional time ,</a:t>
            </a:r>
          </a:p>
          <a:p>
            <a:r>
              <a:rPr lang="en-US" dirty="0"/>
              <a:t>click</a:t>
            </a:r>
          </a:p>
          <a:p>
            <a:r>
              <a:rPr lang="en-US" dirty="0"/>
              <a:t>Student participation uses performance-based metrics such as student work or software log in. </a:t>
            </a:r>
          </a:p>
          <a:p>
            <a:r>
              <a:rPr lang="en-US" dirty="0"/>
              <a:t>Click</a:t>
            </a:r>
          </a:p>
          <a:p>
            <a:r>
              <a:rPr lang="en-US" dirty="0"/>
              <a:t>Normally each district uses its own method and software to record and report student participation data. For each NTI day used, it submits overall numbers to KDE</a:t>
            </a:r>
          </a:p>
          <a:p>
            <a:r>
              <a:rPr lang="en-US" dirty="0"/>
              <a:t>Click</a:t>
            </a:r>
          </a:p>
          <a:p>
            <a:r>
              <a:rPr lang="en-US" dirty="0"/>
              <a:t>In 20201, for the first time, KDE required that participation data be entered directly into the state's student information system, Infinite Campus</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15</a:t>
            </a:fld>
            <a:endParaRPr lang="en-US" dirty="0"/>
          </a:p>
        </p:txBody>
      </p:sp>
    </p:spTree>
    <p:extLst>
      <p:ext uri="{BB962C8B-B14F-4D97-AF65-F5344CB8AC3E}">
        <p14:creationId xmlns:p14="http://schemas.microsoft.com/office/powerpoint/2010/main" val="374465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KDE also conducted its first ever review of </a:t>
            </a:r>
            <a:r>
              <a:rPr lang="en-US" dirty="0" smtClean="0"/>
              <a:t>student-level </a:t>
            </a:r>
            <a:r>
              <a:rPr lang="en-US" dirty="0"/>
              <a:t>participation data, looking at evidence provided for individual student’s participation.</a:t>
            </a:r>
          </a:p>
          <a:p>
            <a:r>
              <a:rPr lang="en-US" dirty="0"/>
              <a:t>Click</a:t>
            </a:r>
          </a:p>
          <a:p>
            <a:r>
              <a:rPr lang="en-US" dirty="0"/>
              <a:t>This type of review may offer greater insights than review of aggregate district-level data that are normally reported. </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16</a:t>
            </a:fld>
            <a:endParaRPr lang="en-US" dirty="0"/>
          </a:p>
        </p:txBody>
      </p:sp>
    </p:spTree>
    <p:extLst>
      <p:ext uri="{BB962C8B-B14F-4D97-AF65-F5344CB8AC3E}">
        <p14:creationId xmlns:p14="http://schemas.microsoft.com/office/powerpoint/2010/main" val="2626292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endParaRPr lang="en-US" baseline="0"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3128209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provides perspective on weather closures by district. The map is shaded according to the average number of weather-related closures for school years 2011 to 2019. The districts shaded in the darkest gray were the 23 districts with the highest average weather closures during that time period. Those eastern Kentucky districts had on average 13 to 20 weather closures per school year.</a:t>
            </a:r>
          </a:p>
          <a:p>
            <a:endParaRPr lang="en-US" dirty="0" smtClean="0"/>
          </a:p>
          <a:p>
            <a:r>
              <a:rPr lang="en-US" dirty="0" smtClean="0"/>
              <a:t>NTI districts are in all regions of the state, but notice that there were some high-weather districts that had not yet joined the NTI program as of 2019. Likewise, there were some lower weather districts that entered the program. </a:t>
            </a:r>
          </a:p>
          <a:p>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18</a:t>
            </a:fld>
            <a:endParaRPr lang="en-US" dirty="0"/>
          </a:p>
        </p:txBody>
      </p:sp>
    </p:spTree>
    <p:extLst>
      <p:ext uri="{BB962C8B-B14F-4D97-AF65-F5344CB8AC3E}">
        <p14:creationId xmlns:p14="http://schemas.microsoft.com/office/powerpoint/2010/main" val="189869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chart shows the comparison of average annual weather and NTI days for NTI districts relative to non-NTI districts. </a:t>
            </a:r>
          </a:p>
          <a:p>
            <a:endParaRPr lang="en-US" baseline="0" dirty="0"/>
          </a:p>
          <a:p>
            <a:r>
              <a:rPr lang="en-US" baseline="0" dirty="0"/>
              <a:t>Each school year on the chart has comparison bars, with non-NTI districts on the left and NTI districts on the right. Except for the 2011 school year, which preceded the NTI program. Take note that there were only 3 districts in the NTI program for school years 2012 to 2014, and the NTI comparison groups only include the districts in the NTI program for each school year. </a:t>
            </a:r>
          </a:p>
          <a:p>
            <a:endParaRPr lang="en-US" baseline="0" dirty="0"/>
          </a:p>
          <a:p>
            <a:r>
              <a:rPr lang="en-US" baseline="0" dirty="0"/>
              <a:t>The stacked bars for the NTI districts show both weather days and NTI days. The weather days are shown in black, and NTI days in gray. </a:t>
            </a:r>
          </a:p>
          <a:p>
            <a:endParaRPr lang="en-US" baseline="0" dirty="0"/>
          </a:p>
          <a:p>
            <a:r>
              <a:rPr lang="en-US" baseline="0" dirty="0"/>
              <a:t>As you can see, NTI districts used a mixture of weather and NTI days each year to meet annual instructional hour requirements. On average, NTI districts used 5.4 NTI days per year between 2011 and 2019. </a:t>
            </a:r>
          </a:p>
          <a:p>
            <a:endParaRPr lang="en-US" baseline="0" dirty="0"/>
          </a:p>
          <a:p>
            <a:r>
              <a:rPr lang="en-US" baseline="0" dirty="0"/>
              <a:t>Action was taken by the General Assembly to waive instructional hours for districts that were unable to meet the 1,062 instructional hours required per year for school years 2014 through 2016, but it has not been necessary for the General Assembly to do so since then. This can be attributed to factors such as more districts entering the NTI program during the 2017-2019 school years, and the fact that the winter weather closures have not reached the levels seen in 2014 and 2015.</a:t>
            </a:r>
          </a:p>
          <a:p>
            <a:endParaRPr lang="en-US" baseline="0" dirty="0"/>
          </a:p>
          <a:p>
            <a:r>
              <a:rPr lang="en-US" baseline="0" dirty="0"/>
              <a:t>Data on this slide are calculated base on NTI days used by districts when the entire district was closed. The next slide will show remote learning rates of districts in the 2021 school when all districts entered the program. In that year, students could learn remotely on NTI days on which the entire district was closed as well as hybrid days when some students were learning in person and others remotely. </a:t>
            </a:r>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19</a:t>
            </a:fld>
            <a:endParaRPr lang="en-US" dirty="0"/>
          </a:p>
        </p:txBody>
      </p:sp>
    </p:spTree>
    <p:extLst>
      <p:ext uri="{BB962C8B-B14F-4D97-AF65-F5344CB8AC3E}">
        <p14:creationId xmlns:p14="http://schemas.microsoft.com/office/powerpoint/2010/main" val="486042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defTabSz="948368">
              <a:defRPr/>
            </a:pPr>
            <a:r>
              <a:rPr lang="en-US" dirty="0"/>
              <a:t>NTI was an innovative that was effective in achieving key program goals</a:t>
            </a:r>
          </a:p>
          <a:p>
            <a:pPr defTabSz="948368">
              <a:defRPr/>
            </a:pPr>
            <a:r>
              <a:rPr lang="en-US" dirty="0"/>
              <a:t>click</a:t>
            </a:r>
          </a:p>
          <a:p>
            <a:pPr defTabSz="948368">
              <a:defRPr/>
            </a:pPr>
            <a:r>
              <a:rPr lang="en-US" dirty="0"/>
              <a:t>With no apparent negative effects on student achievement as the program is normally implemented</a:t>
            </a:r>
          </a:p>
          <a:p>
            <a:pPr defTabSz="948368">
              <a:defRPr/>
            </a:pPr>
            <a:r>
              <a:rPr lang="en-US" dirty="0"/>
              <a:t>click</a:t>
            </a:r>
          </a:p>
          <a:p>
            <a:pPr defTabSz="948368">
              <a:defRPr/>
            </a:pPr>
            <a:r>
              <a:rPr lang="en-US" dirty="0"/>
              <a:t>The extended remote learning in 2021 was, however, associated with negative academic outcomes; </a:t>
            </a:r>
          </a:p>
          <a:p>
            <a:pPr defTabSz="948368">
              <a:defRPr/>
            </a:pPr>
            <a:r>
              <a:rPr lang="en-US" dirty="0"/>
              <a:t>Click pause</a:t>
            </a:r>
          </a:p>
          <a:p>
            <a:pPr defTabSz="948368">
              <a:defRPr/>
            </a:pPr>
            <a:r>
              <a:rPr lang="en-US" dirty="0"/>
              <a:t>Click </a:t>
            </a:r>
          </a:p>
          <a:p>
            <a:pPr defTabSz="948368">
              <a:defRPr/>
            </a:pPr>
            <a:r>
              <a:rPr lang="en-US" dirty="0"/>
              <a:t>The degree to which these negative outcomes are caused by remote learning versus  other factors impacting students during the pandemic </a:t>
            </a:r>
          </a:p>
          <a:p>
            <a:r>
              <a:rPr lang="en-US" baseline="0" dirty="0"/>
              <a:t>Are not clear;</a:t>
            </a:r>
          </a:p>
          <a:p>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2</a:t>
            </a:fld>
            <a:endParaRPr lang="en-US" dirty="0"/>
          </a:p>
        </p:txBody>
      </p:sp>
    </p:spTree>
    <p:extLst>
      <p:ext uri="{BB962C8B-B14F-4D97-AF65-F5344CB8AC3E}">
        <p14:creationId xmlns:p14="http://schemas.microsoft.com/office/powerpoint/2010/main" val="3996608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percentage of instructional days that students learned remotely, by district in 2021. </a:t>
            </a:r>
          </a:p>
          <a:p>
            <a:r>
              <a:rPr lang="en-US" dirty="0" smtClean="0"/>
              <a:t>Individual students within each district may have learned remotely at lower or higher rates. </a:t>
            </a:r>
          </a:p>
          <a:p>
            <a:endParaRPr lang="en-US" dirty="0" smtClean="0"/>
          </a:p>
          <a:p>
            <a:r>
              <a:rPr lang="en-US" dirty="0" smtClean="0"/>
              <a:t>On average 68 percent of instructional days were remote.  Remote instruction rates ranged broadly from a low of 10 percent to a high of 93 percent.  Districts with higher remote rates included many rural districts as well as Jefferson County.  On average the percent of students living in poverty was greater in higher versus lower remote districts. </a:t>
            </a:r>
          </a:p>
          <a:p>
            <a:endParaRPr lang="en-US" dirty="0" smtClean="0"/>
          </a:p>
          <a:p>
            <a:r>
              <a:rPr lang="en-US" dirty="0" smtClean="0"/>
              <a:t>Given high rates or remote learning, student home internet access became especially critical in 2021. On the next slide, Deb will review trends in student home access data. </a:t>
            </a:r>
          </a:p>
          <a:p>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995148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baseline="0" dirty="0"/>
              <a:t>We’ll begin by looking at technological advances since the program was implemented</a:t>
            </a:r>
          </a:p>
          <a:p>
            <a:pPr defTabSz="914132">
              <a:defRPr/>
            </a:pPr>
            <a:r>
              <a:rPr lang="en-US" baseline="0" dirty="0"/>
              <a:t>Click</a:t>
            </a:r>
          </a:p>
          <a:p>
            <a:pPr defTabSz="914132">
              <a:defRPr/>
            </a:pPr>
            <a:endParaRPr lang="en-US" baseline="0"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3826516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 on NTI days was initially based primarily on paper-based assignments</a:t>
            </a:r>
          </a:p>
          <a:p>
            <a:pPr marL="123288" algn="ctr"/>
            <a:endParaRPr lang="en-US" b="1" dirty="0"/>
          </a:p>
          <a:p>
            <a:pPr marL="123288" algn="ctr"/>
            <a:r>
              <a:rPr lang="en-US" b="1" dirty="0"/>
              <a:t>By 2020:</a:t>
            </a:r>
          </a:p>
          <a:p>
            <a:pPr marL="123288" algn="ctr"/>
            <a:endParaRPr lang="en-US" dirty="0"/>
          </a:p>
          <a:p>
            <a:r>
              <a:rPr lang="en-US" dirty="0"/>
              <a:t>Instruction had become predominantly digital instruction in middle and high schools, though elementary remained primarily paper-based</a:t>
            </a:r>
          </a:p>
          <a:p>
            <a:endParaRPr lang="en-US" dirty="0"/>
          </a:p>
          <a:p>
            <a:r>
              <a:rPr lang="en-US" dirty="0"/>
              <a:t>95 percent of districts had acquired learning management systems, such as google classroom</a:t>
            </a:r>
          </a:p>
          <a:p>
            <a:endParaRPr lang="en-US" dirty="0"/>
          </a:p>
          <a:p>
            <a:r>
              <a:rPr lang="en-US" dirty="0"/>
              <a:t>These web-based systems link teachers, students, assignments, instructional resources</a:t>
            </a:r>
          </a:p>
          <a:p>
            <a:pPr lvl="1"/>
            <a:r>
              <a:rPr lang="en-US" dirty="0"/>
              <a:t>Also capture and store data on student work and engagement</a:t>
            </a:r>
          </a:p>
          <a:p>
            <a:pPr marL="123288" algn="ctr"/>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22</a:t>
            </a:fld>
            <a:endParaRPr lang="en-US" dirty="0"/>
          </a:p>
        </p:txBody>
      </p:sp>
    </p:spTree>
    <p:extLst>
      <p:ext uri="{BB962C8B-B14F-4D97-AF65-F5344CB8AC3E}">
        <p14:creationId xmlns:p14="http://schemas.microsoft.com/office/powerpoint/2010/main" val="556000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districts were acquiring technology to provide digital instruction, students’ lack of access to instructional devices and to the internet at home remained a challenge</a:t>
            </a:r>
          </a:p>
          <a:p>
            <a:r>
              <a:rPr lang="en-US" dirty="0"/>
              <a:t>Click</a:t>
            </a:r>
          </a:p>
          <a:p>
            <a:r>
              <a:rPr lang="en-US" dirty="0"/>
              <a:t>At the state level, student home internet access had increased  from the beginning of the NTI program; by 2020 districts reported 84% internet access</a:t>
            </a:r>
          </a:p>
          <a:p>
            <a:r>
              <a:rPr lang="en-US" dirty="0"/>
              <a:t>click</a:t>
            </a:r>
          </a:p>
          <a:p>
            <a:r>
              <a:rPr lang="en-US" dirty="0"/>
              <a:t>As</a:t>
            </a:r>
            <a:r>
              <a:rPr lang="en-US" baseline="0" dirty="0"/>
              <a:t> you’ll see on the next slide, as of 2020, immediately preceding the pandemic, most districts had a substantially minority of students—at least 10 percent-- that lacked access</a:t>
            </a:r>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23</a:t>
            </a:fld>
            <a:endParaRPr lang="en-US" dirty="0"/>
          </a:p>
        </p:txBody>
      </p:sp>
    </p:spTree>
    <p:extLst>
      <p:ext uri="{BB962C8B-B14F-4D97-AF65-F5344CB8AC3E}">
        <p14:creationId xmlns:p14="http://schemas.microsoft.com/office/powerpoint/2010/main" val="1740794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number of districts reporting various percentages of student home internet access as of the fall of 2020, </a:t>
            </a:r>
          </a:p>
          <a:p>
            <a:r>
              <a:rPr lang="en-US" dirty="0"/>
              <a:t>On the far right you can see 7 districts reporting 96 percent or more of students had access. On the far left, you can see a total of 12 districts reporting 60 percent or less of students with home internet access. </a:t>
            </a:r>
          </a:p>
          <a:p>
            <a:endParaRPr lang="en-US" dirty="0"/>
          </a:p>
          <a:p>
            <a:r>
              <a:rPr lang="en-US" dirty="0"/>
              <a:t>The overwhelming majority of districts had at least 10 percent of students lacked access. </a:t>
            </a:r>
          </a:p>
          <a:p>
            <a:r>
              <a:rPr lang="en-US" dirty="0"/>
              <a:t>click</a:t>
            </a:r>
          </a:p>
          <a:p>
            <a:endParaRPr lang="en-US" dirty="0"/>
          </a:p>
          <a:p>
            <a:r>
              <a:rPr lang="en-US" dirty="0"/>
              <a:t>Lack of home internet access is an equity concern not only during NTI but during regular instruction. For example, researcher has shown that internet access is increasingly important for homework and that students lacking access are at a disadvantage throughout the year. </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24</a:t>
            </a:fld>
            <a:endParaRPr lang="en-US" dirty="0"/>
          </a:p>
        </p:txBody>
      </p:sp>
    </p:spTree>
    <p:extLst>
      <p:ext uri="{BB962C8B-B14F-4D97-AF65-F5344CB8AC3E}">
        <p14:creationId xmlns:p14="http://schemas.microsoft.com/office/powerpoint/2010/main" val="3476033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p>
          <a:p>
            <a:endParaRPr lang="en-US" dirty="0"/>
          </a:p>
          <a:p>
            <a:r>
              <a:rPr lang="en-US" dirty="0"/>
              <a:t>During the COVID-19 crisis districts were able to use an unprecedented influx of federal dollars to </a:t>
            </a:r>
          </a:p>
          <a:p>
            <a:r>
              <a:rPr lang="en-US" dirty="0"/>
              <a:t>Assist families with internet connection and purchase mobile devices</a:t>
            </a:r>
          </a:p>
          <a:p>
            <a:r>
              <a:rPr lang="en-US" dirty="0"/>
              <a:t>click</a:t>
            </a:r>
          </a:p>
          <a:p>
            <a:pPr defTabSz="948368">
              <a:defRPr/>
            </a:pPr>
            <a:r>
              <a:rPr lang="en-US" dirty="0"/>
              <a:t>KDE data indicate 98%  of students had access at some location outside school campus in 2021</a:t>
            </a:r>
          </a:p>
          <a:p>
            <a:r>
              <a:rPr lang="en-US" dirty="0"/>
              <a:t>Click </a:t>
            </a:r>
          </a:p>
          <a:p>
            <a:r>
              <a:rPr lang="en-US" dirty="0"/>
              <a:t>KDE</a:t>
            </a:r>
            <a:r>
              <a:rPr lang="en-US" baseline="0" dirty="0"/>
              <a:t> did not collect data on student home access in 2021</a:t>
            </a:r>
          </a:p>
          <a:p>
            <a:r>
              <a:rPr lang="en-US" baseline="0" dirty="0"/>
              <a:t>click</a:t>
            </a:r>
          </a:p>
          <a:p>
            <a:r>
              <a:rPr lang="en-US" dirty="0"/>
              <a:t>Accurate data on student home access important for local and state purposes</a:t>
            </a:r>
          </a:p>
          <a:p>
            <a:r>
              <a:rPr lang="en-US" dirty="0"/>
              <a:t>click</a:t>
            </a:r>
          </a:p>
          <a:p>
            <a:pPr lvl="1"/>
            <a:r>
              <a:rPr lang="en-US" dirty="0"/>
              <a:t>Through 2020, </a:t>
            </a:r>
            <a:r>
              <a:rPr lang="en-US" dirty="0" smtClean="0"/>
              <a:t>about </a:t>
            </a:r>
            <a:r>
              <a:rPr lang="en-US" dirty="0"/>
              <a:t>40% of districts estimating </a:t>
            </a:r>
          </a:p>
          <a:p>
            <a:pPr lvl="1"/>
            <a:r>
              <a:rPr lang="en-US" dirty="0"/>
              <a:t>KDE required systematic data collection as of 2022</a:t>
            </a:r>
          </a:p>
          <a:p>
            <a:endParaRPr lang="en-US" baseline="0"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25</a:t>
            </a:fld>
            <a:endParaRPr lang="en-US" dirty="0"/>
          </a:p>
        </p:txBody>
      </p:sp>
    </p:spTree>
    <p:extLst>
      <p:ext uri="{BB962C8B-B14F-4D97-AF65-F5344CB8AC3E}">
        <p14:creationId xmlns:p14="http://schemas.microsoft.com/office/powerpoint/2010/main" val="1998324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OEA recommends that KDE require districts to collect data systematically using a</a:t>
            </a:r>
            <a:r>
              <a:rPr lang="en-US" baseline="0" dirty="0"/>
              <a:t> standardized instrument. </a:t>
            </a:r>
            <a:endParaRPr lang="en-US" dirty="0"/>
          </a:p>
          <a:p>
            <a:endParaRPr lang="en-US" dirty="0"/>
          </a:p>
          <a:p>
            <a:endParaRPr lang="en-US" dirty="0"/>
          </a:p>
          <a:p>
            <a:r>
              <a:rPr lang="en-US" dirty="0"/>
              <a:t>Related to technology, we’ll note finally that the increase</a:t>
            </a:r>
            <a:r>
              <a:rPr lang="en-US" baseline="0" dirty="0"/>
              <a:t> in student home access in the 2021 school year led to expansions in remote instructional options, especially synchronous instruction</a:t>
            </a:r>
          </a:p>
          <a:p>
            <a:r>
              <a:rPr lang="en-US" baseline="0" dirty="0"/>
              <a:t>click</a:t>
            </a:r>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26</a:t>
            </a:fld>
            <a:endParaRPr lang="en-US" dirty="0"/>
          </a:p>
        </p:txBody>
      </p:sp>
    </p:spTree>
    <p:extLst>
      <p:ext uri="{BB962C8B-B14F-4D97-AF65-F5344CB8AC3E}">
        <p14:creationId xmlns:p14="http://schemas.microsoft.com/office/powerpoint/2010/main" val="3402610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Synchronous instruction was rare in NTI prior to the pandemic. Teachers were expected to be available during school hours and assist students by phone or e-mail if requested. They were not normally required to instruct in real time or otherwise proactively engage with students.</a:t>
            </a:r>
          </a:p>
          <a:p>
            <a:r>
              <a:rPr lang="en-US" dirty="0"/>
              <a:t>click</a:t>
            </a:r>
          </a:p>
          <a:p>
            <a:r>
              <a:rPr lang="en-US" dirty="0"/>
              <a:t>Students reported regular synchronous instruction in 2021, especially at the elementary level.</a:t>
            </a:r>
          </a:p>
          <a:p>
            <a:endParaRPr lang="en-US" dirty="0"/>
          </a:p>
          <a:p>
            <a:r>
              <a:rPr lang="en-US" dirty="0"/>
              <a:t>Click</a:t>
            </a:r>
          </a:p>
          <a:p>
            <a:r>
              <a:rPr lang="en-US" dirty="0"/>
              <a:t>Anecdotal indicate a broad range in access to synchronous instruction, however</a:t>
            </a:r>
          </a:p>
          <a:p>
            <a:r>
              <a:rPr lang="en-US" dirty="0"/>
              <a:t>Click</a:t>
            </a:r>
          </a:p>
          <a:p>
            <a:r>
              <a:rPr lang="en-US" dirty="0"/>
              <a:t>Some schools provided synchronous instruction in every class</a:t>
            </a:r>
          </a:p>
          <a:p>
            <a:r>
              <a:rPr lang="en-US" dirty="0"/>
              <a:t>Click</a:t>
            </a:r>
          </a:p>
          <a:p>
            <a:r>
              <a:rPr lang="en-US" dirty="0"/>
              <a:t>Others combined daily synchronous check ins with independent work and tutoring for those who needed it</a:t>
            </a:r>
          </a:p>
          <a:p>
            <a:r>
              <a:rPr lang="en-US" dirty="0"/>
              <a:t>Click</a:t>
            </a:r>
          </a:p>
          <a:p>
            <a:r>
              <a:rPr lang="en-US" dirty="0"/>
              <a:t>We know that some schools provided little or no synchronous instruction throughout the week. In those schools, students learned almost entirely on software</a:t>
            </a:r>
          </a:p>
          <a:p>
            <a:r>
              <a:rPr lang="en-US" dirty="0"/>
              <a:t>Click</a:t>
            </a:r>
          </a:p>
          <a:p>
            <a:r>
              <a:rPr lang="en-US" dirty="0"/>
              <a:t>While best practices for synchronous instruction are not know—especially for short term remote instruction as is normally provided in NTI, it is likely important for some students</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27</a:t>
            </a:fld>
            <a:endParaRPr lang="en-US" dirty="0"/>
          </a:p>
        </p:txBody>
      </p:sp>
    </p:spTree>
    <p:extLst>
      <p:ext uri="{BB962C8B-B14F-4D97-AF65-F5344CB8AC3E}">
        <p14:creationId xmlns:p14="http://schemas.microsoft.com/office/powerpoint/2010/main" val="3338984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Parents surveyed by the Prichard committee identified the top factors in effective remote instruction to be synchronous, though not necessarily whole class.</a:t>
            </a:r>
          </a:p>
          <a:p>
            <a:r>
              <a:rPr lang="en-US" sz="2700" dirty="0"/>
              <a:t>Personalized guidance and options for virtual tutoring were highly valued</a:t>
            </a:r>
          </a:p>
          <a:p>
            <a:pPr marL="474184" lvl="1"/>
            <a:r>
              <a:rPr lang="en-US" sz="2300" dirty="0"/>
              <a:t>click</a:t>
            </a:r>
          </a:p>
          <a:p>
            <a:r>
              <a:rPr lang="en-US" sz="2700" dirty="0"/>
              <a:t>Synchronous instruction especially may be important for some student populations:</a:t>
            </a:r>
          </a:p>
          <a:p>
            <a:pPr lvl="1"/>
            <a:r>
              <a:rPr lang="en-US" sz="2500" dirty="0"/>
              <a:t>Students needing additional assistance, tutoring</a:t>
            </a:r>
          </a:p>
          <a:p>
            <a:pPr lvl="1"/>
            <a:r>
              <a:rPr lang="en-US" sz="2500" dirty="0"/>
              <a:t>Students needing social and emotional support</a:t>
            </a:r>
          </a:p>
          <a:p>
            <a:pPr lvl="1"/>
            <a:r>
              <a:rPr lang="en-US" sz="2500" dirty="0"/>
              <a:t>Many NTI districts receive read to achieve reading grants that assist struggling students. According to program staff, these interventions can only be provided in person or through synchronous remote instruction</a:t>
            </a:r>
          </a:p>
          <a:p>
            <a:endParaRPr lang="en-US" dirty="0"/>
          </a:p>
          <a:p>
            <a:r>
              <a:rPr lang="en-US" dirty="0"/>
              <a:t>Given its importance to some students and the fact that teachers were not required proactively to instruct or engage with students synchronously prior to COVID-19 it may be important to clarify the minimum amounts of synchronous instruction that should be available to students moving forward. </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28</a:t>
            </a:fld>
            <a:endParaRPr lang="en-US" dirty="0"/>
          </a:p>
        </p:txBody>
      </p:sp>
    </p:spTree>
    <p:extLst>
      <p:ext uri="{BB962C8B-B14F-4D97-AF65-F5344CB8AC3E}">
        <p14:creationId xmlns:p14="http://schemas.microsoft.com/office/powerpoint/2010/main" val="4151954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OEA recommends that KDE establish minimum expectations for the amount of synchronous instruction that should be at</a:t>
            </a:r>
            <a:r>
              <a:rPr lang="en-US" baseline="0" dirty="0"/>
              <a:t> least offered</a:t>
            </a:r>
            <a:r>
              <a:rPr lang="en-US" dirty="0"/>
              <a:t> to</a:t>
            </a:r>
            <a:r>
              <a:rPr lang="en-US" baseline="0" dirty="0"/>
              <a:t> </a:t>
            </a:r>
            <a:r>
              <a:rPr lang="en-US" dirty="0"/>
              <a:t>students on NTI days. </a:t>
            </a:r>
          </a:p>
          <a:p>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29</a:t>
            </a:fld>
            <a:endParaRPr lang="en-US" dirty="0"/>
          </a:p>
        </p:txBody>
      </p:sp>
    </p:spTree>
    <p:extLst>
      <p:ext uri="{BB962C8B-B14F-4D97-AF65-F5344CB8AC3E}">
        <p14:creationId xmlns:p14="http://schemas.microsoft.com/office/powerpoint/2010/main" val="343899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3288" algn="ctr"/>
            <a:endParaRPr lang="en-US" b="1" dirty="0"/>
          </a:p>
          <a:p>
            <a:r>
              <a:rPr lang="en-US" dirty="0"/>
              <a:t>Click</a:t>
            </a:r>
          </a:p>
          <a:p>
            <a:r>
              <a:rPr lang="en-US" dirty="0"/>
              <a:t>Districts capacities to provide remote instruction increased greatly since the program began, but student home internet and device access remained a barrier </a:t>
            </a:r>
          </a:p>
          <a:p>
            <a:endParaRPr lang="en-US" dirty="0"/>
          </a:p>
          <a:p>
            <a:r>
              <a:rPr lang="en-US" dirty="0"/>
              <a:t>Click </a:t>
            </a:r>
          </a:p>
          <a:p>
            <a:r>
              <a:rPr lang="en-US" dirty="0"/>
              <a:t>Student home access gaps were narrowed substantially during the pandemic; accurate data on student home access is important</a:t>
            </a:r>
          </a:p>
          <a:p>
            <a:endParaRPr lang="en-US" dirty="0"/>
          </a:p>
          <a:p>
            <a:r>
              <a:rPr lang="en-US" dirty="0"/>
              <a:t>Click</a:t>
            </a:r>
          </a:p>
          <a:p>
            <a:r>
              <a:rPr lang="en-US" dirty="0"/>
              <a:t>This allowed an Increase in range of instructional options on NTI days, especially synchronous instruction. </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3</a:t>
            </a:fld>
            <a:endParaRPr lang="en-US" dirty="0"/>
          </a:p>
        </p:txBody>
      </p:sp>
    </p:spTree>
    <p:extLst>
      <p:ext uri="{BB962C8B-B14F-4D97-AF65-F5344CB8AC3E}">
        <p14:creationId xmlns:p14="http://schemas.microsoft.com/office/powerpoint/2010/main" val="2136883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baseline="0" dirty="0"/>
              <a:t>The presentation will now shift to the discussion on attendance, including findings pertaining from the student-level data for 2021, and on some of the concerns associated with that data. </a:t>
            </a:r>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2507438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a:defRPr/>
            </a:pPr>
            <a:r>
              <a:rPr lang="en-US" dirty="0"/>
              <a:t>As a </a:t>
            </a:r>
            <a:r>
              <a:rPr lang="en-US" dirty="0" smtClean="0"/>
              <a:t>remainder, </a:t>
            </a:r>
            <a:r>
              <a:rPr lang="en-US" dirty="0"/>
              <a:t>NTI data usually submitted to KDE as district percentage</a:t>
            </a:r>
          </a:p>
          <a:p>
            <a:r>
              <a:rPr lang="en-US" dirty="0"/>
              <a:t>The report does review those district-level percentages</a:t>
            </a:r>
          </a:p>
          <a:p>
            <a:endParaRPr lang="en-US" dirty="0"/>
          </a:p>
          <a:p>
            <a:r>
              <a:rPr lang="en-US" dirty="0"/>
              <a:t>But it focuses on the student-level data that were collected in 2021. The next few slides are based on that student-level 2021 data. </a:t>
            </a:r>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31</a:t>
            </a:fld>
            <a:endParaRPr lang="en-US" dirty="0"/>
          </a:p>
        </p:txBody>
      </p:sp>
    </p:spTree>
    <p:extLst>
      <p:ext uri="{BB962C8B-B14F-4D97-AF65-F5344CB8AC3E}">
        <p14:creationId xmlns:p14="http://schemas.microsoft.com/office/powerpoint/2010/main" val="2233054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a:t>
            </a:r>
          </a:p>
          <a:p>
            <a:r>
              <a:rPr lang="en-US" dirty="0"/>
              <a:t>On the surface</a:t>
            </a:r>
            <a:r>
              <a:rPr lang="en-US" baseline="0" dirty="0"/>
              <a:t>, a comparison of state-level attendance rates on regular instructional days and student-level participation rates on NTI days were similar.  </a:t>
            </a:r>
          </a:p>
          <a:p>
            <a:endParaRPr lang="en-US" baseline="0" dirty="0"/>
          </a:p>
          <a:p>
            <a:r>
              <a:rPr lang="en-US" baseline="0" dirty="0"/>
              <a:t>**Click**For instance, the state-level participation </a:t>
            </a:r>
            <a:r>
              <a:rPr lang="en-US" baseline="0" dirty="0" smtClean="0"/>
              <a:t>rates </a:t>
            </a:r>
            <a:r>
              <a:rPr lang="en-US" baseline="0" dirty="0"/>
              <a:t>for the 2021 school year was 93 percent compared with an attendance rate of 94 percent for the 2019 school year, which was the most recent year in which attendance was calculated. </a:t>
            </a:r>
          </a:p>
          <a:p>
            <a:endParaRPr lang="en-US" baseline="0" dirty="0"/>
          </a:p>
          <a:p>
            <a:r>
              <a:rPr lang="en-US" baseline="0" dirty="0"/>
              <a:t>**Click**But this aggregate data masks substantial differences at the student and school levels. </a:t>
            </a:r>
          </a:p>
          <a:p>
            <a:endParaRPr lang="en-US" baseline="0" dirty="0"/>
          </a:p>
          <a:p>
            <a:r>
              <a:rPr lang="en-US" baseline="0" dirty="0"/>
              <a:t>**Click**For example, the chronic absence rate was 19 percent in 2019, and increased slightly to 22 percent for the 2021 school year. **Click**However, the chronic absence rates nearly doubled from 2019 to 2021 for black, Hispanic, and limited English proficiency students.</a:t>
            </a:r>
          </a:p>
          <a:p>
            <a:endParaRPr lang="en-US" baseline="0" dirty="0"/>
          </a:p>
          <a:p>
            <a:r>
              <a:rPr lang="en-US" baseline="0" dirty="0"/>
              <a:t>The next slide shows that state level chronic absence comparisons mask substantial differences among schools.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32</a:t>
            </a:fld>
            <a:endParaRPr lang="en-US" dirty="0"/>
          </a:p>
        </p:txBody>
      </p:sp>
    </p:spTree>
    <p:extLst>
      <p:ext uri="{BB962C8B-B14F-4D97-AF65-F5344CB8AC3E}">
        <p14:creationId xmlns:p14="http://schemas.microsoft.com/office/powerpoint/2010/main" val="371330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a school-level comparison of chronic absence rates for the 2019 and 2021</a:t>
            </a:r>
            <a:r>
              <a:rPr lang="en-US" baseline="0" dirty="0"/>
              <a:t> school years </a:t>
            </a:r>
            <a:r>
              <a:rPr lang="en-US" dirty="0"/>
              <a:t>for </a:t>
            </a:r>
            <a:r>
              <a:rPr lang="en-US" baseline="0" dirty="0"/>
              <a:t>schools grouped by poverty level as measured by the percentage of FRPL-eligible students in those schools. The bars representing chronic absence are divided into 3 groups, the white portion of the bar represents the percentage of students chronically absent 10 to 20 percent, the gray section of the bar the percentage chronically absent 21 to 30 percent, and the black section of the bar represents the percentage chronically absent more than 30 percent of the school year. The collective bar represents the overall chronic absence rate for that year. </a:t>
            </a:r>
          </a:p>
          <a:p>
            <a:endParaRPr lang="en-US" baseline="0" dirty="0"/>
          </a:p>
          <a:p>
            <a:r>
              <a:rPr lang="en-US" baseline="0" dirty="0"/>
              <a:t>You can see that chronic absence rates increased for all schools during the 2021 school year, but the largest increase in chronic absence occurred in schools with the highest concentration of FRPL-eligible students, those schools also had the most students that were absent more than 30 percent of the 2021 school year. </a:t>
            </a:r>
          </a:p>
          <a:p>
            <a:endParaRPr lang="en-US" baseline="0" dirty="0"/>
          </a:p>
          <a:p>
            <a:r>
              <a:rPr lang="en-US" baseline="0" dirty="0"/>
              <a:t>Data shown later in the presentation suggests that highest-poverty schools also experienced disproportionate impacts on student achievement in 2021. </a:t>
            </a:r>
          </a:p>
          <a:p>
            <a:endParaRPr lang="en-US" baseline="0" dirty="0"/>
          </a:p>
          <a:p>
            <a:r>
              <a:rPr lang="en-US" baseline="0" dirty="0"/>
              <a:t>Because student level participation data reveal important patterns not evident in aggregate data, and allow for better monitoring, OEA recommends that:</a:t>
            </a:r>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33</a:t>
            </a:fld>
            <a:endParaRPr lang="en-US" dirty="0"/>
          </a:p>
        </p:txBody>
      </p:sp>
    </p:spTree>
    <p:extLst>
      <p:ext uri="{BB962C8B-B14F-4D97-AF65-F5344CB8AC3E}">
        <p14:creationId xmlns:p14="http://schemas.microsoft.com/office/powerpoint/2010/main" val="4053770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KDE should consider requiring NTI districts to enter student-level</a:t>
            </a:r>
            <a:r>
              <a:rPr lang="en-US" baseline="0" dirty="0"/>
              <a:t> participation data in the state student information system for each NTI day. </a:t>
            </a:r>
          </a:p>
          <a:p>
            <a:endParaRPr lang="en-US" baseline="0" dirty="0"/>
          </a:p>
          <a:p>
            <a:r>
              <a:rPr lang="en-US" baseline="0" dirty="0"/>
              <a:t>Student level data allow for closer tracking of participation by students. It also allows for greater monitoring by administrators and KDE. </a:t>
            </a:r>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34</a:t>
            </a:fld>
            <a:endParaRPr lang="en-US" dirty="0"/>
          </a:p>
        </p:txBody>
      </p:sp>
    </p:spTree>
    <p:extLst>
      <p:ext uri="{BB962C8B-B14F-4D97-AF65-F5344CB8AC3E}">
        <p14:creationId xmlns:p14="http://schemas.microsoft.com/office/powerpoint/2010/main" val="2010743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will move now to illustrate concerns raised in the report about whether student participation data as currently collected are valid as indicators of continued student learning and whether they are reliable indicators of differences among schools and districts</a:t>
            </a:r>
          </a:p>
          <a:p>
            <a:endParaRPr lang="en-US" baseline="0" dirty="0"/>
          </a:p>
          <a:p>
            <a:r>
              <a:rPr lang="en-US" baseline="0" dirty="0"/>
              <a:t>Analysis of 2021 participation data raise questions about data quality</a:t>
            </a:r>
          </a:p>
          <a:p>
            <a:r>
              <a:rPr lang="en-US" baseline="0" dirty="0"/>
              <a:t>For instance *Click*</a:t>
            </a:r>
          </a:p>
          <a:p>
            <a:endParaRPr lang="en-US" baseline="0" dirty="0"/>
          </a:p>
          <a:p>
            <a:r>
              <a:rPr lang="en-US" baseline="0" dirty="0"/>
              <a:t>*Click* Participation rates for in-person instruction very different from remote </a:t>
            </a:r>
          </a:p>
          <a:p>
            <a:r>
              <a:rPr lang="en-US" baseline="0" dirty="0"/>
              <a:t>*click*</a:t>
            </a:r>
          </a:p>
          <a:p>
            <a:r>
              <a:rPr lang="en-US" baseline="0" dirty="0"/>
              <a:t>For example, at 16 percent remote chronic absence rates for high school grade students were actually lower than either chronic absence rates in 2019. But their in person chronic absence rates were much higher in 2019 and almost double the remote rates. </a:t>
            </a:r>
          </a:p>
          <a:p>
            <a:endParaRPr lang="en-US" baseline="0" dirty="0"/>
          </a:p>
          <a:p>
            <a:r>
              <a:rPr lang="en-US" baseline="0" dirty="0"/>
              <a:t>This could mean that high school students are more likely to be engaged in learning on remote participation days than to attend school on in person days. It may also indicate relatively lower standards that need to be met on in-person days in some schools. </a:t>
            </a:r>
          </a:p>
          <a:p>
            <a:r>
              <a:rPr lang="en-US" baseline="0" dirty="0"/>
              <a:t>*click*</a:t>
            </a:r>
          </a:p>
          <a:p>
            <a:r>
              <a:rPr lang="en-US" baseline="0" dirty="0"/>
              <a:t>Some of the data in the report raise questions about how these standards are applied in different schools. For example</a:t>
            </a:r>
          </a:p>
          <a:p>
            <a:endParaRPr lang="en-US" baseline="0" dirty="0"/>
          </a:p>
          <a:p>
            <a:r>
              <a:rPr lang="en-US" baseline="0" dirty="0"/>
              <a:t>*click* Schools with similar 2019 attendance rates had very different remote participation rates in 2021 </a:t>
            </a:r>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35</a:t>
            </a:fld>
            <a:endParaRPr lang="en-US" dirty="0"/>
          </a:p>
        </p:txBody>
      </p:sp>
    </p:spTree>
    <p:extLst>
      <p:ext uri="{BB962C8B-B14F-4D97-AF65-F5344CB8AC3E}">
        <p14:creationId xmlns:p14="http://schemas.microsoft.com/office/powerpoint/2010/main" val="2205746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**Click**This slide will illustrate the comparison</a:t>
            </a:r>
            <a:r>
              <a:rPr lang="en-US" baseline="0" dirty="0"/>
              <a:t> of school-level attendance rates in 2019 with the 2021 student participation rates. </a:t>
            </a:r>
          </a:p>
          <a:p>
            <a:endParaRPr lang="en-US" baseline="0" dirty="0"/>
          </a:p>
          <a:p>
            <a:r>
              <a:rPr lang="en-US" baseline="0" dirty="0"/>
              <a:t>***Click**First I will show the bars representing 2019 attendance rates. The overwhelming majority of schools that year had attendance rates in the 93 to 96 percent range. There were 31 schools in 2019 with average attendance rates in in the 97-98 percent range. </a:t>
            </a:r>
          </a:p>
          <a:p>
            <a:endParaRPr lang="en-US" baseline="0" dirty="0"/>
          </a:p>
          <a:p>
            <a:r>
              <a:rPr lang="en-US" baseline="0" dirty="0"/>
              <a:t>***Click***2021 school-level student participation rates fell within a much larger range relative to the attendance rates in 2019. There were 115 schools with student participation rates below 85 percent in 2021, compared to 2 schools in 2019, and there were 319 schools, including more than half of middle and high schools with participation rates at 99 percent or more, compared to zero schools in 2019. </a:t>
            </a:r>
          </a:p>
          <a:p>
            <a:endParaRPr lang="en-US" baseline="0" dirty="0"/>
          </a:p>
          <a:p>
            <a:r>
              <a:rPr lang="en-US" baseline="0" dirty="0" smtClean="0"/>
              <a:t>School that had similar attendance rates in 2019 had very different remote participation rates in 2021. For example, many </a:t>
            </a:r>
            <a:r>
              <a:rPr lang="en-US" baseline="0" dirty="0"/>
              <a:t>of the schools within the 95 percent attendance rate range in 2019 reporting almost perfect participation rates in 2021, whereas as other schools within that range reported much lower participation </a:t>
            </a:r>
            <a:r>
              <a:rPr lang="en-US" baseline="0" dirty="0" smtClean="0"/>
              <a:t>rates. What can we conclude from this?</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36</a:t>
            </a:fld>
            <a:endParaRPr lang="en-US" dirty="0"/>
          </a:p>
        </p:txBody>
      </p:sp>
    </p:spTree>
    <p:extLst>
      <p:ext uri="{BB962C8B-B14F-4D97-AF65-F5344CB8AC3E}">
        <p14:creationId xmlns:p14="http://schemas.microsoft.com/office/powerpoint/2010/main" val="3714847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To answer Chris’s question, we do not know what to make of these data trends. </a:t>
            </a:r>
          </a:p>
          <a:p>
            <a:r>
              <a:rPr lang="en-US" dirty="0"/>
              <a:t>click</a:t>
            </a:r>
          </a:p>
          <a:p>
            <a:r>
              <a:rPr lang="en-US" dirty="0"/>
              <a:t>It is possible that some schools are much more effective at others at engaging remote learners and that 100 percent participation indicates  learning and engagement by all students in a school. Data  may also reflect differences in standards used by different schools to consider a student participating.</a:t>
            </a:r>
          </a:p>
          <a:p>
            <a:r>
              <a:rPr lang="en-US" dirty="0"/>
              <a:t>As this slide will show, KDE guidance permits a broad range of criteria </a:t>
            </a:r>
          </a:p>
          <a:p>
            <a:r>
              <a:rPr lang="en-US" dirty="0"/>
              <a:t>Click</a:t>
            </a:r>
          </a:p>
          <a:p>
            <a:r>
              <a:rPr lang="en-US" dirty="0"/>
              <a:t>Previously, districts were permitted to determine their own criteria for participation. Click</a:t>
            </a:r>
          </a:p>
          <a:p>
            <a:r>
              <a:rPr lang="en-US" dirty="0"/>
              <a:t>In 2021, KDE identified specific evidence required at least once per day</a:t>
            </a:r>
          </a:p>
          <a:p>
            <a:pPr lvl="1"/>
            <a:r>
              <a:rPr lang="en-US" dirty="0"/>
              <a:t>Click</a:t>
            </a:r>
          </a:p>
          <a:p>
            <a:pPr lvl="1"/>
            <a:r>
              <a:rPr lang="en-US" dirty="0"/>
              <a:t>No minimum instructional hour equivalents have been associated with these criteria. This means that a student could log in briefly to a learning management system and be considered as participating for the entire day</a:t>
            </a:r>
          </a:p>
          <a:p>
            <a:pPr lvl="1"/>
            <a:r>
              <a:rPr lang="en-US" dirty="0"/>
              <a:t>Click</a:t>
            </a:r>
          </a:p>
          <a:p>
            <a:pPr lvl="1"/>
            <a:r>
              <a:rPr lang="en-US" dirty="0"/>
              <a:t>Some other states established time-related guidance</a:t>
            </a:r>
          </a:p>
          <a:p>
            <a:pPr lvl="1"/>
            <a:r>
              <a:rPr lang="en-US" dirty="0"/>
              <a:t>Click</a:t>
            </a:r>
          </a:p>
          <a:p>
            <a:pPr lvl="1"/>
            <a:r>
              <a:rPr lang="en-US" dirty="0"/>
              <a:t>Minimum requirements might be helpful to eliminate extreme variation in participation standards</a:t>
            </a:r>
          </a:p>
          <a:p>
            <a:pPr lvl="1"/>
            <a:endParaRPr lang="en-US" dirty="0"/>
          </a:p>
          <a:p>
            <a:pPr lvl="1"/>
            <a:r>
              <a:rPr lang="en-US" dirty="0"/>
              <a:t>OEA offers a series of recommendations</a:t>
            </a:r>
            <a:r>
              <a:rPr lang="en-US" baseline="0" dirty="0"/>
              <a:t> aimed at focusing greater attention on the quality of student participation data.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37</a:t>
            </a:fld>
            <a:endParaRPr lang="en-US" dirty="0"/>
          </a:p>
        </p:txBody>
      </p:sp>
    </p:spTree>
    <p:extLst>
      <p:ext uri="{BB962C8B-B14F-4D97-AF65-F5344CB8AC3E}">
        <p14:creationId xmlns:p14="http://schemas.microsoft.com/office/powerpoint/2010/main" val="30020386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a:defRPr/>
            </a:pPr>
            <a:r>
              <a:rPr lang="en-US" dirty="0"/>
              <a:t>OEA recommends first that KDE consider establishing minimum instructional hour equivalents . This</a:t>
            </a:r>
            <a:r>
              <a:rPr lang="en-US" baseline="0" dirty="0"/>
              <a:t> recommendation does not suggest that remote participation be measured by precise measures of instructional hour equivalents. Many experts recommend against this practice.. Minimum requirements could, however, rule out a single log in as evidence of participation</a:t>
            </a:r>
          </a:p>
          <a:p>
            <a:pPr defTabSz="948368">
              <a:defRPr/>
            </a:pPr>
            <a:endParaRPr lang="en-US" baseline="0" dirty="0"/>
          </a:p>
          <a:p>
            <a:pPr defTabSz="948368">
              <a:defRPr/>
            </a:pPr>
            <a:r>
              <a:rPr lang="en-US" baseline="0" dirty="0"/>
              <a:t>OEA also recommends that data be verified daily by a certified person at the school level. Random checks of student work on NTI days were already reported by districts in some NTI plans analyzed for this study.</a:t>
            </a:r>
          </a:p>
          <a:p>
            <a:pPr defTabSz="948368">
              <a:defRPr/>
            </a:pPr>
            <a:endParaRPr lang="en-US" baseline="0" dirty="0"/>
          </a:p>
          <a:p>
            <a:pPr defTabSz="948368">
              <a:defRPr/>
            </a:pPr>
            <a:r>
              <a:rPr lang="en-US" baseline="0" dirty="0"/>
              <a:t>Finally, OEA recommends that the department conduct annual participation data reviews in select districts. These reviews would serve not only as data checks but as  learning opportunities. </a:t>
            </a:r>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38</a:t>
            </a:fld>
            <a:endParaRPr lang="en-US" dirty="0"/>
          </a:p>
        </p:txBody>
      </p:sp>
    </p:spTree>
    <p:extLst>
      <p:ext uri="{BB962C8B-B14F-4D97-AF65-F5344CB8AC3E}">
        <p14:creationId xmlns:p14="http://schemas.microsoft.com/office/powerpoint/2010/main" val="2399409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processes recommended above or alternative ways of validating participation data in NTI districts would provide more insight than the current review of daily data in aggregate form.  The quality of data can’t be evaluated in aggregate form. KDE has never denied a district NTI days based on the quality of evidence submitted. </a:t>
            </a:r>
          </a:p>
          <a:p>
            <a:endParaRPr lang="en-US" dirty="0"/>
          </a:p>
          <a:p>
            <a:r>
              <a:rPr lang="en-US" dirty="0"/>
              <a:t>click</a:t>
            </a:r>
          </a:p>
          <a:p>
            <a:endParaRPr lang="en-US" dirty="0"/>
          </a:p>
          <a:p>
            <a:pPr defTabSz="948368">
              <a:defRPr/>
            </a:pPr>
            <a:r>
              <a:rPr lang="en-US" dirty="0"/>
              <a:t>Should KDE take steps to address participation data issues, it might reconsider whether daily NTI-day documentation submission and KDE review are necessary</a:t>
            </a:r>
          </a:p>
          <a:p>
            <a:endParaRPr lang="en-US" dirty="0"/>
          </a:p>
          <a:p>
            <a:pPr defTabSz="948368">
              <a:defRPr/>
            </a:pPr>
            <a:r>
              <a:rPr lang="en-US" dirty="0"/>
              <a:t>OEA has one final recommendation related to participation data; based on uncertainty about the degree of learning that can be measured on NTI day click</a:t>
            </a:r>
          </a:p>
          <a:p>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39</a:t>
            </a:fld>
            <a:endParaRPr lang="en-US" dirty="0"/>
          </a:p>
        </p:txBody>
      </p:sp>
    </p:spTree>
    <p:extLst>
      <p:ext uri="{BB962C8B-B14F-4D97-AF65-F5344CB8AC3E}">
        <p14:creationId xmlns:p14="http://schemas.microsoft.com/office/powerpoint/2010/main" val="17148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3288" algn="ctr"/>
            <a:endParaRPr lang="en-US" sz="2900" b="1" dirty="0"/>
          </a:p>
          <a:p>
            <a:r>
              <a:rPr lang="en-US" sz="2900" dirty="0"/>
              <a:t>Click</a:t>
            </a:r>
          </a:p>
          <a:p>
            <a:r>
              <a:rPr lang="en-US" sz="2900" dirty="0"/>
              <a:t>Attendance during NTI is measured through student “participation”</a:t>
            </a:r>
          </a:p>
          <a:p>
            <a:pPr marL="123288"/>
            <a:r>
              <a:rPr lang="en-US" sz="2900" dirty="0"/>
              <a:t>click</a:t>
            </a:r>
          </a:p>
          <a:p>
            <a:r>
              <a:rPr lang="en-US" sz="2900" dirty="0"/>
              <a:t>participation rates appear similar to attendance rates on the surface</a:t>
            </a:r>
          </a:p>
          <a:p>
            <a:pPr lvl="1"/>
            <a:r>
              <a:rPr lang="en-US" sz="2500" dirty="0"/>
              <a:t>click</a:t>
            </a:r>
          </a:p>
          <a:p>
            <a:r>
              <a:rPr lang="en-US" sz="2900" dirty="0"/>
              <a:t>Student-level participation data collected for the first time in  2021 show trends not evident from district NTI data which is normally reported</a:t>
            </a:r>
          </a:p>
          <a:p>
            <a:r>
              <a:rPr lang="en-US" sz="2900" dirty="0"/>
              <a:t>click</a:t>
            </a:r>
          </a:p>
          <a:p>
            <a:r>
              <a:rPr lang="en-US" sz="2900" dirty="0"/>
              <a:t>Some of data in the report raise questions about standards that are used by schools in reporting participating data </a:t>
            </a:r>
          </a:p>
          <a:p>
            <a:r>
              <a:rPr lang="en-US" sz="2900" dirty="0"/>
              <a:t>click</a:t>
            </a:r>
          </a:p>
          <a:p>
            <a:r>
              <a:rPr lang="en-US" sz="2900" dirty="0"/>
              <a:t>Many of the report’s recommendations focus on on those questions </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4</a:t>
            </a:fld>
            <a:endParaRPr lang="en-US" dirty="0"/>
          </a:p>
        </p:txBody>
      </p:sp>
    </p:spTree>
    <p:extLst>
      <p:ext uri="{BB962C8B-B14F-4D97-AF65-F5344CB8AC3E}">
        <p14:creationId xmlns:p14="http://schemas.microsoft.com/office/powerpoint/2010/main" val="36144677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OEA recommends that the</a:t>
            </a:r>
          </a:p>
          <a:p>
            <a:r>
              <a:rPr lang="en-US" dirty="0"/>
              <a:t> </a:t>
            </a:r>
          </a:p>
          <a:p>
            <a:r>
              <a:rPr lang="en-US" dirty="0"/>
              <a:t>General Assembly consider establishing a standard number of instructional hours to be granted on NTI days. </a:t>
            </a:r>
          </a:p>
          <a:p>
            <a:endParaRPr lang="en-US" dirty="0"/>
          </a:p>
          <a:p>
            <a:r>
              <a:rPr lang="en-US" dirty="0"/>
              <a:t>As noted earlier in the presentation, some districts are receiving up to one instructional hour more than others for each NTI day. </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40</a:t>
            </a:fld>
            <a:endParaRPr lang="en-US" dirty="0"/>
          </a:p>
        </p:txBody>
      </p:sp>
    </p:spTree>
    <p:extLst>
      <p:ext uri="{BB962C8B-B14F-4D97-AF65-F5344CB8AC3E}">
        <p14:creationId xmlns:p14="http://schemas.microsoft.com/office/powerpoint/2010/main" val="1154465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solidFill>
                  <a:srgbClr val="000000"/>
                </a:solidFill>
              </a:rPr>
              <a:t>We’ll move next to discuss background information and NTI program requirements, including a comparison of requirements for similar programs in other states</a:t>
            </a:r>
            <a:endParaRPr lang="en-US" baseline="0"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41</a:t>
            </a:fld>
            <a:endParaRPr lang="en-US" dirty="0">
              <a:solidFill>
                <a:srgbClr val="000000"/>
              </a:solidFill>
            </a:endParaRPr>
          </a:p>
        </p:txBody>
      </p:sp>
    </p:spTree>
    <p:extLst>
      <p:ext uri="{BB962C8B-B14F-4D97-AF65-F5344CB8AC3E}">
        <p14:creationId xmlns:p14="http://schemas.microsoft.com/office/powerpoint/2010/main" val="913514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analyzed 2018 reading and mathematics scores of students in NTI and Non-NTI districts taking into account:</a:t>
            </a:r>
          </a:p>
          <a:p>
            <a:pPr lvl="1"/>
            <a:r>
              <a:rPr lang="en-US" dirty="0"/>
              <a:t>Prior performance (2014)</a:t>
            </a:r>
          </a:p>
          <a:p>
            <a:pPr lvl="1"/>
            <a:r>
              <a:rPr lang="en-US" dirty="0"/>
              <a:t>Total numbers of weather days and NTI days</a:t>
            </a:r>
          </a:p>
          <a:p>
            <a:pPr lvl="1"/>
            <a:r>
              <a:rPr lang="en-US" dirty="0"/>
              <a:t>Years of NTI participation</a:t>
            </a:r>
          </a:p>
          <a:p>
            <a:pPr lvl="1"/>
            <a:r>
              <a:rPr lang="en-US" dirty="0"/>
              <a:t>Student demographic characteristics</a:t>
            </a:r>
          </a:p>
          <a:p>
            <a:pPr lvl="1"/>
            <a:r>
              <a:rPr lang="en-US" dirty="0"/>
              <a:t>click</a:t>
            </a:r>
          </a:p>
          <a:p>
            <a:r>
              <a:rPr lang="en-US" dirty="0"/>
              <a:t>And found no significant and substantial effects of NTI versus weather days on student performance</a:t>
            </a:r>
          </a:p>
          <a:p>
            <a:endParaRPr lang="en-US" dirty="0"/>
          </a:p>
          <a:p>
            <a:r>
              <a:rPr lang="en-US" dirty="0"/>
              <a:t>In other words, state test data alone do not provide cause for concern about the quality of continued learning on NTI days compared with weather make up days. Overall.</a:t>
            </a:r>
          </a:p>
          <a:p>
            <a:endParaRPr lang="en-US" dirty="0"/>
          </a:p>
          <a:p>
            <a:r>
              <a:rPr lang="en-US" dirty="0"/>
              <a:t>As the next series of slides will show, higher remote learning rates were associated with drops in student performance in 2021. The degree to which these drops were associated with remote learning versus other effects of the pandemic are not clear. </a:t>
            </a:r>
          </a:p>
          <a:p>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42</a:t>
            </a:fld>
            <a:endParaRPr lang="en-US" dirty="0"/>
          </a:p>
        </p:txBody>
      </p:sp>
    </p:spTree>
    <p:extLst>
      <p:ext uri="{BB962C8B-B14F-4D97-AF65-F5344CB8AC3E}">
        <p14:creationId xmlns:p14="http://schemas.microsoft.com/office/powerpoint/2010/main" val="7938087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students considered proficient or distinguished on state tests dropped from 2019—the last year in which students were tested, and 2021, with decreases being slightly greater in math than in reading. </a:t>
            </a:r>
          </a:p>
          <a:p>
            <a:endParaRPr lang="en-US" dirty="0"/>
          </a:p>
          <a:p>
            <a:endParaRPr lang="en-US" dirty="0"/>
          </a:p>
          <a:p>
            <a:r>
              <a:rPr lang="en-US" dirty="0"/>
              <a:t>(if asked)</a:t>
            </a:r>
          </a:p>
          <a:p>
            <a:r>
              <a:rPr lang="en-US" dirty="0"/>
              <a:t>Drops:</a:t>
            </a:r>
          </a:p>
          <a:p>
            <a:r>
              <a:rPr lang="en-US" dirty="0"/>
              <a:t>Math elem: 17</a:t>
            </a:r>
          </a:p>
          <a:p>
            <a:r>
              <a:rPr lang="en-US" dirty="0"/>
              <a:t>Reading elem: 15</a:t>
            </a:r>
          </a:p>
          <a:p>
            <a:r>
              <a:rPr lang="en-US" dirty="0"/>
              <a:t>Math middle: 19</a:t>
            </a:r>
          </a:p>
          <a:p>
            <a:r>
              <a:rPr lang="en-US" dirty="0"/>
              <a:t>Reading middle: 16</a:t>
            </a:r>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43</a:t>
            </a:fld>
            <a:endParaRPr lang="en-US" dirty="0"/>
          </a:p>
        </p:txBody>
      </p:sp>
    </p:spTree>
    <p:extLst>
      <p:ext uri="{BB962C8B-B14F-4D97-AF65-F5344CB8AC3E}">
        <p14:creationId xmlns:p14="http://schemas.microsoft.com/office/powerpoint/2010/main" val="34803897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percentage of students meeting CPE college readiness benchmarks for the ACT also dropped by about 6 percentage points in each subject. </a:t>
            </a:r>
          </a:p>
          <a:p>
            <a:endParaRPr lang="en-US" dirty="0"/>
          </a:p>
          <a:p>
            <a:r>
              <a:rPr lang="en-US" dirty="0"/>
              <a:t>(Note: for consistency with other slide take out the n counts?)</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44</a:t>
            </a:fld>
            <a:endParaRPr lang="en-US" dirty="0"/>
          </a:p>
        </p:txBody>
      </p:sp>
    </p:spTree>
    <p:extLst>
      <p:ext uri="{BB962C8B-B14F-4D97-AF65-F5344CB8AC3E}">
        <p14:creationId xmlns:p14="http://schemas.microsoft.com/office/powerpoint/2010/main" val="3622151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increases in the percentage of high school students failing at least one class, by subject and in any class. The percentage of students failing at least one math or English class increased by 7 percentage points and the percentage of students failing at least one of any class </a:t>
            </a:r>
            <a:r>
              <a:rPr lang="en-US" dirty="0" smtClean="0"/>
              <a:t>increased </a:t>
            </a:r>
            <a:r>
              <a:rPr lang="en-US" dirty="0"/>
              <a:t>by 11 percentage points.</a:t>
            </a:r>
          </a:p>
          <a:p>
            <a:r>
              <a:rPr lang="en-US" dirty="0"/>
              <a:t>Click</a:t>
            </a:r>
          </a:p>
          <a:p>
            <a:endParaRPr lang="en-US" dirty="0"/>
          </a:p>
          <a:p>
            <a:r>
              <a:rPr lang="en-US" dirty="0"/>
              <a:t>As shown in the report, increases were almost double in </a:t>
            </a:r>
            <a:r>
              <a:rPr lang="en-US" dirty="0" smtClean="0"/>
              <a:t>higher- </a:t>
            </a:r>
            <a:r>
              <a:rPr lang="en-US" dirty="0"/>
              <a:t>versus lower poverty schools. </a:t>
            </a:r>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45</a:t>
            </a:fld>
            <a:endParaRPr lang="en-US" dirty="0"/>
          </a:p>
        </p:txBody>
      </p:sp>
    </p:spTree>
    <p:extLst>
      <p:ext uri="{BB962C8B-B14F-4D97-AF65-F5344CB8AC3E}">
        <p14:creationId xmlns:p14="http://schemas.microsoft.com/office/powerpoint/2010/main" val="345238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baseline="0" dirty="0"/>
              <a:t>In conclusion,</a:t>
            </a:r>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46</a:t>
            </a:fld>
            <a:endParaRPr lang="en-US" dirty="0">
              <a:solidFill>
                <a:srgbClr val="000000"/>
              </a:solidFill>
            </a:endParaRPr>
          </a:p>
        </p:txBody>
      </p:sp>
    </p:spTree>
    <p:extLst>
      <p:ext uri="{BB962C8B-B14F-4D97-AF65-F5344CB8AC3E}">
        <p14:creationId xmlns:p14="http://schemas.microsoft.com/office/powerpoint/2010/main" val="2798631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3288" algn="ctr"/>
            <a:endParaRPr lang="en-US" b="1" dirty="0"/>
          </a:p>
          <a:p>
            <a:r>
              <a:rPr lang="en-US" dirty="0"/>
              <a:t>Allowed  districts to continue learning, meet calendar </a:t>
            </a:r>
          </a:p>
          <a:p>
            <a:pPr marL="123288"/>
            <a:r>
              <a:rPr lang="en-US" dirty="0"/>
              <a:t>    requirements despite inclement weather</a:t>
            </a:r>
          </a:p>
          <a:p>
            <a:pPr marL="123288"/>
            <a:endParaRPr lang="en-US" dirty="0"/>
          </a:p>
          <a:p>
            <a:r>
              <a:rPr lang="en-US" dirty="0"/>
              <a:t>Districts used an average of 5.4 NTI days or about </a:t>
            </a:r>
          </a:p>
          <a:p>
            <a:pPr marL="123288"/>
            <a:r>
              <a:rPr lang="en-US" dirty="0"/>
              <a:t>     3 percent of instructional year; rarely used 10 days</a:t>
            </a:r>
          </a:p>
          <a:p>
            <a:pPr marL="123288"/>
            <a:endParaRPr lang="en-US" dirty="0"/>
          </a:p>
          <a:p>
            <a:r>
              <a:rPr lang="en-US" dirty="0"/>
              <a:t>NTI districts continued to use weather days</a:t>
            </a:r>
          </a:p>
          <a:p>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47</a:t>
            </a:fld>
            <a:endParaRPr lang="en-US" dirty="0"/>
          </a:p>
        </p:txBody>
      </p:sp>
    </p:spTree>
    <p:extLst>
      <p:ext uri="{BB962C8B-B14F-4D97-AF65-F5344CB8AC3E}">
        <p14:creationId xmlns:p14="http://schemas.microsoft.com/office/powerpoint/2010/main" val="37536645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home access gaps enduring challenge</a:t>
            </a:r>
          </a:p>
          <a:p>
            <a:pPr marL="123288"/>
            <a:endParaRPr lang="en-US" dirty="0"/>
          </a:p>
          <a:p>
            <a:r>
              <a:rPr lang="en-US" dirty="0"/>
              <a:t>Narrowed during pandemic</a:t>
            </a:r>
          </a:p>
          <a:p>
            <a:endParaRPr lang="en-US" dirty="0"/>
          </a:p>
          <a:p>
            <a:r>
              <a:rPr lang="en-US" dirty="0"/>
              <a:t>Important equity concern NTI and “homework gap”</a:t>
            </a:r>
          </a:p>
          <a:p>
            <a:endParaRPr lang="en-US" dirty="0"/>
          </a:p>
          <a:p>
            <a:r>
              <a:rPr lang="en-US" dirty="0"/>
              <a:t>Accurate student  home access data important; systematic data collection should be sustained</a:t>
            </a:r>
          </a:p>
          <a:p>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48</a:t>
            </a:fld>
            <a:endParaRPr lang="en-US" dirty="0"/>
          </a:p>
        </p:txBody>
      </p:sp>
    </p:spTree>
    <p:extLst>
      <p:ext uri="{BB962C8B-B14F-4D97-AF65-F5344CB8AC3E}">
        <p14:creationId xmlns:p14="http://schemas.microsoft.com/office/powerpoint/2010/main" val="36334158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just noted, OEA found no substantial effects of NTI on achievement pre-COVID, but reported substantial drops in student achievement during extended remote learning. </a:t>
            </a:r>
          </a:p>
          <a:p>
            <a:endParaRPr lang="en-US" dirty="0"/>
          </a:p>
          <a:p>
            <a:pPr defTabSz="948368">
              <a:defRPr/>
            </a:pPr>
            <a:r>
              <a:rPr lang="en-US" dirty="0"/>
              <a:t>Relative effects of remote learning vs. other COVID-associated factors on these drops are not known</a:t>
            </a:r>
          </a:p>
          <a:p>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49</a:t>
            </a:fld>
            <a:endParaRPr lang="en-US" dirty="0"/>
          </a:p>
        </p:txBody>
      </p:sp>
    </p:spTree>
    <p:extLst>
      <p:ext uri="{BB962C8B-B14F-4D97-AF65-F5344CB8AC3E}">
        <p14:creationId xmlns:p14="http://schemas.microsoft.com/office/powerpoint/2010/main" val="360100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endParaRPr lang="en-US" dirty="0">
              <a:solidFill>
                <a:srgbClr val="000000"/>
              </a:solidFill>
            </a:endParaRPr>
          </a:p>
          <a:p>
            <a:r>
              <a:rPr lang="en-US" baseline="0" dirty="0"/>
              <a:t>OEA used a variety of data from the Kentucky Department of Education.</a:t>
            </a:r>
          </a:p>
          <a:p>
            <a:endParaRPr lang="en-US" baseline="0" dirty="0"/>
          </a:p>
          <a:p>
            <a:r>
              <a:rPr lang="en-US" baseline="0" dirty="0"/>
              <a:t>Click</a:t>
            </a:r>
          </a:p>
          <a:p>
            <a:endParaRPr lang="en-US" baseline="0" dirty="0"/>
          </a:p>
          <a:p>
            <a:r>
              <a:rPr lang="en-US" baseline="0" dirty="0"/>
              <a:t> Of particular value to the study was the statewide student-level participation data first collected by KDE in 2021. Kentucky was one of only two states to collect these data and has been called a national leader by the nonprofit Attendance Works. </a:t>
            </a:r>
          </a:p>
          <a:p>
            <a:endParaRPr lang="en-US" baseline="0" dirty="0"/>
          </a:p>
          <a:p>
            <a:r>
              <a:rPr lang="en-US" baseline="0" dirty="0"/>
              <a:t>Because of proactive attention to data standards by KDE, KY may be the only state  to know student-level remote instruction rates in 2021 .</a:t>
            </a:r>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4690577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900" dirty="0"/>
          </a:p>
          <a:p>
            <a:pPr marL="474184" lvl="1"/>
            <a:r>
              <a:rPr lang="en-US" sz="2500" dirty="0"/>
              <a:t>Attendance rates and participation rates appear very similar on the surface</a:t>
            </a:r>
          </a:p>
          <a:p>
            <a:pPr marL="474184" lvl="1"/>
            <a:endParaRPr lang="en-US" sz="2500" dirty="0"/>
          </a:p>
          <a:p>
            <a:pPr marL="474184" lvl="1"/>
            <a:endParaRPr lang="en-US" sz="2500" dirty="0"/>
          </a:p>
          <a:p>
            <a:pPr marL="474184" lvl="1"/>
            <a:endParaRPr lang="en-US" sz="2500" dirty="0"/>
          </a:p>
          <a:p>
            <a:pPr marL="474184" lvl="1"/>
            <a:r>
              <a:rPr lang="en-US" sz="2500" dirty="0"/>
              <a:t>Closer analyses, especially those made possible by the student-level data collected in the 2021 school year reveal important trends not evident in aggregate data</a:t>
            </a:r>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50</a:t>
            </a:fld>
            <a:endParaRPr lang="en-US" dirty="0"/>
          </a:p>
        </p:txBody>
      </p:sp>
    </p:spTree>
    <p:extLst>
      <p:ext uri="{BB962C8B-B14F-4D97-AF65-F5344CB8AC3E}">
        <p14:creationId xmlns:p14="http://schemas.microsoft.com/office/powerpoint/2010/main" val="11490394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74184" lvl="1"/>
            <a:r>
              <a:rPr lang="en-US" sz="2500" dirty="0"/>
              <a:t>Student-level also reveal </a:t>
            </a:r>
          </a:p>
          <a:p>
            <a:pPr marL="474184" lvl="1"/>
            <a:endParaRPr lang="en-US" sz="2500" dirty="0"/>
          </a:p>
          <a:p>
            <a:pPr marL="474184" lvl="1"/>
            <a:r>
              <a:rPr lang="en-US" sz="2500" dirty="0"/>
              <a:t>And unexplained variation between in-person and remote chronic absence rates</a:t>
            </a:r>
          </a:p>
          <a:p>
            <a:pPr marL="474184" lvl="1"/>
            <a:r>
              <a:rPr lang="en-US" sz="2500" dirty="0"/>
              <a:t>click</a:t>
            </a:r>
          </a:p>
          <a:p>
            <a:pPr marL="474184" lvl="1"/>
            <a:r>
              <a:rPr lang="en-US" sz="2500" dirty="0"/>
              <a:t>And between what schools normally report for attendance and what they report for participation</a:t>
            </a:r>
          </a:p>
          <a:p>
            <a:endParaRPr lang="en-US" dirty="0"/>
          </a:p>
        </p:txBody>
      </p:sp>
      <p:sp>
        <p:nvSpPr>
          <p:cNvPr id="4" name="Slide Number Placeholder 3"/>
          <p:cNvSpPr>
            <a:spLocks noGrp="1"/>
          </p:cNvSpPr>
          <p:nvPr>
            <p:ph type="sldNum" sz="quarter" idx="5"/>
          </p:nvPr>
        </p:nvSpPr>
        <p:spPr/>
        <p:txBody>
          <a:bodyPr/>
          <a:lstStyle/>
          <a:p>
            <a:pPr>
              <a:defRPr/>
            </a:pPr>
            <a:fld id="{5012FC22-9ED1-4DD0-AD10-1F10BDD3DF47}" type="slidenum">
              <a:rPr lang="en-US" smtClean="0"/>
              <a:pPr>
                <a:defRPr/>
              </a:pPr>
              <a:t>51</a:t>
            </a:fld>
            <a:endParaRPr lang="en-US" dirty="0"/>
          </a:p>
        </p:txBody>
      </p:sp>
    </p:spTree>
    <p:extLst>
      <p:ext uri="{BB962C8B-B14F-4D97-AF65-F5344CB8AC3E}">
        <p14:creationId xmlns:p14="http://schemas.microsoft.com/office/powerpoint/2010/main" val="2641281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52</a:t>
            </a:fld>
            <a:endParaRPr lang="en-US" dirty="0"/>
          </a:p>
        </p:txBody>
      </p:sp>
    </p:spTree>
    <p:extLst>
      <p:ext uri="{BB962C8B-B14F-4D97-AF65-F5344CB8AC3E}">
        <p14:creationId xmlns:p14="http://schemas.microsoft.com/office/powerpoint/2010/main" val="15027574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53</a:t>
            </a:fld>
            <a:endParaRPr lang="en-US" dirty="0"/>
          </a:p>
        </p:txBody>
      </p:sp>
    </p:spTree>
    <p:extLst>
      <p:ext uri="{BB962C8B-B14F-4D97-AF65-F5344CB8AC3E}">
        <p14:creationId xmlns:p14="http://schemas.microsoft.com/office/powerpoint/2010/main" val="26957773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the percentage of instructional days that students learned remotely, by district in 2021. </a:t>
            </a:r>
          </a:p>
          <a:p>
            <a:r>
              <a:rPr lang="en-US" dirty="0" smtClean="0"/>
              <a:t>Individual students within each district may have learned remotely at lower or higher rates. </a:t>
            </a:r>
          </a:p>
          <a:p>
            <a:endParaRPr lang="en-US" dirty="0" smtClean="0"/>
          </a:p>
          <a:p>
            <a:r>
              <a:rPr lang="en-US" dirty="0" smtClean="0"/>
              <a:t>On average 68 percent of instructional days were remote.  Remote instruction rates ranged broadly from a low of 10 percent to a high of 93 percent.  Districts with higher remote rates included many rural districts as well as Jefferson County.  On average the percent of students living in poverty was greater in higher versus lower remote districts. </a:t>
            </a:r>
          </a:p>
          <a:p>
            <a:endParaRPr lang="en-US" dirty="0" smtClean="0"/>
          </a:p>
          <a:p>
            <a:r>
              <a:rPr lang="en-US" dirty="0" smtClean="0"/>
              <a:t>Given high rates or remote learning, student home internet access became especially critical in 2021. On the next slide, Deb will review trends in student home access data. </a:t>
            </a:r>
          </a:p>
          <a:p>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54</a:t>
            </a:fld>
            <a:endParaRPr lang="en-US" dirty="0">
              <a:solidFill>
                <a:srgbClr val="000000"/>
              </a:solidFill>
            </a:endParaRPr>
          </a:p>
        </p:txBody>
      </p:sp>
    </p:spTree>
    <p:extLst>
      <p:ext uri="{BB962C8B-B14F-4D97-AF65-F5344CB8AC3E}">
        <p14:creationId xmlns:p14="http://schemas.microsoft.com/office/powerpoint/2010/main" val="54716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Click </a:t>
            </a:r>
          </a:p>
          <a:p>
            <a:r>
              <a:rPr lang="en-US" baseline="0" dirty="0"/>
              <a:t>Staff also analyzed surrounding state policies and reviewed national literature</a:t>
            </a:r>
          </a:p>
          <a:p>
            <a:r>
              <a:rPr lang="en-US" baseline="0" dirty="0"/>
              <a:t>click</a:t>
            </a:r>
          </a:p>
          <a:p>
            <a:r>
              <a:rPr lang="en-US" baseline="0" dirty="0"/>
              <a:t>The study  </a:t>
            </a:r>
            <a:r>
              <a:rPr lang="en-US" dirty="0"/>
              <a:t>does not address health, economic and other issues specific to COVID-era NTI </a:t>
            </a:r>
            <a:r>
              <a:rPr lang="en-US" baseline="0" dirty="0"/>
              <a:t>contains limited data from educators or administrators</a:t>
            </a:r>
          </a:p>
          <a:p>
            <a:r>
              <a:rPr lang="en-US" dirty="0"/>
              <a:t>Click</a:t>
            </a:r>
          </a:p>
          <a:p>
            <a:r>
              <a:rPr lang="en-US" dirty="0"/>
              <a:t>And NTI </a:t>
            </a:r>
            <a:r>
              <a:rPr lang="en-US" baseline="0" dirty="0"/>
              <a:t>contains limited data from educators or administrators</a:t>
            </a:r>
            <a:endParaRPr lang="en-US" dirty="0"/>
          </a:p>
          <a:p>
            <a:r>
              <a:rPr lang="en-US" dirty="0"/>
              <a:t>Click</a:t>
            </a:r>
          </a:p>
          <a:p>
            <a:r>
              <a:rPr lang="en-US" dirty="0"/>
              <a:t>Therefore, the report contains limited data on some truly innovative aspects of the program, though the report does contain some anecdotal data</a:t>
            </a:r>
          </a:p>
          <a:p>
            <a:endParaRPr lang="en-US" baseline="0"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262312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solidFill>
                  <a:srgbClr val="000000"/>
                </a:solidFill>
              </a:rPr>
              <a:t>We’ll move next to discuss background information and NTI program requirements, including a comparison of requirements for similar programs in other states</a:t>
            </a:r>
            <a:endParaRPr lang="en-US" baseline="0"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53975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68" eaLnBrk="1" hangingPunct="1">
              <a:spcBef>
                <a:spcPct val="0"/>
              </a:spcBef>
              <a:defRPr/>
            </a:pPr>
            <a:r>
              <a:rPr lang="en-US" dirty="0"/>
              <a:t>Click</a:t>
            </a:r>
          </a:p>
          <a:p>
            <a:pPr defTabSz="948368" eaLnBrk="1" hangingPunct="1">
              <a:spcBef>
                <a:spcPct val="0"/>
              </a:spcBef>
              <a:defRPr/>
            </a:pPr>
            <a:r>
              <a:rPr lang="en-US" dirty="0"/>
              <a:t>The</a:t>
            </a:r>
            <a:r>
              <a:rPr lang="en-US" baseline="0" dirty="0"/>
              <a:t> General Aseembly created the NTI program in 2011, which was a </a:t>
            </a:r>
            <a:r>
              <a:rPr lang="en-US" dirty="0">
                <a:solidFill>
                  <a:prstClr val="black"/>
                </a:solidFill>
              </a:rPr>
              <a:t>High-weather year;</a:t>
            </a:r>
          </a:p>
          <a:p>
            <a:pPr defTabSz="948368" eaLnBrk="1" hangingPunct="1">
              <a:spcBef>
                <a:spcPct val="0"/>
              </a:spcBef>
              <a:defRPr/>
            </a:pPr>
            <a:r>
              <a:rPr lang="en-US" dirty="0">
                <a:solidFill>
                  <a:prstClr val="black"/>
                </a:solidFill>
              </a:rPr>
              <a:t>many districts did not meet calendar requirements. The program allowed up to 10 remote student attendance days for very high weather districts</a:t>
            </a:r>
          </a:p>
          <a:p>
            <a:pPr defTabSz="948368" eaLnBrk="1" hangingPunct="1">
              <a:spcBef>
                <a:spcPct val="0"/>
              </a:spcBef>
              <a:defRPr/>
            </a:pPr>
            <a:r>
              <a:rPr lang="en-US" dirty="0">
                <a:solidFill>
                  <a:prstClr val="black"/>
                </a:solidFill>
              </a:rPr>
              <a:t>Click</a:t>
            </a:r>
          </a:p>
          <a:p>
            <a:pPr defTabSz="948368" eaLnBrk="1" hangingPunct="1">
              <a:spcBef>
                <a:spcPct val="0"/>
              </a:spcBef>
              <a:defRPr/>
            </a:pPr>
            <a:r>
              <a:rPr lang="en-US" dirty="0">
                <a:solidFill>
                  <a:prstClr val="black"/>
                </a:solidFill>
              </a:rPr>
              <a:t>The following year, three districts entered the program</a:t>
            </a:r>
          </a:p>
          <a:p>
            <a:pPr defTabSz="948368" eaLnBrk="1" hangingPunct="1">
              <a:spcBef>
                <a:spcPct val="0"/>
              </a:spcBef>
              <a:defRPr/>
            </a:pPr>
            <a:r>
              <a:rPr lang="en-US" dirty="0">
                <a:solidFill>
                  <a:prstClr val="black"/>
                </a:solidFill>
              </a:rPr>
              <a:t>Click</a:t>
            </a:r>
          </a:p>
          <a:p>
            <a:pPr defTabSz="948368" eaLnBrk="1" hangingPunct="1">
              <a:spcBef>
                <a:spcPct val="0"/>
              </a:spcBef>
              <a:defRPr/>
            </a:pPr>
            <a:r>
              <a:rPr lang="en-US" dirty="0">
                <a:solidFill>
                  <a:prstClr val="black"/>
                </a:solidFill>
              </a:rPr>
              <a:t>Folliwng a very high weather year, the General assembly extended program eligibility to all districts; new districts entered in 2015 and each of the subsequent years. </a:t>
            </a:r>
          </a:p>
          <a:p>
            <a:pPr defTabSz="948368" eaLnBrk="1" hangingPunct="1">
              <a:spcBef>
                <a:spcPct val="0"/>
              </a:spcBef>
              <a:defRPr/>
            </a:pPr>
            <a:r>
              <a:rPr lang="en-US" dirty="0">
                <a:solidFill>
                  <a:prstClr val="black"/>
                </a:solidFill>
              </a:rPr>
              <a:t>Click</a:t>
            </a:r>
          </a:p>
          <a:p>
            <a:pPr defTabSz="948368" eaLnBrk="1" hangingPunct="1">
              <a:spcBef>
                <a:spcPct val="0"/>
              </a:spcBef>
              <a:defRPr/>
            </a:pPr>
            <a:r>
              <a:rPr lang="en-US" dirty="0">
                <a:solidFill>
                  <a:prstClr val="black"/>
                </a:solidFill>
              </a:rPr>
              <a:t>In 2018 the General Assembly added oversight and reporting requirements</a:t>
            </a:r>
          </a:p>
          <a:p>
            <a:pPr defTabSz="948368" eaLnBrk="1" hangingPunct="1">
              <a:spcBef>
                <a:spcPct val="0"/>
              </a:spcBef>
              <a:defRPr/>
            </a:pPr>
            <a:r>
              <a:rPr lang="en-US" dirty="0">
                <a:solidFill>
                  <a:prstClr val="black"/>
                </a:solidFill>
              </a:rPr>
              <a:t>Click</a:t>
            </a:r>
          </a:p>
          <a:p>
            <a:pPr defTabSz="948368" eaLnBrk="1" hangingPunct="1">
              <a:spcBef>
                <a:spcPct val="0"/>
              </a:spcBef>
              <a:defRPr/>
            </a:pPr>
            <a:r>
              <a:rPr lang="en-US" dirty="0">
                <a:solidFill>
                  <a:prstClr val="black"/>
                </a:solidFill>
              </a:rPr>
              <a:t>When schools were closed for in-person instruction in March of 2020, all disricst were permitted to enter the program and the 10-day limit was extended</a:t>
            </a:r>
          </a:p>
          <a:p>
            <a:pPr defTabSz="948368" eaLnBrk="1" hangingPunct="1">
              <a:spcBef>
                <a:spcPct val="0"/>
              </a:spcBef>
              <a:defRPr/>
            </a:pPr>
            <a:r>
              <a:rPr lang="en-US" dirty="0">
                <a:solidFill>
                  <a:prstClr val="black"/>
                </a:solidFill>
              </a:rPr>
              <a:t>Click</a:t>
            </a:r>
          </a:p>
          <a:p>
            <a:pPr defTabSz="948368" eaLnBrk="1" hangingPunct="1">
              <a:spcBef>
                <a:spcPct val="0"/>
              </a:spcBef>
              <a:defRPr/>
            </a:pPr>
            <a:r>
              <a:rPr lang="en-US" dirty="0">
                <a:solidFill>
                  <a:prstClr val="black"/>
                </a:solidFill>
              </a:rPr>
              <a:t>The day limit was reinstated this school year</a:t>
            </a:r>
          </a:p>
          <a:p>
            <a:pPr defTabSz="948368" eaLnBrk="1" hangingPunct="1">
              <a:spcBef>
                <a:spcPct val="0"/>
              </a:spcBef>
              <a:defRPr/>
            </a:pPr>
            <a:r>
              <a:rPr lang="en-US" dirty="0">
                <a:solidFill>
                  <a:prstClr val="black"/>
                </a:solidFill>
              </a:rPr>
              <a:t>The report refers to two district phases of program implementation</a:t>
            </a:r>
          </a:p>
          <a:p>
            <a:pPr defTabSz="948368" eaLnBrk="1" hangingPunct="1">
              <a:spcBef>
                <a:spcPct val="0"/>
              </a:spcBef>
              <a:defRPr/>
            </a:pPr>
            <a:r>
              <a:rPr lang="en-US" dirty="0">
                <a:solidFill>
                  <a:prstClr val="black"/>
                </a:solidFill>
              </a:rPr>
              <a:t>Click</a:t>
            </a:r>
          </a:p>
          <a:p>
            <a:pPr defTabSz="948368" eaLnBrk="1" hangingPunct="1">
              <a:spcBef>
                <a:spcPct val="0"/>
              </a:spcBef>
              <a:defRPr/>
            </a:pPr>
            <a:r>
              <a:rPr lang="en-US" dirty="0">
                <a:solidFill>
                  <a:prstClr val="black"/>
                </a:solidFill>
              </a:rPr>
              <a:t>NTI and </a:t>
            </a:r>
          </a:p>
          <a:p>
            <a:pPr defTabSz="948368" eaLnBrk="1" hangingPunct="1">
              <a:spcBef>
                <a:spcPct val="0"/>
              </a:spcBef>
              <a:defRPr/>
            </a:pPr>
            <a:r>
              <a:rPr lang="en-US" dirty="0">
                <a:solidFill>
                  <a:prstClr val="black"/>
                </a:solidFill>
              </a:rPr>
              <a:t>Click</a:t>
            </a:r>
          </a:p>
          <a:p>
            <a:pPr defTabSz="948368" eaLnBrk="1" hangingPunct="1">
              <a:spcBef>
                <a:spcPct val="0"/>
              </a:spcBef>
              <a:defRPr/>
            </a:pPr>
            <a:r>
              <a:rPr lang="en-US" dirty="0">
                <a:solidFill>
                  <a:prstClr val="black"/>
                </a:solidFill>
              </a:rPr>
              <a:t>pre0COVID-era NTI</a:t>
            </a:r>
          </a:p>
          <a:p>
            <a:pPr defTabSz="948368" eaLnBrk="1" hangingPunct="1">
              <a:spcBef>
                <a:spcPct val="0"/>
              </a:spcBef>
              <a:defRPr/>
            </a:pPr>
            <a:endParaRPr lang="en-US" dirty="0">
              <a:solidFill>
                <a:prstClr val="black"/>
              </a:solidFill>
            </a:endParaRPr>
          </a:p>
          <a:p>
            <a:pPr defTabSz="948368" eaLnBrk="1" hangingPunct="1">
              <a:spcBef>
                <a:spcPct val="0"/>
              </a:spcBef>
              <a:defRPr/>
            </a:pPr>
            <a:r>
              <a:rPr lang="en-US" dirty="0">
                <a:solidFill>
                  <a:prstClr val="black"/>
                </a:solidFill>
              </a:rPr>
              <a:t>We’ll more now to look at the statutory requirements of the program</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pPr>
                <a:defRPr/>
              </a:pPr>
              <a:t>8</a:t>
            </a:fld>
            <a:endParaRPr lang="en-US" dirty="0"/>
          </a:p>
        </p:txBody>
      </p:sp>
    </p:spTree>
    <p:extLst>
      <p:ext uri="{BB962C8B-B14F-4D97-AF65-F5344CB8AC3E}">
        <p14:creationId xmlns:p14="http://schemas.microsoft.com/office/powerpoint/2010/main" val="1468985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sz="3700" dirty="0">
                <a:solidFill>
                  <a:srgbClr val="000000"/>
                </a:solidFill>
              </a:rPr>
              <a:t>Click</a:t>
            </a:r>
          </a:p>
          <a:p>
            <a:pPr defTabSz="914132">
              <a:defRPr/>
            </a:pPr>
            <a:r>
              <a:rPr lang="en-US" sz="3700" dirty="0">
                <a:solidFill>
                  <a:srgbClr val="000000"/>
                </a:solidFill>
              </a:rPr>
              <a:t>Statute</a:t>
            </a:r>
            <a:r>
              <a:rPr lang="en-US" sz="3700" dirty="0"/>
              <a:t> allows districts to count Up to 10 student attendance days </a:t>
            </a:r>
          </a:p>
          <a:p>
            <a:pPr defTabSz="914132">
              <a:defRPr/>
            </a:pPr>
            <a:r>
              <a:rPr lang="en-US" sz="3700" dirty="0"/>
              <a:t>As the report notes, the hours counted for each district vary. </a:t>
            </a:r>
          </a:p>
          <a:p>
            <a:r>
              <a:rPr lang="en-US" sz="3700" dirty="0"/>
              <a:t>click</a:t>
            </a:r>
          </a:p>
          <a:p>
            <a:r>
              <a:rPr lang="en-US" sz="3700" dirty="0"/>
              <a:t>To participate in the program, districts must have NTI plans approved by KDE</a:t>
            </a:r>
          </a:p>
          <a:p>
            <a:r>
              <a:rPr lang="en-US" sz="3700" dirty="0"/>
              <a:t>Click</a:t>
            </a:r>
          </a:p>
          <a:p>
            <a:r>
              <a:rPr lang="en-US" sz="3700" dirty="0"/>
              <a:t>It requires that daily attendance for purposes of school funding be determined through regulation</a:t>
            </a:r>
          </a:p>
          <a:p>
            <a:r>
              <a:rPr lang="en-US" sz="3700" dirty="0"/>
              <a:t>Click</a:t>
            </a:r>
          </a:p>
          <a:p>
            <a:r>
              <a:rPr lang="en-US" sz="3700" dirty="0"/>
              <a:t>Based on the regulation, attendance on NTI days themselves is not used in funding calculations</a:t>
            </a:r>
          </a:p>
        </p:txBody>
      </p:sp>
      <p:sp>
        <p:nvSpPr>
          <p:cNvPr id="4" name="Slide Number Placeholder 3"/>
          <p:cNvSpPr>
            <a:spLocks noGrp="1"/>
          </p:cNvSpPr>
          <p:nvPr>
            <p:ph type="sldNum" sz="quarter" idx="10"/>
          </p:nvPr>
        </p:nvSpPr>
        <p:spPr/>
        <p:txBody>
          <a:bodyPr/>
          <a:lstStyle/>
          <a:p>
            <a:pPr>
              <a:defRPr/>
            </a:pPr>
            <a:fld id="{5012FC22-9ED1-4DD0-AD10-1F10BDD3DF47}"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94271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2" y="0"/>
            <a:ext cx="9143999" cy="5135430"/>
          </a:xfrm>
          <a:prstGeom prst="rect">
            <a:avLst/>
          </a:prstGeom>
          <a:solidFill>
            <a:srgbClr val="0033CC"/>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atin typeface="Calibri" panose="020F0502020204030204" pitchFamily="34" charset="0"/>
              </a:defRPr>
            </a:lvl1pPr>
            <a:extLst/>
          </a:lstStyle>
          <a:p>
            <a:r>
              <a:rPr kumimoji="0"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pPr>
              <a:defRPr/>
            </a:pPr>
            <a:fld id="{45F10C2D-1811-4775-8A92-E3A1F584CE33}"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p>
            <a:pPr>
              <a:defRPr/>
            </a:pPr>
            <a:fld id="{26FED307-6808-48F4-B0C3-65A3BBF31726}"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9" y="0"/>
            <a:ext cx="2514601" cy="6858000"/>
          </a:xfrm>
          <a:prstGeom prst="rect">
            <a:avLst/>
          </a:prstGeom>
          <a:solidFill>
            <a:srgbClr val="0033CC"/>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panose="020B0604020202020204" pitchFamily="34" charset="0"/>
              <a:cs typeface="Arial" panose="020B0604020202020204" pitchFamily="34" charset="0"/>
            </a:endParaRPr>
          </a:p>
        </p:txBody>
      </p:sp>
      <p:sp>
        <p:nvSpPr>
          <p:cNvPr id="2" name="Vertical Title 1"/>
          <p:cNvSpPr>
            <a:spLocks noGrp="1"/>
          </p:cNvSpPr>
          <p:nvPr>
            <p:ph type="title" orient="vert"/>
          </p:nvPr>
        </p:nvSpPr>
        <p:spPr>
          <a:xfrm>
            <a:off x="6781800" y="274640"/>
            <a:ext cx="1905000" cy="5851525"/>
          </a:xfrm>
        </p:spPr>
        <p:txBody>
          <a:bodyPr vert="eaVert"/>
          <a:lstStyle>
            <a:lvl1pPr>
              <a:defRPr>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Vertical Text Placeholder 2"/>
          <p:cNvSpPr>
            <a:spLocks noGrp="1"/>
          </p:cNvSpPr>
          <p:nvPr>
            <p:ph type="body" orient="vert" idx="1"/>
          </p:nvPr>
        </p:nvSpPr>
        <p:spPr>
          <a:xfrm>
            <a:off x="457200" y="304801"/>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a:xfrm>
            <a:off x="2640598" y="6377460"/>
            <a:ext cx="3836404" cy="365125"/>
          </a:xfr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4C8BDE9E-2670-4954-96AB-847E0292FC37}"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2534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473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116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9774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9032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8509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550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379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lgn="ctr">
              <a:defRPr>
                <a:latin typeface="Calibri" panose="020F0502020204030204" pitchFamily="34" charset="0"/>
                <a:cs typeface="Arial" panose="020B0604020202020204" pitchFamily="34" charset="0"/>
              </a:defRPr>
            </a:lvl1pPr>
            <a:extLst/>
          </a:lstStyle>
          <a:p>
            <a:r>
              <a:rPr kumimoji="0"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Arial" panose="020B0604020202020204" pitchFamily="34" charset="0"/>
              </a:defRPr>
            </a:lvl1pPr>
            <a:lvl2pPr>
              <a:defRPr>
                <a:latin typeface="Calibri" panose="020F0502020204030204" pitchFamily="34" charset="0"/>
                <a:cs typeface="Arial" panose="020B0604020202020204" pitchFamily="34" charset="0"/>
              </a:defRPr>
            </a:lvl2pPr>
            <a:lvl3pPr>
              <a:defRPr>
                <a:latin typeface="Calibri" panose="020F0502020204030204" pitchFamily="34" charset="0"/>
                <a:cs typeface="Arial" panose="020B0604020202020204" pitchFamily="34" charset="0"/>
              </a:defRPr>
            </a:lvl3pPr>
            <a:lvl4pPr>
              <a:defRPr>
                <a:latin typeface="Calibri" panose="020F0502020204030204" pitchFamily="34" charset="0"/>
                <a:cs typeface="Arial" panose="020B0604020202020204" pitchFamily="34" charset="0"/>
              </a:defRPr>
            </a:lvl4pPr>
            <a:lvl5pPr>
              <a:defRPr>
                <a:latin typeface="Calibri" panose="020F0502020204030204" pitchFamily="34" charset="0"/>
                <a:cs typeface="Arial" panose="020B0604020202020204"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6341818-0A42-41AA-9C03-F736148CE495}"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72444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728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796DC-C089-4F3B-99FB-CF0C774E9048}" type="datetimeFigureOut">
              <a:rPr lang="en-US" smtClean="0">
                <a:solidFill>
                  <a:prstClr val="black">
                    <a:tint val="75000"/>
                  </a:prstClr>
                </a:solidFill>
              </a:rPr>
              <a:pPr/>
              <a:t>11/12/2021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6DED8D2-CCB4-4E9F-A922-892A04731C2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3751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29464" y="0"/>
            <a:ext cx="9144000" cy="2602520"/>
          </a:xfrm>
          <a:prstGeom prst="rect">
            <a:avLst/>
          </a:prstGeom>
          <a:solidFill>
            <a:srgbClr val="0033CC"/>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Calibri" panose="020F0502020204030204" pitchFamily="34" charset="0"/>
              <a:cs typeface="Arial" panose="020B0604020202020204" pitchFamily="34" charset="0"/>
            </a:endParaRPr>
          </a:p>
        </p:txBody>
      </p:sp>
      <p:sp>
        <p:nvSpPr>
          <p:cNvPr id="12" name="Rectangle 11"/>
          <p:cNvSpPr/>
          <p:nvPr/>
        </p:nvSpPr>
        <p:spPr bwMode="invGray">
          <a:xfrm>
            <a:off x="0" y="2602520"/>
            <a:ext cx="9144000" cy="45720"/>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atin typeface="Calibri" panose="020F0502020204030204" pitchFamily="34" charset="0"/>
                <a:cs typeface="Arial" panose="020B0604020202020204" pitchFamily="34" charset="0"/>
              </a:defRPr>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cs typeface="Arial" panose="020B0604020202020204" pitchFamily="34" charset="0"/>
              </a:defRPr>
            </a:lvl1pPr>
          </a:lstStyle>
          <a:p>
            <a:pPr>
              <a:defRPr/>
            </a:pPr>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cs typeface="Arial" panose="020B0604020202020204"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cs typeface="Arial" panose="020B0604020202020204" pitchFamily="34" charset="0"/>
              </a:defRPr>
            </a:lvl1pPr>
          </a:lstStyle>
          <a:p>
            <a:pPr>
              <a:defRPr/>
            </a:pPr>
            <a:fld id="{C8992EAB-2577-4356-B77E-501B5B2E382D}"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3281" y="152401"/>
            <a:ext cx="8229600" cy="1251062"/>
          </a:xfrm>
        </p:spPr>
        <p:txBody>
          <a:bodyPr/>
          <a:lstStyle>
            <a:lvl1pPr>
              <a:defRPr>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Content Placeholder 2"/>
          <p:cNvSpPr>
            <a:spLocks noGrp="1"/>
          </p:cNvSpPr>
          <p:nvPr>
            <p:ph sz="half" idx="1"/>
          </p:nvPr>
        </p:nvSpPr>
        <p:spPr>
          <a:xfrm>
            <a:off x="513281" y="1773936"/>
            <a:ext cx="4038600" cy="4623816"/>
          </a:xfrm>
        </p:spPr>
        <p:txBody>
          <a:bodyPr lIns="91440"/>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704281" y="1773936"/>
            <a:ext cx="4038600" cy="4623816"/>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513281" y="6476999"/>
            <a:ext cx="2133600" cy="274320"/>
          </a:xfr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Footer Placeholder 5"/>
          <p:cNvSpPr>
            <a:spLocks noGrp="1"/>
          </p:cNvSpPr>
          <p:nvPr>
            <p:ph type="ftr" sz="quarter" idx="11"/>
          </p:nvPr>
        </p:nvSpPr>
        <p:spPr>
          <a:xfrm>
            <a:off x="2696678" y="6476999"/>
            <a:ext cx="5507719" cy="274320"/>
          </a:xfr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EA062AD6-6A33-4C0E-BB35-55E63D5EE7C7}"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Text Placeholder 2"/>
          <p:cNvSpPr>
            <a:spLocks noGrp="1"/>
          </p:cNvSpPr>
          <p:nvPr>
            <p:ph type="body" idx="1"/>
          </p:nvPr>
        </p:nvSpPr>
        <p:spPr>
          <a:xfrm>
            <a:off x="457201" y="1698988"/>
            <a:ext cx="4040188" cy="715355"/>
          </a:xfrm>
        </p:spPr>
        <p:txBody>
          <a:bodyPr lIns="146304" anchor="ctr"/>
          <a:lstStyle>
            <a:lvl1pPr marL="0" indent="0">
              <a:buNone/>
              <a:defRPr sz="23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1" y="2449512"/>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698988"/>
            <a:ext cx="4041775" cy="715355"/>
          </a:xfrm>
        </p:spPr>
        <p:txBody>
          <a:bodyPr lIns="146304" anchor="ctr"/>
          <a:lstStyle>
            <a:lvl1pPr marL="0" indent="0">
              <a:buNone/>
              <a:defRPr sz="23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16E97C97-7D5A-4FAB-BF1B-9752EC67A710}"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extLst/>
          </a:lstStyle>
          <a:p>
            <a:r>
              <a:rPr kumimoji="0" lang="en-US" dirty="0"/>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F856442A-2528-4BAB-A598-E74533CCF4EC}"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DB8A020-EFCC-4A4B-BAA6-437DFE25687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9" y="152400"/>
            <a:ext cx="2523744" cy="978408"/>
          </a:xfrm>
        </p:spPr>
        <p:txBody>
          <a:bodyPr vert="horz" lIns="73152" rIns="45720" bIns="0" rtlCol="0" anchor="b">
            <a:normAutofit/>
            <a:sp3d prstMaterial="matte"/>
          </a:bodyPr>
          <a:lstStyle>
            <a:lvl1pPr algn="l">
              <a:defRPr sz="2000" b="0">
                <a:latin typeface="Arial" panose="020B0604020202020204" pitchFamily="34" charset="0"/>
                <a:cs typeface="Arial" panose="020B0604020202020204" pitchFamily="34" charset="0"/>
              </a:defRPr>
            </a:lvl1pPr>
            <a:extLst/>
          </a:lstStyle>
          <a:p>
            <a:r>
              <a:rPr kumimoji="0" lang="en-US"/>
              <a:t>Click to edit Master title style</a:t>
            </a:r>
          </a:p>
        </p:txBody>
      </p:sp>
      <p:sp>
        <p:nvSpPr>
          <p:cNvPr id="3" name="Content Placeholder 2"/>
          <p:cNvSpPr>
            <a:spLocks noGrp="1"/>
          </p:cNvSpPr>
          <p:nvPr>
            <p:ph idx="1"/>
          </p:nvPr>
        </p:nvSpPr>
        <p:spPr>
          <a:xfrm>
            <a:off x="3019378" y="1743134"/>
            <a:ext cx="5920641" cy="455888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9" y="1730018"/>
            <a:ext cx="2468880" cy="4572000"/>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8EF0D484-93E1-4C43-A604-22CD31E8AA73}"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panose="020B0604020202020204" pitchFamily="34" charset="0"/>
              <a:cs typeface="Arial" panose="020B0604020202020204" pitchFamily="34" charset="0"/>
            </a:endParaRPr>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panose="020B0604020202020204" pitchFamily="34" charset="0"/>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1" cy="978408"/>
          </a:xfrm>
        </p:spPr>
        <p:txBody>
          <a:bodyPr lIns="73152" bIns="0" anchor="b">
            <a:sp3d prstMaterial="matte"/>
          </a:bodyPr>
          <a:lstStyle>
            <a:lvl1pPr algn="l">
              <a:defRPr sz="2000" b="0">
                <a:latin typeface="Arial" panose="020B0604020202020204" pitchFamily="34" charset="0"/>
                <a:cs typeface="Arial" panose="020B0604020202020204" pitchFamily="34" charset="0"/>
              </a:defRPr>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lvl1pPr>
              <a:defRPr>
                <a:latin typeface="Arial" panose="020B0604020202020204" pitchFamily="34" charset="0"/>
                <a:cs typeface="Arial" panose="020B0604020202020204" pitchFamily="34" charset="0"/>
              </a:defRPr>
            </a:lvl1pPr>
          </a:lstStyle>
          <a:p>
            <a:pPr>
              <a:defRPr/>
            </a:pP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latin typeface="Arial" panose="020B0604020202020204" pitchFamily="34" charset="0"/>
                <a:cs typeface="Arial" panose="020B0604020202020204" pitchFamily="34" charset="0"/>
              </a:defRPr>
            </a:lvl1pPr>
          </a:lstStyle>
          <a:p>
            <a:pPr>
              <a:defRPr/>
            </a:pP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F595A162-78AA-4849-854A-706701EBA7A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B"/>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2" y="1"/>
            <a:ext cx="9143999" cy="1433733"/>
          </a:xfrm>
          <a:prstGeom prst="rect">
            <a:avLst/>
          </a:prstGeom>
          <a:solidFill>
            <a:srgbClr val="0033CC"/>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1"/>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2"/>
            <a:ext cx="8229600" cy="4625609"/>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8"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F8959265-0DF0-4080-B9F1-630107EBAF8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rgbClr val="0070C0"/>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16D796DC-C089-4F3B-99FB-CF0C774E9048}" type="datetimeFigureOut">
              <a:rPr lang="en-US" smtClean="0">
                <a:solidFill>
                  <a:prstClr val="black">
                    <a:tint val="75000"/>
                  </a:prstClr>
                </a:solidFill>
                <a:latin typeface="Segoe UI"/>
              </a:rPr>
              <a:pPr fontAlgn="auto">
                <a:spcBef>
                  <a:spcPts val="0"/>
                </a:spcBef>
                <a:spcAft>
                  <a:spcPts val="0"/>
                </a:spcAft>
              </a:pPr>
              <a:t>11/12/2021</a:t>
            </a:fld>
            <a:endParaRPr lang="en-US" dirty="0">
              <a:solidFill>
                <a:prstClr val="black">
                  <a:tint val="75000"/>
                </a:prstClr>
              </a:solidFill>
              <a:latin typeface="Segoe U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Segoe U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D6DED8D2-CCB4-4E9F-A922-892A04731C2A}" type="slidenum">
              <a:rPr lang="en-US" smtClean="0">
                <a:solidFill>
                  <a:prstClr val="black">
                    <a:tint val="75000"/>
                  </a:prstClr>
                </a:solidFill>
                <a:latin typeface="Segoe UI"/>
              </a:rPr>
              <a:pPr fontAlgn="auto">
                <a:spcBef>
                  <a:spcPts val="0"/>
                </a:spcBef>
                <a:spcAft>
                  <a:spcPts val="0"/>
                </a:spcAft>
              </a:pPr>
              <a:t>‹#›</a:t>
            </a:fld>
            <a:endParaRPr lang="en-US" dirty="0">
              <a:solidFill>
                <a:prstClr val="black">
                  <a:tint val="75000"/>
                </a:prstClr>
              </a:solidFill>
              <a:latin typeface="Segoe UI"/>
            </a:endParaRPr>
          </a:p>
        </p:txBody>
      </p:sp>
    </p:spTree>
    <p:extLst>
      <p:ext uri="{BB962C8B-B14F-4D97-AF65-F5344CB8AC3E}">
        <p14:creationId xmlns:p14="http://schemas.microsoft.com/office/powerpoint/2010/main" val="196638145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0" y="2095500"/>
            <a:ext cx="9144000" cy="2933699"/>
          </a:xfrm>
        </p:spPr>
        <p:txBody>
          <a:bodyPr>
            <a:noAutofit/>
          </a:bodyPr>
          <a:lstStyle/>
          <a:p>
            <a:pPr algn="ctr"/>
            <a:r>
              <a:rPr lang="en-US" sz="3200" dirty="0">
                <a:cs typeface="Arial" pitchFamily="34" charset="0"/>
              </a:rPr>
              <a:t>From Snow-Bound Pilot To </a:t>
            </a:r>
            <a:br>
              <a:rPr lang="en-US" sz="3200" dirty="0">
                <a:cs typeface="Arial" pitchFamily="34" charset="0"/>
              </a:rPr>
            </a:br>
            <a:r>
              <a:rPr lang="en-US" sz="3200" dirty="0">
                <a:cs typeface="Arial" pitchFamily="34" charset="0"/>
              </a:rPr>
              <a:t>Statewide Implementation:</a:t>
            </a:r>
            <a:br>
              <a:rPr lang="en-US" sz="3200" dirty="0">
                <a:cs typeface="Arial" pitchFamily="34" charset="0"/>
              </a:rPr>
            </a:br>
            <a:r>
              <a:rPr lang="en-US" sz="3200" dirty="0">
                <a:cs typeface="Arial" pitchFamily="34" charset="0"/>
              </a:rPr>
              <a:t>Kentucky’s Nontraditional (Remote) </a:t>
            </a:r>
            <a:br>
              <a:rPr lang="en-US" sz="3200" dirty="0">
                <a:cs typeface="Arial" pitchFamily="34" charset="0"/>
              </a:rPr>
            </a:br>
            <a:r>
              <a:rPr lang="en-US" sz="3200" dirty="0">
                <a:cs typeface="Arial" pitchFamily="34" charset="0"/>
              </a:rPr>
              <a:t>Instruction Program</a:t>
            </a:r>
            <a:br>
              <a:rPr lang="en-US" sz="3200" dirty="0">
                <a:cs typeface="Arial" pitchFamily="34" charset="0"/>
              </a:rPr>
            </a:br>
            <a:r>
              <a:rPr lang="en-US" sz="3200" dirty="0">
                <a:cs typeface="Arial" pitchFamily="34" charset="0"/>
              </a:rPr>
              <a:t/>
            </a:r>
            <a:br>
              <a:rPr lang="en-US" sz="3200" dirty="0">
                <a:cs typeface="Arial" pitchFamily="34" charset="0"/>
              </a:rPr>
            </a:br>
            <a:r>
              <a:rPr lang="en-US" sz="3200" dirty="0">
                <a:cs typeface="Arial" pitchFamily="34" charset="0"/>
              </a:rPr>
              <a:t/>
            </a:r>
            <a:br>
              <a:rPr lang="en-US" sz="3200" dirty="0">
                <a:cs typeface="Arial" pitchFamily="34" charset="0"/>
              </a:rPr>
            </a:br>
            <a:endParaRPr lang="en-US" sz="3200" dirty="0">
              <a:cs typeface="Arial" pitchFamily="34" charset="0"/>
            </a:endParaRPr>
          </a:p>
        </p:txBody>
      </p:sp>
      <p:sp>
        <p:nvSpPr>
          <p:cNvPr id="3076" name="Rectangle 3"/>
          <p:cNvSpPr>
            <a:spLocks noGrp="1" noChangeArrowheads="1"/>
          </p:cNvSpPr>
          <p:nvPr>
            <p:ph type="subTitle" idx="1"/>
          </p:nvPr>
        </p:nvSpPr>
        <p:spPr>
          <a:xfrm>
            <a:off x="0" y="5334000"/>
            <a:ext cx="9144000" cy="1295400"/>
          </a:xfrm>
        </p:spPr>
        <p:txBody>
          <a:bodyPr>
            <a:normAutofit/>
          </a:bodyPr>
          <a:lstStyle/>
          <a:p>
            <a:pPr algn="ctr" eaLnBrk="1" hangingPunct="1"/>
            <a:r>
              <a:rPr lang="en-US" dirty="0">
                <a:solidFill>
                  <a:schemeClr val="bg1"/>
                </a:solidFill>
                <a:cs typeface="Arial" pitchFamily="34" charset="0"/>
              </a:rPr>
              <a:t>Presentation to the </a:t>
            </a:r>
          </a:p>
          <a:p>
            <a:pPr algn="ctr" eaLnBrk="1" hangingPunct="1"/>
            <a:r>
              <a:rPr lang="en-US" dirty="0">
                <a:solidFill>
                  <a:schemeClr val="bg1"/>
                </a:solidFill>
                <a:cs typeface="Arial" pitchFamily="34" charset="0"/>
              </a:rPr>
              <a:t>Education Assessment and Accountability Review Subcommittee by the</a:t>
            </a:r>
          </a:p>
          <a:p>
            <a:pPr algn="ctr" eaLnBrk="1" hangingPunct="1"/>
            <a:r>
              <a:rPr lang="en-US" dirty="0">
                <a:solidFill>
                  <a:schemeClr val="bg1"/>
                </a:solidFill>
                <a:cs typeface="Arial" pitchFamily="34" charset="0"/>
              </a:rPr>
              <a:t>Office of Education Accountability</a:t>
            </a:r>
          </a:p>
          <a:p>
            <a:pPr algn="ctr" eaLnBrk="1" hangingPunct="1"/>
            <a:r>
              <a:rPr lang="en-US" dirty="0">
                <a:solidFill>
                  <a:schemeClr val="bg1"/>
                </a:solidFill>
                <a:cs typeface="Arial" pitchFamily="34" charset="0"/>
              </a:rPr>
              <a:t>November 15, 2021</a:t>
            </a:r>
          </a:p>
        </p:txBody>
      </p:sp>
      <p:sp>
        <p:nvSpPr>
          <p:cNvPr id="3074" name="Rectangle 15"/>
          <p:cNvSpPr>
            <a:spLocks noGrp="1" noChangeArrowheads="1"/>
          </p:cNvSpPr>
          <p:nvPr>
            <p:ph type="sldNum" sz="quarter" idx="12"/>
          </p:nvPr>
        </p:nvSpPr>
        <p:spPr>
          <a:noFill/>
        </p:spPr>
        <p:txBody>
          <a:bodyPr/>
          <a:lstStyle/>
          <a:p>
            <a:fld id="{E5B1B7EA-8E23-42C0-BB20-69FA2D3ECC56}" type="slidenum">
              <a:rPr lang="en-US" smtClean="0"/>
              <a:pPr/>
              <a:t>1</a:t>
            </a:fld>
            <a:endParaRPr lang="en-US" dirty="0"/>
          </a:p>
        </p:txBody>
      </p:sp>
      <p:pic>
        <p:nvPicPr>
          <p:cNvPr id="78852" name="Picture 4" descr="LRC Seal"/>
          <p:cNvPicPr>
            <a:picLocks noChangeAspect="1" noChangeArrowheads="1"/>
          </p:cNvPicPr>
          <p:nvPr/>
        </p:nvPicPr>
        <p:blipFill>
          <a:blip r:embed="rId3" cstate="print"/>
          <a:srcRect r="86325"/>
          <a:stretch>
            <a:fillRect/>
          </a:stretch>
        </p:blipFill>
        <p:spPr bwMode="auto">
          <a:xfrm>
            <a:off x="3962400" y="381000"/>
            <a:ext cx="1219200" cy="1165998"/>
          </a:xfrm>
          <a:prstGeom prst="rect">
            <a:avLst/>
          </a:prstGeom>
          <a:noFill/>
        </p:spPr>
      </p:pic>
    </p:spTree>
    <p:extLst>
      <p:ext uri="{BB962C8B-B14F-4D97-AF65-F5344CB8AC3E}">
        <p14:creationId xmlns:p14="http://schemas.microsoft.com/office/powerpoint/2010/main" val="610417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000" dirty="0"/>
              <a:t>NTI Program Requirements</a:t>
            </a:r>
            <a:br>
              <a:rPr lang="en-US" sz="4000" dirty="0"/>
            </a:br>
            <a:r>
              <a:rPr lang="en-US" sz="4000" dirty="0"/>
              <a:t>KRS 158.070</a:t>
            </a:r>
            <a:br>
              <a:rPr lang="en-US" sz="4000" dirty="0"/>
            </a:br>
            <a:r>
              <a:rPr lang="en-US" sz="4000" dirty="0"/>
              <a:t/>
            </a:r>
            <a:br>
              <a:rPr lang="en-US" sz="4000" dirty="0"/>
            </a:br>
            <a:endParaRPr lang="en-US" sz="4000"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408176"/>
            <a:ext cx="8839200" cy="5342069"/>
          </a:xfrm>
        </p:spPr>
        <p:txBody>
          <a:bodyPr>
            <a:normAutofit fontScale="85000" lnSpcReduction="10000"/>
          </a:bodyPr>
          <a:lstStyle/>
          <a:p>
            <a:r>
              <a:rPr lang="en-US" sz="3600" dirty="0"/>
              <a:t>District reporting and KDE oversight </a:t>
            </a:r>
          </a:p>
          <a:p>
            <a:pPr lvl="1"/>
            <a:r>
              <a:rPr lang="en-US" sz="3300" dirty="0"/>
              <a:t>District must provide evidence that learning continues</a:t>
            </a:r>
          </a:p>
          <a:p>
            <a:pPr lvl="1"/>
            <a:r>
              <a:rPr lang="en-US" sz="3300" dirty="0"/>
              <a:t>Districts required to evaluate programs</a:t>
            </a:r>
          </a:p>
          <a:p>
            <a:pPr lvl="2"/>
            <a:r>
              <a:rPr lang="en-US" sz="3300" dirty="0"/>
              <a:t>Not yet clarified in revised NTI plan process</a:t>
            </a:r>
          </a:p>
          <a:p>
            <a:pPr lvl="2"/>
            <a:endParaRPr lang="en-US" sz="3200" dirty="0"/>
          </a:p>
          <a:p>
            <a:r>
              <a:rPr lang="en-US" sz="3600" dirty="0"/>
              <a:t>Entire district must be closed for NTI days</a:t>
            </a:r>
          </a:p>
          <a:p>
            <a:pPr lvl="1"/>
            <a:r>
              <a:rPr lang="en-US" sz="3200" dirty="0"/>
              <a:t>NTI in individual schools permitted in COVID-era</a:t>
            </a:r>
          </a:p>
          <a:p>
            <a:pPr lvl="1"/>
            <a:r>
              <a:rPr lang="en-US" sz="3200" dirty="0"/>
              <a:t>May be benefits to continuing that option</a:t>
            </a:r>
          </a:p>
          <a:p>
            <a:pPr lvl="1"/>
            <a:r>
              <a:rPr lang="en-US" sz="3200" dirty="0"/>
              <a:t>Sometimes necessary to close individual schools</a:t>
            </a:r>
          </a:p>
          <a:p>
            <a:pPr lvl="1"/>
            <a:r>
              <a:rPr lang="en-US" sz="3200" dirty="0"/>
              <a:t>Boards not currently able to require remote learning in individual closed schools; instructional hours usually lost</a:t>
            </a:r>
          </a:p>
          <a:p>
            <a:pPr marL="118872" indent="0">
              <a:buNone/>
            </a:pPr>
            <a:endParaRPr lang="en-US" sz="3600" dirty="0"/>
          </a:p>
          <a:p>
            <a:pPr marL="118872" indent="0">
              <a:buNone/>
            </a:pPr>
            <a:endParaRPr lang="en-US" sz="3600" dirty="0"/>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10</a:t>
            </a:fld>
            <a:endParaRPr lang="en-US" dirty="0">
              <a:solidFill>
                <a:prstClr val="black">
                  <a:tint val="95000"/>
                </a:prstClr>
              </a:solidFill>
            </a:endParaRPr>
          </a:p>
        </p:txBody>
      </p:sp>
    </p:spTree>
    <p:extLst>
      <p:ext uri="{BB962C8B-B14F-4D97-AF65-F5344CB8AC3E}">
        <p14:creationId xmlns:p14="http://schemas.microsoft.com/office/powerpoint/2010/main" val="37864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1.1</a:t>
            </a:r>
          </a:p>
        </p:txBody>
      </p:sp>
      <p:sp>
        <p:nvSpPr>
          <p:cNvPr id="3" name="Content Placeholder 2"/>
          <p:cNvSpPr>
            <a:spLocks noGrp="1"/>
          </p:cNvSpPr>
          <p:nvPr>
            <p:ph idx="1"/>
          </p:nvPr>
        </p:nvSpPr>
        <p:spPr/>
        <p:txBody>
          <a:bodyPr/>
          <a:lstStyle/>
          <a:p>
            <a:pPr marL="118872" indent="0">
              <a:buNone/>
            </a:pPr>
            <a:r>
              <a:rPr lang="en-US" b="1" dirty="0"/>
              <a:t>The General Assembly may wish to consider amending KRS 158.070 (9) to allow for continuation of learning for students in individual schools or other units that are closed for in-person instruction because of health or safety reasons on days when it is not necessary to close the entire district for those reasons. </a:t>
            </a:r>
            <a:endParaRPr lang="en-US" dirty="0"/>
          </a:p>
          <a:p>
            <a:pPr marL="118872" indent="0">
              <a:buNone/>
            </a:pPr>
            <a:endParaRPr lang="en-US" dirty="0"/>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11</a:t>
            </a:fld>
            <a:endParaRPr lang="en-US" dirty="0"/>
          </a:p>
        </p:txBody>
      </p:sp>
    </p:spTree>
    <p:extLst>
      <p:ext uri="{BB962C8B-B14F-4D97-AF65-F5344CB8AC3E}">
        <p14:creationId xmlns:p14="http://schemas.microsoft.com/office/powerpoint/2010/main" val="1591565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800" b="1" dirty="0"/>
              <a:t>Recommendation 2.2 </a:t>
            </a:r>
            <a:r>
              <a:rPr lang="en-US" sz="4800" dirty="0"/>
              <a:t/>
            </a:r>
            <a:br>
              <a:rPr lang="en-US" sz="4800"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600200"/>
            <a:ext cx="8406685" cy="5150045"/>
          </a:xfrm>
        </p:spPr>
        <p:txBody>
          <a:bodyPr>
            <a:normAutofit/>
          </a:bodyPr>
          <a:lstStyle/>
          <a:p>
            <a:pPr marL="118872" indent="0">
              <a:buNone/>
            </a:pPr>
            <a:r>
              <a:rPr lang="en-US" sz="3600" b="1" dirty="0"/>
              <a:t>The Kentucky Department of Education should consider including evaluation requirements for nontraditional instruction (NTI) districts in annual submission of NTI plans that are contained in Comprehensive District Improvement Plans.</a:t>
            </a:r>
            <a:endParaRPr lang="en-US" sz="3600" dirty="0"/>
          </a:p>
          <a:p>
            <a:pPr marL="118872" indent="0">
              <a:buNone/>
            </a:pPr>
            <a:endParaRPr lang="en-US" sz="3600" b="1" dirty="0"/>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12</a:t>
            </a:fld>
            <a:endParaRPr lang="en-US" dirty="0">
              <a:solidFill>
                <a:prstClr val="black">
                  <a:tint val="95000"/>
                </a:prstClr>
              </a:solidFill>
            </a:endParaRPr>
          </a:p>
        </p:txBody>
      </p:sp>
    </p:spTree>
    <p:extLst>
      <p:ext uri="{BB962C8B-B14F-4D97-AF65-F5344CB8AC3E}">
        <p14:creationId xmlns:p14="http://schemas.microsoft.com/office/powerpoint/2010/main" val="3312446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Programs Similar to NTI</a:t>
            </a:r>
            <a:r>
              <a:rPr lang="en-US" dirty="0"/>
              <a:t/>
            </a:r>
            <a:br>
              <a:rPr lang="en-US" dirty="0"/>
            </a:br>
            <a:r>
              <a:rPr lang="en-US" dirty="0"/>
              <a:t>In Surrounding States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2210564"/>
              </p:ext>
            </p:extLst>
          </p:nvPr>
        </p:nvGraphicFramePr>
        <p:xfrm>
          <a:off x="190501" y="1600200"/>
          <a:ext cx="8877300" cy="4811357"/>
        </p:xfrm>
        <a:graphic>
          <a:graphicData uri="http://schemas.openxmlformats.org/drawingml/2006/table">
            <a:tbl>
              <a:tblPr firstRow="1" firstCol="1" bandRow="1">
                <a:tableStyleId>{616DA210-FB5B-4158-B5E0-FEB733F419BA}</a:tableStyleId>
              </a:tblPr>
              <a:tblGrid>
                <a:gridCol w="2463743">
                  <a:extLst>
                    <a:ext uri="{9D8B030D-6E8A-4147-A177-3AD203B41FA5}">
                      <a16:colId xmlns="" xmlns:a16="http://schemas.microsoft.com/office/drawing/2014/main" val="20000"/>
                    </a:ext>
                  </a:extLst>
                </a:gridCol>
                <a:gridCol w="1917756">
                  <a:extLst>
                    <a:ext uri="{9D8B030D-6E8A-4147-A177-3AD203B41FA5}">
                      <a16:colId xmlns="" xmlns:a16="http://schemas.microsoft.com/office/drawing/2014/main" val="20001"/>
                    </a:ext>
                  </a:extLst>
                </a:gridCol>
                <a:gridCol w="1434661">
                  <a:extLst>
                    <a:ext uri="{9D8B030D-6E8A-4147-A177-3AD203B41FA5}">
                      <a16:colId xmlns="" xmlns:a16="http://schemas.microsoft.com/office/drawing/2014/main" val="20002"/>
                    </a:ext>
                  </a:extLst>
                </a:gridCol>
                <a:gridCol w="1391152">
                  <a:extLst>
                    <a:ext uri="{9D8B030D-6E8A-4147-A177-3AD203B41FA5}">
                      <a16:colId xmlns="" xmlns:a16="http://schemas.microsoft.com/office/drawing/2014/main" val="2971735128"/>
                    </a:ext>
                  </a:extLst>
                </a:gridCol>
                <a:gridCol w="1669988">
                  <a:extLst>
                    <a:ext uri="{9D8B030D-6E8A-4147-A177-3AD203B41FA5}">
                      <a16:colId xmlns="" xmlns:a16="http://schemas.microsoft.com/office/drawing/2014/main" val="3913648137"/>
                    </a:ext>
                  </a:extLst>
                </a:gridCol>
              </a:tblGrid>
              <a:tr h="1461809">
                <a:tc>
                  <a:txBody>
                    <a:bodyPr/>
                    <a:lstStyle/>
                    <a:p>
                      <a:pPr marL="0" marR="0">
                        <a:spcBef>
                          <a:spcPts val="0"/>
                        </a:spcBef>
                        <a:spcAft>
                          <a:spcPts val="0"/>
                        </a:spcAft>
                      </a:pPr>
                      <a:r>
                        <a:rPr lang="en-US" sz="2400" kern="1200" dirty="0">
                          <a:effectLst/>
                          <a:latin typeface="+mn-lt"/>
                        </a:rPr>
                        <a:t>State</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Year Implemented</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Available NTI Days</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dirty="0">
                          <a:effectLst/>
                          <a:latin typeface="+mn-lt"/>
                        </a:rPr>
                        <a:t>Plan Approval</a:t>
                      </a:r>
                    </a:p>
                    <a:p>
                      <a:pPr marL="0" marR="0" algn="ctr">
                        <a:spcBef>
                          <a:spcPts val="0"/>
                        </a:spcBef>
                        <a:spcAft>
                          <a:spcPts val="0"/>
                        </a:spcAft>
                      </a:pPr>
                      <a:r>
                        <a:rPr lang="en-US" sz="2400" dirty="0">
                          <a:effectLst/>
                          <a:latin typeface="+mn-lt"/>
                        </a:rPr>
                        <a:t>By State SEA</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dirty="0">
                          <a:effectLst/>
                          <a:latin typeface="+mn-lt"/>
                        </a:rPr>
                        <a:t>Additional Oversight/</a:t>
                      </a:r>
                    </a:p>
                    <a:p>
                      <a:pPr marL="0" marR="0" algn="ctr">
                        <a:spcBef>
                          <a:spcPts val="0"/>
                        </a:spcBef>
                        <a:spcAft>
                          <a:spcPts val="0"/>
                        </a:spcAft>
                      </a:pPr>
                      <a:r>
                        <a:rPr lang="en-US" sz="2400" dirty="0">
                          <a:effectLst/>
                          <a:latin typeface="+mn-lt"/>
                          <a:ea typeface="Times New Roman" panose="02020603050405020304" pitchFamily="18" charset="0"/>
                        </a:rPr>
                        <a:t>Reporting</a:t>
                      </a:r>
                    </a:p>
                  </a:txBody>
                  <a:tcPr marL="68580" marR="68580" marT="9525" marB="0" anchor="b"/>
                </a:tc>
                <a:extLst>
                  <a:ext uri="{0D108BD9-81ED-4DB2-BD59-A6C34878D82A}">
                    <a16:rowId xmlns="" xmlns:a16="http://schemas.microsoft.com/office/drawing/2014/main" val="10000"/>
                  </a:ext>
                </a:extLst>
              </a:tr>
              <a:tr h="417349">
                <a:tc>
                  <a:txBody>
                    <a:bodyPr/>
                    <a:lstStyle/>
                    <a:p>
                      <a:pPr marL="0" marR="0">
                        <a:spcBef>
                          <a:spcPts val="0"/>
                        </a:spcBef>
                        <a:spcAft>
                          <a:spcPts val="0"/>
                        </a:spcAft>
                      </a:pPr>
                      <a:r>
                        <a:rPr lang="en-US" sz="2400" kern="1200" dirty="0">
                          <a:effectLst/>
                          <a:latin typeface="+mn-lt"/>
                        </a:rPr>
                        <a:t>Illinois</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2016</a:t>
                      </a:r>
                      <a:endParaRPr lang="en-US" sz="2400" dirty="0">
                        <a:effectLst/>
                        <a:latin typeface="+mn-lt"/>
                        <a:ea typeface="Times New Roman" panose="02020603050405020304" pitchFamily="18" charset="0"/>
                      </a:endParaRPr>
                    </a:p>
                  </a:txBody>
                  <a:tcPr marL="68580" marR="68580" marT="9525" marB="0" anchor="b"/>
                </a:tc>
                <a:tc>
                  <a:txBody>
                    <a:bodyPr/>
                    <a:lstStyle/>
                    <a:p>
                      <a:pPr marL="66040" marR="0" algn="ctr">
                        <a:spcBef>
                          <a:spcPts val="0"/>
                        </a:spcBef>
                        <a:spcAft>
                          <a:spcPts val="0"/>
                        </a:spcAft>
                      </a:pPr>
                      <a:r>
                        <a:rPr lang="en-US" sz="2400" kern="1200" dirty="0">
                          <a:effectLst/>
                          <a:latin typeface="+mn-lt"/>
                        </a:rPr>
                        <a:t>5</a:t>
                      </a:r>
                      <a:endParaRPr lang="en-US" sz="2400" dirty="0">
                        <a:effectLst/>
                        <a:latin typeface="+mn-lt"/>
                        <a:ea typeface="Times New Roman" panose="02020603050405020304" pitchFamily="18" charset="0"/>
                      </a:endParaRPr>
                    </a:p>
                  </a:txBody>
                  <a:tcPr marL="68580" marR="68580" marT="9525" marB="0" anchor="b"/>
                </a:tc>
                <a:tc>
                  <a:txBody>
                    <a:bodyPr/>
                    <a:lstStyle/>
                    <a:p>
                      <a:pPr marL="66040" marR="0" algn="ctr">
                        <a:spcBef>
                          <a:spcPts val="0"/>
                        </a:spcBef>
                        <a:spcAft>
                          <a:spcPts val="0"/>
                        </a:spcAft>
                      </a:pPr>
                      <a:r>
                        <a:rPr lang="en-US" sz="2400" dirty="0">
                          <a:effectLst/>
                          <a:latin typeface="+mn-lt"/>
                        </a:rPr>
                        <a:t>Yes</a:t>
                      </a:r>
                      <a:endParaRPr lang="en-US" sz="2400" dirty="0">
                        <a:effectLst/>
                        <a:latin typeface="+mn-lt"/>
                        <a:ea typeface="Times New Roman" panose="02020603050405020304" pitchFamily="18" charset="0"/>
                      </a:endParaRPr>
                    </a:p>
                  </a:txBody>
                  <a:tcPr marL="68580" marR="68580" marT="9525" marB="0" anchor="b"/>
                </a:tc>
                <a:tc>
                  <a:txBody>
                    <a:bodyPr/>
                    <a:lstStyle/>
                    <a:p>
                      <a:pPr marL="66040" marR="0" algn="ctr">
                        <a:spcBef>
                          <a:spcPts val="0"/>
                        </a:spcBef>
                        <a:spcAft>
                          <a:spcPts val="0"/>
                        </a:spcAft>
                      </a:pPr>
                      <a:r>
                        <a:rPr lang="en-US" sz="2400" dirty="0">
                          <a:effectLst/>
                          <a:latin typeface="+mn-lt"/>
                        </a:rPr>
                        <a:t>No</a:t>
                      </a:r>
                      <a:endParaRPr lang="en-US" sz="2400" dirty="0">
                        <a:effectLst/>
                        <a:latin typeface="+mn-lt"/>
                        <a:ea typeface="Times New Roman" panose="02020603050405020304" pitchFamily="18" charset="0"/>
                      </a:endParaRPr>
                    </a:p>
                  </a:txBody>
                  <a:tcPr marL="68580" marR="68580" marT="9525" marB="0" anchor="b"/>
                </a:tc>
                <a:extLst>
                  <a:ext uri="{0D108BD9-81ED-4DB2-BD59-A6C34878D82A}">
                    <a16:rowId xmlns="" xmlns:a16="http://schemas.microsoft.com/office/drawing/2014/main" val="10001"/>
                  </a:ext>
                </a:extLst>
              </a:tr>
              <a:tr h="417349">
                <a:tc>
                  <a:txBody>
                    <a:bodyPr/>
                    <a:lstStyle/>
                    <a:p>
                      <a:pPr marL="0" marR="0">
                        <a:spcBef>
                          <a:spcPts val="0"/>
                        </a:spcBef>
                        <a:spcAft>
                          <a:spcPts val="0"/>
                        </a:spcAft>
                      </a:pPr>
                      <a:r>
                        <a:rPr lang="en-US" sz="2400" kern="1200" dirty="0">
                          <a:effectLst/>
                          <a:latin typeface="+mn-lt"/>
                        </a:rPr>
                        <a:t>Indiana</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2014</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      8 *</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dirty="0">
                          <a:effectLst/>
                          <a:latin typeface="+mn-lt"/>
                        </a:rPr>
                        <a:t>Yes</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dirty="0">
                          <a:effectLst/>
                          <a:latin typeface="+mn-lt"/>
                        </a:rPr>
                        <a:t>No</a:t>
                      </a:r>
                      <a:endParaRPr lang="en-US" sz="2400" dirty="0">
                        <a:effectLst/>
                        <a:latin typeface="+mn-lt"/>
                        <a:ea typeface="Times New Roman" panose="02020603050405020304" pitchFamily="18" charset="0"/>
                      </a:endParaRPr>
                    </a:p>
                  </a:txBody>
                  <a:tcPr marL="68580" marR="68580" marT="9525" marB="0" anchor="b"/>
                </a:tc>
                <a:extLst>
                  <a:ext uri="{0D108BD9-81ED-4DB2-BD59-A6C34878D82A}">
                    <a16:rowId xmlns="" xmlns:a16="http://schemas.microsoft.com/office/drawing/2014/main" val="10002"/>
                  </a:ext>
                </a:extLst>
              </a:tr>
              <a:tr h="417349">
                <a:tc>
                  <a:txBody>
                    <a:bodyPr/>
                    <a:lstStyle/>
                    <a:p>
                      <a:pPr marL="0" marR="0">
                        <a:spcBef>
                          <a:spcPts val="0"/>
                        </a:spcBef>
                        <a:spcAft>
                          <a:spcPts val="0"/>
                        </a:spcAft>
                      </a:pPr>
                      <a:r>
                        <a:rPr lang="en-US" sz="2400" kern="1200" dirty="0">
                          <a:effectLst/>
                          <a:latin typeface="+mn-lt"/>
                        </a:rPr>
                        <a:t>Kentucky</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2012</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b="0" kern="1200" dirty="0">
                          <a:solidFill>
                            <a:schemeClr val="tx1"/>
                          </a:solidFill>
                          <a:effectLst/>
                          <a:latin typeface="+mn-lt"/>
                        </a:rPr>
                        <a:t>10</a:t>
                      </a:r>
                      <a:endParaRPr lang="en-US" sz="2400" b="0" dirty="0">
                        <a:solidFill>
                          <a:schemeClr val="tx1"/>
                        </a:solidFill>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b="0" dirty="0">
                          <a:solidFill>
                            <a:schemeClr val="tx1"/>
                          </a:solidFill>
                          <a:effectLst/>
                          <a:latin typeface="+mn-lt"/>
                        </a:rPr>
                        <a:t> Yes</a:t>
                      </a:r>
                      <a:endParaRPr lang="en-US" sz="2400" b="0" dirty="0">
                        <a:solidFill>
                          <a:schemeClr val="tx1"/>
                        </a:solidFill>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b="0" dirty="0">
                          <a:solidFill>
                            <a:schemeClr val="tx1"/>
                          </a:solidFill>
                          <a:effectLst/>
                          <a:latin typeface="+mn-lt"/>
                        </a:rPr>
                        <a:t>Yes</a:t>
                      </a:r>
                      <a:endParaRPr lang="en-US" sz="2400" b="0" dirty="0">
                        <a:solidFill>
                          <a:schemeClr val="tx1"/>
                        </a:solidFill>
                        <a:effectLst/>
                        <a:latin typeface="+mn-lt"/>
                        <a:ea typeface="Times New Roman" panose="02020603050405020304" pitchFamily="18" charset="0"/>
                      </a:endParaRPr>
                    </a:p>
                  </a:txBody>
                  <a:tcPr marL="68580" marR="68580" marT="9525" marB="0" anchor="b"/>
                </a:tc>
                <a:extLst>
                  <a:ext uri="{0D108BD9-81ED-4DB2-BD59-A6C34878D82A}">
                    <a16:rowId xmlns="" xmlns:a16="http://schemas.microsoft.com/office/drawing/2014/main" val="10003"/>
                  </a:ext>
                </a:extLst>
              </a:tr>
              <a:tr h="417349">
                <a:tc>
                  <a:txBody>
                    <a:bodyPr/>
                    <a:lstStyle/>
                    <a:p>
                      <a:pPr marL="0" marR="0">
                        <a:spcBef>
                          <a:spcPts val="0"/>
                        </a:spcBef>
                        <a:spcAft>
                          <a:spcPts val="0"/>
                        </a:spcAft>
                      </a:pPr>
                      <a:r>
                        <a:rPr lang="en-US" sz="2400" kern="1200" dirty="0">
                          <a:effectLst/>
                          <a:latin typeface="+mn-lt"/>
                        </a:rPr>
                        <a:t>Missouri</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N/A</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endParaRPr lang="en-US" sz="2400" dirty="0">
                        <a:effectLst/>
                        <a:latin typeface="+mn-lt"/>
                        <a:ea typeface="Times New Roman" panose="02020603050405020304" pitchFamily="18" charset="0"/>
                      </a:endParaRPr>
                    </a:p>
                  </a:txBody>
                  <a:tcPr marL="68580" marR="68580" marT="9525" marB="0" anchor="b"/>
                </a:tc>
                <a:extLst>
                  <a:ext uri="{0D108BD9-81ED-4DB2-BD59-A6C34878D82A}">
                    <a16:rowId xmlns="" xmlns:a16="http://schemas.microsoft.com/office/drawing/2014/main" val="10004"/>
                  </a:ext>
                </a:extLst>
              </a:tr>
              <a:tr h="417349">
                <a:tc>
                  <a:txBody>
                    <a:bodyPr/>
                    <a:lstStyle/>
                    <a:p>
                      <a:pPr marL="0" marR="0">
                        <a:spcBef>
                          <a:spcPts val="0"/>
                        </a:spcBef>
                        <a:spcAft>
                          <a:spcPts val="0"/>
                        </a:spcAft>
                      </a:pPr>
                      <a:r>
                        <a:rPr lang="en-US" sz="2400" kern="1200" dirty="0">
                          <a:effectLst/>
                          <a:latin typeface="+mn-lt"/>
                        </a:rPr>
                        <a:t>Ohio</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2012</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 3</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dirty="0">
                          <a:effectLst/>
                          <a:latin typeface="+mn-lt"/>
                        </a:rPr>
                        <a:t>Yes</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dirty="0">
                          <a:effectLst/>
                          <a:latin typeface="+mn-lt"/>
                        </a:rPr>
                        <a:t>No</a:t>
                      </a:r>
                      <a:endParaRPr lang="en-US" sz="2400" dirty="0">
                        <a:effectLst/>
                        <a:latin typeface="+mn-lt"/>
                        <a:ea typeface="Times New Roman" panose="02020603050405020304" pitchFamily="18" charset="0"/>
                      </a:endParaRPr>
                    </a:p>
                  </a:txBody>
                  <a:tcPr marL="68580" marR="68580" marT="9525" marB="0" anchor="b"/>
                </a:tc>
                <a:extLst>
                  <a:ext uri="{0D108BD9-81ED-4DB2-BD59-A6C34878D82A}">
                    <a16:rowId xmlns="" xmlns:a16="http://schemas.microsoft.com/office/drawing/2014/main" val="10005"/>
                  </a:ext>
                </a:extLst>
              </a:tr>
              <a:tr h="417349">
                <a:tc>
                  <a:txBody>
                    <a:bodyPr/>
                    <a:lstStyle/>
                    <a:p>
                      <a:pPr marL="0" marR="0">
                        <a:spcBef>
                          <a:spcPts val="0"/>
                        </a:spcBef>
                        <a:spcAft>
                          <a:spcPts val="0"/>
                        </a:spcAft>
                      </a:pPr>
                      <a:r>
                        <a:rPr lang="en-US" sz="2400" kern="1200" dirty="0">
                          <a:effectLst/>
                          <a:latin typeface="+mn-lt"/>
                        </a:rPr>
                        <a:t>Tennessee</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N/A</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endParaRPr lang="en-US" sz="2400" dirty="0">
                        <a:effectLst/>
                        <a:latin typeface="+mn-lt"/>
                        <a:ea typeface="Times New Roman" panose="02020603050405020304" pitchFamily="18" charset="0"/>
                      </a:endParaRPr>
                    </a:p>
                  </a:txBody>
                  <a:tcPr marL="68580" marR="68580" marT="9525" marB="0" anchor="b"/>
                </a:tc>
                <a:extLst>
                  <a:ext uri="{0D108BD9-81ED-4DB2-BD59-A6C34878D82A}">
                    <a16:rowId xmlns="" xmlns:a16="http://schemas.microsoft.com/office/drawing/2014/main" val="10006"/>
                  </a:ext>
                </a:extLst>
              </a:tr>
              <a:tr h="417349">
                <a:tc>
                  <a:txBody>
                    <a:bodyPr/>
                    <a:lstStyle/>
                    <a:p>
                      <a:pPr marL="0" marR="0">
                        <a:spcBef>
                          <a:spcPts val="0"/>
                        </a:spcBef>
                        <a:spcAft>
                          <a:spcPts val="0"/>
                        </a:spcAft>
                      </a:pPr>
                      <a:r>
                        <a:rPr lang="en-US" sz="2400" kern="1200" dirty="0">
                          <a:effectLst/>
                          <a:latin typeface="+mn-lt"/>
                        </a:rPr>
                        <a:t>Virginia</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N/A</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endParaRPr lang="en-US" sz="2400" dirty="0">
                        <a:effectLst/>
                        <a:latin typeface="+mn-lt"/>
                        <a:ea typeface="Times New Roman" panose="02020603050405020304" pitchFamily="18" charset="0"/>
                      </a:endParaRPr>
                    </a:p>
                  </a:txBody>
                  <a:tcPr marL="68580" marR="68580" marT="9525" marB="0" anchor="b"/>
                </a:tc>
                <a:extLst>
                  <a:ext uri="{0D108BD9-81ED-4DB2-BD59-A6C34878D82A}">
                    <a16:rowId xmlns="" xmlns:a16="http://schemas.microsoft.com/office/drawing/2014/main" val="10007"/>
                  </a:ext>
                </a:extLst>
              </a:tr>
              <a:tr h="417349">
                <a:tc>
                  <a:txBody>
                    <a:bodyPr/>
                    <a:lstStyle/>
                    <a:p>
                      <a:pPr marL="0" marR="0">
                        <a:spcBef>
                          <a:spcPts val="0"/>
                        </a:spcBef>
                        <a:spcAft>
                          <a:spcPts val="0"/>
                        </a:spcAft>
                      </a:pPr>
                      <a:r>
                        <a:rPr lang="en-US" sz="2400" kern="1200" dirty="0">
                          <a:effectLst/>
                          <a:latin typeface="+mn-lt"/>
                        </a:rPr>
                        <a:t>West Virginia</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2017</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kern="1200" dirty="0">
                          <a:effectLst/>
                          <a:latin typeface="+mn-lt"/>
                        </a:rPr>
                        <a:t>  5</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dirty="0">
                          <a:effectLst/>
                          <a:latin typeface="+mn-lt"/>
                        </a:rPr>
                        <a:t>Yes</a:t>
                      </a:r>
                      <a:endParaRPr lang="en-US" sz="2400" dirty="0">
                        <a:effectLst/>
                        <a:latin typeface="+mn-lt"/>
                        <a:ea typeface="Times New Roman" panose="02020603050405020304" pitchFamily="18" charset="0"/>
                      </a:endParaRPr>
                    </a:p>
                  </a:txBody>
                  <a:tcPr marL="68580" marR="68580" marT="9525" marB="0" anchor="b"/>
                </a:tc>
                <a:tc>
                  <a:txBody>
                    <a:bodyPr/>
                    <a:lstStyle/>
                    <a:p>
                      <a:pPr marL="0" marR="0" algn="ctr">
                        <a:spcBef>
                          <a:spcPts val="0"/>
                        </a:spcBef>
                        <a:spcAft>
                          <a:spcPts val="0"/>
                        </a:spcAft>
                      </a:pPr>
                      <a:r>
                        <a:rPr lang="en-US" sz="2400" dirty="0">
                          <a:effectLst/>
                          <a:latin typeface="+mn-lt"/>
                        </a:rPr>
                        <a:t>No</a:t>
                      </a:r>
                      <a:endParaRPr lang="en-US" sz="2400" dirty="0">
                        <a:effectLst/>
                        <a:latin typeface="+mn-lt"/>
                        <a:ea typeface="Times New Roman" panose="02020603050405020304" pitchFamily="18" charset="0"/>
                      </a:endParaRPr>
                    </a:p>
                  </a:txBody>
                  <a:tcPr marL="68580" marR="68580" marT="9525" marB="0" anchor="b"/>
                </a:tc>
                <a:extLst>
                  <a:ext uri="{0D108BD9-81ED-4DB2-BD59-A6C34878D82A}">
                    <a16:rowId xmlns=""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13</a:t>
            </a:fld>
            <a:endParaRPr lang="en-US" dirty="0"/>
          </a:p>
        </p:txBody>
      </p:sp>
      <p:sp>
        <p:nvSpPr>
          <p:cNvPr id="3" name="TextBox 2">
            <a:extLst>
              <a:ext uri="{FF2B5EF4-FFF2-40B4-BE49-F238E27FC236}">
                <a16:creationId xmlns="" xmlns:a16="http://schemas.microsoft.com/office/drawing/2014/main" id="{7B0A2405-072D-4D7A-9375-E320CDE5C868}"/>
              </a:ext>
            </a:extLst>
          </p:cNvPr>
          <p:cNvSpPr txBox="1"/>
          <p:nvPr/>
        </p:nvSpPr>
        <p:spPr>
          <a:xfrm>
            <a:off x="304800" y="6519446"/>
            <a:ext cx="6248400" cy="338554"/>
          </a:xfrm>
          <a:prstGeom prst="rect">
            <a:avLst/>
          </a:prstGeom>
          <a:noFill/>
        </p:spPr>
        <p:txBody>
          <a:bodyPr wrap="square" rtlCol="0">
            <a:spAutoFit/>
          </a:bodyPr>
          <a:lstStyle/>
          <a:p>
            <a:r>
              <a:rPr lang="en-US" sz="1600" dirty="0"/>
              <a:t>* More than eight days requires state approval</a:t>
            </a:r>
          </a:p>
        </p:txBody>
      </p:sp>
      <p:sp>
        <p:nvSpPr>
          <p:cNvPr id="6" name="Oval 5"/>
          <p:cNvSpPr/>
          <p:nvPr/>
        </p:nvSpPr>
        <p:spPr>
          <a:xfrm>
            <a:off x="7747196" y="3886200"/>
            <a:ext cx="914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2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1C12808-2644-4F65-A2DF-4F3A97BEB2CD}"/>
              </a:ext>
            </a:extLst>
          </p:cNvPr>
          <p:cNvSpPr>
            <a:spLocks noGrp="1"/>
          </p:cNvSpPr>
          <p:nvPr>
            <p:ph type="sldNum" sz="quarter" idx="12"/>
          </p:nvPr>
        </p:nvSpPr>
        <p:spPr/>
        <p:txBody>
          <a:bodyPr/>
          <a:lstStyle/>
          <a:p>
            <a:pPr>
              <a:defRPr/>
            </a:pPr>
            <a:fld id="{2DB8A020-EFCC-4A4B-BAA6-437DFE256875}" type="slidenum">
              <a:rPr lang="en-US" smtClean="0"/>
              <a:pPr>
                <a:defRPr/>
              </a:pPr>
              <a:t>14</a:t>
            </a:fld>
            <a:endParaRPr lang="en-US" dirty="0"/>
          </a:p>
        </p:txBody>
      </p:sp>
      <p:graphicFrame>
        <p:nvGraphicFramePr>
          <p:cNvPr id="5" name="Table 4">
            <a:extLst>
              <a:ext uri="{FF2B5EF4-FFF2-40B4-BE49-F238E27FC236}">
                <a16:creationId xmlns="" xmlns:a16="http://schemas.microsoft.com/office/drawing/2014/main" id="{E95CD755-67FC-4B89-9F92-BCB7EC627630}"/>
              </a:ext>
            </a:extLst>
          </p:cNvPr>
          <p:cNvGraphicFramePr>
            <a:graphicFrameLocks noGrp="1"/>
          </p:cNvGraphicFramePr>
          <p:nvPr>
            <p:extLst>
              <p:ext uri="{D42A27DB-BD31-4B8C-83A1-F6EECF244321}">
                <p14:modId xmlns:p14="http://schemas.microsoft.com/office/powerpoint/2010/main" val="3466615651"/>
              </p:ext>
            </p:extLst>
          </p:nvPr>
        </p:nvGraphicFramePr>
        <p:xfrm>
          <a:off x="205740" y="228601"/>
          <a:ext cx="8732521" cy="6019800"/>
        </p:xfrm>
        <a:graphic>
          <a:graphicData uri="http://schemas.openxmlformats.org/drawingml/2006/table">
            <a:tbl>
              <a:tblPr firstRow="1" firstCol="1" bandRow="1"/>
              <a:tblGrid>
                <a:gridCol w="2461260">
                  <a:extLst>
                    <a:ext uri="{9D8B030D-6E8A-4147-A177-3AD203B41FA5}">
                      <a16:colId xmlns="" xmlns:a16="http://schemas.microsoft.com/office/drawing/2014/main" val="4206508299"/>
                    </a:ext>
                  </a:extLst>
                </a:gridCol>
                <a:gridCol w="3407076">
                  <a:extLst>
                    <a:ext uri="{9D8B030D-6E8A-4147-A177-3AD203B41FA5}">
                      <a16:colId xmlns="" xmlns:a16="http://schemas.microsoft.com/office/drawing/2014/main" val="2671968147"/>
                    </a:ext>
                  </a:extLst>
                </a:gridCol>
                <a:gridCol w="2864185">
                  <a:extLst>
                    <a:ext uri="{9D8B030D-6E8A-4147-A177-3AD203B41FA5}">
                      <a16:colId xmlns="" xmlns:a16="http://schemas.microsoft.com/office/drawing/2014/main" val="2360755622"/>
                    </a:ext>
                  </a:extLst>
                </a:gridCol>
              </a:tblGrid>
              <a:tr h="1545952">
                <a:tc>
                  <a:txBody>
                    <a:bodyPr/>
                    <a:lstStyle/>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KDE Approval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Of District </a:t>
                      </a: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NTI Plans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1" dirty="0">
                        <a:effectLst/>
                        <a:latin typeface="Segoe UI" panose="020B05020402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KDE Individual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NTI Day Approval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2400" b="1" dirty="0">
                        <a:effectLst/>
                        <a:latin typeface="Segoe UI" panose="020B05020402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KDE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District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Audits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 xmlns:a16="http://schemas.microsoft.com/office/drawing/2014/main" val="925510299"/>
                  </a:ext>
                </a:extLst>
              </a:tr>
              <a:tr h="4473848">
                <a:tc>
                  <a:txBody>
                    <a:bodyPr/>
                    <a:lstStyle/>
                    <a:p>
                      <a:pPr marL="0" marR="0" algn="ctr">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Required elements include: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Instruction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Staffing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Special populations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Plans for students lacking </a:t>
                      </a:r>
                    </a:p>
                    <a:p>
                      <a:pPr marL="0" marR="0" lvl="0" indent="0">
                        <a:lnSpc>
                          <a:spcPct val="100000"/>
                        </a:lnSpc>
                        <a:spcBef>
                          <a:spcPts val="0"/>
                        </a:spcBef>
                        <a:spcAft>
                          <a:spcPts val="0"/>
                        </a:spcAft>
                        <a:buFont typeface="Symbol" panose="05050102010706020507" pitchFamily="18" charset="2"/>
                        <a:buNone/>
                      </a:pPr>
                      <a:r>
                        <a:rPr lang="en-US" sz="2400" dirty="0">
                          <a:effectLst/>
                          <a:latin typeface="Segoe UI" panose="020B0502040204020203" pitchFamily="34" charset="0"/>
                          <a:ea typeface="Calibri" panose="020F0502020204030204" pitchFamily="34" charset="0"/>
                          <a:cs typeface="Times New Roman" panose="02020603050405020304" pitchFamily="18" charset="0"/>
                        </a:rPr>
                        <a:t>    home</a:t>
                      </a:r>
                    </a:p>
                    <a:p>
                      <a:pPr marL="0" marR="0" lvl="0" indent="0">
                        <a:lnSpc>
                          <a:spcPct val="100000"/>
                        </a:lnSpc>
                        <a:spcBef>
                          <a:spcPts val="0"/>
                        </a:spcBef>
                        <a:spcAft>
                          <a:spcPts val="0"/>
                        </a:spcAft>
                        <a:buFont typeface="Symbol" panose="05050102010706020507" pitchFamily="18" charset="2"/>
                        <a:buNone/>
                      </a:pPr>
                      <a:r>
                        <a:rPr lang="en-US" sz="2400" dirty="0">
                          <a:effectLst/>
                          <a:latin typeface="Segoe UI" panose="020B0502040204020203" pitchFamily="34" charset="0"/>
                          <a:ea typeface="Calibri" panose="020F0502020204030204" pitchFamily="34" charset="0"/>
                          <a:cs typeface="Times New Roman" panose="02020603050405020304" pitchFamily="18" charset="0"/>
                        </a:rPr>
                        <a:t>    internet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Districts submit: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One instructional document for each school level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District-level teacher participation data</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District-level</a:t>
                      </a:r>
                    </a:p>
                    <a:p>
                      <a:pPr marL="0" marR="0" lvl="0" indent="0">
                        <a:lnSpc>
                          <a:spcPct val="107000"/>
                        </a:lnSpc>
                        <a:spcBef>
                          <a:spcPts val="0"/>
                        </a:spcBef>
                        <a:spcAft>
                          <a:spcPts val="0"/>
                        </a:spcAft>
                        <a:buFont typeface="Symbol" panose="05050102010706020507" pitchFamily="18" charset="2"/>
                        <a:buNone/>
                      </a:pPr>
                      <a:r>
                        <a:rPr lang="en-US" sz="2400" dirty="0">
                          <a:effectLst/>
                          <a:latin typeface="Segoe UI" panose="020B0502040204020203" pitchFamily="34" charset="0"/>
                          <a:ea typeface="Calibri" panose="020F0502020204030204" pitchFamily="34" charset="0"/>
                          <a:cs typeface="Times New Roman" panose="02020603050405020304" pitchFamily="18" charset="0"/>
                        </a:rPr>
                        <a:t>    student participation</a:t>
                      </a:r>
                    </a:p>
                    <a:p>
                      <a:pPr marL="0" marR="0" lvl="0" indent="0">
                        <a:lnSpc>
                          <a:spcPct val="107000"/>
                        </a:lnSpc>
                        <a:spcBef>
                          <a:spcPts val="0"/>
                        </a:spcBef>
                        <a:spcAft>
                          <a:spcPts val="0"/>
                        </a:spcAft>
                        <a:buFont typeface="Symbol" panose="05050102010706020507" pitchFamily="18" charset="2"/>
                        <a:buNone/>
                      </a:pPr>
                      <a:r>
                        <a:rPr lang="en-US" sz="2400" dirty="0">
                          <a:effectLst/>
                          <a:latin typeface="Segoe UI" panose="020B0502040204020203" pitchFamily="34" charset="0"/>
                          <a:ea typeface="Calibri" panose="020F0502020204030204" pitchFamily="34" charset="0"/>
                          <a:cs typeface="Times New Roman" panose="02020603050405020304" pitchFamily="18" charset="0"/>
                        </a:rPr>
                        <a:t>    data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Include: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2400" dirty="0">
                        <a:effectLst/>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Interviews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Document review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Record review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3998115"/>
                  </a:ext>
                </a:extLst>
              </a:tr>
            </a:tbl>
          </a:graphicData>
        </a:graphic>
      </p:graphicFrame>
      <p:sp>
        <p:nvSpPr>
          <p:cNvPr id="6" name="Oval 5">
            <a:extLst>
              <a:ext uri="{FF2B5EF4-FFF2-40B4-BE49-F238E27FC236}">
                <a16:creationId xmlns="" xmlns:a16="http://schemas.microsoft.com/office/drawing/2014/main" id="{7EAA848A-D6E7-4F66-9C74-DFE0209D0529}"/>
              </a:ext>
            </a:extLst>
          </p:cNvPr>
          <p:cNvSpPr/>
          <p:nvPr/>
        </p:nvSpPr>
        <p:spPr>
          <a:xfrm>
            <a:off x="2133600" y="4876800"/>
            <a:ext cx="3962400" cy="12191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463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51DEEB-4982-423C-BCF0-172C67D8A5E8}"/>
              </a:ext>
            </a:extLst>
          </p:cNvPr>
          <p:cNvSpPr>
            <a:spLocks noGrp="1"/>
          </p:cNvSpPr>
          <p:nvPr>
            <p:ph type="title"/>
          </p:nvPr>
        </p:nvSpPr>
        <p:spPr/>
        <p:txBody>
          <a:bodyPr/>
          <a:lstStyle/>
          <a:p>
            <a:r>
              <a:rPr lang="en-US" dirty="0"/>
              <a:t>Student Participation Data</a:t>
            </a:r>
          </a:p>
        </p:txBody>
      </p:sp>
      <p:sp>
        <p:nvSpPr>
          <p:cNvPr id="3" name="Content Placeholder 2">
            <a:extLst>
              <a:ext uri="{FF2B5EF4-FFF2-40B4-BE49-F238E27FC236}">
                <a16:creationId xmlns="" xmlns:a16="http://schemas.microsoft.com/office/drawing/2014/main" id="{A4D96722-B41A-47F6-843D-BDE71EB23435}"/>
              </a:ext>
            </a:extLst>
          </p:cNvPr>
          <p:cNvSpPr>
            <a:spLocks noGrp="1"/>
          </p:cNvSpPr>
          <p:nvPr>
            <p:ph idx="1"/>
          </p:nvPr>
        </p:nvSpPr>
        <p:spPr>
          <a:xfrm>
            <a:off x="457200" y="1775192"/>
            <a:ext cx="8229600" cy="4976127"/>
          </a:xfrm>
        </p:spPr>
        <p:txBody>
          <a:bodyPr>
            <a:normAutofit fontScale="92500" lnSpcReduction="10000"/>
          </a:bodyPr>
          <a:lstStyle/>
          <a:p>
            <a:r>
              <a:rPr lang="en-US" dirty="0"/>
              <a:t>Attendance normally based on in-person instructional time</a:t>
            </a:r>
          </a:p>
          <a:p>
            <a:pPr lvl="1"/>
            <a:r>
              <a:rPr lang="en-US" dirty="0"/>
              <a:t>Not taken on NTI days</a:t>
            </a:r>
          </a:p>
          <a:p>
            <a:r>
              <a:rPr lang="en-US" dirty="0"/>
              <a:t>Student participation uses performance-based metrics</a:t>
            </a:r>
          </a:p>
          <a:p>
            <a:pPr lvl="1"/>
            <a:r>
              <a:rPr lang="en-US" dirty="0"/>
              <a:t>Student work</a:t>
            </a:r>
          </a:p>
          <a:p>
            <a:pPr lvl="1"/>
            <a:r>
              <a:rPr lang="en-US" dirty="0"/>
              <a:t>Software </a:t>
            </a:r>
            <a:r>
              <a:rPr lang="en-US" dirty="0" smtClean="0"/>
              <a:t>login</a:t>
            </a:r>
            <a:endParaRPr lang="en-US" dirty="0"/>
          </a:p>
          <a:p>
            <a:r>
              <a:rPr lang="en-US" dirty="0"/>
              <a:t>Schools collect participation data; districts submit overall numbers to KDE </a:t>
            </a:r>
          </a:p>
          <a:p>
            <a:r>
              <a:rPr lang="en-US" dirty="0"/>
              <a:t>In 2021, KDE required participation data be entered directly into </a:t>
            </a:r>
            <a:r>
              <a:rPr lang="en-US" dirty="0" smtClean="0"/>
              <a:t>Infinite Campus (IC</a:t>
            </a:r>
            <a:r>
              <a:rPr lang="en-US" dirty="0"/>
              <a:t>)</a:t>
            </a:r>
          </a:p>
          <a:p>
            <a:endParaRPr lang="en-US" dirty="0"/>
          </a:p>
        </p:txBody>
      </p:sp>
      <p:sp>
        <p:nvSpPr>
          <p:cNvPr id="4" name="Slide Number Placeholder 3">
            <a:extLst>
              <a:ext uri="{FF2B5EF4-FFF2-40B4-BE49-F238E27FC236}">
                <a16:creationId xmlns="" xmlns:a16="http://schemas.microsoft.com/office/drawing/2014/main" id="{F4843AB4-664A-4618-A16F-C7FD95A329A9}"/>
              </a:ext>
            </a:extLst>
          </p:cNvPr>
          <p:cNvSpPr>
            <a:spLocks noGrp="1"/>
          </p:cNvSpPr>
          <p:nvPr>
            <p:ph type="sldNum" sz="quarter" idx="12"/>
          </p:nvPr>
        </p:nvSpPr>
        <p:spPr/>
        <p:txBody>
          <a:bodyPr/>
          <a:lstStyle/>
          <a:p>
            <a:pPr>
              <a:defRPr/>
            </a:pPr>
            <a:fld id="{E6341818-0A42-41AA-9C03-F736148CE495}" type="slidenum">
              <a:rPr lang="en-US" smtClean="0"/>
              <a:pPr>
                <a:defRPr/>
              </a:pPr>
              <a:t>15</a:t>
            </a:fld>
            <a:endParaRPr lang="en-US" dirty="0"/>
          </a:p>
        </p:txBody>
      </p:sp>
    </p:spTree>
    <p:extLst>
      <p:ext uri="{BB962C8B-B14F-4D97-AF65-F5344CB8AC3E}">
        <p14:creationId xmlns:p14="http://schemas.microsoft.com/office/powerpoint/2010/main" val="139959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91C12808-2644-4F65-A2DF-4F3A97BEB2CD}"/>
              </a:ext>
            </a:extLst>
          </p:cNvPr>
          <p:cNvSpPr>
            <a:spLocks noGrp="1"/>
          </p:cNvSpPr>
          <p:nvPr>
            <p:ph type="sldNum" sz="quarter" idx="12"/>
          </p:nvPr>
        </p:nvSpPr>
        <p:spPr/>
        <p:txBody>
          <a:bodyPr/>
          <a:lstStyle/>
          <a:p>
            <a:pPr>
              <a:defRPr/>
            </a:pPr>
            <a:fld id="{2DB8A020-EFCC-4A4B-BAA6-437DFE256875}" type="slidenum">
              <a:rPr lang="en-US" smtClean="0"/>
              <a:pPr>
                <a:defRPr/>
              </a:pPr>
              <a:t>16</a:t>
            </a:fld>
            <a:endParaRPr lang="en-US" dirty="0"/>
          </a:p>
        </p:txBody>
      </p:sp>
      <p:graphicFrame>
        <p:nvGraphicFramePr>
          <p:cNvPr id="5" name="Table 4">
            <a:extLst>
              <a:ext uri="{FF2B5EF4-FFF2-40B4-BE49-F238E27FC236}">
                <a16:creationId xmlns="" xmlns:a16="http://schemas.microsoft.com/office/drawing/2014/main" id="{E95CD755-67FC-4B89-9F92-BCB7EC627630}"/>
              </a:ext>
            </a:extLst>
          </p:cNvPr>
          <p:cNvGraphicFramePr>
            <a:graphicFrameLocks noGrp="1"/>
          </p:cNvGraphicFramePr>
          <p:nvPr>
            <p:extLst>
              <p:ext uri="{D42A27DB-BD31-4B8C-83A1-F6EECF244321}">
                <p14:modId xmlns:p14="http://schemas.microsoft.com/office/powerpoint/2010/main" val="4020285281"/>
              </p:ext>
            </p:extLst>
          </p:nvPr>
        </p:nvGraphicFramePr>
        <p:xfrm>
          <a:off x="457200" y="228600"/>
          <a:ext cx="8458200" cy="6248399"/>
        </p:xfrm>
        <a:graphic>
          <a:graphicData uri="http://schemas.openxmlformats.org/drawingml/2006/table">
            <a:tbl>
              <a:tblPr firstRow="1" firstCol="1" bandRow="1"/>
              <a:tblGrid>
                <a:gridCol w="2362200">
                  <a:extLst>
                    <a:ext uri="{9D8B030D-6E8A-4147-A177-3AD203B41FA5}">
                      <a16:colId xmlns="" xmlns:a16="http://schemas.microsoft.com/office/drawing/2014/main" val="4206508299"/>
                    </a:ext>
                  </a:extLst>
                </a:gridCol>
                <a:gridCol w="3321790">
                  <a:extLst>
                    <a:ext uri="{9D8B030D-6E8A-4147-A177-3AD203B41FA5}">
                      <a16:colId xmlns="" xmlns:a16="http://schemas.microsoft.com/office/drawing/2014/main" val="2671968147"/>
                    </a:ext>
                  </a:extLst>
                </a:gridCol>
                <a:gridCol w="2774210">
                  <a:extLst>
                    <a:ext uri="{9D8B030D-6E8A-4147-A177-3AD203B41FA5}">
                      <a16:colId xmlns="" xmlns:a16="http://schemas.microsoft.com/office/drawing/2014/main" val="2360755622"/>
                    </a:ext>
                  </a:extLst>
                </a:gridCol>
              </a:tblGrid>
              <a:tr h="1604659">
                <a:tc>
                  <a:txBody>
                    <a:bodyPr/>
                    <a:lstStyle/>
                    <a:p>
                      <a:pPr marL="0" marR="0" algn="ctr">
                        <a:lnSpc>
                          <a:spcPct val="107000"/>
                        </a:lnSpc>
                        <a:spcBef>
                          <a:spcPts val="0"/>
                        </a:spcBef>
                        <a:spcAft>
                          <a:spcPts val="0"/>
                        </a:spcAft>
                      </a:pPr>
                      <a:endParaRPr lang="en-US" sz="2400" b="1" dirty="0">
                        <a:solidFill>
                          <a:schemeClr val="bg1">
                            <a:lumMod val="75000"/>
                          </a:schemeClr>
                        </a:solidFill>
                        <a:effectLst/>
                        <a:latin typeface="Segoe UI" panose="020B0502040204020203"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400" b="1" dirty="0">
                        <a:effectLst/>
                        <a:latin typeface="Segoe UI" panose="020B05020402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KDE Individual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NTI Day Approval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0" marR="0" algn="ctr">
                        <a:lnSpc>
                          <a:spcPct val="107000"/>
                        </a:lnSpc>
                        <a:spcBef>
                          <a:spcPts val="0"/>
                        </a:spcBef>
                        <a:spcAft>
                          <a:spcPts val="0"/>
                        </a:spcAft>
                      </a:pPr>
                      <a:endParaRPr lang="en-US" sz="2400" b="1" dirty="0">
                        <a:effectLst/>
                        <a:latin typeface="Segoe UI" panose="020B0502040204020203"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KDE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District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Audits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 xmlns:a16="http://schemas.microsoft.com/office/drawing/2014/main" val="925510299"/>
                  </a:ext>
                </a:extLst>
              </a:tr>
              <a:tr h="4643740">
                <a:tc>
                  <a:txBody>
                    <a:bodyPr/>
                    <a:lstStyle/>
                    <a:p>
                      <a:pPr marL="0" marR="0" algn="ctr">
                        <a:lnSpc>
                          <a:spcPct val="107000"/>
                        </a:lnSpc>
                        <a:spcBef>
                          <a:spcPts val="0"/>
                        </a:spcBef>
                        <a:spcAft>
                          <a:spcPts val="0"/>
                        </a:spcAft>
                      </a:pPr>
                      <a:endParaRPr lang="en-US"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Districts submit: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dirty="0">
                        <a:effectLst/>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Segoe UI" panose="020B0502040204020203" pitchFamily="34" charset="0"/>
                          <a:ea typeface="Calibri" panose="020F0502020204030204" pitchFamily="34" charset="0"/>
                          <a:cs typeface="Times New Roman" panose="02020603050405020304" pitchFamily="18" charset="0"/>
                        </a:rPr>
                        <a:t>One instructional document for each school level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District-level teacher participation data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District-level</a:t>
                      </a:r>
                      <a:r>
                        <a:rPr lang="en-US" sz="2400" baseline="0" dirty="0" smtClean="0">
                          <a:effectLst/>
                          <a:latin typeface="Segoe UI" panose="020B0502040204020203" pitchFamily="34" charset="0"/>
                          <a:ea typeface="Calibri" panose="020F0502020204030204" pitchFamily="34" charset="0"/>
                          <a:cs typeface="Times New Roman" panose="02020603050405020304" pitchFamily="18" charset="0"/>
                        </a:rPr>
                        <a:t> </a:t>
                      </a:r>
                      <a:r>
                        <a:rPr lang="en-US" sz="2400" baseline="0" dirty="0" smtClean="0">
                          <a:effectLst/>
                          <a:latin typeface="Segoe UI" panose="020B0502040204020203" pitchFamily="34" charset="0"/>
                          <a:ea typeface="Calibri" panose="020F0502020204030204" pitchFamily="34" charset="0"/>
                          <a:cs typeface="Times New Roman" panose="02020603050405020304" pitchFamily="18" charset="0"/>
                        </a:rPr>
                        <a:t>student </a:t>
                      </a: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participation data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8324" marR="583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543998115"/>
                  </a:ext>
                </a:extLst>
              </a:tr>
            </a:tbl>
          </a:graphicData>
        </a:graphic>
      </p:graphicFrame>
      <p:sp>
        <p:nvSpPr>
          <p:cNvPr id="9" name="TextBox 8">
            <a:extLst>
              <a:ext uri="{FF2B5EF4-FFF2-40B4-BE49-F238E27FC236}">
                <a16:creationId xmlns="" xmlns:a16="http://schemas.microsoft.com/office/drawing/2014/main" id="{4392218E-0006-4203-8CA6-6E0AF4AAC5D3}"/>
              </a:ext>
            </a:extLst>
          </p:cNvPr>
          <p:cNvSpPr txBox="1"/>
          <p:nvPr/>
        </p:nvSpPr>
        <p:spPr>
          <a:xfrm>
            <a:off x="6180083" y="2052744"/>
            <a:ext cx="2735317" cy="1938992"/>
          </a:xfrm>
          <a:prstGeom prst="rect">
            <a:avLst/>
          </a:prstGeom>
          <a:noFill/>
          <a:ln w="38100">
            <a:solidFill>
              <a:srgbClr val="FF0000"/>
            </a:solidFill>
          </a:ln>
        </p:spPr>
        <p:txBody>
          <a:bodyPr wrap="square" rtlCol="0">
            <a:spAutoFit/>
          </a:bodyPr>
          <a:lstStyle/>
          <a:p>
            <a:r>
              <a:rPr lang="en-US" sz="2400" dirty="0" smtClean="0">
                <a:latin typeface="Segoe UI" panose="020B0502040204020203" pitchFamily="34" charset="0"/>
                <a:cs typeface="Segoe UI" panose="020B0502040204020203" pitchFamily="34" charset="0"/>
              </a:rPr>
              <a:t>In 2021 KDE conducted student-level participation  data reviews.</a:t>
            </a:r>
            <a:endParaRPr lang="en-US" dirty="0"/>
          </a:p>
        </p:txBody>
      </p:sp>
      <p:sp>
        <p:nvSpPr>
          <p:cNvPr id="10" name="Arrow: Left 9">
            <a:extLst>
              <a:ext uri="{FF2B5EF4-FFF2-40B4-BE49-F238E27FC236}">
                <a16:creationId xmlns="" xmlns:a16="http://schemas.microsoft.com/office/drawing/2014/main" id="{FC9CC3DB-804A-45AF-B4D1-0ADFB66DD48F}"/>
              </a:ext>
            </a:extLst>
          </p:cNvPr>
          <p:cNvSpPr/>
          <p:nvPr/>
        </p:nvSpPr>
        <p:spPr>
          <a:xfrm>
            <a:off x="5660585" y="5234367"/>
            <a:ext cx="515579" cy="361135"/>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 xmlns:a16="http://schemas.microsoft.com/office/drawing/2014/main" id="{2A7CAB67-A74A-4F2D-9339-F1B08680C00C}"/>
              </a:ext>
            </a:extLst>
          </p:cNvPr>
          <p:cNvSpPr txBox="1"/>
          <p:nvPr/>
        </p:nvSpPr>
        <p:spPr>
          <a:xfrm>
            <a:off x="6194558" y="4080205"/>
            <a:ext cx="2720842" cy="2308324"/>
          </a:xfrm>
          <a:prstGeom prst="rect">
            <a:avLst/>
          </a:prstGeom>
          <a:noFill/>
          <a:ln w="38100">
            <a:solidFill>
              <a:srgbClr val="FF0000"/>
            </a:solidFill>
          </a:ln>
        </p:spPr>
        <p:txBody>
          <a:bodyPr wrap="square" rtlCol="0">
            <a:spAutoFit/>
          </a:bodyPr>
          <a:lstStyle/>
          <a:p>
            <a:r>
              <a:rPr lang="en-US" sz="2400" dirty="0" smtClean="0">
                <a:latin typeface="Segoe UI" panose="020B0502040204020203" pitchFamily="34" charset="0"/>
                <a:cs typeface="Segoe UI" panose="020B0502040204020203" pitchFamily="34" charset="0"/>
              </a:rPr>
              <a:t>Student-level data offers greater </a:t>
            </a:r>
            <a:r>
              <a:rPr lang="en-US" sz="2400" dirty="0">
                <a:latin typeface="Segoe UI" panose="020B0502040204020203" pitchFamily="34" charset="0"/>
                <a:cs typeface="Segoe UI" panose="020B0502040204020203" pitchFamily="34" charset="0"/>
              </a:rPr>
              <a:t>insights than review of </a:t>
            </a:r>
            <a:r>
              <a:rPr lang="en-US" sz="2400" dirty="0" smtClean="0">
                <a:latin typeface="Segoe UI" panose="020B0502040204020203" pitchFamily="34" charset="0"/>
                <a:cs typeface="Segoe UI" panose="020B0502040204020203" pitchFamily="34" charset="0"/>
              </a:rPr>
              <a:t>aggregate </a:t>
            </a:r>
            <a:r>
              <a:rPr lang="en-US" sz="2400" dirty="0">
                <a:latin typeface="Segoe UI" panose="020B0502040204020203" pitchFamily="34" charset="0"/>
                <a:cs typeface="Segoe UI" panose="020B0502040204020203" pitchFamily="34" charset="0"/>
              </a:rPr>
              <a:t>data normally reported.</a:t>
            </a:r>
            <a:endParaRPr lang="en-US" dirty="0"/>
          </a:p>
        </p:txBody>
      </p:sp>
    </p:spTree>
    <p:extLst>
      <p:ext uri="{BB962C8B-B14F-4D97-AF65-F5344CB8AC3E}">
        <p14:creationId xmlns:p14="http://schemas.microsoft.com/office/powerpoint/2010/main" val="189171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900" dirty="0"/>
              <a:t>Presentation Outline</a:t>
            </a:r>
            <a:r>
              <a:rPr lang="en-US" sz="3600" dirty="0"/>
              <a:t/>
            </a:r>
            <a:br>
              <a:rPr lang="en-US" sz="3600"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600200"/>
            <a:ext cx="8839200" cy="5150045"/>
          </a:xfrm>
        </p:spPr>
        <p:txBody>
          <a:bodyPr>
            <a:normAutofit fontScale="92500" lnSpcReduction="10000"/>
          </a:bodyPr>
          <a:lstStyle/>
          <a:p>
            <a:r>
              <a:rPr lang="en-US" sz="3600" dirty="0"/>
              <a:t>NTI Program Background And Requirements</a:t>
            </a:r>
          </a:p>
          <a:p>
            <a:endParaRPr lang="en-US" sz="3600" dirty="0"/>
          </a:p>
          <a:p>
            <a:r>
              <a:rPr lang="en-US" sz="3600" b="1" dirty="0"/>
              <a:t>NTI Districts And Days Used</a:t>
            </a:r>
          </a:p>
          <a:p>
            <a:endParaRPr lang="en-US" sz="3600" dirty="0"/>
          </a:p>
          <a:p>
            <a:r>
              <a:rPr lang="en-US" sz="3600" dirty="0"/>
              <a:t>Technology</a:t>
            </a:r>
          </a:p>
          <a:p>
            <a:endParaRPr lang="en-US" sz="3600" dirty="0"/>
          </a:p>
          <a:p>
            <a:r>
              <a:rPr lang="en-US" sz="3600" dirty="0"/>
              <a:t>Attendance</a:t>
            </a:r>
          </a:p>
          <a:p>
            <a:endParaRPr lang="en-US" sz="3600" dirty="0"/>
          </a:p>
          <a:p>
            <a:r>
              <a:rPr lang="en-US" sz="3600" dirty="0"/>
              <a:t>Academic Outcomes</a:t>
            </a:r>
          </a:p>
          <a:p>
            <a:endParaRPr lang="en-US" sz="3600" dirty="0"/>
          </a:p>
          <a:p>
            <a:r>
              <a:rPr lang="en-US" sz="3600" dirty="0"/>
              <a:t>Conclusions</a:t>
            </a:r>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17</a:t>
            </a:fld>
            <a:endParaRPr lang="en-US" dirty="0">
              <a:solidFill>
                <a:prstClr val="black">
                  <a:tint val="95000"/>
                </a:prstClr>
              </a:solidFill>
            </a:endParaRPr>
          </a:p>
        </p:txBody>
      </p:sp>
    </p:spTree>
    <p:extLst>
      <p:ext uri="{BB962C8B-B14F-4D97-AF65-F5344CB8AC3E}">
        <p14:creationId xmlns:p14="http://schemas.microsoft.com/office/powerpoint/2010/main" val="291528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9874" y="6324600"/>
            <a:ext cx="361950" cy="365125"/>
          </a:xfrm>
        </p:spPr>
        <p:txBody>
          <a:bodyPr/>
          <a:lstStyle/>
          <a:p>
            <a:fld id="{D6DED8D2-CCB4-4E9F-A922-892A04731C2A}" type="slidenum">
              <a:rPr lang="en-US" sz="1200" smtClean="0">
                <a:solidFill>
                  <a:schemeClr val="tx1"/>
                </a:solidFill>
              </a:rPr>
              <a:pPr/>
              <a:t>18</a:t>
            </a:fld>
            <a:endParaRPr lang="en-US" sz="1200" dirty="0">
              <a:solidFill>
                <a:schemeClr val="tx1"/>
              </a:solidFill>
            </a:endParaRPr>
          </a:p>
        </p:txBody>
      </p:sp>
      <p:sp>
        <p:nvSpPr>
          <p:cNvPr id="9" name="Title 1"/>
          <p:cNvSpPr txBox="1">
            <a:spLocks/>
          </p:cNvSpPr>
          <p:nvPr/>
        </p:nvSpPr>
        <p:spPr>
          <a:xfrm>
            <a:off x="0" y="0"/>
            <a:ext cx="9144000" cy="1524000"/>
          </a:xfrm>
          <a:prstGeom prst="rect">
            <a:avLst/>
          </a:prstGeom>
          <a:noFill/>
        </p:spPr>
        <p:txBody>
          <a:bodyPr vert="horz" lIns="91440" rIns="45720" rtlCol="0" anchor="ctr">
            <a:noAutofit/>
            <a:scene3d>
              <a:camera prst="orthographicFront"/>
              <a:lightRig rig="threePt" dir="t">
                <a:rot lat="0" lon="0" rev="4800000"/>
              </a:lightRig>
            </a:scene3d>
            <a:sp3d prstMaterial="matte">
              <a:bevelT w="50800" h="10160"/>
            </a:sp3d>
          </a:bodyPr>
          <a:lstStyle>
            <a:lvl1pPr algn="ctr" rtl="0" eaLnBrk="1" latinLnBrk="0" hangingPunct="1">
              <a:spcBef>
                <a:spcPct val="0"/>
              </a:spcBef>
              <a:buNone/>
              <a:defRPr kumimoji="0" sz="4500" b="1" kern="1200">
                <a:solidFill>
                  <a:schemeClr val="accent1">
                    <a:satMod val="150000"/>
                  </a:schemeClr>
                </a:solidFill>
                <a:effectLst/>
                <a:latin typeface="Calibri" panose="020F0502020204030204" pitchFamily="34" charset="0"/>
                <a:ea typeface="+mj-ea"/>
                <a:cs typeface="Arial" panose="020B0604020202020204" pitchFamily="34" charset="0"/>
              </a:defRPr>
            </a:lvl1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mj-ea"/>
                <a:cs typeface="Arial" panose="020B0604020202020204" pitchFamily="34" charset="0"/>
              </a:rPr>
              <a:t>Average Number Of Weather-Related District Closures, 2011-2019</a:t>
            </a:r>
            <a:r>
              <a:rPr kumimoji="0" lang="en-US" sz="2400" b="1" i="0" u="none" strike="noStrike" kern="1200" cap="none" spc="0" normalizeH="0" baseline="0" noProof="0" dirty="0" smtClean="0">
                <a:ln>
                  <a:noFill/>
                </a:ln>
                <a:solidFill>
                  <a:srgbClr val="F0AD00">
                    <a:satMod val="150000"/>
                  </a:srgbClr>
                </a:solidFill>
                <a:effectLst/>
                <a:uLnTx/>
                <a:uFillTx/>
                <a:latin typeface="Calibri" panose="020F0502020204030204" pitchFamily="34" charset="0"/>
                <a:ea typeface="+mj-ea"/>
                <a:cs typeface="Arial" panose="020B0604020202020204" pitchFamily="34" charset="0"/>
              </a:rPr>
              <a:t/>
            </a:r>
            <a:br>
              <a:rPr kumimoji="0" lang="en-US" sz="2400" b="1" i="0" u="none" strike="noStrike" kern="1200" cap="none" spc="0" normalizeH="0" baseline="0" noProof="0" dirty="0" smtClean="0">
                <a:ln>
                  <a:noFill/>
                </a:ln>
                <a:solidFill>
                  <a:srgbClr val="F0AD00">
                    <a:satMod val="150000"/>
                  </a:srgbClr>
                </a:solidFill>
                <a:effectLst/>
                <a:uLnTx/>
                <a:uFillTx/>
                <a:latin typeface="Calibri" panose="020F0502020204030204" pitchFamily="34" charset="0"/>
                <a:ea typeface="+mj-ea"/>
                <a:cs typeface="Arial" panose="020B0604020202020204" pitchFamily="34" charset="0"/>
              </a:rPr>
            </a:br>
            <a:r>
              <a:rPr kumimoji="0" lang="en-US" sz="2400" b="1" i="0" u="none" strike="noStrike" kern="1200" cap="none" spc="0" normalizeH="0" baseline="0" noProof="0" dirty="0" smtClean="0">
                <a:ln>
                  <a:noFill/>
                </a:ln>
                <a:solidFill>
                  <a:srgbClr val="F0AD00">
                    <a:satMod val="150000"/>
                  </a:srgbClr>
                </a:solidFill>
                <a:effectLst/>
                <a:uLnTx/>
                <a:uFillTx/>
                <a:latin typeface="Calibri" panose="020F0502020204030204" pitchFamily="34" charset="0"/>
                <a:ea typeface="+mj-ea"/>
                <a:cs typeface="Arial" panose="020B0604020202020204" pitchFamily="34" charset="0"/>
              </a:rPr>
              <a:t/>
            </a:r>
            <a:br>
              <a:rPr kumimoji="0" lang="en-US" sz="2400" b="1" i="0" u="none" strike="noStrike" kern="1200" cap="none" spc="0" normalizeH="0" baseline="0" noProof="0" dirty="0" smtClean="0">
                <a:ln>
                  <a:noFill/>
                </a:ln>
                <a:solidFill>
                  <a:srgbClr val="F0AD00">
                    <a:satMod val="150000"/>
                  </a:srgbClr>
                </a:solidFill>
                <a:effectLst/>
                <a:uLnTx/>
                <a:uFillTx/>
                <a:latin typeface="Calibri" panose="020F0502020204030204" pitchFamily="34" charset="0"/>
                <a:ea typeface="+mj-ea"/>
                <a:cs typeface="Arial" panose="020B0604020202020204" pitchFamily="34" charset="0"/>
              </a:rPr>
            </a:br>
            <a:endParaRPr kumimoji="0" lang="en-US" sz="2400" b="1" i="0" u="none" strike="noStrike" kern="1200" cap="none" spc="0" normalizeH="0" baseline="0" noProof="0" dirty="0">
              <a:ln>
                <a:noFill/>
              </a:ln>
              <a:solidFill>
                <a:srgbClr val="F0AD00">
                  <a:satMod val="150000"/>
                </a:srgbClr>
              </a:solidFill>
              <a:effectLst/>
              <a:uLnTx/>
              <a:uFillTx/>
              <a:latin typeface="Calibri" panose="020F0502020204030204" pitchFamily="34" charset="0"/>
              <a:ea typeface="+mj-ea"/>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11043"/>
            <a:ext cx="7866530" cy="6078682"/>
          </a:xfrm>
          <a:prstGeom prst="rect">
            <a:avLst/>
          </a:prstGeom>
        </p:spPr>
      </p:pic>
    </p:spTree>
    <p:extLst>
      <p:ext uri="{BB962C8B-B14F-4D97-AF65-F5344CB8AC3E}">
        <p14:creationId xmlns:p14="http://schemas.microsoft.com/office/powerpoint/2010/main" val="3632740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94751096"/>
              </p:ext>
            </p:extLst>
          </p:nvPr>
        </p:nvGraphicFramePr>
        <p:xfrm>
          <a:off x="-11430" y="1042219"/>
          <a:ext cx="8949690" cy="57091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55448"/>
            <a:ext cx="7848600" cy="911352"/>
          </a:xfrm>
        </p:spPr>
        <p:txBody>
          <a:bodyPr>
            <a:noAutofit/>
          </a:bodyPr>
          <a:lstStyle/>
          <a:p>
            <a:r>
              <a:rPr lang="en-US" sz="3200" dirty="0">
                <a:solidFill>
                  <a:schemeClr val="tx1"/>
                </a:solidFill>
              </a:rPr>
              <a:t>Annual Average Weather And NTI Days</a:t>
            </a:r>
            <a:br>
              <a:rPr lang="en-US" sz="3200" dirty="0">
                <a:solidFill>
                  <a:schemeClr val="tx1"/>
                </a:solidFill>
              </a:rPr>
            </a:br>
            <a:r>
              <a:rPr lang="en-US" sz="3200" dirty="0">
                <a:solidFill>
                  <a:schemeClr val="tx1"/>
                </a:solidFill>
              </a:rPr>
              <a:t>By NTI Status, 2011 To 2019</a:t>
            </a:r>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19</a:t>
            </a:fld>
            <a:endParaRPr lang="en-US" dirty="0"/>
          </a:p>
        </p:txBody>
      </p:sp>
    </p:spTree>
    <p:extLst>
      <p:ext uri="{BB962C8B-B14F-4D97-AF65-F5344CB8AC3E}">
        <p14:creationId xmlns:p14="http://schemas.microsoft.com/office/powerpoint/2010/main" val="234615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C353F-5AAD-4080-B192-494B8693FAE6}"/>
              </a:ext>
            </a:extLst>
          </p:cNvPr>
          <p:cNvSpPr>
            <a:spLocks noGrp="1"/>
          </p:cNvSpPr>
          <p:nvPr>
            <p:ph type="title"/>
          </p:nvPr>
        </p:nvSpPr>
        <p:spPr>
          <a:xfrm>
            <a:off x="457200" y="155448"/>
            <a:ext cx="8229600" cy="1063752"/>
          </a:xfrm>
        </p:spPr>
        <p:txBody>
          <a:bodyPr/>
          <a:lstStyle/>
          <a:p>
            <a:r>
              <a:rPr lang="en-US" dirty="0"/>
              <a:t>Major Findings</a:t>
            </a:r>
          </a:p>
        </p:txBody>
      </p:sp>
      <p:sp>
        <p:nvSpPr>
          <p:cNvPr id="3" name="Content Placeholder 2">
            <a:extLst>
              <a:ext uri="{FF2B5EF4-FFF2-40B4-BE49-F238E27FC236}">
                <a16:creationId xmlns="" xmlns:a16="http://schemas.microsoft.com/office/drawing/2014/main" id="{143414F7-42EE-4A39-AD4C-501962CE8933}"/>
              </a:ext>
            </a:extLst>
          </p:cNvPr>
          <p:cNvSpPr>
            <a:spLocks noGrp="1"/>
          </p:cNvSpPr>
          <p:nvPr>
            <p:ph idx="1"/>
          </p:nvPr>
        </p:nvSpPr>
        <p:spPr>
          <a:xfrm>
            <a:off x="0" y="1447800"/>
            <a:ext cx="9144000" cy="5303519"/>
          </a:xfrm>
        </p:spPr>
        <p:txBody>
          <a:bodyPr>
            <a:normAutofit lnSpcReduction="10000"/>
          </a:bodyPr>
          <a:lstStyle/>
          <a:p>
            <a:pPr marL="118872" indent="0" algn="ctr">
              <a:buNone/>
            </a:pPr>
            <a:r>
              <a:rPr lang="en-US" b="1" dirty="0"/>
              <a:t>Effectiveness</a:t>
            </a:r>
          </a:p>
          <a:p>
            <a:pPr marL="118872" indent="0" algn="ctr">
              <a:buNone/>
            </a:pPr>
            <a:endParaRPr lang="en-US" sz="2800" b="1" dirty="0"/>
          </a:p>
          <a:p>
            <a:r>
              <a:rPr lang="en-US" sz="2800" dirty="0"/>
              <a:t>NTI program assisted districts to continue student </a:t>
            </a:r>
            <a:r>
              <a:rPr lang="en-US" sz="2800" dirty="0" smtClean="0"/>
              <a:t>learning and </a:t>
            </a:r>
            <a:r>
              <a:rPr lang="en-US" sz="2800" dirty="0"/>
              <a:t>meet calendar requirements despite weather</a:t>
            </a:r>
          </a:p>
          <a:p>
            <a:endParaRPr lang="en-US" sz="2800" dirty="0"/>
          </a:p>
          <a:p>
            <a:pPr marL="118872" indent="0" algn="ctr">
              <a:buNone/>
            </a:pPr>
            <a:r>
              <a:rPr lang="en-US" b="1" dirty="0"/>
              <a:t>Academic Outcomes</a:t>
            </a:r>
          </a:p>
          <a:p>
            <a:pPr marL="118872" indent="0" algn="ctr">
              <a:buNone/>
            </a:pPr>
            <a:endParaRPr lang="en-US" sz="2800" b="1" dirty="0"/>
          </a:p>
          <a:p>
            <a:r>
              <a:rPr lang="en-US" sz="2800" dirty="0"/>
              <a:t>No substantial effects Pre-COVID NTI (up to 10 days)</a:t>
            </a:r>
          </a:p>
          <a:p>
            <a:endParaRPr lang="en-US" sz="2800" dirty="0"/>
          </a:p>
          <a:p>
            <a:r>
              <a:rPr lang="en-US" sz="2800" dirty="0"/>
              <a:t>In 2021 (extensive remote learning)</a:t>
            </a:r>
          </a:p>
          <a:p>
            <a:pPr lvl="1"/>
            <a:r>
              <a:rPr lang="en-US" sz="2400" dirty="0"/>
              <a:t>Decrease in test scores; increase in failing grades</a:t>
            </a:r>
          </a:p>
          <a:p>
            <a:pPr lvl="1"/>
            <a:r>
              <a:rPr lang="en-US" sz="2400" dirty="0"/>
              <a:t>Effects of remote learning vs. other COVID-19  factors not clear </a:t>
            </a:r>
          </a:p>
          <a:p>
            <a:pPr marL="118872" indent="0" algn="ctr">
              <a:buNone/>
            </a:pPr>
            <a:endParaRPr lang="en-US" sz="2800" dirty="0"/>
          </a:p>
          <a:p>
            <a:pPr marL="118872" indent="0">
              <a:buNone/>
            </a:pPr>
            <a:endParaRPr lang="en-US" sz="2800" dirty="0"/>
          </a:p>
        </p:txBody>
      </p:sp>
      <p:sp>
        <p:nvSpPr>
          <p:cNvPr id="4" name="Slide Number Placeholder 3">
            <a:extLst>
              <a:ext uri="{FF2B5EF4-FFF2-40B4-BE49-F238E27FC236}">
                <a16:creationId xmlns="" xmlns:a16="http://schemas.microsoft.com/office/drawing/2014/main" id="{187F5EC3-E9B2-4436-9A2D-1560BBE06668}"/>
              </a:ext>
            </a:extLst>
          </p:cNvPr>
          <p:cNvSpPr>
            <a:spLocks noGrp="1"/>
          </p:cNvSpPr>
          <p:nvPr>
            <p:ph type="sldNum" sz="quarter" idx="12"/>
          </p:nvPr>
        </p:nvSpPr>
        <p:spPr/>
        <p:txBody>
          <a:bodyPr/>
          <a:lstStyle/>
          <a:p>
            <a:pPr>
              <a:defRPr/>
            </a:pPr>
            <a:fld id="{E6341818-0A42-41AA-9C03-F736148CE495}" type="slidenum">
              <a:rPr lang="en-US" smtClean="0"/>
              <a:pPr>
                <a:defRPr/>
              </a:pPr>
              <a:t>2</a:t>
            </a:fld>
            <a:endParaRPr lang="en-US" dirty="0"/>
          </a:p>
        </p:txBody>
      </p:sp>
    </p:spTree>
    <p:extLst>
      <p:ext uri="{BB962C8B-B14F-4D97-AF65-F5344CB8AC3E}">
        <p14:creationId xmlns:p14="http://schemas.microsoft.com/office/powerpoint/2010/main" val="3428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034" y="606136"/>
            <a:ext cx="8095130" cy="6255328"/>
          </a:xfrm>
          <a:prstGeom prst="rect">
            <a:avLst/>
          </a:prstGeom>
        </p:spPr>
      </p:pic>
      <p:sp>
        <p:nvSpPr>
          <p:cNvPr id="4" name="Slide Number Placeholder 3"/>
          <p:cNvSpPr>
            <a:spLocks noGrp="1"/>
          </p:cNvSpPr>
          <p:nvPr>
            <p:ph type="sldNum" sz="quarter" idx="12"/>
          </p:nvPr>
        </p:nvSpPr>
        <p:spPr>
          <a:xfrm>
            <a:off x="8579874" y="6324600"/>
            <a:ext cx="361950" cy="365125"/>
          </a:xfrm>
        </p:spPr>
        <p:txBody>
          <a:bodyPr/>
          <a:lstStyle/>
          <a:p>
            <a:fld id="{D6DED8D2-CCB4-4E9F-A922-892A04731C2A}" type="slidenum">
              <a:rPr lang="en-US" sz="1200" smtClean="0">
                <a:solidFill>
                  <a:prstClr val="black"/>
                </a:solidFill>
              </a:rPr>
              <a:pPr/>
              <a:t>20</a:t>
            </a:fld>
            <a:endParaRPr lang="en-US" sz="1200" dirty="0">
              <a:solidFill>
                <a:prstClr val="black"/>
              </a:solidFill>
            </a:endParaRPr>
          </a:p>
        </p:txBody>
      </p:sp>
      <p:sp>
        <p:nvSpPr>
          <p:cNvPr id="9" name="Title 1"/>
          <p:cNvSpPr txBox="1">
            <a:spLocks/>
          </p:cNvSpPr>
          <p:nvPr/>
        </p:nvSpPr>
        <p:spPr>
          <a:xfrm>
            <a:off x="0" y="0"/>
            <a:ext cx="9009529" cy="1143000"/>
          </a:xfrm>
          <a:prstGeom prst="rect">
            <a:avLst/>
          </a:prstGeom>
          <a:noFill/>
        </p:spPr>
        <p:txBody>
          <a:bodyPr vert="horz" lIns="91440" rIns="45720" rtlCol="0" anchor="ctr">
            <a:noAutofit/>
            <a:scene3d>
              <a:camera prst="orthographicFront"/>
              <a:lightRig rig="threePt" dir="t">
                <a:rot lat="0" lon="0" rev="4800000"/>
              </a:lightRig>
            </a:scene3d>
            <a:sp3d prstMaterial="matte">
              <a:bevelT w="50800" h="10160"/>
            </a:sp3d>
          </a:bodyPr>
          <a:lstStyle>
            <a:lvl1pPr algn="ctr" rtl="0" eaLnBrk="1" latinLnBrk="0" hangingPunct="1">
              <a:spcBef>
                <a:spcPct val="0"/>
              </a:spcBef>
              <a:buNone/>
              <a:defRPr kumimoji="0" sz="4500" b="1" kern="1200">
                <a:solidFill>
                  <a:schemeClr val="accent1">
                    <a:satMod val="150000"/>
                  </a:schemeClr>
                </a:solidFill>
                <a:effectLst/>
                <a:latin typeface="Calibri" panose="020F0502020204030204" pitchFamily="34" charset="0"/>
                <a:ea typeface="+mj-ea"/>
                <a:cs typeface="Arial" panose="020B0604020202020204" pitchFamily="34" charset="0"/>
              </a:defRPr>
            </a:lvl1pPr>
            <a:extLst/>
          </a:lstStyle>
          <a:p>
            <a:pPr fontAlgn="auto">
              <a:spcAft>
                <a:spcPts val="0"/>
              </a:spcAft>
            </a:pPr>
            <a:r>
              <a:rPr lang="en-US" sz="2400" dirty="0">
                <a:solidFill>
                  <a:sysClr val="windowText" lastClr="000000"/>
                </a:solidFill>
              </a:rPr>
              <a:t>Percentage Of Student Instructional Days In </a:t>
            </a:r>
            <a:endParaRPr lang="en-US" sz="2400" dirty="0" smtClean="0">
              <a:solidFill>
                <a:sysClr val="windowText" lastClr="000000"/>
              </a:solidFill>
            </a:endParaRPr>
          </a:p>
          <a:p>
            <a:pPr fontAlgn="auto">
              <a:spcAft>
                <a:spcPts val="0"/>
              </a:spcAft>
            </a:pPr>
            <a:r>
              <a:rPr lang="en-US" sz="2400" dirty="0" smtClean="0">
                <a:solidFill>
                  <a:sysClr val="windowText" lastClr="000000"/>
                </a:solidFill>
              </a:rPr>
              <a:t>Remote </a:t>
            </a:r>
            <a:r>
              <a:rPr lang="en-US" sz="2400" dirty="0">
                <a:solidFill>
                  <a:sysClr val="windowText" lastClr="000000"/>
                </a:solidFill>
              </a:rPr>
              <a:t>Learning Mode, 2021</a:t>
            </a:r>
          </a:p>
        </p:txBody>
      </p:sp>
    </p:spTree>
    <p:extLst>
      <p:ext uri="{BB962C8B-B14F-4D97-AF65-F5344CB8AC3E}">
        <p14:creationId xmlns:p14="http://schemas.microsoft.com/office/powerpoint/2010/main" val="3255544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900" dirty="0"/>
              <a:t>Presentation Outline</a:t>
            </a:r>
            <a:r>
              <a:rPr lang="en-US" sz="3600" dirty="0"/>
              <a:t/>
            </a:r>
            <a:br>
              <a:rPr lang="en-US" sz="3600"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600200"/>
            <a:ext cx="8839200" cy="5150045"/>
          </a:xfrm>
        </p:spPr>
        <p:txBody>
          <a:bodyPr>
            <a:normAutofit fontScale="77500" lnSpcReduction="20000"/>
          </a:bodyPr>
          <a:lstStyle/>
          <a:p>
            <a:r>
              <a:rPr lang="en-US" sz="3600" dirty="0"/>
              <a:t>NTI Program Background And Requirements</a:t>
            </a:r>
          </a:p>
          <a:p>
            <a:endParaRPr lang="en-US" sz="3600" dirty="0"/>
          </a:p>
          <a:p>
            <a:r>
              <a:rPr lang="en-US" sz="3600" dirty="0"/>
              <a:t>NTI Districts And Days Used</a:t>
            </a:r>
          </a:p>
          <a:p>
            <a:endParaRPr lang="en-US" sz="3600" dirty="0"/>
          </a:p>
          <a:p>
            <a:r>
              <a:rPr lang="en-US" sz="3600" b="1" dirty="0"/>
              <a:t>Technology</a:t>
            </a:r>
          </a:p>
          <a:p>
            <a:pPr lvl="1"/>
            <a:r>
              <a:rPr lang="en-US" sz="3200" dirty="0"/>
              <a:t>Advances in the last decade</a:t>
            </a:r>
          </a:p>
          <a:p>
            <a:pPr lvl="1"/>
            <a:r>
              <a:rPr lang="en-US" sz="3200" dirty="0"/>
              <a:t>Student home internet and device access </a:t>
            </a:r>
          </a:p>
          <a:p>
            <a:pPr lvl="1"/>
            <a:r>
              <a:rPr lang="en-US" sz="3200" dirty="0"/>
              <a:t>Synchronous instruction, 2021 </a:t>
            </a:r>
          </a:p>
          <a:p>
            <a:endParaRPr lang="en-US" sz="3600" dirty="0"/>
          </a:p>
          <a:p>
            <a:r>
              <a:rPr lang="en-US" sz="3600" dirty="0"/>
              <a:t>Attendance</a:t>
            </a:r>
          </a:p>
          <a:p>
            <a:endParaRPr lang="en-US" sz="3600" dirty="0"/>
          </a:p>
          <a:p>
            <a:r>
              <a:rPr lang="en-US" sz="3600" dirty="0"/>
              <a:t>Academic Outcomes</a:t>
            </a:r>
          </a:p>
          <a:p>
            <a:endParaRPr lang="en-US" sz="3600" dirty="0"/>
          </a:p>
          <a:p>
            <a:r>
              <a:rPr lang="en-US" sz="3600" dirty="0"/>
              <a:t>Conclusions</a:t>
            </a:r>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21</a:t>
            </a:fld>
            <a:endParaRPr lang="en-US" dirty="0">
              <a:solidFill>
                <a:prstClr val="black">
                  <a:tint val="95000"/>
                </a:prstClr>
              </a:solidFill>
            </a:endParaRPr>
          </a:p>
        </p:txBody>
      </p:sp>
    </p:spTree>
    <p:extLst>
      <p:ext uri="{BB962C8B-B14F-4D97-AF65-F5344CB8AC3E}">
        <p14:creationId xmlns:p14="http://schemas.microsoft.com/office/powerpoint/2010/main" val="4198956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38AC6F-D08C-46CB-9A6E-2984782DEE96}"/>
              </a:ext>
            </a:extLst>
          </p:cNvPr>
          <p:cNvSpPr>
            <a:spLocks noGrp="1"/>
          </p:cNvSpPr>
          <p:nvPr>
            <p:ph type="title"/>
          </p:nvPr>
        </p:nvSpPr>
        <p:spPr/>
        <p:txBody>
          <a:bodyPr>
            <a:normAutofit fontScale="90000"/>
          </a:bodyPr>
          <a:lstStyle/>
          <a:p>
            <a:r>
              <a:rPr lang="en-US" dirty="0"/>
              <a:t/>
            </a:r>
            <a:br>
              <a:rPr lang="en-US" dirty="0"/>
            </a:br>
            <a:r>
              <a:rPr lang="en-US" dirty="0"/>
              <a:t>Evolution From Paper To </a:t>
            </a:r>
            <a:br>
              <a:rPr lang="en-US" dirty="0"/>
            </a:br>
            <a:r>
              <a:rPr lang="en-US" dirty="0"/>
              <a:t>Digital Modes Of Instruction</a:t>
            </a:r>
            <a:br>
              <a:rPr lang="en-US" dirty="0"/>
            </a:br>
            <a:endParaRPr lang="en-US" dirty="0"/>
          </a:p>
        </p:txBody>
      </p:sp>
      <p:sp>
        <p:nvSpPr>
          <p:cNvPr id="3" name="Content Placeholder 2">
            <a:extLst>
              <a:ext uri="{FF2B5EF4-FFF2-40B4-BE49-F238E27FC236}">
                <a16:creationId xmlns="" xmlns:a16="http://schemas.microsoft.com/office/drawing/2014/main" id="{D4AAE1C3-A193-40AE-B2CE-8A8C1BD432DF}"/>
              </a:ext>
            </a:extLst>
          </p:cNvPr>
          <p:cNvSpPr>
            <a:spLocks noGrp="1"/>
          </p:cNvSpPr>
          <p:nvPr>
            <p:ph idx="1"/>
          </p:nvPr>
        </p:nvSpPr>
        <p:spPr/>
        <p:txBody>
          <a:bodyPr>
            <a:normAutofit fontScale="77500" lnSpcReduction="20000"/>
          </a:bodyPr>
          <a:lstStyle/>
          <a:p>
            <a:r>
              <a:rPr lang="en-US" dirty="0"/>
              <a:t>NTI initially based primarily on paper-based assignments</a:t>
            </a:r>
          </a:p>
          <a:p>
            <a:pPr marL="118872" indent="0" algn="ctr">
              <a:buNone/>
            </a:pPr>
            <a:endParaRPr lang="en-US" b="1" dirty="0"/>
          </a:p>
          <a:p>
            <a:pPr marL="118872" indent="0" algn="ctr">
              <a:buNone/>
            </a:pPr>
            <a:r>
              <a:rPr lang="en-US" sz="4100" b="1" dirty="0"/>
              <a:t>By 2020:</a:t>
            </a:r>
          </a:p>
          <a:p>
            <a:pPr marL="118872" indent="0" algn="ctr">
              <a:buNone/>
            </a:pPr>
            <a:endParaRPr lang="en-US" dirty="0"/>
          </a:p>
          <a:p>
            <a:r>
              <a:rPr lang="en-US" dirty="0"/>
              <a:t>Predominantly digital instruction in middle and high schools</a:t>
            </a:r>
          </a:p>
          <a:p>
            <a:endParaRPr lang="en-US" dirty="0"/>
          </a:p>
          <a:p>
            <a:r>
              <a:rPr lang="en-US" dirty="0"/>
              <a:t>95 percent of districts had learning management systems</a:t>
            </a:r>
          </a:p>
          <a:p>
            <a:endParaRPr lang="en-US" dirty="0"/>
          </a:p>
          <a:p>
            <a:r>
              <a:rPr lang="en-US" dirty="0"/>
              <a:t>These web-based systems link teachers, students, assignments, instructional resources</a:t>
            </a:r>
          </a:p>
          <a:p>
            <a:pPr lvl="1"/>
            <a:r>
              <a:rPr lang="en-US" dirty="0"/>
              <a:t>Also capture and store data on student work and engagement</a:t>
            </a:r>
          </a:p>
          <a:p>
            <a:endParaRPr lang="en-US" dirty="0"/>
          </a:p>
          <a:p>
            <a:endParaRPr lang="en-US" dirty="0"/>
          </a:p>
          <a:p>
            <a:endParaRPr lang="en-US" dirty="0"/>
          </a:p>
        </p:txBody>
      </p:sp>
      <p:sp>
        <p:nvSpPr>
          <p:cNvPr id="4" name="Slide Number Placeholder 3">
            <a:extLst>
              <a:ext uri="{FF2B5EF4-FFF2-40B4-BE49-F238E27FC236}">
                <a16:creationId xmlns="" xmlns:a16="http://schemas.microsoft.com/office/drawing/2014/main" id="{AEBA5804-B460-4444-A87F-637256FC5485}"/>
              </a:ext>
            </a:extLst>
          </p:cNvPr>
          <p:cNvSpPr>
            <a:spLocks noGrp="1"/>
          </p:cNvSpPr>
          <p:nvPr>
            <p:ph type="sldNum" sz="quarter" idx="12"/>
          </p:nvPr>
        </p:nvSpPr>
        <p:spPr/>
        <p:txBody>
          <a:bodyPr/>
          <a:lstStyle/>
          <a:p>
            <a:pPr>
              <a:defRPr/>
            </a:pPr>
            <a:fld id="{E6341818-0A42-41AA-9C03-F736148CE495}" type="slidenum">
              <a:rPr lang="en-US" smtClean="0"/>
              <a:pPr>
                <a:defRPr/>
              </a:pPr>
              <a:t>22</a:t>
            </a:fld>
            <a:endParaRPr lang="en-US" dirty="0"/>
          </a:p>
        </p:txBody>
      </p:sp>
    </p:spTree>
    <p:extLst>
      <p:ext uri="{BB962C8B-B14F-4D97-AF65-F5344CB8AC3E}">
        <p14:creationId xmlns:p14="http://schemas.microsoft.com/office/powerpoint/2010/main" val="36288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BA7D84-E45E-4DAB-9EAC-B59B844727DD}"/>
              </a:ext>
            </a:extLst>
          </p:cNvPr>
          <p:cNvSpPr>
            <a:spLocks noGrp="1"/>
          </p:cNvSpPr>
          <p:nvPr>
            <p:ph type="title"/>
          </p:nvPr>
        </p:nvSpPr>
        <p:spPr/>
        <p:txBody>
          <a:bodyPr>
            <a:normAutofit/>
          </a:bodyPr>
          <a:lstStyle/>
          <a:p>
            <a:r>
              <a:rPr lang="en-US" dirty="0"/>
              <a:t>Student Home Internet </a:t>
            </a:r>
            <a:r>
              <a:rPr lang="en-US" dirty="0" smtClean="0"/>
              <a:t>Access</a:t>
            </a:r>
            <a:endParaRPr lang="en-US" dirty="0"/>
          </a:p>
        </p:txBody>
      </p:sp>
      <p:sp>
        <p:nvSpPr>
          <p:cNvPr id="3" name="Content Placeholder 2">
            <a:extLst>
              <a:ext uri="{FF2B5EF4-FFF2-40B4-BE49-F238E27FC236}">
                <a16:creationId xmlns="" xmlns:a16="http://schemas.microsoft.com/office/drawing/2014/main" id="{A8C9F8B1-9739-4530-9BB1-A1D5F1F1758D}"/>
              </a:ext>
            </a:extLst>
          </p:cNvPr>
          <p:cNvSpPr>
            <a:spLocks noGrp="1"/>
          </p:cNvSpPr>
          <p:nvPr>
            <p:ph idx="1"/>
          </p:nvPr>
        </p:nvSpPr>
        <p:spPr/>
        <p:txBody>
          <a:bodyPr/>
          <a:lstStyle/>
          <a:p>
            <a:r>
              <a:rPr lang="en-US" dirty="0"/>
              <a:t>KDE digital readiness survey data show student home internet access increased from 72 percent in 2011 to 84 percent in 2020</a:t>
            </a:r>
          </a:p>
          <a:p>
            <a:endParaRPr lang="en-US" dirty="0"/>
          </a:p>
          <a:p>
            <a:r>
              <a:rPr lang="en-US" dirty="0"/>
              <a:t>In 2020, students lacking access exceeded 10 percent in most districts</a:t>
            </a:r>
          </a:p>
        </p:txBody>
      </p:sp>
      <p:sp>
        <p:nvSpPr>
          <p:cNvPr id="4" name="Slide Number Placeholder 3">
            <a:extLst>
              <a:ext uri="{FF2B5EF4-FFF2-40B4-BE49-F238E27FC236}">
                <a16:creationId xmlns="" xmlns:a16="http://schemas.microsoft.com/office/drawing/2014/main" id="{4B22A0DC-B7F6-4694-BB85-F989FA3F21DA}"/>
              </a:ext>
            </a:extLst>
          </p:cNvPr>
          <p:cNvSpPr>
            <a:spLocks noGrp="1"/>
          </p:cNvSpPr>
          <p:nvPr>
            <p:ph type="sldNum" sz="quarter" idx="12"/>
          </p:nvPr>
        </p:nvSpPr>
        <p:spPr/>
        <p:txBody>
          <a:bodyPr/>
          <a:lstStyle/>
          <a:p>
            <a:pPr>
              <a:defRPr/>
            </a:pPr>
            <a:fld id="{E6341818-0A42-41AA-9C03-F736148CE495}" type="slidenum">
              <a:rPr lang="en-US" smtClean="0"/>
              <a:pPr>
                <a:defRPr/>
              </a:pPr>
              <a:t>23</a:t>
            </a:fld>
            <a:endParaRPr lang="en-US" dirty="0"/>
          </a:p>
        </p:txBody>
      </p:sp>
    </p:spTree>
    <p:extLst>
      <p:ext uri="{BB962C8B-B14F-4D97-AF65-F5344CB8AC3E}">
        <p14:creationId xmlns:p14="http://schemas.microsoft.com/office/powerpoint/2010/main" val="32555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
            </a:r>
            <a:br>
              <a:rPr lang="en-US" sz="3200" dirty="0"/>
            </a:br>
            <a:r>
              <a:rPr lang="en-US" sz="3200" dirty="0"/>
              <a:t>Number of Districts By Percentage Of Students </a:t>
            </a:r>
            <a:br>
              <a:rPr lang="en-US" sz="3200" dirty="0"/>
            </a:br>
            <a:r>
              <a:rPr lang="en-US" sz="3200" dirty="0"/>
              <a:t>With Strong Home Internet </a:t>
            </a:r>
            <a:r>
              <a:rPr lang="en-US" sz="3200" dirty="0" smtClean="0"/>
              <a:t>Access, </a:t>
            </a:r>
            <a:r>
              <a:rPr lang="en-US" sz="3200" dirty="0"/>
              <a:t>2020</a:t>
            </a:r>
            <a:br>
              <a:rPr lang="en-US" sz="3200" dirty="0"/>
            </a:br>
            <a:endParaRPr lang="en-US" sz="3200" dirty="0"/>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24</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3641506"/>
              </p:ext>
            </p:extLst>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 xmlns:a16="http://schemas.microsoft.com/office/drawing/2014/main" id="{34EF7D77-5A5F-4A27-8529-FFC972190DAD}"/>
              </a:ext>
            </a:extLst>
          </p:cNvPr>
          <p:cNvSpPr txBox="1"/>
          <p:nvPr/>
        </p:nvSpPr>
        <p:spPr>
          <a:xfrm>
            <a:off x="1600200" y="1600200"/>
            <a:ext cx="3200400" cy="1323439"/>
          </a:xfrm>
          <a:prstGeom prst="rect">
            <a:avLst/>
          </a:prstGeom>
          <a:noFill/>
          <a:ln w="28575">
            <a:solidFill>
              <a:srgbClr val="FF0000"/>
            </a:solidFill>
          </a:ln>
        </p:spPr>
        <p:txBody>
          <a:bodyPr wrap="square" rtlCol="0">
            <a:spAutoFit/>
          </a:bodyPr>
          <a:lstStyle/>
          <a:p>
            <a:r>
              <a:rPr lang="en-US" sz="2000" dirty="0">
                <a:latin typeface="Segoe UI" panose="020B0502040204020203" pitchFamily="34" charset="0"/>
                <a:cs typeface="Segoe UI" panose="020B0502040204020203" pitchFamily="34" charset="0"/>
              </a:rPr>
              <a:t>Student access lower in high-poverty districts. An equity concern for NTI and also “homework gap</a:t>
            </a:r>
            <a:r>
              <a:rPr lang="en-US" sz="2000" dirty="0"/>
              <a:t>.”</a:t>
            </a:r>
          </a:p>
        </p:txBody>
      </p:sp>
      <p:sp>
        <p:nvSpPr>
          <p:cNvPr id="7" name="TextBox 6">
            <a:extLst>
              <a:ext uri="{FF2B5EF4-FFF2-40B4-BE49-F238E27FC236}">
                <a16:creationId xmlns="" xmlns:a16="http://schemas.microsoft.com/office/drawing/2014/main" id="{169763F8-A8D9-4AF5-ABBD-987D8F5F9BA3}"/>
              </a:ext>
            </a:extLst>
          </p:cNvPr>
          <p:cNvSpPr txBox="1"/>
          <p:nvPr/>
        </p:nvSpPr>
        <p:spPr>
          <a:xfrm>
            <a:off x="457200" y="6400800"/>
            <a:ext cx="3714478" cy="615553"/>
          </a:xfrm>
          <a:prstGeom prst="rect">
            <a:avLst/>
          </a:prstGeom>
          <a:noFill/>
        </p:spPr>
        <p:txBody>
          <a:bodyPr wrap="none" rtlCol="0">
            <a:spAutoFit/>
          </a:bodyPr>
          <a:lstStyle/>
          <a:p>
            <a:r>
              <a:rPr lang="en-US" sz="1600" dirty="0"/>
              <a:t>Source: KDE Digital Readiness Survey</a:t>
            </a:r>
          </a:p>
          <a:p>
            <a:endParaRPr lang="en-US" dirty="0"/>
          </a:p>
        </p:txBody>
      </p:sp>
      <p:sp>
        <p:nvSpPr>
          <p:cNvPr id="6" name="Rectangle 5"/>
          <p:cNvSpPr/>
          <p:nvPr/>
        </p:nvSpPr>
        <p:spPr>
          <a:xfrm>
            <a:off x="1752600" y="5334000"/>
            <a:ext cx="4343400" cy="555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94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1B8A01-46F1-4746-83E6-5854B8B415CB}"/>
              </a:ext>
            </a:extLst>
          </p:cNvPr>
          <p:cNvSpPr>
            <a:spLocks noGrp="1"/>
          </p:cNvSpPr>
          <p:nvPr>
            <p:ph type="title"/>
          </p:nvPr>
        </p:nvSpPr>
        <p:spPr/>
        <p:txBody>
          <a:bodyPr>
            <a:normAutofit fontScale="90000"/>
          </a:bodyPr>
          <a:lstStyle/>
          <a:p>
            <a:r>
              <a:rPr lang="en-US" dirty="0"/>
              <a:t>Home Internet And Device Access Gaps Narrowed During COVID-19</a:t>
            </a:r>
          </a:p>
        </p:txBody>
      </p:sp>
      <p:sp>
        <p:nvSpPr>
          <p:cNvPr id="3" name="Content Placeholder 2">
            <a:extLst>
              <a:ext uri="{FF2B5EF4-FFF2-40B4-BE49-F238E27FC236}">
                <a16:creationId xmlns="" xmlns:a16="http://schemas.microsoft.com/office/drawing/2014/main" id="{158931C9-375A-4B27-8C5E-EFE7CE2CF9AD}"/>
              </a:ext>
            </a:extLst>
          </p:cNvPr>
          <p:cNvSpPr>
            <a:spLocks noGrp="1"/>
          </p:cNvSpPr>
          <p:nvPr>
            <p:ph idx="1"/>
          </p:nvPr>
        </p:nvSpPr>
        <p:spPr>
          <a:xfrm>
            <a:off x="228600" y="1629783"/>
            <a:ext cx="8709660" cy="5121536"/>
          </a:xfrm>
        </p:spPr>
        <p:txBody>
          <a:bodyPr>
            <a:normAutofit fontScale="70000" lnSpcReduction="20000"/>
          </a:bodyPr>
          <a:lstStyle/>
          <a:p>
            <a:r>
              <a:rPr lang="en-US" sz="3600" dirty="0"/>
              <a:t>Districts used COVID-19 federal funds to</a:t>
            </a:r>
          </a:p>
          <a:p>
            <a:pPr lvl="1"/>
            <a:r>
              <a:rPr lang="en-US" sz="3600" dirty="0"/>
              <a:t>Assist families with internet connection</a:t>
            </a:r>
          </a:p>
          <a:p>
            <a:pPr lvl="1"/>
            <a:r>
              <a:rPr lang="en-US" sz="3600" dirty="0"/>
              <a:t>Purchase mobile devices</a:t>
            </a:r>
          </a:p>
          <a:p>
            <a:pPr marL="457200" lvl="1" indent="0">
              <a:buNone/>
            </a:pPr>
            <a:endParaRPr lang="en-US" sz="3600" dirty="0"/>
          </a:p>
          <a:p>
            <a:r>
              <a:rPr lang="en-US" sz="3600" dirty="0"/>
              <a:t>KDE data indicate 98 percent of students had access at some location outside school campus in 2021</a:t>
            </a:r>
          </a:p>
          <a:p>
            <a:pPr lvl="1"/>
            <a:r>
              <a:rPr lang="en-US" sz="3600" dirty="0"/>
              <a:t>No KDE data on student home access in 2021</a:t>
            </a:r>
          </a:p>
          <a:p>
            <a:pPr marL="118872" indent="0">
              <a:buNone/>
            </a:pPr>
            <a:endParaRPr lang="en-US" sz="3600" dirty="0"/>
          </a:p>
          <a:p>
            <a:r>
              <a:rPr lang="en-US" sz="3600" dirty="0"/>
              <a:t>Accurate data on student home access important for local and state purposes</a:t>
            </a:r>
          </a:p>
          <a:p>
            <a:pPr lvl="1"/>
            <a:r>
              <a:rPr lang="en-US" sz="3600" dirty="0"/>
              <a:t>Through 2020, about 40 percent of districts estimated data </a:t>
            </a:r>
          </a:p>
          <a:p>
            <a:pPr lvl="1"/>
            <a:r>
              <a:rPr lang="en-US" sz="3600" dirty="0"/>
              <a:t>KDE requiring systematic data collection as of this school year</a:t>
            </a:r>
          </a:p>
          <a:p>
            <a:pPr marL="118872" indent="0">
              <a:buNone/>
            </a:pPr>
            <a:r>
              <a:rPr lang="en-US" dirty="0"/>
              <a:t> </a:t>
            </a:r>
          </a:p>
        </p:txBody>
      </p:sp>
      <p:sp>
        <p:nvSpPr>
          <p:cNvPr id="4" name="Slide Number Placeholder 3">
            <a:extLst>
              <a:ext uri="{FF2B5EF4-FFF2-40B4-BE49-F238E27FC236}">
                <a16:creationId xmlns="" xmlns:a16="http://schemas.microsoft.com/office/drawing/2014/main" id="{069FF1CD-2E32-4E69-BB5E-AC0C9F3A294A}"/>
              </a:ext>
            </a:extLst>
          </p:cNvPr>
          <p:cNvSpPr>
            <a:spLocks noGrp="1"/>
          </p:cNvSpPr>
          <p:nvPr>
            <p:ph type="sldNum" sz="quarter" idx="12"/>
          </p:nvPr>
        </p:nvSpPr>
        <p:spPr/>
        <p:txBody>
          <a:bodyPr/>
          <a:lstStyle/>
          <a:p>
            <a:pPr>
              <a:defRPr/>
            </a:pPr>
            <a:fld id="{E6341818-0A42-41AA-9C03-F736148CE495}" type="slidenum">
              <a:rPr lang="en-US" smtClean="0"/>
              <a:pPr>
                <a:defRPr/>
              </a:pPr>
              <a:t>25</a:t>
            </a:fld>
            <a:endParaRPr lang="en-US" dirty="0"/>
          </a:p>
        </p:txBody>
      </p:sp>
    </p:spTree>
    <p:extLst>
      <p:ext uri="{BB962C8B-B14F-4D97-AF65-F5344CB8AC3E}">
        <p14:creationId xmlns:p14="http://schemas.microsoft.com/office/powerpoint/2010/main" val="405032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Recommendation 2.3</a:t>
            </a:r>
          </a:p>
        </p:txBody>
      </p:sp>
      <p:sp>
        <p:nvSpPr>
          <p:cNvPr id="3" name="Content Placeholder 2"/>
          <p:cNvSpPr>
            <a:spLocks noGrp="1"/>
          </p:cNvSpPr>
          <p:nvPr>
            <p:ph idx="1"/>
          </p:nvPr>
        </p:nvSpPr>
        <p:spPr/>
        <p:txBody>
          <a:bodyPr/>
          <a:lstStyle/>
          <a:p>
            <a:endParaRPr lang="en-US" dirty="0"/>
          </a:p>
          <a:p>
            <a:pPr marL="118872" indent="0">
              <a:buNone/>
            </a:pPr>
            <a:r>
              <a:rPr lang="en-US" b="1" dirty="0"/>
              <a:t>The Kentucky Department of Education (KDE) should continue to require districts to collect and record student-level data on student home internet and instructional device access using a standardized instrument recommended by KDE.</a:t>
            </a:r>
            <a:endParaRPr lang="en-US" dirty="0"/>
          </a:p>
          <a:p>
            <a:pPr marL="118872" indent="0">
              <a:buNone/>
            </a:pPr>
            <a:endParaRPr lang="en-US" b="1" dirty="0"/>
          </a:p>
          <a:p>
            <a:pPr marL="118872" indent="0">
              <a:buNone/>
            </a:pPr>
            <a:endParaRPr lang="en-US" dirty="0"/>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26</a:t>
            </a:fld>
            <a:endParaRPr lang="en-US" dirty="0"/>
          </a:p>
        </p:txBody>
      </p:sp>
    </p:spTree>
    <p:extLst>
      <p:ext uri="{BB962C8B-B14F-4D97-AF65-F5344CB8AC3E}">
        <p14:creationId xmlns:p14="http://schemas.microsoft.com/office/powerpoint/2010/main" val="2492011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D4496F-0721-4A9A-9419-D8A99E36749F}"/>
              </a:ext>
            </a:extLst>
          </p:cNvPr>
          <p:cNvSpPr>
            <a:spLocks noGrp="1"/>
          </p:cNvSpPr>
          <p:nvPr>
            <p:ph type="title"/>
          </p:nvPr>
        </p:nvSpPr>
        <p:spPr/>
        <p:txBody>
          <a:bodyPr>
            <a:noAutofit/>
          </a:bodyPr>
          <a:lstStyle/>
          <a:p>
            <a:pPr algn="ctr"/>
            <a:r>
              <a:rPr lang="en-US" sz="3600" dirty="0"/>
              <a:t>Opportunities For Synchronous </a:t>
            </a:r>
            <a:br>
              <a:rPr lang="en-US" sz="3600" dirty="0"/>
            </a:br>
            <a:r>
              <a:rPr lang="en-US" sz="3600" dirty="0"/>
              <a:t>(Face-To-Face) Instruction</a:t>
            </a:r>
          </a:p>
        </p:txBody>
      </p:sp>
      <p:sp>
        <p:nvSpPr>
          <p:cNvPr id="3" name="Content Placeholder 2">
            <a:extLst>
              <a:ext uri="{FF2B5EF4-FFF2-40B4-BE49-F238E27FC236}">
                <a16:creationId xmlns="" xmlns:a16="http://schemas.microsoft.com/office/drawing/2014/main" id="{A8A8C4BA-3F6B-4435-B304-4F7AE278FBAC}"/>
              </a:ext>
            </a:extLst>
          </p:cNvPr>
          <p:cNvSpPr>
            <a:spLocks noGrp="1"/>
          </p:cNvSpPr>
          <p:nvPr>
            <p:ph sz="half" idx="1"/>
          </p:nvPr>
        </p:nvSpPr>
        <p:spPr>
          <a:xfrm>
            <a:off x="0" y="1773935"/>
            <a:ext cx="4551881" cy="4931663"/>
          </a:xfrm>
        </p:spPr>
        <p:txBody>
          <a:bodyPr>
            <a:normAutofit fontScale="85000" lnSpcReduction="20000"/>
          </a:bodyPr>
          <a:lstStyle/>
          <a:p>
            <a:pPr marL="118872" indent="0">
              <a:buNone/>
            </a:pPr>
            <a:r>
              <a:rPr lang="en-US" b="1" dirty="0"/>
              <a:t>Rare In NTI Pre-COVID </a:t>
            </a:r>
          </a:p>
          <a:p>
            <a:pPr marL="118872" indent="0">
              <a:buNone/>
            </a:pPr>
            <a:endParaRPr lang="en-US" dirty="0"/>
          </a:p>
          <a:p>
            <a:r>
              <a:rPr lang="en-US" dirty="0"/>
              <a:t>Teachers mostly expected to    be available by phone or</a:t>
            </a:r>
          </a:p>
          <a:p>
            <a:pPr marL="118872" indent="0">
              <a:buNone/>
            </a:pPr>
            <a:r>
              <a:rPr lang="en-US" dirty="0"/>
              <a:t>    e-mail</a:t>
            </a:r>
          </a:p>
          <a:p>
            <a:pPr marL="118872" indent="0">
              <a:buNone/>
            </a:pPr>
            <a:endParaRPr lang="en-US" b="1" dirty="0"/>
          </a:p>
          <a:p>
            <a:pPr marL="118872" indent="0">
              <a:buNone/>
            </a:pPr>
            <a:r>
              <a:rPr lang="en-US" b="1" dirty="0"/>
              <a:t>Reported As Regular</a:t>
            </a:r>
          </a:p>
          <a:p>
            <a:pPr marL="118872" indent="0">
              <a:buNone/>
            </a:pPr>
            <a:r>
              <a:rPr lang="en-US" b="1" dirty="0"/>
              <a:t>By Students In 2021</a:t>
            </a:r>
          </a:p>
          <a:p>
            <a:pPr marL="118872" indent="0">
              <a:buNone/>
            </a:pPr>
            <a:endParaRPr lang="en-US" dirty="0"/>
          </a:p>
          <a:p>
            <a:r>
              <a:rPr lang="en-US" dirty="0"/>
              <a:t>Elementary: 94 percent</a:t>
            </a:r>
          </a:p>
          <a:p>
            <a:r>
              <a:rPr lang="en-US" dirty="0"/>
              <a:t>Middle: 88 percent</a:t>
            </a:r>
          </a:p>
          <a:p>
            <a:r>
              <a:rPr lang="en-US" dirty="0"/>
              <a:t>High: 75 percent</a:t>
            </a:r>
          </a:p>
          <a:p>
            <a:pPr marL="118872" indent="0">
              <a:buNone/>
            </a:pPr>
            <a:endParaRPr lang="en-US" dirty="0"/>
          </a:p>
          <a:p>
            <a:pPr marL="118872" indent="0">
              <a:buNone/>
            </a:pPr>
            <a:r>
              <a:rPr lang="en-US" sz="1800" dirty="0"/>
              <a:t>Source: KDE Opportunity to Learn Survey</a:t>
            </a:r>
          </a:p>
          <a:p>
            <a:pPr marL="118872" indent="0">
              <a:buNone/>
            </a:pPr>
            <a:endParaRPr lang="en-US" dirty="0"/>
          </a:p>
        </p:txBody>
      </p:sp>
      <p:sp>
        <p:nvSpPr>
          <p:cNvPr id="4" name="Content Placeholder 3">
            <a:extLst>
              <a:ext uri="{FF2B5EF4-FFF2-40B4-BE49-F238E27FC236}">
                <a16:creationId xmlns="" xmlns:a16="http://schemas.microsoft.com/office/drawing/2014/main" id="{079EE6D6-47AE-4F58-886E-09BF59BC5DBD}"/>
              </a:ext>
            </a:extLst>
          </p:cNvPr>
          <p:cNvSpPr>
            <a:spLocks noGrp="1"/>
          </p:cNvSpPr>
          <p:nvPr>
            <p:ph sz="half" idx="2"/>
          </p:nvPr>
        </p:nvSpPr>
        <p:spPr>
          <a:xfrm>
            <a:off x="4546438" y="1768056"/>
            <a:ext cx="4386378" cy="4703063"/>
          </a:xfrm>
        </p:spPr>
        <p:txBody>
          <a:bodyPr>
            <a:normAutofit fontScale="85000" lnSpcReduction="20000"/>
          </a:bodyPr>
          <a:lstStyle/>
          <a:p>
            <a:pPr marL="118872" indent="0">
              <a:buNone/>
            </a:pPr>
            <a:r>
              <a:rPr lang="en-US" b="1" dirty="0"/>
              <a:t>Opportunities Varied 2021</a:t>
            </a:r>
          </a:p>
          <a:p>
            <a:pPr marL="118872" indent="0">
              <a:buNone/>
            </a:pPr>
            <a:endParaRPr lang="en-US" b="1" dirty="0"/>
          </a:p>
          <a:p>
            <a:r>
              <a:rPr lang="en-US" dirty="0"/>
              <a:t>Every class</a:t>
            </a:r>
          </a:p>
          <a:p>
            <a:endParaRPr lang="en-US" dirty="0"/>
          </a:p>
          <a:p>
            <a:r>
              <a:rPr lang="en-US" dirty="0"/>
              <a:t>Combination of daily  “check </a:t>
            </a:r>
            <a:r>
              <a:rPr lang="en-US" dirty="0" smtClean="0"/>
              <a:t>in,” </a:t>
            </a:r>
            <a:r>
              <a:rPr lang="en-US" dirty="0"/>
              <a:t>independent work, tutoring</a:t>
            </a:r>
          </a:p>
          <a:p>
            <a:endParaRPr lang="en-US" dirty="0"/>
          </a:p>
          <a:p>
            <a:r>
              <a:rPr lang="en-US" dirty="0"/>
              <a:t>Little or no synchronous; students instructed almost entirely on software</a:t>
            </a:r>
          </a:p>
          <a:p>
            <a:endParaRPr lang="en-US" dirty="0"/>
          </a:p>
          <a:p>
            <a:r>
              <a:rPr lang="en-US" dirty="0"/>
              <a:t>Best practices not yet known</a:t>
            </a:r>
          </a:p>
          <a:p>
            <a:pPr marL="118872" indent="0">
              <a:buNone/>
            </a:pPr>
            <a:endParaRPr lang="en-US" b="1" dirty="0"/>
          </a:p>
        </p:txBody>
      </p:sp>
      <p:sp>
        <p:nvSpPr>
          <p:cNvPr id="5" name="Slide Number Placeholder 4">
            <a:extLst>
              <a:ext uri="{FF2B5EF4-FFF2-40B4-BE49-F238E27FC236}">
                <a16:creationId xmlns="" xmlns:a16="http://schemas.microsoft.com/office/drawing/2014/main" id="{971B347C-3B01-4CDD-80EF-0078E12E2592}"/>
              </a:ext>
            </a:extLst>
          </p:cNvPr>
          <p:cNvSpPr>
            <a:spLocks noGrp="1"/>
          </p:cNvSpPr>
          <p:nvPr>
            <p:ph type="sldNum" sz="quarter" idx="12"/>
          </p:nvPr>
        </p:nvSpPr>
        <p:spPr/>
        <p:txBody>
          <a:bodyPr/>
          <a:lstStyle/>
          <a:p>
            <a:pPr>
              <a:defRPr/>
            </a:pPr>
            <a:fld id="{EA062AD6-6A33-4C0E-BB35-55E63D5EE7C7}" type="slidenum">
              <a:rPr lang="en-US" smtClean="0"/>
              <a:pPr>
                <a:defRPr/>
              </a:pPr>
              <a:t>27</a:t>
            </a:fld>
            <a:endParaRPr lang="en-US" dirty="0"/>
          </a:p>
        </p:txBody>
      </p:sp>
    </p:spTree>
    <p:extLst>
      <p:ext uri="{BB962C8B-B14F-4D97-AF65-F5344CB8AC3E}">
        <p14:creationId xmlns:p14="http://schemas.microsoft.com/office/powerpoint/2010/main" val="304852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a:bodyPr>
          <a:lstStyle/>
          <a:p>
            <a:r>
              <a:rPr lang="en-US" sz="4000" dirty="0" smtClean="0"/>
              <a:t>Benefits </a:t>
            </a:r>
            <a:r>
              <a:rPr lang="en-US" sz="4000" dirty="0"/>
              <a:t>Synchronous Instruction</a:t>
            </a:r>
          </a:p>
        </p:txBody>
      </p:sp>
      <p:sp>
        <p:nvSpPr>
          <p:cNvPr id="3" name="Content Placeholder 2"/>
          <p:cNvSpPr>
            <a:spLocks noGrp="1"/>
          </p:cNvSpPr>
          <p:nvPr>
            <p:ph idx="1"/>
          </p:nvPr>
        </p:nvSpPr>
        <p:spPr>
          <a:xfrm>
            <a:off x="191562" y="1611177"/>
            <a:ext cx="9104837" cy="4701807"/>
          </a:xfrm>
        </p:spPr>
        <p:txBody>
          <a:bodyPr>
            <a:normAutofit fontScale="85000" lnSpcReduction="10000"/>
          </a:bodyPr>
          <a:lstStyle/>
          <a:p>
            <a:pPr marL="457200" lvl="1" indent="0">
              <a:buNone/>
            </a:pPr>
            <a:endParaRPr lang="en-US" sz="2600" dirty="0"/>
          </a:p>
          <a:p>
            <a:r>
              <a:rPr lang="en-US" dirty="0"/>
              <a:t>Parents surveyed by Prichard Committee identified top factors in effective remote learning as:</a:t>
            </a:r>
          </a:p>
          <a:p>
            <a:pPr lvl="1"/>
            <a:r>
              <a:rPr lang="en-US" sz="3200" dirty="0"/>
              <a:t>Personalized guidance (78  percent)</a:t>
            </a:r>
          </a:p>
          <a:p>
            <a:pPr lvl="1"/>
            <a:r>
              <a:rPr lang="en-US" sz="3200" dirty="0"/>
              <a:t>Options for virtual tutoring (64 percent)</a:t>
            </a:r>
          </a:p>
          <a:p>
            <a:pPr lvl="1"/>
            <a:endParaRPr lang="en-US" sz="3200" dirty="0"/>
          </a:p>
          <a:p>
            <a:r>
              <a:rPr lang="en-US" dirty="0"/>
              <a:t>Synchronous </a:t>
            </a:r>
            <a:r>
              <a:rPr lang="en-US" dirty="0" smtClean="0"/>
              <a:t>instruction and engagement </a:t>
            </a:r>
            <a:r>
              <a:rPr lang="en-US" dirty="0"/>
              <a:t>may be especially important for some student populations:</a:t>
            </a:r>
          </a:p>
          <a:p>
            <a:pPr lvl="1"/>
            <a:r>
              <a:rPr lang="en-US" sz="3200" dirty="0"/>
              <a:t>Students needing additional assistance, tutoring</a:t>
            </a:r>
          </a:p>
          <a:p>
            <a:pPr lvl="1"/>
            <a:r>
              <a:rPr lang="en-US" sz="3200" dirty="0"/>
              <a:t>Students needing social and emotional support</a:t>
            </a:r>
          </a:p>
          <a:p>
            <a:pPr lvl="1"/>
            <a:r>
              <a:rPr lang="en-US" sz="3200" dirty="0"/>
              <a:t>Students receiving interventions (like Read to Achieve)</a:t>
            </a:r>
          </a:p>
          <a:p>
            <a:endParaRPr lang="en-US" dirty="0"/>
          </a:p>
          <a:p>
            <a:endParaRPr lang="en-US" dirty="0"/>
          </a:p>
          <a:p>
            <a:endParaRPr lang="en-US" sz="3000" dirty="0"/>
          </a:p>
          <a:p>
            <a:pPr marL="118872" indent="0">
              <a:buNone/>
            </a:pPr>
            <a:endParaRPr lang="en-US" sz="3200" dirty="0"/>
          </a:p>
          <a:p>
            <a:pPr marL="118872" indent="0">
              <a:buNone/>
            </a:pPr>
            <a:endParaRPr lang="en-US" sz="3200" dirty="0"/>
          </a:p>
          <a:p>
            <a:pPr marL="118872" indent="0">
              <a:buNone/>
            </a:pPr>
            <a:endParaRPr lang="en-US" sz="3200" dirty="0"/>
          </a:p>
          <a:p>
            <a:pPr marL="118872" indent="0">
              <a:buNone/>
            </a:pPr>
            <a:endParaRPr lang="en-US" dirty="0"/>
          </a:p>
          <a:p>
            <a:pPr marL="118872" indent="0">
              <a:buNone/>
            </a:pPr>
            <a:endParaRPr lang="en-US" sz="2600" dirty="0"/>
          </a:p>
          <a:p>
            <a:pPr marL="118872" indent="0">
              <a:buNone/>
            </a:pPr>
            <a:endParaRPr lang="en-US" sz="2600" dirty="0"/>
          </a:p>
          <a:p>
            <a:pPr lvl="1"/>
            <a:endParaRPr lang="en-US" sz="2400" dirty="0"/>
          </a:p>
          <a:p>
            <a:pPr lvl="1"/>
            <a:endParaRPr lang="en-US" sz="2600" dirty="0"/>
          </a:p>
          <a:p>
            <a:pPr lvl="1"/>
            <a:endParaRPr lang="en-US" sz="2600" dirty="0"/>
          </a:p>
          <a:p>
            <a:pPr lvl="1"/>
            <a:endParaRPr lang="en-US" sz="2600" dirty="0"/>
          </a:p>
          <a:p>
            <a:endParaRPr lang="en-US" sz="3200" dirty="0"/>
          </a:p>
          <a:p>
            <a:endParaRPr lang="en-US" dirty="0"/>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28</a:t>
            </a:fld>
            <a:endParaRPr lang="en-US" dirty="0"/>
          </a:p>
        </p:txBody>
      </p:sp>
    </p:spTree>
    <p:extLst>
      <p:ext uri="{BB962C8B-B14F-4D97-AF65-F5344CB8AC3E}">
        <p14:creationId xmlns:p14="http://schemas.microsoft.com/office/powerpoint/2010/main" val="241263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0E0100-15AC-4D27-A1CE-59C12325D5CE}"/>
              </a:ext>
            </a:extLst>
          </p:cNvPr>
          <p:cNvSpPr>
            <a:spLocks noGrp="1"/>
          </p:cNvSpPr>
          <p:nvPr>
            <p:ph type="title"/>
          </p:nvPr>
        </p:nvSpPr>
        <p:spPr/>
        <p:txBody>
          <a:bodyPr>
            <a:normAutofit/>
          </a:bodyPr>
          <a:lstStyle/>
          <a:p>
            <a:r>
              <a:rPr lang="en-US" dirty="0"/>
              <a:t>Recommendation 2. 1</a:t>
            </a:r>
          </a:p>
        </p:txBody>
      </p:sp>
      <p:sp>
        <p:nvSpPr>
          <p:cNvPr id="3" name="Content Placeholder 2">
            <a:extLst>
              <a:ext uri="{FF2B5EF4-FFF2-40B4-BE49-F238E27FC236}">
                <a16:creationId xmlns="" xmlns:a16="http://schemas.microsoft.com/office/drawing/2014/main" id="{C10E8F48-C500-4A68-9C53-E2BC96B67A72}"/>
              </a:ext>
            </a:extLst>
          </p:cNvPr>
          <p:cNvSpPr>
            <a:spLocks noGrp="1"/>
          </p:cNvSpPr>
          <p:nvPr>
            <p:ph idx="1"/>
          </p:nvPr>
        </p:nvSpPr>
        <p:spPr/>
        <p:txBody>
          <a:bodyPr>
            <a:normAutofit/>
          </a:bodyPr>
          <a:lstStyle/>
          <a:p>
            <a:pPr marL="118872" indent="0">
              <a:buNone/>
            </a:pPr>
            <a:r>
              <a:rPr lang="en-US" b="1" dirty="0"/>
              <a:t>The Kentucky Department of Education should consider establishing, through guidance, minimum requirements for synchronous instruction or engagement that must be offered to students on nontraditional instruction days.</a:t>
            </a:r>
            <a:endParaRPr lang="en-US" dirty="0"/>
          </a:p>
          <a:p>
            <a:pPr marL="118872" indent="0">
              <a:buNone/>
            </a:pPr>
            <a:endParaRPr lang="en-US" dirty="0"/>
          </a:p>
        </p:txBody>
      </p:sp>
      <p:sp>
        <p:nvSpPr>
          <p:cNvPr id="4" name="Slide Number Placeholder 3">
            <a:extLst>
              <a:ext uri="{FF2B5EF4-FFF2-40B4-BE49-F238E27FC236}">
                <a16:creationId xmlns="" xmlns:a16="http://schemas.microsoft.com/office/drawing/2014/main" id="{676072B1-C2FB-4DAF-9327-8FAAB9074E69}"/>
              </a:ext>
            </a:extLst>
          </p:cNvPr>
          <p:cNvSpPr>
            <a:spLocks noGrp="1"/>
          </p:cNvSpPr>
          <p:nvPr>
            <p:ph type="sldNum" sz="quarter" idx="12"/>
          </p:nvPr>
        </p:nvSpPr>
        <p:spPr/>
        <p:txBody>
          <a:bodyPr/>
          <a:lstStyle/>
          <a:p>
            <a:pPr>
              <a:defRPr/>
            </a:pPr>
            <a:fld id="{E6341818-0A42-41AA-9C03-F736148CE495}" type="slidenum">
              <a:rPr lang="en-US" smtClean="0"/>
              <a:pPr>
                <a:defRPr/>
              </a:pPr>
              <a:t>29</a:t>
            </a:fld>
            <a:endParaRPr lang="en-US" dirty="0"/>
          </a:p>
        </p:txBody>
      </p:sp>
    </p:spTree>
    <p:extLst>
      <p:ext uri="{BB962C8B-B14F-4D97-AF65-F5344CB8AC3E}">
        <p14:creationId xmlns:p14="http://schemas.microsoft.com/office/powerpoint/2010/main" val="2992634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C353F-5AAD-4080-B192-494B8693FAE6}"/>
              </a:ext>
            </a:extLst>
          </p:cNvPr>
          <p:cNvSpPr>
            <a:spLocks noGrp="1"/>
          </p:cNvSpPr>
          <p:nvPr>
            <p:ph type="title"/>
          </p:nvPr>
        </p:nvSpPr>
        <p:spPr>
          <a:xfrm>
            <a:off x="457200" y="155448"/>
            <a:ext cx="8229600" cy="1063752"/>
          </a:xfrm>
        </p:spPr>
        <p:txBody>
          <a:bodyPr/>
          <a:lstStyle/>
          <a:p>
            <a:r>
              <a:rPr lang="en-US" dirty="0"/>
              <a:t>Major Findings</a:t>
            </a:r>
          </a:p>
        </p:txBody>
      </p:sp>
      <p:sp>
        <p:nvSpPr>
          <p:cNvPr id="3" name="Content Placeholder 2">
            <a:extLst>
              <a:ext uri="{FF2B5EF4-FFF2-40B4-BE49-F238E27FC236}">
                <a16:creationId xmlns="" xmlns:a16="http://schemas.microsoft.com/office/drawing/2014/main" id="{143414F7-42EE-4A39-AD4C-501962CE8933}"/>
              </a:ext>
            </a:extLst>
          </p:cNvPr>
          <p:cNvSpPr>
            <a:spLocks noGrp="1"/>
          </p:cNvSpPr>
          <p:nvPr>
            <p:ph idx="1"/>
          </p:nvPr>
        </p:nvSpPr>
        <p:spPr>
          <a:xfrm>
            <a:off x="152400" y="1447800"/>
            <a:ext cx="8915400" cy="5303519"/>
          </a:xfrm>
        </p:spPr>
        <p:txBody>
          <a:bodyPr>
            <a:normAutofit/>
          </a:bodyPr>
          <a:lstStyle/>
          <a:p>
            <a:pPr marL="118872" indent="0" algn="ctr">
              <a:buNone/>
            </a:pPr>
            <a:r>
              <a:rPr lang="en-US" b="1" dirty="0"/>
              <a:t>Technology</a:t>
            </a:r>
          </a:p>
          <a:p>
            <a:pPr marL="118872" indent="0" algn="ctr">
              <a:buNone/>
            </a:pPr>
            <a:endParaRPr lang="en-US" sz="2800" b="1" dirty="0"/>
          </a:p>
          <a:p>
            <a:r>
              <a:rPr lang="en-US" sz="2800" dirty="0"/>
              <a:t>Great increases in district capacity since program began</a:t>
            </a:r>
          </a:p>
          <a:p>
            <a:endParaRPr lang="en-US" sz="2800" dirty="0"/>
          </a:p>
          <a:p>
            <a:r>
              <a:rPr lang="en-US" sz="2800" dirty="0"/>
              <a:t>COVID-era federal funds allowed narrowing of gaps in student home internet and device access; accurate data on student home access important</a:t>
            </a:r>
          </a:p>
          <a:p>
            <a:pPr marL="118872" indent="0">
              <a:buNone/>
            </a:pPr>
            <a:endParaRPr lang="en-US" sz="2800" dirty="0"/>
          </a:p>
          <a:p>
            <a:r>
              <a:rPr lang="en-US" sz="2800" dirty="0"/>
              <a:t>Increase in range of instructional options on NTI days, especially synchronous (face-to-face) instruction</a:t>
            </a:r>
          </a:p>
          <a:p>
            <a:pPr marL="118872" indent="0">
              <a:buNone/>
            </a:pPr>
            <a:r>
              <a:rPr lang="en-US" sz="2800" dirty="0"/>
              <a:t>    </a:t>
            </a:r>
          </a:p>
        </p:txBody>
      </p:sp>
      <p:sp>
        <p:nvSpPr>
          <p:cNvPr id="4" name="Slide Number Placeholder 3">
            <a:extLst>
              <a:ext uri="{FF2B5EF4-FFF2-40B4-BE49-F238E27FC236}">
                <a16:creationId xmlns="" xmlns:a16="http://schemas.microsoft.com/office/drawing/2014/main" id="{187F5EC3-E9B2-4436-9A2D-1560BBE06668}"/>
              </a:ext>
            </a:extLst>
          </p:cNvPr>
          <p:cNvSpPr>
            <a:spLocks noGrp="1"/>
          </p:cNvSpPr>
          <p:nvPr>
            <p:ph type="sldNum" sz="quarter" idx="12"/>
          </p:nvPr>
        </p:nvSpPr>
        <p:spPr/>
        <p:txBody>
          <a:bodyPr/>
          <a:lstStyle/>
          <a:p>
            <a:pPr>
              <a:defRPr/>
            </a:pPr>
            <a:fld id="{E6341818-0A42-41AA-9C03-F736148CE495}" type="slidenum">
              <a:rPr lang="en-US" smtClean="0"/>
              <a:pPr>
                <a:defRPr/>
              </a:pPr>
              <a:t>3</a:t>
            </a:fld>
            <a:endParaRPr lang="en-US" dirty="0"/>
          </a:p>
        </p:txBody>
      </p:sp>
    </p:spTree>
    <p:extLst>
      <p:ext uri="{BB962C8B-B14F-4D97-AF65-F5344CB8AC3E}">
        <p14:creationId xmlns:p14="http://schemas.microsoft.com/office/powerpoint/2010/main" val="216752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900" dirty="0"/>
              <a:t>Presentation Outline</a:t>
            </a:r>
            <a:r>
              <a:rPr lang="en-US" sz="3600" dirty="0"/>
              <a:t/>
            </a:r>
            <a:br>
              <a:rPr lang="en-US" sz="3600"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600200"/>
            <a:ext cx="8839200" cy="5150045"/>
          </a:xfrm>
        </p:spPr>
        <p:txBody>
          <a:bodyPr>
            <a:normAutofit fontScale="77500" lnSpcReduction="20000"/>
          </a:bodyPr>
          <a:lstStyle/>
          <a:p>
            <a:r>
              <a:rPr lang="en-US" sz="3600" dirty="0"/>
              <a:t>NTI Program Background And Requirements</a:t>
            </a:r>
          </a:p>
          <a:p>
            <a:endParaRPr lang="en-US" sz="3600" dirty="0"/>
          </a:p>
          <a:p>
            <a:r>
              <a:rPr lang="en-US" sz="3600" dirty="0"/>
              <a:t>NTI Districts And Days Used</a:t>
            </a:r>
          </a:p>
          <a:p>
            <a:endParaRPr lang="en-US" sz="3600" dirty="0"/>
          </a:p>
          <a:p>
            <a:r>
              <a:rPr lang="en-US" sz="3600" dirty="0"/>
              <a:t>Technology</a:t>
            </a:r>
          </a:p>
          <a:p>
            <a:endParaRPr lang="en-US" sz="3600" dirty="0"/>
          </a:p>
          <a:p>
            <a:r>
              <a:rPr lang="en-US" sz="3600" b="1" dirty="0"/>
              <a:t>Attendance</a:t>
            </a:r>
          </a:p>
          <a:p>
            <a:pPr lvl="1"/>
            <a:r>
              <a:rPr lang="en-US" sz="3200" dirty="0"/>
              <a:t>Trends evident only in student-level 2021 data</a:t>
            </a:r>
          </a:p>
          <a:p>
            <a:pPr lvl="1"/>
            <a:r>
              <a:rPr lang="en-US" sz="3200" dirty="0"/>
              <a:t>Questions about quality of participation data</a:t>
            </a:r>
          </a:p>
          <a:p>
            <a:pPr lvl="1"/>
            <a:r>
              <a:rPr lang="en-US" sz="3200" dirty="0"/>
              <a:t>Recommendations </a:t>
            </a:r>
          </a:p>
          <a:p>
            <a:pPr marL="118872" indent="0">
              <a:buNone/>
            </a:pPr>
            <a:endParaRPr lang="en-US" sz="3600" dirty="0"/>
          </a:p>
          <a:p>
            <a:r>
              <a:rPr lang="en-US" sz="3600" dirty="0"/>
              <a:t>Academic Outcomes</a:t>
            </a:r>
          </a:p>
          <a:p>
            <a:endParaRPr lang="en-US" sz="3600" dirty="0"/>
          </a:p>
          <a:p>
            <a:r>
              <a:rPr lang="en-US" sz="3600" dirty="0"/>
              <a:t>Conclusions</a:t>
            </a:r>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30</a:t>
            </a:fld>
            <a:endParaRPr lang="en-US" dirty="0">
              <a:solidFill>
                <a:prstClr val="black">
                  <a:tint val="95000"/>
                </a:prstClr>
              </a:solidFill>
            </a:endParaRPr>
          </a:p>
        </p:txBody>
      </p:sp>
    </p:spTree>
    <p:extLst>
      <p:ext uri="{BB962C8B-B14F-4D97-AF65-F5344CB8AC3E}">
        <p14:creationId xmlns:p14="http://schemas.microsoft.com/office/powerpoint/2010/main" val="8499083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36A20-4E54-4B54-AB09-4BE2EC905ACE}"/>
              </a:ext>
            </a:extLst>
          </p:cNvPr>
          <p:cNvSpPr>
            <a:spLocks noGrp="1"/>
          </p:cNvSpPr>
          <p:nvPr>
            <p:ph type="title"/>
          </p:nvPr>
        </p:nvSpPr>
        <p:spPr/>
        <p:txBody>
          <a:bodyPr>
            <a:normAutofit fontScale="90000"/>
          </a:bodyPr>
          <a:lstStyle/>
          <a:p>
            <a:r>
              <a:rPr lang="en-US" dirty="0" smtClean="0"/>
              <a:t>District- </a:t>
            </a:r>
            <a:r>
              <a:rPr lang="en-US" dirty="0"/>
              <a:t>Versus Student-Level Participation Data</a:t>
            </a:r>
          </a:p>
        </p:txBody>
      </p:sp>
      <p:sp>
        <p:nvSpPr>
          <p:cNvPr id="3" name="Content Placeholder 2">
            <a:extLst>
              <a:ext uri="{FF2B5EF4-FFF2-40B4-BE49-F238E27FC236}">
                <a16:creationId xmlns="" xmlns:a16="http://schemas.microsoft.com/office/drawing/2014/main" id="{0DC1E479-B92A-46ED-96F9-5814F4132176}"/>
              </a:ext>
            </a:extLst>
          </p:cNvPr>
          <p:cNvSpPr>
            <a:spLocks noGrp="1"/>
          </p:cNvSpPr>
          <p:nvPr>
            <p:ph idx="1"/>
          </p:nvPr>
        </p:nvSpPr>
        <p:spPr>
          <a:xfrm>
            <a:off x="457200" y="1775192"/>
            <a:ext cx="8305800" cy="4625609"/>
          </a:xfrm>
        </p:spPr>
        <p:txBody>
          <a:bodyPr>
            <a:normAutofit/>
          </a:bodyPr>
          <a:lstStyle/>
          <a:p>
            <a:r>
              <a:rPr lang="en-US" dirty="0"/>
              <a:t>NTI data usually submitted to KDE as district </a:t>
            </a:r>
            <a:r>
              <a:rPr lang="en-US" dirty="0" smtClean="0"/>
              <a:t>aggregate numbers</a:t>
            </a:r>
            <a:endParaRPr lang="en-US" dirty="0"/>
          </a:p>
          <a:p>
            <a:pPr marL="457200" lvl="1" indent="0">
              <a:buNone/>
            </a:pPr>
            <a:endParaRPr lang="en-US" dirty="0"/>
          </a:p>
          <a:p>
            <a:r>
              <a:rPr lang="en-US" dirty="0"/>
              <a:t>In </a:t>
            </a:r>
            <a:r>
              <a:rPr lang="en-US" dirty="0" smtClean="0"/>
              <a:t>2021, </a:t>
            </a:r>
            <a:r>
              <a:rPr lang="en-US" dirty="0"/>
              <a:t>KDE required that student level participation be entered into student information system (IC)</a:t>
            </a:r>
          </a:p>
          <a:p>
            <a:pPr marL="457200" lvl="1" indent="0">
              <a:buNone/>
            </a:pPr>
            <a:endParaRPr lang="en-US" dirty="0"/>
          </a:p>
          <a:p>
            <a:endParaRPr lang="en-US" dirty="0"/>
          </a:p>
        </p:txBody>
      </p:sp>
      <p:sp>
        <p:nvSpPr>
          <p:cNvPr id="4" name="Slide Number Placeholder 3">
            <a:extLst>
              <a:ext uri="{FF2B5EF4-FFF2-40B4-BE49-F238E27FC236}">
                <a16:creationId xmlns="" xmlns:a16="http://schemas.microsoft.com/office/drawing/2014/main" id="{B4639638-2809-4B00-964B-1BBA3A75C998}"/>
              </a:ext>
            </a:extLst>
          </p:cNvPr>
          <p:cNvSpPr>
            <a:spLocks noGrp="1"/>
          </p:cNvSpPr>
          <p:nvPr>
            <p:ph type="sldNum" sz="quarter" idx="12"/>
          </p:nvPr>
        </p:nvSpPr>
        <p:spPr/>
        <p:txBody>
          <a:bodyPr/>
          <a:lstStyle/>
          <a:p>
            <a:pPr>
              <a:defRPr/>
            </a:pPr>
            <a:fld id="{E6341818-0A42-41AA-9C03-F736148CE495}" type="slidenum">
              <a:rPr lang="en-US" smtClean="0"/>
              <a:pPr>
                <a:defRPr/>
              </a:pPr>
              <a:t>31</a:t>
            </a:fld>
            <a:endParaRPr lang="en-US" dirty="0"/>
          </a:p>
        </p:txBody>
      </p:sp>
    </p:spTree>
    <p:extLst>
      <p:ext uri="{BB962C8B-B14F-4D97-AF65-F5344CB8AC3E}">
        <p14:creationId xmlns:p14="http://schemas.microsoft.com/office/powerpoint/2010/main" val="387756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A36A20-4E54-4B54-AB09-4BE2EC905ACE}"/>
              </a:ext>
            </a:extLst>
          </p:cNvPr>
          <p:cNvSpPr>
            <a:spLocks noGrp="1"/>
          </p:cNvSpPr>
          <p:nvPr>
            <p:ph type="title"/>
          </p:nvPr>
        </p:nvSpPr>
        <p:spPr/>
        <p:txBody>
          <a:bodyPr>
            <a:normAutofit fontScale="90000"/>
          </a:bodyPr>
          <a:lstStyle/>
          <a:p>
            <a:r>
              <a:rPr lang="en-US" dirty="0"/>
              <a:t>Aggregate Participation Rates</a:t>
            </a:r>
            <a:br>
              <a:rPr lang="en-US" dirty="0"/>
            </a:br>
            <a:r>
              <a:rPr lang="en-US" dirty="0"/>
              <a:t>Mask Important Trends</a:t>
            </a:r>
          </a:p>
        </p:txBody>
      </p:sp>
      <p:sp>
        <p:nvSpPr>
          <p:cNvPr id="3" name="Content Placeholder 2">
            <a:extLst>
              <a:ext uri="{FF2B5EF4-FFF2-40B4-BE49-F238E27FC236}">
                <a16:creationId xmlns="" xmlns:a16="http://schemas.microsoft.com/office/drawing/2014/main" id="{0DC1E479-B92A-46ED-96F9-5814F4132176}"/>
              </a:ext>
            </a:extLst>
          </p:cNvPr>
          <p:cNvSpPr>
            <a:spLocks noGrp="1"/>
          </p:cNvSpPr>
          <p:nvPr>
            <p:ph idx="1"/>
          </p:nvPr>
        </p:nvSpPr>
        <p:spPr>
          <a:xfrm>
            <a:off x="228600" y="1775192"/>
            <a:ext cx="8534400" cy="4854208"/>
          </a:xfrm>
        </p:spPr>
        <p:txBody>
          <a:bodyPr>
            <a:normAutofit fontScale="92500" lnSpcReduction="20000"/>
          </a:bodyPr>
          <a:lstStyle/>
          <a:p>
            <a:r>
              <a:rPr lang="en-US" dirty="0"/>
              <a:t>Average NTI </a:t>
            </a:r>
            <a:r>
              <a:rPr lang="en-US" dirty="0" smtClean="0"/>
              <a:t>participation </a:t>
            </a:r>
            <a:r>
              <a:rPr lang="en-US" dirty="0"/>
              <a:t>rates similar to NTI </a:t>
            </a:r>
            <a:r>
              <a:rPr lang="en-US" dirty="0" smtClean="0"/>
              <a:t>attendance </a:t>
            </a:r>
            <a:r>
              <a:rPr lang="en-US" dirty="0"/>
              <a:t>rates</a:t>
            </a:r>
          </a:p>
          <a:p>
            <a:pPr lvl="1"/>
            <a:r>
              <a:rPr lang="en-US" dirty="0"/>
              <a:t>93 percent participation rate in 2021</a:t>
            </a:r>
          </a:p>
          <a:p>
            <a:pPr lvl="1"/>
            <a:r>
              <a:rPr lang="en-US" dirty="0"/>
              <a:t>94 percent attendance rate in 2019</a:t>
            </a:r>
          </a:p>
          <a:p>
            <a:pPr lvl="1"/>
            <a:endParaRPr lang="en-US" dirty="0"/>
          </a:p>
          <a:p>
            <a:pPr marL="118872" indent="0">
              <a:buNone/>
            </a:pPr>
            <a:endParaRPr lang="en-US" dirty="0"/>
          </a:p>
          <a:p>
            <a:r>
              <a:rPr lang="en-US" dirty="0"/>
              <a:t>Student-level data reveal substantial differences among students, schools</a:t>
            </a:r>
          </a:p>
          <a:p>
            <a:pPr lvl="1"/>
            <a:r>
              <a:rPr lang="en-US" dirty="0"/>
              <a:t>From 2019 to 2021, chronic absence increased from 19 percent to 22 </a:t>
            </a:r>
            <a:r>
              <a:rPr lang="en-US" dirty="0" smtClean="0"/>
              <a:t>percent </a:t>
            </a:r>
            <a:r>
              <a:rPr lang="en-US" dirty="0"/>
              <a:t>statewide</a:t>
            </a:r>
          </a:p>
          <a:p>
            <a:pPr lvl="1"/>
            <a:r>
              <a:rPr lang="en-US" dirty="0"/>
              <a:t>From 2019 to 2021, chronic absence nearly doubled for black, Hispanic, and </a:t>
            </a:r>
            <a:r>
              <a:rPr lang="en-US" dirty="0" smtClean="0"/>
              <a:t>limited English proficiency students</a:t>
            </a:r>
            <a:endParaRPr lang="en-US" dirty="0"/>
          </a:p>
          <a:p>
            <a:endParaRPr lang="en-US" dirty="0"/>
          </a:p>
        </p:txBody>
      </p:sp>
      <p:sp>
        <p:nvSpPr>
          <p:cNvPr id="4" name="Slide Number Placeholder 3">
            <a:extLst>
              <a:ext uri="{FF2B5EF4-FFF2-40B4-BE49-F238E27FC236}">
                <a16:creationId xmlns="" xmlns:a16="http://schemas.microsoft.com/office/drawing/2014/main" id="{B4639638-2809-4B00-964B-1BBA3A75C998}"/>
              </a:ext>
            </a:extLst>
          </p:cNvPr>
          <p:cNvSpPr>
            <a:spLocks noGrp="1"/>
          </p:cNvSpPr>
          <p:nvPr>
            <p:ph type="sldNum" sz="quarter" idx="12"/>
          </p:nvPr>
        </p:nvSpPr>
        <p:spPr/>
        <p:txBody>
          <a:bodyPr/>
          <a:lstStyle/>
          <a:p>
            <a:pPr>
              <a:defRPr/>
            </a:pPr>
            <a:fld id="{E6341818-0A42-41AA-9C03-F736148CE495}" type="slidenum">
              <a:rPr lang="en-US" smtClean="0"/>
              <a:pPr>
                <a:defRPr/>
              </a:pPr>
              <a:t>32</a:t>
            </a:fld>
            <a:endParaRPr lang="en-US" dirty="0"/>
          </a:p>
        </p:txBody>
      </p:sp>
    </p:spTree>
    <p:extLst>
      <p:ext uri="{BB962C8B-B14F-4D97-AF65-F5344CB8AC3E}">
        <p14:creationId xmlns:p14="http://schemas.microsoft.com/office/powerpoint/2010/main" val="214651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Chronic </a:t>
            </a:r>
            <a:r>
              <a:rPr lang="en-US" dirty="0" smtClean="0"/>
              <a:t>Absence Rates</a:t>
            </a:r>
            <a:r>
              <a:rPr lang="en-US" dirty="0"/>
              <a:t/>
            </a:r>
            <a:br>
              <a:rPr lang="en-US" dirty="0"/>
            </a:br>
            <a:r>
              <a:rPr lang="en-US" dirty="0"/>
              <a:t>2019 </a:t>
            </a:r>
            <a:r>
              <a:rPr lang="en-US" dirty="0" smtClean="0"/>
              <a:t>And </a:t>
            </a:r>
            <a:r>
              <a:rPr lang="en-US" dirty="0"/>
              <a:t>2021</a:t>
            </a:r>
          </a:p>
        </p:txBody>
      </p:sp>
      <p:sp>
        <p:nvSpPr>
          <p:cNvPr id="2" name="Slide Number Placeholder 1"/>
          <p:cNvSpPr>
            <a:spLocks noGrp="1"/>
          </p:cNvSpPr>
          <p:nvPr>
            <p:ph type="sldNum" sz="quarter" idx="12"/>
          </p:nvPr>
        </p:nvSpPr>
        <p:spPr/>
        <p:txBody>
          <a:bodyPr/>
          <a:lstStyle/>
          <a:p>
            <a:pPr>
              <a:defRPr/>
            </a:pPr>
            <a:fld id="{2DB8A020-EFCC-4A4B-BAA6-437DFE256875}" type="slidenum">
              <a:rPr lang="en-US" smtClean="0"/>
              <a:pPr>
                <a:defRPr/>
              </a:pPr>
              <a:t>33</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59806360"/>
              </p:ext>
            </p:extLst>
          </p:nvPr>
        </p:nvGraphicFramePr>
        <p:xfrm>
          <a:off x="0" y="1752600"/>
          <a:ext cx="8839200" cy="47243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47800" y="5410200"/>
            <a:ext cx="1371600"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25 or less (n=36)</a:t>
            </a:r>
          </a:p>
        </p:txBody>
      </p:sp>
      <p:sp>
        <p:nvSpPr>
          <p:cNvPr id="6" name="TextBox 5"/>
          <p:cNvSpPr txBox="1"/>
          <p:nvPr/>
        </p:nvSpPr>
        <p:spPr>
          <a:xfrm>
            <a:off x="5205187" y="5524500"/>
            <a:ext cx="1447800"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51-75 (n=648)</a:t>
            </a:r>
          </a:p>
        </p:txBody>
      </p:sp>
      <p:sp>
        <p:nvSpPr>
          <p:cNvPr id="8" name="TextBox 7"/>
          <p:cNvSpPr txBox="1"/>
          <p:nvPr/>
        </p:nvSpPr>
        <p:spPr>
          <a:xfrm>
            <a:off x="7086600" y="5517921"/>
            <a:ext cx="1484728"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76-100 (n=336)</a:t>
            </a:r>
          </a:p>
        </p:txBody>
      </p:sp>
      <p:cxnSp>
        <p:nvCxnSpPr>
          <p:cNvPr id="12" name="Straight Connector 11"/>
          <p:cNvCxnSpPr/>
          <p:nvPr/>
        </p:nvCxnSpPr>
        <p:spPr>
          <a:xfrm>
            <a:off x="4953000" y="48006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58000" y="48006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686800" y="48006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1956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Recommendation 3.1</a:t>
            </a:r>
            <a:r>
              <a:rPr lang="en-US" dirty="0"/>
              <a:t/>
            </a:r>
            <a:br>
              <a:rPr lang="en-US" dirty="0"/>
            </a:br>
            <a:endParaRPr lang="en-US" dirty="0"/>
          </a:p>
        </p:txBody>
      </p:sp>
      <p:sp>
        <p:nvSpPr>
          <p:cNvPr id="3" name="Content Placeholder 2"/>
          <p:cNvSpPr>
            <a:spLocks noGrp="1"/>
          </p:cNvSpPr>
          <p:nvPr>
            <p:ph idx="1"/>
          </p:nvPr>
        </p:nvSpPr>
        <p:spPr/>
        <p:txBody>
          <a:bodyPr/>
          <a:lstStyle/>
          <a:p>
            <a:pPr marL="118872" indent="0">
              <a:buNone/>
            </a:pPr>
            <a:r>
              <a:rPr lang="en-US" b="1" dirty="0"/>
              <a:t>The Kentucky Department of Education should consider requiring nontraditional instruction (NTI) districts to enter student-level participation data in the state student information system for each NTI day.</a:t>
            </a:r>
            <a:endParaRPr lang="en-US" dirty="0"/>
          </a:p>
          <a:p>
            <a:pPr marL="118872" indent="0">
              <a:buNone/>
            </a:pPr>
            <a:endParaRPr lang="en-US" dirty="0"/>
          </a:p>
          <a:p>
            <a:pPr marL="118872" indent="0">
              <a:buNone/>
            </a:pPr>
            <a:r>
              <a:rPr lang="en-US" b="1" dirty="0"/>
              <a:t> </a:t>
            </a:r>
            <a:endParaRPr lang="en-US" dirty="0"/>
          </a:p>
          <a:p>
            <a:pPr marL="118872" indent="0">
              <a:buNone/>
            </a:pPr>
            <a:endParaRPr lang="en-US" dirty="0"/>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34</a:t>
            </a:fld>
            <a:endParaRPr lang="en-US" dirty="0"/>
          </a:p>
        </p:txBody>
      </p:sp>
    </p:spTree>
    <p:extLst>
      <p:ext uri="{BB962C8B-B14F-4D97-AF65-F5344CB8AC3E}">
        <p14:creationId xmlns:p14="http://schemas.microsoft.com/office/powerpoint/2010/main" val="1693517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E43275-B961-4F3D-98D2-C3432B701206}"/>
              </a:ext>
            </a:extLst>
          </p:cNvPr>
          <p:cNvSpPr>
            <a:spLocks noGrp="1"/>
          </p:cNvSpPr>
          <p:nvPr>
            <p:ph type="title"/>
          </p:nvPr>
        </p:nvSpPr>
        <p:spPr/>
        <p:txBody>
          <a:bodyPr>
            <a:normAutofit fontScale="90000"/>
          </a:bodyPr>
          <a:lstStyle/>
          <a:p>
            <a:r>
              <a:rPr lang="en-US" dirty="0"/>
              <a:t>Validity And Reliability </a:t>
            </a:r>
            <a:br>
              <a:rPr lang="en-US" dirty="0"/>
            </a:br>
            <a:r>
              <a:rPr lang="en-US" dirty="0"/>
              <a:t>Of Participation Data</a:t>
            </a:r>
          </a:p>
        </p:txBody>
      </p:sp>
      <p:sp>
        <p:nvSpPr>
          <p:cNvPr id="3" name="Content Placeholder 2">
            <a:extLst>
              <a:ext uri="{FF2B5EF4-FFF2-40B4-BE49-F238E27FC236}">
                <a16:creationId xmlns="" xmlns:a16="http://schemas.microsoft.com/office/drawing/2014/main" id="{4543CEEE-0761-4625-BDA1-3EE53D1028E2}"/>
              </a:ext>
            </a:extLst>
          </p:cNvPr>
          <p:cNvSpPr>
            <a:spLocks noGrp="1"/>
          </p:cNvSpPr>
          <p:nvPr>
            <p:ph idx="1"/>
          </p:nvPr>
        </p:nvSpPr>
        <p:spPr/>
        <p:txBody>
          <a:bodyPr>
            <a:normAutofit fontScale="92500" lnSpcReduction="10000"/>
          </a:bodyPr>
          <a:lstStyle/>
          <a:p>
            <a:pPr marL="118872" indent="0">
              <a:buNone/>
            </a:pPr>
            <a:r>
              <a:rPr lang="en-US" sz="3500" dirty="0"/>
              <a:t>Analysis of 2021 participation also raise questions about data quality:</a:t>
            </a:r>
          </a:p>
          <a:p>
            <a:pPr marL="438912" lvl="1" indent="-320040">
              <a:spcBef>
                <a:spcPts val="0"/>
              </a:spcBef>
              <a:buClr>
                <a:schemeClr val="accent1"/>
              </a:buClr>
              <a:buSzPct val="80000"/>
              <a:buFont typeface="Wingdings 2"/>
              <a:buChar char=""/>
            </a:pPr>
            <a:endParaRPr lang="en-US" dirty="0"/>
          </a:p>
          <a:p>
            <a:pPr marL="438912" lvl="1" indent="-320040">
              <a:spcBef>
                <a:spcPts val="0"/>
              </a:spcBef>
              <a:buClr>
                <a:schemeClr val="accent1"/>
              </a:buClr>
              <a:buSzPct val="80000"/>
              <a:buFont typeface="Wingdings 2"/>
              <a:buChar char=""/>
            </a:pPr>
            <a:r>
              <a:rPr lang="en-US" dirty="0" smtClean="0"/>
              <a:t>In-person participation rates lower than remote</a:t>
            </a:r>
          </a:p>
          <a:p>
            <a:pPr marL="726948" lvl="2" indent="-342900">
              <a:spcBef>
                <a:spcPts val="0"/>
              </a:spcBef>
              <a:buClr>
                <a:schemeClr val="accent1"/>
              </a:buClr>
              <a:buSzPct val="80000"/>
            </a:pPr>
            <a:r>
              <a:rPr lang="en-US" dirty="0" smtClean="0"/>
              <a:t>90 percent in person versus 94 percent remote</a:t>
            </a:r>
            <a:endParaRPr lang="en-US" dirty="0"/>
          </a:p>
          <a:p>
            <a:pPr marL="438912" lvl="1" indent="-320040">
              <a:spcBef>
                <a:spcPts val="0"/>
              </a:spcBef>
              <a:buClr>
                <a:schemeClr val="accent1"/>
              </a:buClr>
              <a:buSzPct val="80000"/>
              <a:buFont typeface="Wingdings 2"/>
              <a:buChar char=""/>
            </a:pPr>
            <a:endParaRPr lang="en-US" dirty="0"/>
          </a:p>
          <a:p>
            <a:pPr marL="438912" lvl="1" indent="-320040">
              <a:spcBef>
                <a:spcPts val="0"/>
              </a:spcBef>
              <a:buClr>
                <a:schemeClr val="accent1"/>
              </a:buClr>
              <a:buSzPct val="80000"/>
              <a:buFont typeface="Wingdings 2"/>
              <a:buChar char=""/>
            </a:pPr>
            <a:r>
              <a:rPr lang="en-US" dirty="0"/>
              <a:t>Chronic absence of high school students double in person versus remote</a:t>
            </a:r>
          </a:p>
          <a:p>
            <a:pPr marL="726948" lvl="2" indent="-342900">
              <a:spcBef>
                <a:spcPts val="0"/>
              </a:spcBef>
              <a:buClr>
                <a:schemeClr val="accent1"/>
              </a:buClr>
              <a:buSzPct val="80000"/>
            </a:pPr>
            <a:r>
              <a:rPr lang="en-US" dirty="0" smtClean="0"/>
              <a:t>31 </a:t>
            </a:r>
            <a:r>
              <a:rPr lang="en-US" dirty="0"/>
              <a:t>percent in </a:t>
            </a:r>
            <a:r>
              <a:rPr lang="en-US" dirty="0" smtClean="0"/>
              <a:t>person versus 16 percent remote</a:t>
            </a:r>
            <a:endParaRPr lang="en-US" dirty="0"/>
          </a:p>
          <a:p>
            <a:endParaRPr lang="en-US" dirty="0"/>
          </a:p>
          <a:p>
            <a:r>
              <a:rPr lang="en-US" sz="2800" dirty="0"/>
              <a:t>Schools with similar attendance rates have very different remote participation rates</a:t>
            </a:r>
          </a:p>
        </p:txBody>
      </p:sp>
      <p:sp>
        <p:nvSpPr>
          <p:cNvPr id="4" name="Slide Number Placeholder 3">
            <a:extLst>
              <a:ext uri="{FF2B5EF4-FFF2-40B4-BE49-F238E27FC236}">
                <a16:creationId xmlns="" xmlns:a16="http://schemas.microsoft.com/office/drawing/2014/main" id="{2FC2E62C-0348-46BC-88A0-99CADC234296}"/>
              </a:ext>
            </a:extLst>
          </p:cNvPr>
          <p:cNvSpPr>
            <a:spLocks noGrp="1"/>
          </p:cNvSpPr>
          <p:nvPr>
            <p:ph type="sldNum" sz="quarter" idx="12"/>
          </p:nvPr>
        </p:nvSpPr>
        <p:spPr/>
        <p:txBody>
          <a:bodyPr/>
          <a:lstStyle/>
          <a:p>
            <a:pPr>
              <a:defRPr/>
            </a:pPr>
            <a:fld id="{E6341818-0A42-41AA-9C03-F736148CE495}" type="slidenum">
              <a:rPr lang="en-US" smtClean="0"/>
              <a:pPr>
                <a:defRPr/>
              </a:pPr>
              <a:t>35</a:t>
            </a:fld>
            <a:endParaRPr lang="en-US" dirty="0"/>
          </a:p>
        </p:txBody>
      </p:sp>
    </p:spTree>
    <p:extLst>
      <p:ext uri="{BB962C8B-B14F-4D97-AF65-F5344CB8AC3E}">
        <p14:creationId xmlns:p14="http://schemas.microsoft.com/office/powerpoint/2010/main" val="80467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9"/>
            <a:ext cx="7848600" cy="987552"/>
          </a:xfrm>
        </p:spPr>
        <p:txBody>
          <a:bodyPr>
            <a:normAutofit fontScale="90000"/>
          </a:bodyPr>
          <a:lstStyle/>
          <a:p>
            <a:r>
              <a:rPr lang="en-US" dirty="0"/>
              <a:t> </a:t>
            </a:r>
            <a:r>
              <a:rPr lang="en-US" sz="3600" dirty="0"/>
              <a:t>School-Level 2019 Attendance Compared </a:t>
            </a:r>
            <a:br>
              <a:rPr lang="en-US" sz="3600" dirty="0"/>
            </a:br>
            <a:r>
              <a:rPr lang="en-US" sz="3600" dirty="0"/>
              <a:t>With 2021 Remote Participation Rates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3975165"/>
              </p:ext>
            </p:extLst>
          </p:nvPr>
        </p:nvGraphicFramePr>
        <p:xfrm>
          <a:off x="205740" y="1524000"/>
          <a:ext cx="8557260" cy="5227319"/>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Arrow Connector 8"/>
          <p:cNvCxnSpPr>
            <a:cxnSpLocks/>
          </p:cNvCxnSpPr>
          <p:nvPr/>
        </p:nvCxnSpPr>
        <p:spPr>
          <a:xfrm flipH="1">
            <a:off x="4114800" y="2514600"/>
            <a:ext cx="2209800" cy="2362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6854356" y="2362200"/>
            <a:ext cx="1527644" cy="11049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305800" y="6476999"/>
            <a:ext cx="733864" cy="274320"/>
          </a:xfrm>
        </p:spPr>
        <p:txBody>
          <a:bodyPr/>
          <a:lstStyle/>
          <a:p>
            <a:pPr>
              <a:defRPr/>
            </a:pPr>
            <a:fld id="{E6341818-0A42-41AA-9C03-F736148CE495}" type="slidenum">
              <a:rPr lang="en-US" smtClean="0"/>
              <a:pPr>
                <a:defRPr/>
              </a:pPr>
              <a:t>36</a:t>
            </a:fld>
            <a:endParaRPr lang="en-US" dirty="0"/>
          </a:p>
        </p:txBody>
      </p:sp>
    </p:spTree>
    <p:extLst>
      <p:ext uri="{BB962C8B-B14F-4D97-AF65-F5344CB8AC3E}">
        <p14:creationId xmlns:p14="http://schemas.microsoft.com/office/powerpoint/2010/main" val="282638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17906F-3350-45DE-883F-2983146B4A50}"/>
              </a:ext>
            </a:extLst>
          </p:cNvPr>
          <p:cNvSpPr>
            <a:spLocks noGrp="1"/>
          </p:cNvSpPr>
          <p:nvPr>
            <p:ph type="title"/>
          </p:nvPr>
        </p:nvSpPr>
        <p:spPr/>
        <p:txBody>
          <a:bodyPr>
            <a:normAutofit fontScale="90000"/>
          </a:bodyPr>
          <a:lstStyle/>
          <a:p>
            <a:pPr algn="ctr"/>
            <a:r>
              <a:rPr lang="en-US" dirty="0"/>
              <a:t/>
            </a:r>
            <a:br>
              <a:rPr lang="en-US" dirty="0"/>
            </a:br>
            <a:r>
              <a:rPr lang="en-US" sz="3600" dirty="0"/>
              <a:t>Student Participation Data Standards</a:t>
            </a:r>
            <a:br>
              <a:rPr lang="en-US" sz="3600" dirty="0"/>
            </a:br>
            <a:r>
              <a:rPr lang="en-US" sz="3600" dirty="0"/>
              <a:t>Permit A Broad Range Of Criteria </a:t>
            </a:r>
            <a:r>
              <a:rPr lang="en-US" dirty="0"/>
              <a:t/>
            </a:r>
            <a:br>
              <a:rPr lang="en-US" dirty="0"/>
            </a:br>
            <a:endParaRPr lang="en-US" dirty="0"/>
          </a:p>
        </p:txBody>
      </p:sp>
      <p:sp>
        <p:nvSpPr>
          <p:cNvPr id="4" name="Content Placeholder 3">
            <a:extLst>
              <a:ext uri="{FF2B5EF4-FFF2-40B4-BE49-F238E27FC236}">
                <a16:creationId xmlns="" xmlns:a16="http://schemas.microsoft.com/office/drawing/2014/main" id="{5A8AA9FE-476B-4F87-BD25-171BB60B9847}"/>
              </a:ext>
            </a:extLst>
          </p:cNvPr>
          <p:cNvSpPr>
            <a:spLocks noGrp="1"/>
          </p:cNvSpPr>
          <p:nvPr>
            <p:ph sz="half" idx="1"/>
          </p:nvPr>
        </p:nvSpPr>
        <p:spPr>
          <a:xfrm>
            <a:off x="94116" y="1773936"/>
            <a:ext cx="4457765" cy="4623816"/>
          </a:xfrm>
        </p:spPr>
        <p:txBody>
          <a:bodyPr>
            <a:normAutofit/>
          </a:bodyPr>
          <a:lstStyle/>
          <a:p>
            <a:pPr marL="118872" indent="0">
              <a:buNone/>
            </a:pPr>
            <a:endParaRPr lang="en-US" dirty="0"/>
          </a:p>
          <a:p>
            <a:pPr marL="118872" indent="0">
              <a:buNone/>
            </a:pPr>
            <a:r>
              <a:rPr lang="en-US" sz="2400" dirty="0">
                <a:latin typeface="Calibri" panose="020F0502020204030204" pitchFamily="34" charset="0"/>
                <a:cs typeface="Calibri" panose="020F0502020204030204" pitchFamily="34" charset="0"/>
              </a:rPr>
              <a:t>Criteria determined by districts:</a:t>
            </a:r>
          </a:p>
          <a:p>
            <a:r>
              <a:rPr lang="en-US" sz="2400" dirty="0">
                <a:latin typeface="Calibri" panose="020F0502020204030204" pitchFamily="34" charset="0"/>
                <a:cs typeface="Calibri" panose="020F0502020204030204" pitchFamily="34" charset="0"/>
              </a:rPr>
              <a:t>Student work completion</a:t>
            </a:r>
          </a:p>
          <a:p>
            <a:r>
              <a:rPr lang="en-US" sz="2400" dirty="0">
                <a:latin typeface="Calibri" panose="020F0502020204030204" pitchFamily="34" charset="0"/>
                <a:cs typeface="Calibri" panose="020F0502020204030204" pitchFamily="34" charset="0"/>
              </a:rPr>
              <a:t>Student software </a:t>
            </a:r>
            <a:r>
              <a:rPr lang="en-US" sz="2400" dirty="0" smtClean="0">
                <a:latin typeface="Calibri" panose="020F0502020204030204" pitchFamily="34" charset="0"/>
                <a:cs typeface="Calibri" panose="020F0502020204030204" pitchFamily="34" charset="0"/>
              </a:rPr>
              <a:t>login</a:t>
            </a:r>
            <a:endParaRPr lang="en-US" sz="2400" dirty="0">
              <a:latin typeface="Calibri" panose="020F0502020204030204" pitchFamily="34" charset="0"/>
              <a:cs typeface="Calibri" panose="020F0502020204030204" pitchFamily="34" charset="0"/>
            </a:endParaRPr>
          </a:p>
          <a:p>
            <a:endParaRPr lang="en-US" sz="1800" dirty="0"/>
          </a:p>
          <a:p>
            <a:pPr marL="118872" indent="0">
              <a:buNone/>
            </a:pPr>
            <a:endParaRPr lang="en-US" sz="1800" dirty="0"/>
          </a:p>
          <a:p>
            <a:pPr marL="118872" indent="0">
              <a:buNone/>
            </a:pPr>
            <a:endParaRPr lang="en-US" sz="1800" dirty="0"/>
          </a:p>
          <a:p>
            <a:pPr marL="118872" indent="0">
              <a:buNone/>
            </a:pPr>
            <a:endParaRPr lang="en-US" sz="1800" dirty="0"/>
          </a:p>
          <a:p>
            <a:endParaRPr lang="en-US" dirty="0"/>
          </a:p>
          <a:p>
            <a:pPr marL="118872" indent="0">
              <a:buNone/>
            </a:pPr>
            <a:endParaRPr lang="en-US" dirty="0"/>
          </a:p>
          <a:p>
            <a:pPr marL="118872" indent="0">
              <a:buNone/>
            </a:pPr>
            <a:endParaRPr lang="en-US" dirty="0"/>
          </a:p>
          <a:p>
            <a:pPr marL="118872" indent="0">
              <a:buNone/>
            </a:pPr>
            <a:endParaRPr lang="en-US" dirty="0"/>
          </a:p>
        </p:txBody>
      </p:sp>
      <p:sp>
        <p:nvSpPr>
          <p:cNvPr id="6" name="Content Placeholder 5">
            <a:extLst>
              <a:ext uri="{FF2B5EF4-FFF2-40B4-BE49-F238E27FC236}">
                <a16:creationId xmlns="" xmlns:a16="http://schemas.microsoft.com/office/drawing/2014/main" id="{86E115B1-39FE-4141-A9E2-C8AE1E011FF3}"/>
              </a:ext>
            </a:extLst>
          </p:cNvPr>
          <p:cNvSpPr>
            <a:spLocks noGrp="1"/>
          </p:cNvSpPr>
          <p:nvPr>
            <p:ph sz="half" idx="2"/>
          </p:nvPr>
        </p:nvSpPr>
        <p:spPr>
          <a:xfrm>
            <a:off x="4327072" y="1773936"/>
            <a:ext cx="4611187" cy="4623816"/>
          </a:xfrm>
        </p:spPr>
        <p:txBody>
          <a:bodyPr>
            <a:normAutofit/>
          </a:bodyPr>
          <a:lstStyle/>
          <a:p>
            <a:pPr marL="118872" indent="0">
              <a:buNone/>
            </a:pPr>
            <a:endParaRPr lang="en-US" dirty="0"/>
          </a:p>
          <a:p>
            <a:pPr marL="118872" indent="0">
              <a:buNone/>
            </a:pPr>
            <a:r>
              <a:rPr lang="en-US" sz="2400" dirty="0">
                <a:latin typeface="Calibri" panose="020F0502020204030204" pitchFamily="34" charset="0"/>
                <a:cs typeface="Calibri" panose="020F0502020204030204" pitchFamily="34" charset="0"/>
              </a:rPr>
              <a:t>KDE specified criteria (once daily) :</a:t>
            </a:r>
          </a:p>
          <a:p>
            <a:r>
              <a:rPr lang="en-US" sz="2400" dirty="0">
                <a:latin typeface="Calibri" panose="020F0502020204030204" pitchFamily="34" charset="0"/>
                <a:cs typeface="Calibri" panose="020F0502020204030204" pitchFamily="34" charset="0"/>
              </a:rPr>
              <a:t>Teacher/student video communication or phone calls</a:t>
            </a:r>
          </a:p>
          <a:p>
            <a:pPr marL="118872" indent="0">
              <a:buNone/>
            </a:pPr>
            <a:r>
              <a:rPr lang="en-US" sz="2400" dirty="0">
                <a:latin typeface="Calibri" panose="020F0502020204030204" pitchFamily="34" charset="0"/>
                <a:cs typeface="Calibri" panose="020F0502020204030204" pitchFamily="34" charset="0"/>
              </a:rPr>
              <a:t>     (group or one-on-one)</a:t>
            </a:r>
          </a:p>
          <a:p>
            <a:r>
              <a:rPr lang="en-US" sz="2400" dirty="0">
                <a:latin typeface="Calibri" panose="020F0502020204030204" pitchFamily="34" charset="0"/>
                <a:cs typeface="Calibri" panose="020F0502020204030204" pitchFamily="34" charset="0"/>
              </a:rPr>
              <a:t>Student work</a:t>
            </a:r>
          </a:p>
          <a:p>
            <a:r>
              <a:rPr lang="en-US" sz="2400" dirty="0">
                <a:latin typeface="Calibri" panose="020F0502020204030204" pitchFamily="34" charset="0"/>
                <a:cs typeface="Calibri" panose="020F0502020204030204" pitchFamily="34" charset="0"/>
              </a:rPr>
              <a:t>Student software </a:t>
            </a:r>
            <a:r>
              <a:rPr lang="en-US" sz="2400" dirty="0" smtClean="0">
                <a:latin typeface="Calibri" panose="020F0502020204030204" pitchFamily="34" charset="0"/>
                <a:cs typeface="Calibri" panose="020F0502020204030204" pitchFamily="34" charset="0"/>
              </a:rPr>
              <a:t>login</a:t>
            </a:r>
            <a:endParaRPr lang="en-US" sz="2400" dirty="0">
              <a:latin typeface="Calibri" panose="020F0502020204030204" pitchFamily="34" charset="0"/>
              <a:cs typeface="Calibri" panose="020F0502020204030204" pitchFamily="34" charset="0"/>
            </a:endParaRPr>
          </a:p>
          <a:p>
            <a:endParaRPr lang="en-US" sz="1800" dirty="0"/>
          </a:p>
          <a:p>
            <a:endParaRPr lang="en-US" dirty="0"/>
          </a:p>
          <a:p>
            <a:pPr marL="118872" indent="0">
              <a:buNone/>
            </a:pPr>
            <a:endParaRPr lang="en-US" dirty="0"/>
          </a:p>
          <a:p>
            <a:endParaRPr lang="en-US" dirty="0"/>
          </a:p>
          <a:p>
            <a:endParaRPr lang="en-US" dirty="0"/>
          </a:p>
          <a:p>
            <a:endParaRPr lang="en-US" dirty="0"/>
          </a:p>
        </p:txBody>
      </p:sp>
      <p:sp>
        <p:nvSpPr>
          <p:cNvPr id="7" name="Slide Number Placeholder 6">
            <a:extLst>
              <a:ext uri="{FF2B5EF4-FFF2-40B4-BE49-F238E27FC236}">
                <a16:creationId xmlns="" xmlns:a16="http://schemas.microsoft.com/office/drawing/2014/main" id="{72E5621D-0F52-4A74-B3F7-5436214CB910}"/>
              </a:ext>
            </a:extLst>
          </p:cNvPr>
          <p:cNvSpPr>
            <a:spLocks noGrp="1"/>
          </p:cNvSpPr>
          <p:nvPr>
            <p:ph type="sldNum" sz="quarter" idx="12"/>
          </p:nvPr>
        </p:nvSpPr>
        <p:spPr/>
        <p:txBody>
          <a:bodyPr/>
          <a:lstStyle/>
          <a:p>
            <a:pPr>
              <a:defRPr/>
            </a:pPr>
            <a:fld id="{16E97C97-7D5A-4FAB-BF1B-9752EC67A710}" type="slidenum">
              <a:rPr lang="en-US" smtClean="0"/>
              <a:pPr>
                <a:defRPr/>
              </a:pPr>
              <a:t>37</a:t>
            </a:fld>
            <a:endParaRPr lang="en-US" dirty="0"/>
          </a:p>
        </p:txBody>
      </p:sp>
      <p:sp>
        <p:nvSpPr>
          <p:cNvPr id="3" name="Text Placeholder 2">
            <a:extLst>
              <a:ext uri="{FF2B5EF4-FFF2-40B4-BE49-F238E27FC236}">
                <a16:creationId xmlns="" xmlns:a16="http://schemas.microsoft.com/office/drawing/2014/main" id="{DD32D322-BBA1-4796-BCA6-2650AE3D8511}"/>
              </a:ext>
            </a:extLst>
          </p:cNvPr>
          <p:cNvSpPr>
            <a:spLocks noGrp="1"/>
          </p:cNvSpPr>
          <p:nvPr>
            <p:ph type="body" idx="4294967295"/>
          </p:nvPr>
        </p:nvSpPr>
        <p:spPr>
          <a:xfrm>
            <a:off x="0" y="1506538"/>
            <a:ext cx="4040188" cy="715962"/>
          </a:xfrm>
        </p:spPr>
        <p:txBody>
          <a:bodyPr/>
          <a:lstStyle/>
          <a:p>
            <a:pPr marL="118872" indent="0" algn="ctr">
              <a:buNone/>
            </a:pPr>
            <a:r>
              <a:rPr lang="en-US" dirty="0"/>
              <a:t> </a:t>
            </a:r>
            <a:r>
              <a:rPr lang="en-US" b="1" dirty="0"/>
              <a:t>Pre-COVID NTI</a:t>
            </a:r>
          </a:p>
        </p:txBody>
      </p:sp>
      <p:sp>
        <p:nvSpPr>
          <p:cNvPr id="5" name="Text Placeholder 4">
            <a:extLst>
              <a:ext uri="{FF2B5EF4-FFF2-40B4-BE49-F238E27FC236}">
                <a16:creationId xmlns="" xmlns:a16="http://schemas.microsoft.com/office/drawing/2014/main" id="{4302C02C-CD2E-4D56-84A9-08E38C2C9A1F}"/>
              </a:ext>
            </a:extLst>
          </p:cNvPr>
          <p:cNvSpPr>
            <a:spLocks noGrp="1"/>
          </p:cNvSpPr>
          <p:nvPr>
            <p:ph type="body" sz="quarter" idx="4294967295"/>
          </p:nvPr>
        </p:nvSpPr>
        <p:spPr>
          <a:xfrm>
            <a:off x="5102225" y="1506538"/>
            <a:ext cx="4041775" cy="715962"/>
          </a:xfrm>
        </p:spPr>
        <p:txBody>
          <a:bodyPr/>
          <a:lstStyle/>
          <a:p>
            <a:pPr marL="118872" indent="0">
              <a:buNone/>
            </a:pPr>
            <a:r>
              <a:rPr lang="en-US" b="1" dirty="0"/>
              <a:t> COVID-Era NTI</a:t>
            </a:r>
          </a:p>
        </p:txBody>
      </p:sp>
      <p:sp>
        <p:nvSpPr>
          <p:cNvPr id="9" name="TextBox 8">
            <a:extLst>
              <a:ext uri="{FF2B5EF4-FFF2-40B4-BE49-F238E27FC236}">
                <a16:creationId xmlns="" xmlns:a16="http://schemas.microsoft.com/office/drawing/2014/main" id="{FEB5ED9D-4617-46FE-B8FA-DAA1A4F142FA}"/>
              </a:ext>
            </a:extLst>
          </p:cNvPr>
          <p:cNvSpPr txBox="1"/>
          <p:nvPr/>
        </p:nvSpPr>
        <p:spPr>
          <a:xfrm>
            <a:off x="94116" y="4855615"/>
            <a:ext cx="8763000" cy="1938992"/>
          </a:xfrm>
          <a:prstGeom prst="rect">
            <a:avLst/>
          </a:prstGeom>
          <a:noFill/>
          <a:ln w="38100">
            <a:solidFill>
              <a:srgbClr val="FF0000"/>
            </a:solidFill>
          </a:ln>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No minimum instructional hour equivalents associated with these criteria</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Some other states established time-related guidance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Minimum instructional hour equivalents may be helpful to eliminate extreme variation in standards</a:t>
            </a:r>
          </a:p>
        </p:txBody>
      </p:sp>
    </p:spTree>
    <p:extLst>
      <p:ext uri="{BB962C8B-B14F-4D97-AF65-F5344CB8AC3E}">
        <p14:creationId xmlns:p14="http://schemas.microsoft.com/office/powerpoint/2010/main" val="222027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1EA6DA-38DA-4EF3-A496-542D13F4A8A9}"/>
              </a:ext>
            </a:extLst>
          </p:cNvPr>
          <p:cNvSpPr>
            <a:spLocks noGrp="1"/>
          </p:cNvSpPr>
          <p:nvPr>
            <p:ph type="title"/>
          </p:nvPr>
        </p:nvSpPr>
        <p:spPr/>
        <p:txBody>
          <a:bodyPr>
            <a:noAutofit/>
          </a:bodyPr>
          <a:lstStyle/>
          <a:p>
            <a:r>
              <a:rPr lang="en-US" sz="3200" dirty="0"/>
              <a:t>Recommendations For KDE </a:t>
            </a:r>
            <a:r>
              <a:rPr lang="en-US" sz="3200" dirty="0" smtClean="0"/>
              <a:t>To Consider For</a:t>
            </a:r>
            <a:br>
              <a:rPr lang="en-US" sz="3200" dirty="0" smtClean="0"/>
            </a:br>
            <a:r>
              <a:rPr lang="en-US" sz="3200" dirty="0" smtClean="0"/>
              <a:t>Participation </a:t>
            </a:r>
            <a:r>
              <a:rPr lang="en-US" sz="3200" dirty="0"/>
              <a:t>Data Standards And Monitoring</a:t>
            </a:r>
          </a:p>
        </p:txBody>
      </p:sp>
      <p:sp>
        <p:nvSpPr>
          <p:cNvPr id="3" name="Content Placeholder 2">
            <a:extLst>
              <a:ext uri="{FF2B5EF4-FFF2-40B4-BE49-F238E27FC236}">
                <a16:creationId xmlns="" xmlns:a16="http://schemas.microsoft.com/office/drawing/2014/main" id="{D25E927A-553A-49CD-9529-196A2A78F1F1}"/>
              </a:ext>
            </a:extLst>
          </p:cNvPr>
          <p:cNvSpPr>
            <a:spLocks noGrp="1"/>
          </p:cNvSpPr>
          <p:nvPr>
            <p:ph idx="1"/>
          </p:nvPr>
        </p:nvSpPr>
        <p:spPr>
          <a:xfrm>
            <a:off x="457200" y="1775192"/>
            <a:ext cx="8686800" cy="4625609"/>
          </a:xfrm>
        </p:spPr>
        <p:txBody>
          <a:bodyPr>
            <a:normAutofit/>
          </a:bodyPr>
          <a:lstStyle/>
          <a:p>
            <a:pPr marL="118872" indent="0">
              <a:buNone/>
            </a:pPr>
            <a:r>
              <a:rPr lang="en-US" b="1" dirty="0"/>
              <a:t>3.2	Establish </a:t>
            </a:r>
            <a:r>
              <a:rPr lang="en-US" b="1" dirty="0" smtClean="0"/>
              <a:t>guidance for minimum </a:t>
            </a:r>
            <a:r>
              <a:rPr lang="en-US" b="1" dirty="0"/>
              <a:t>instructional </a:t>
            </a:r>
            <a:r>
              <a:rPr lang="en-US" b="1" dirty="0" smtClean="0"/>
              <a:t>	hour equivalents </a:t>
            </a:r>
            <a:r>
              <a:rPr lang="en-US" b="1" dirty="0"/>
              <a:t>for remote participation </a:t>
            </a:r>
            <a:r>
              <a:rPr lang="en-US" b="1" dirty="0" smtClean="0"/>
              <a:t>	criteria</a:t>
            </a:r>
            <a:endParaRPr lang="en-US" b="1" dirty="0"/>
          </a:p>
          <a:p>
            <a:pPr marL="118872" indent="0">
              <a:buNone/>
            </a:pPr>
            <a:endParaRPr lang="en-US" dirty="0"/>
          </a:p>
          <a:p>
            <a:pPr marL="118872" indent="0">
              <a:buNone/>
            </a:pPr>
            <a:r>
              <a:rPr lang="en-US" b="1" dirty="0"/>
              <a:t>3.3</a:t>
            </a:r>
            <a:r>
              <a:rPr lang="en-US" dirty="0"/>
              <a:t> 	</a:t>
            </a:r>
            <a:r>
              <a:rPr lang="en-US" b="1" dirty="0"/>
              <a:t>Require daily verification of participation 	data by certified person at school</a:t>
            </a:r>
          </a:p>
          <a:p>
            <a:pPr marL="118872" indent="0">
              <a:buNone/>
            </a:pPr>
            <a:endParaRPr lang="en-US" b="1" dirty="0"/>
          </a:p>
          <a:p>
            <a:pPr marL="118872" indent="0">
              <a:buNone/>
            </a:pPr>
            <a:r>
              <a:rPr lang="en-US" b="1" dirty="0"/>
              <a:t>3.4    Conduct annual participation data reviews 	 of select districts </a:t>
            </a:r>
            <a:endParaRPr lang="en-US" dirty="0"/>
          </a:p>
        </p:txBody>
      </p:sp>
      <p:sp>
        <p:nvSpPr>
          <p:cNvPr id="4" name="Slide Number Placeholder 3">
            <a:extLst>
              <a:ext uri="{FF2B5EF4-FFF2-40B4-BE49-F238E27FC236}">
                <a16:creationId xmlns="" xmlns:a16="http://schemas.microsoft.com/office/drawing/2014/main" id="{5FC1B096-BEC0-4D1B-801C-7B03E8BCDDBD}"/>
              </a:ext>
            </a:extLst>
          </p:cNvPr>
          <p:cNvSpPr>
            <a:spLocks noGrp="1"/>
          </p:cNvSpPr>
          <p:nvPr>
            <p:ph type="sldNum" sz="quarter" idx="12"/>
          </p:nvPr>
        </p:nvSpPr>
        <p:spPr/>
        <p:txBody>
          <a:bodyPr/>
          <a:lstStyle/>
          <a:p>
            <a:pPr>
              <a:defRPr/>
            </a:pPr>
            <a:fld id="{E6341818-0A42-41AA-9C03-F736148CE495}" type="slidenum">
              <a:rPr lang="en-US" smtClean="0"/>
              <a:pPr>
                <a:defRPr/>
              </a:pPr>
              <a:t>38</a:t>
            </a:fld>
            <a:endParaRPr lang="en-US" dirty="0"/>
          </a:p>
        </p:txBody>
      </p:sp>
    </p:spTree>
    <p:extLst>
      <p:ext uri="{BB962C8B-B14F-4D97-AF65-F5344CB8AC3E}">
        <p14:creationId xmlns:p14="http://schemas.microsoft.com/office/powerpoint/2010/main" val="254028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Future Consideration For KDE Oversight And District Reporting Requirements</a:t>
            </a:r>
          </a:p>
        </p:txBody>
      </p:sp>
      <p:sp>
        <p:nvSpPr>
          <p:cNvPr id="3" name="Content Placeholder 2"/>
          <p:cNvSpPr>
            <a:spLocks noGrp="1"/>
          </p:cNvSpPr>
          <p:nvPr>
            <p:ph idx="1"/>
          </p:nvPr>
        </p:nvSpPr>
        <p:spPr/>
        <p:txBody>
          <a:bodyPr>
            <a:normAutofit fontScale="92500" lnSpcReduction="10000"/>
          </a:bodyPr>
          <a:lstStyle/>
          <a:p>
            <a:r>
              <a:rPr lang="en-US" dirty="0"/>
              <a:t>Closer review of participation data might offer greater insights than the current process of reviewing aggregate district data for each NTI day</a:t>
            </a:r>
          </a:p>
          <a:p>
            <a:pPr marL="118872" indent="0">
              <a:buNone/>
            </a:pPr>
            <a:endParaRPr lang="en-US" dirty="0"/>
          </a:p>
          <a:p>
            <a:r>
              <a:rPr lang="en-US" dirty="0"/>
              <a:t>Quality of data can’t be evaluated in aggregate</a:t>
            </a:r>
          </a:p>
          <a:p>
            <a:endParaRPr lang="en-US" dirty="0"/>
          </a:p>
          <a:p>
            <a:r>
              <a:rPr lang="en-US" dirty="0"/>
              <a:t>Should KDE take steps to address participation data issues, it might reconsider whether district daily NTI-day documentation submission and KDE approval of individual NTI days is necessary</a:t>
            </a:r>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39</a:t>
            </a:fld>
            <a:endParaRPr lang="en-US" dirty="0"/>
          </a:p>
        </p:txBody>
      </p:sp>
    </p:spTree>
    <p:extLst>
      <p:ext uri="{BB962C8B-B14F-4D97-AF65-F5344CB8AC3E}">
        <p14:creationId xmlns:p14="http://schemas.microsoft.com/office/powerpoint/2010/main" val="60902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C353F-5AAD-4080-B192-494B8693FAE6}"/>
              </a:ext>
            </a:extLst>
          </p:cNvPr>
          <p:cNvSpPr>
            <a:spLocks noGrp="1"/>
          </p:cNvSpPr>
          <p:nvPr>
            <p:ph type="title"/>
          </p:nvPr>
        </p:nvSpPr>
        <p:spPr>
          <a:xfrm>
            <a:off x="457200" y="155448"/>
            <a:ext cx="8229600" cy="1063752"/>
          </a:xfrm>
        </p:spPr>
        <p:txBody>
          <a:bodyPr/>
          <a:lstStyle/>
          <a:p>
            <a:r>
              <a:rPr lang="en-US" dirty="0"/>
              <a:t>Major Findings</a:t>
            </a:r>
          </a:p>
        </p:txBody>
      </p:sp>
      <p:sp>
        <p:nvSpPr>
          <p:cNvPr id="3" name="Content Placeholder 2">
            <a:extLst>
              <a:ext uri="{FF2B5EF4-FFF2-40B4-BE49-F238E27FC236}">
                <a16:creationId xmlns="" xmlns:a16="http://schemas.microsoft.com/office/drawing/2014/main" id="{143414F7-42EE-4A39-AD4C-501962CE8933}"/>
              </a:ext>
            </a:extLst>
          </p:cNvPr>
          <p:cNvSpPr>
            <a:spLocks noGrp="1"/>
          </p:cNvSpPr>
          <p:nvPr>
            <p:ph idx="1"/>
          </p:nvPr>
        </p:nvSpPr>
        <p:spPr>
          <a:xfrm>
            <a:off x="152400" y="1447800"/>
            <a:ext cx="8915400" cy="5303519"/>
          </a:xfrm>
        </p:spPr>
        <p:txBody>
          <a:bodyPr>
            <a:normAutofit fontScale="92500" lnSpcReduction="10000"/>
          </a:bodyPr>
          <a:lstStyle/>
          <a:p>
            <a:pPr marL="118872" indent="0" algn="ctr">
              <a:buNone/>
            </a:pPr>
            <a:r>
              <a:rPr lang="en-US" sz="3500" b="1" dirty="0"/>
              <a:t>Attendance</a:t>
            </a:r>
          </a:p>
          <a:p>
            <a:pPr marL="118872" indent="0" algn="ctr">
              <a:buNone/>
            </a:pPr>
            <a:endParaRPr lang="en-US" sz="2800" b="1" dirty="0"/>
          </a:p>
          <a:p>
            <a:r>
              <a:rPr lang="en-US" sz="2800" dirty="0"/>
              <a:t>Attendance measured through student “participation”</a:t>
            </a:r>
          </a:p>
          <a:p>
            <a:pPr marL="118872" indent="0">
              <a:buNone/>
            </a:pPr>
            <a:endParaRPr lang="en-US" sz="2800" dirty="0"/>
          </a:p>
          <a:p>
            <a:r>
              <a:rPr lang="en-US" sz="2800" dirty="0"/>
              <a:t>On the surface, NTI participation rates appear similar to attendance rates</a:t>
            </a:r>
          </a:p>
          <a:p>
            <a:pPr lvl="1"/>
            <a:r>
              <a:rPr lang="en-US" sz="2400" dirty="0"/>
              <a:t>Normally reported at district level</a:t>
            </a:r>
          </a:p>
          <a:p>
            <a:pPr marL="457200" lvl="1" indent="0">
              <a:buNone/>
            </a:pPr>
            <a:endParaRPr lang="en-US" sz="2400" dirty="0"/>
          </a:p>
          <a:p>
            <a:r>
              <a:rPr lang="en-US" sz="2800" dirty="0"/>
              <a:t>Student-level participation data collected in 2021 show</a:t>
            </a:r>
          </a:p>
          <a:p>
            <a:pPr lvl="1"/>
            <a:r>
              <a:rPr lang="en-US" sz="2400" dirty="0"/>
              <a:t>Steep increases in extreme chronic absence for some student groups</a:t>
            </a:r>
          </a:p>
          <a:p>
            <a:pPr lvl="1"/>
            <a:r>
              <a:rPr lang="en-US" sz="2400" dirty="0"/>
              <a:t>Unexplained variation among schools in participation/attendance rates</a:t>
            </a:r>
          </a:p>
          <a:p>
            <a:endParaRPr lang="en-US" sz="2800" dirty="0"/>
          </a:p>
          <a:p>
            <a:r>
              <a:rPr lang="en-US" sz="2800" dirty="0"/>
              <a:t>Many of the report’s recommendations address reliability and  validity of participation data</a:t>
            </a:r>
          </a:p>
          <a:p>
            <a:pPr marL="118872" indent="0" algn="ctr">
              <a:buNone/>
            </a:pPr>
            <a:endParaRPr lang="en-US" sz="2800" b="1" dirty="0"/>
          </a:p>
          <a:p>
            <a:pPr marL="118872" indent="0" algn="ctr">
              <a:buNone/>
            </a:pPr>
            <a:endParaRPr lang="en-US" sz="2800" dirty="0"/>
          </a:p>
        </p:txBody>
      </p:sp>
      <p:sp>
        <p:nvSpPr>
          <p:cNvPr id="4" name="Slide Number Placeholder 3">
            <a:extLst>
              <a:ext uri="{FF2B5EF4-FFF2-40B4-BE49-F238E27FC236}">
                <a16:creationId xmlns="" xmlns:a16="http://schemas.microsoft.com/office/drawing/2014/main" id="{187F5EC3-E9B2-4436-9A2D-1560BBE06668}"/>
              </a:ext>
            </a:extLst>
          </p:cNvPr>
          <p:cNvSpPr>
            <a:spLocks noGrp="1"/>
          </p:cNvSpPr>
          <p:nvPr>
            <p:ph type="sldNum" sz="quarter" idx="12"/>
          </p:nvPr>
        </p:nvSpPr>
        <p:spPr/>
        <p:txBody>
          <a:bodyPr/>
          <a:lstStyle/>
          <a:p>
            <a:pPr>
              <a:defRPr/>
            </a:pPr>
            <a:fld id="{E6341818-0A42-41AA-9C03-F736148CE495}" type="slidenum">
              <a:rPr lang="en-US" smtClean="0"/>
              <a:pPr>
                <a:defRPr/>
              </a:pPr>
              <a:t>4</a:t>
            </a:fld>
            <a:endParaRPr lang="en-US" dirty="0"/>
          </a:p>
        </p:txBody>
      </p:sp>
    </p:spTree>
    <p:extLst>
      <p:ext uri="{BB962C8B-B14F-4D97-AF65-F5344CB8AC3E}">
        <p14:creationId xmlns:p14="http://schemas.microsoft.com/office/powerpoint/2010/main" val="2562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Recommendation 3.5</a:t>
            </a:r>
            <a:r>
              <a:rPr lang="en-US" dirty="0"/>
              <a:t/>
            </a:r>
            <a:br>
              <a:rPr lang="en-US" dirty="0"/>
            </a:br>
            <a:endParaRPr lang="en-US" dirty="0"/>
          </a:p>
        </p:txBody>
      </p:sp>
      <p:sp>
        <p:nvSpPr>
          <p:cNvPr id="3" name="Content Placeholder 2"/>
          <p:cNvSpPr>
            <a:spLocks noGrp="1"/>
          </p:cNvSpPr>
          <p:nvPr>
            <p:ph idx="1"/>
          </p:nvPr>
        </p:nvSpPr>
        <p:spPr/>
        <p:txBody>
          <a:bodyPr/>
          <a:lstStyle/>
          <a:p>
            <a:pPr marL="118872" indent="0">
              <a:buNone/>
            </a:pPr>
            <a:r>
              <a:rPr lang="en-US" b="1" dirty="0"/>
              <a:t> </a:t>
            </a:r>
            <a:endParaRPr lang="en-US" dirty="0"/>
          </a:p>
          <a:p>
            <a:pPr marL="118872" indent="0">
              <a:buNone/>
            </a:pPr>
            <a:r>
              <a:rPr lang="en-US" b="1" dirty="0"/>
              <a:t>The General Assembly may consider amending KRS 158.070 (9) to establish a standard number of instructional hours that can be granted for each NTI student attendance day.</a:t>
            </a:r>
            <a:endParaRPr lang="en-US" dirty="0"/>
          </a:p>
          <a:p>
            <a:endParaRPr lang="en-US" dirty="0"/>
          </a:p>
          <a:p>
            <a:endParaRPr lang="en-US" dirty="0"/>
          </a:p>
          <a:p>
            <a:pPr marL="118872" indent="0">
              <a:buNone/>
            </a:pPr>
            <a:endParaRPr lang="en-US" dirty="0"/>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40</a:t>
            </a:fld>
            <a:endParaRPr lang="en-US" dirty="0"/>
          </a:p>
        </p:txBody>
      </p:sp>
    </p:spTree>
    <p:extLst>
      <p:ext uri="{BB962C8B-B14F-4D97-AF65-F5344CB8AC3E}">
        <p14:creationId xmlns:p14="http://schemas.microsoft.com/office/powerpoint/2010/main" val="892977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900" dirty="0"/>
              <a:t>Presentation Outline</a:t>
            </a:r>
            <a:r>
              <a:rPr lang="en-US" sz="3600" dirty="0"/>
              <a:t/>
            </a:r>
            <a:br>
              <a:rPr lang="en-US" sz="3600"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600200"/>
            <a:ext cx="8839200" cy="5150045"/>
          </a:xfrm>
        </p:spPr>
        <p:txBody>
          <a:bodyPr>
            <a:normAutofit fontScale="92500" lnSpcReduction="10000"/>
          </a:bodyPr>
          <a:lstStyle/>
          <a:p>
            <a:r>
              <a:rPr lang="en-US" sz="3600" dirty="0"/>
              <a:t>NTI Program Background And Requirements</a:t>
            </a:r>
          </a:p>
          <a:p>
            <a:endParaRPr lang="en-US" sz="3600" dirty="0"/>
          </a:p>
          <a:p>
            <a:r>
              <a:rPr lang="en-US" sz="3600" dirty="0"/>
              <a:t>NTI Districts And Days Used</a:t>
            </a:r>
          </a:p>
          <a:p>
            <a:endParaRPr lang="en-US" sz="3600" dirty="0"/>
          </a:p>
          <a:p>
            <a:r>
              <a:rPr lang="en-US" sz="3600" dirty="0"/>
              <a:t>Technology</a:t>
            </a:r>
          </a:p>
          <a:p>
            <a:endParaRPr lang="en-US" sz="3600" dirty="0"/>
          </a:p>
          <a:p>
            <a:r>
              <a:rPr lang="en-US" sz="3600" dirty="0"/>
              <a:t>Attendance</a:t>
            </a:r>
          </a:p>
          <a:p>
            <a:endParaRPr lang="en-US" sz="3600" dirty="0"/>
          </a:p>
          <a:p>
            <a:r>
              <a:rPr lang="en-US" sz="3600" b="1" dirty="0"/>
              <a:t>Academic Outcomes</a:t>
            </a:r>
          </a:p>
          <a:p>
            <a:endParaRPr lang="en-US" sz="3600" dirty="0"/>
          </a:p>
          <a:p>
            <a:r>
              <a:rPr lang="en-US" sz="3600" dirty="0"/>
              <a:t>Conclusions</a:t>
            </a:r>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41</a:t>
            </a:fld>
            <a:endParaRPr lang="en-US" dirty="0">
              <a:solidFill>
                <a:prstClr val="black">
                  <a:tint val="95000"/>
                </a:prstClr>
              </a:solidFill>
            </a:endParaRPr>
          </a:p>
        </p:txBody>
      </p:sp>
    </p:spTree>
    <p:extLst>
      <p:ext uri="{BB962C8B-B14F-4D97-AF65-F5344CB8AC3E}">
        <p14:creationId xmlns:p14="http://schemas.microsoft.com/office/powerpoint/2010/main" val="31367252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8529DB-88B6-4D25-9943-FABAE9BC7ECA}"/>
              </a:ext>
            </a:extLst>
          </p:cNvPr>
          <p:cNvSpPr>
            <a:spLocks noGrp="1"/>
          </p:cNvSpPr>
          <p:nvPr>
            <p:ph type="title"/>
          </p:nvPr>
        </p:nvSpPr>
        <p:spPr/>
        <p:txBody>
          <a:bodyPr>
            <a:normAutofit fontScale="90000"/>
          </a:bodyPr>
          <a:lstStyle/>
          <a:p>
            <a:r>
              <a:rPr lang="en-US" dirty="0"/>
              <a:t>Student Outcomes </a:t>
            </a:r>
            <a:br>
              <a:rPr lang="en-US" dirty="0"/>
            </a:br>
            <a:r>
              <a:rPr lang="en-US" dirty="0"/>
              <a:t>NTI Pre-COVID</a:t>
            </a:r>
          </a:p>
        </p:txBody>
      </p:sp>
      <p:sp>
        <p:nvSpPr>
          <p:cNvPr id="3" name="Content Placeholder 2">
            <a:extLst>
              <a:ext uri="{FF2B5EF4-FFF2-40B4-BE49-F238E27FC236}">
                <a16:creationId xmlns="" xmlns:a16="http://schemas.microsoft.com/office/drawing/2014/main" id="{52DC43D3-9B08-44B2-AE9F-67CE9F9B0226}"/>
              </a:ext>
            </a:extLst>
          </p:cNvPr>
          <p:cNvSpPr>
            <a:spLocks noGrp="1"/>
          </p:cNvSpPr>
          <p:nvPr>
            <p:ph idx="1"/>
          </p:nvPr>
        </p:nvSpPr>
        <p:spPr>
          <a:xfrm>
            <a:off x="304800" y="1600200"/>
            <a:ext cx="8382000" cy="5102352"/>
          </a:xfrm>
        </p:spPr>
        <p:txBody>
          <a:bodyPr>
            <a:normAutofit fontScale="77500" lnSpcReduction="20000"/>
          </a:bodyPr>
          <a:lstStyle/>
          <a:p>
            <a:r>
              <a:rPr lang="en-US" dirty="0"/>
              <a:t>Staff analyzed 2018 reading and mathematics scores of students in NTI and Non-NTI districts taking into account:</a:t>
            </a:r>
          </a:p>
          <a:p>
            <a:pPr lvl="1"/>
            <a:r>
              <a:rPr lang="en-US" dirty="0"/>
              <a:t>Prior performance (2014)</a:t>
            </a:r>
          </a:p>
          <a:p>
            <a:pPr lvl="1"/>
            <a:r>
              <a:rPr lang="en-US" dirty="0"/>
              <a:t>Total numbers of weather days and NTI days</a:t>
            </a:r>
          </a:p>
          <a:p>
            <a:pPr lvl="1"/>
            <a:r>
              <a:rPr lang="en-US" dirty="0"/>
              <a:t>Years of NTI participation</a:t>
            </a:r>
          </a:p>
          <a:p>
            <a:pPr lvl="1"/>
            <a:r>
              <a:rPr lang="en-US" dirty="0"/>
              <a:t>Student demographic characteristics</a:t>
            </a:r>
          </a:p>
          <a:p>
            <a:pPr marL="457200" lvl="1" indent="0">
              <a:buNone/>
            </a:pPr>
            <a:endParaRPr lang="en-US" dirty="0"/>
          </a:p>
          <a:p>
            <a:r>
              <a:rPr lang="en-US" dirty="0"/>
              <a:t>No significant and substantial effects of NTI days on student performance as NTI program is normally implemented </a:t>
            </a:r>
            <a:r>
              <a:rPr lang="en-US" dirty="0" smtClean="0"/>
              <a:t>      (</a:t>
            </a:r>
            <a:r>
              <a:rPr lang="en-US" dirty="0"/>
              <a:t>up to 10 days)</a:t>
            </a:r>
          </a:p>
          <a:p>
            <a:pPr marL="118872" indent="0">
              <a:buNone/>
            </a:pPr>
            <a:endParaRPr lang="en-US" dirty="0"/>
          </a:p>
          <a:p>
            <a:r>
              <a:rPr lang="en-US" dirty="0"/>
              <a:t>Based on state test data alone, no cause for concern overall about continuation of learning on NTI days versus weather makeup days</a:t>
            </a:r>
          </a:p>
          <a:p>
            <a:pPr marL="118872" indent="0">
              <a:buNone/>
            </a:pPr>
            <a:endParaRPr lang="en-US" dirty="0"/>
          </a:p>
        </p:txBody>
      </p:sp>
      <p:sp>
        <p:nvSpPr>
          <p:cNvPr id="4" name="Slide Number Placeholder 3">
            <a:extLst>
              <a:ext uri="{FF2B5EF4-FFF2-40B4-BE49-F238E27FC236}">
                <a16:creationId xmlns="" xmlns:a16="http://schemas.microsoft.com/office/drawing/2014/main" id="{CF58D644-B870-4476-B42D-7C2FA35E676A}"/>
              </a:ext>
            </a:extLst>
          </p:cNvPr>
          <p:cNvSpPr>
            <a:spLocks noGrp="1"/>
          </p:cNvSpPr>
          <p:nvPr>
            <p:ph type="sldNum" sz="quarter" idx="12"/>
          </p:nvPr>
        </p:nvSpPr>
        <p:spPr/>
        <p:txBody>
          <a:bodyPr/>
          <a:lstStyle/>
          <a:p>
            <a:pPr>
              <a:defRPr/>
            </a:pPr>
            <a:fld id="{E6341818-0A42-41AA-9C03-F736148CE495}" type="slidenum">
              <a:rPr lang="en-US" smtClean="0"/>
              <a:pPr>
                <a:defRPr/>
              </a:pPr>
              <a:t>42</a:t>
            </a:fld>
            <a:endParaRPr lang="en-US" dirty="0"/>
          </a:p>
        </p:txBody>
      </p:sp>
    </p:spTree>
    <p:extLst>
      <p:ext uri="{BB962C8B-B14F-4D97-AF65-F5344CB8AC3E}">
        <p14:creationId xmlns:p14="http://schemas.microsoft.com/office/powerpoint/2010/main" val="26536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1EF082-F91A-458E-AED9-27282EF3297F}"/>
              </a:ext>
            </a:extLst>
          </p:cNvPr>
          <p:cNvSpPr>
            <a:spLocks noGrp="1"/>
          </p:cNvSpPr>
          <p:nvPr>
            <p:ph type="title"/>
          </p:nvPr>
        </p:nvSpPr>
        <p:spPr>
          <a:xfrm>
            <a:off x="457200" y="155448"/>
            <a:ext cx="8686800" cy="1252728"/>
          </a:xfrm>
        </p:spPr>
        <p:txBody>
          <a:bodyPr>
            <a:noAutofit/>
          </a:bodyPr>
          <a:lstStyle/>
          <a:p>
            <a:r>
              <a:rPr lang="en-US" sz="3200" dirty="0"/>
              <a:t>Percentage Proficient Or Distinguished</a:t>
            </a:r>
            <a:br>
              <a:rPr lang="en-US" sz="3200" dirty="0"/>
            </a:br>
            <a:r>
              <a:rPr lang="en-US" sz="3200" dirty="0"/>
              <a:t>Reading And Mathematics On Annual State </a:t>
            </a:r>
            <a:r>
              <a:rPr lang="en-US" sz="3200" dirty="0" smtClean="0"/>
              <a:t>Tests</a:t>
            </a:r>
            <a:r>
              <a:rPr lang="en-US" sz="3200" dirty="0"/>
              <a:t/>
            </a:r>
            <a:br>
              <a:rPr lang="en-US" sz="3200" dirty="0"/>
            </a:br>
            <a:r>
              <a:rPr lang="en-US" sz="3200" dirty="0"/>
              <a:t>By School Level, 2019 And 2021</a:t>
            </a:r>
          </a:p>
        </p:txBody>
      </p:sp>
      <p:sp>
        <p:nvSpPr>
          <p:cNvPr id="4" name="Slide Number Placeholder 3">
            <a:extLst>
              <a:ext uri="{FF2B5EF4-FFF2-40B4-BE49-F238E27FC236}">
                <a16:creationId xmlns="" xmlns:a16="http://schemas.microsoft.com/office/drawing/2014/main" id="{50C689DC-B112-423D-A7E4-3E5CF24FE80B}"/>
              </a:ext>
            </a:extLst>
          </p:cNvPr>
          <p:cNvSpPr>
            <a:spLocks noGrp="1"/>
          </p:cNvSpPr>
          <p:nvPr>
            <p:ph type="sldNum" sz="quarter" idx="12"/>
          </p:nvPr>
        </p:nvSpPr>
        <p:spPr/>
        <p:txBody>
          <a:bodyPr/>
          <a:lstStyle/>
          <a:p>
            <a:pPr>
              <a:defRPr/>
            </a:pPr>
            <a:fld id="{E6341818-0A42-41AA-9C03-F736148CE495}" type="slidenum">
              <a:rPr lang="en-US" smtClean="0"/>
              <a:pPr>
                <a:defRPr/>
              </a:pPr>
              <a:t>43</a:t>
            </a:fld>
            <a:endParaRPr lang="en-US" dirty="0"/>
          </a:p>
        </p:txBody>
      </p:sp>
      <p:graphicFrame>
        <p:nvGraphicFramePr>
          <p:cNvPr id="5" name="Content Placeholder 4">
            <a:extLst>
              <a:ext uri="{FF2B5EF4-FFF2-40B4-BE49-F238E27FC236}">
                <a16:creationId xmlns="" xmlns:a16="http://schemas.microsoft.com/office/drawing/2014/main" id="{00000000-0008-0000-0100-000009000000}"/>
              </a:ext>
            </a:extLst>
          </p:cNvPr>
          <p:cNvGraphicFramePr>
            <a:graphicFrameLocks noGrp="1"/>
          </p:cNvGraphicFramePr>
          <p:nvPr>
            <p:ph idx="1"/>
            <p:extLst>
              <p:ext uri="{D42A27DB-BD31-4B8C-83A1-F6EECF244321}">
                <p14:modId xmlns:p14="http://schemas.microsoft.com/office/powerpoint/2010/main" val="1461625915"/>
              </p:ext>
            </p:extLst>
          </p:nvPr>
        </p:nvGraphicFramePr>
        <p:xfrm>
          <a:off x="205740" y="1657074"/>
          <a:ext cx="8229600" cy="484609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6397051"/>
            <a:ext cx="7244276" cy="369332"/>
          </a:xfrm>
          <a:prstGeom prst="rect">
            <a:avLst/>
          </a:prstGeom>
        </p:spPr>
        <p:txBody>
          <a:bodyPr wrap="square">
            <a:spAutoFit/>
          </a:bodyPr>
          <a:lstStyle/>
          <a:p>
            <a:r>
              <a:rPr lang="en-US" dirty="0" smtClean="0">
                <a:solidFill>
                  <a:srgbClr val="000000"/>
                </a:solidFill>
                <a:latin typeface="Times New Roman" panose="02020603050405020304" pitchFamily="18" charset="0"/>
                <a:ea typeface="Times New Roman" panose="02020603050405020304" pitchFamily="18" charset="0"/>
              </a:rPr>
              <a:t>Note: State </a:t>
            </a:r>
            <a:r>
              <a:rPr lang="en-US" dirty="0">
                <a:solidFill>
                  <a:srgbClr val="000000"/>
                </a:solidFill>
                <a:latin typeface="Times New Roman" panose="02020603050405020304" pitchFamily="18" charset="0"/>
                <a:ea typeface="Times New Roman" panose="02020603050405020304" pitchFamily="18" charset="0"/>
              </a:rPr>
              <a:t>annual tests were called K-PREP in 2019 and KSA in 2021</a:t>
            </a:r>
            <a:endParaRPr lang="en-US" dirty="0"/>
          </a:p>
        </p:txBody>
      </p:sp>
    </p:spTree>
    <p:extLst>
      <p:ext uri="{BB962C8B-B14F-4D97-AF65-F5344CB8AC3E}">
        <p14:creationId xmlns:p14="http://schemas.microsoft.com/office/powerpoint/2010/main" val="3989554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1EF082-F91A-458E-AED9-27282EF3297F}"/>
              </a:ext>
            </a:extLst>
          </p:cNvPr>
          <p:cNvSpPr>
            <a:spLocks noGrp="1"/>
          </p:cNvSpPr>
          <p:nvPr>
            <p:ph type="title"/>
          </p:nvPr>
        </p:nvSpPr>
        <p:spPr>
          <a:xfrm>
            <a:off x="457200" y="155448"/>
            <a:ext cx="8686800" cy="1252728"/>
          </a:xfrm>
        </p:spPr>
        <p:txBody>
          <a:bodyPr>
            <a:normAutofit fontScale="90000"/>
          </a:bodyPr>
          <a:lstStyle/>
          <a:p>
            <a:r>
              <a:rPr lang="en-US" sz="3100" dirty="0"/>
              <a:t/>
            </a:r>
            <a:br>
              <a:rPr lang="en-US" sz="3100" dirty="0"/>
            </a:br>
            <a:r>
              <a:rPr lang="en-US" sz="3100" dirty="0"/>
              <a:t>Percentage Of 11</a:t>
            </a:r>
            <a:r>
              <a:rPr lang="en-US" sz="3100" baseline="30000" dirty="0"/>
              <a:t>th</a:t>
            </a:r>
            <a:r>
              <a:rPr lang="en-US" sz="3100" dirty="0"/>
              <a:t> Grade Students Meeting </a:t>
            </a:r>
            <a:br>
              <a:rPr lang="en-US" sz="3100" dirty="0"/>
            </a:br>
            <a:r>
              <a:rPr lang="en-US" sz="3100" dirty="0"/>
              <a:t>CPE College-Readiness Benchmarks In </a:t>
            </a:r>
            <a:br>
              <a:rPr lang="en-US" sz="3100" dirty="0"/>
            </a:br>
            <a:r>
              <a:rPr lang="en-US" sz="3100" dirty="0"/>
              <a:t>ACT English, Reading, And Mathematics, 2019 And 2021</a:t>
            </a:r>
            <a:r>
              <a:rPr lang="en-US" dirty="0"/>
              <a:t/>
            </a:r>
            <a:br>
              <a:rPr lang="en-US" dirty="0"/>
            </a:br>
            <a:endParaRPr lang="en-US" dirty="0"/>
          </a:p>
        </p:txBody>
      </p:sp>
      <p:sp>
        <p:nvSpPr>
          <p:cNvPr id="4" name="Slide Number Placeholder 3">
            <a:extLst>
              <a:ext uri="{FF2B5EF4-FFF2-40B4-BE49-F238E27FC236}">
                <a16:creationId xmlns="" xmlns:a16="http://schemas.microsoft.com/office/drawing/2014/main" id="{50C689DC-B112-423D-A7E4-3E5CF24FE80B}"/>
              </a:ext>
            </a:extLst>
          </p:cNvPr>
          <p:cNvSpPr>
            <a:spLocks noGrp="1"/>
          </p:cNvSpPr>
          <p:nvPr>
            <p:ph type="sldNum" sz="quarter" idx="12"/>
          </p:nvPr>
        </p:nvSpPr>
        <p:spPr/>
        <p:txBody>
          <a:bodyPr/>
          <a:lstStyle/>
          <a:p>
            <a:pPr>
              <a:defRPr/>
            </a:pPr>
            <a:fld id="{E6341818-0A42-41AA-9C03-F736148CE495}" type="slidenum">
              <a:rPr lang="en-US" smtClean="0"/>
              <a:pPr>
                <a:defRPr/>
              </a:pPr>
              <a:t>44</a:t>
            </a:fld>
            <a:endParaRPr lang="en-US" dirty="0"/>
          </a:p>
        </p:txBody>
      </p:sp>
      <p:graphicFrame>
        <p:nvGraphicFramePr>
          <p:cNvPr id="10" name="Content Placeholder 9">
            <a:extLst>
              <a:ext uri="{FF2B5EF4-FFF2-40B4-BE49-F238E27FC236}">
                <a16:creationId xmlns="" xmlns:a16="http://schemas.microsoft.com/office/drawing/2014/main" id="{00000000-0008-0000-0100-000004000000}"/>
              </a:ext>
            </a:extLst>
          </p:cNvPr>
          <p:cNvGraphicFramePr>
            <a:graphicFrameLocks noGrp="1"/>
          </p:cNvGraphicFramePr>
          <p:nvPr>
            <p:ph idx="1"/>
            <p:extLst>
              <p:ext uri="{D42A27DB-BD31-4B8C-83A1-F6EECF244321}">
                <p14:modId xmlns:p14="http://schemas.microsoft.com/office/powerpoint/2010/main" val="2137426640"/>
              </p:ext>
            </p:extLst>
          </p:nvPr>
        </p:nvGraphicFramePr>
        <p:xfrm>
          <a:off x="341728" y="1851024"/>
          <a:ext cx="8229600" cy="4625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3621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49A47E-8665-48FE-8540-72F8B29D66E2}"/>
              </a:ext>
            </a:extLst>
          </p:cNvPr>
          <p:cNvSpPr>
            <a:spLocks noGrp="1"/>
          </p:cNvSpPr>
          <p:nvPr>
            <p:ph type="title"/>
          </p:nvPr>
        </p:nvSpPr>
        <p:spPr/>
        <p:txBody>
          <a:bodyPr>
            <a:noAutofit/>
          </a:bodyPr>
          <a:lstStyle/>
          <a:p>
            <a:r>
              <a:rPr lang="en-US" sz="3200" dirty="0"/>
              <a:t>Percentage Of Students Grades 9-12</a:t>
            </a:r>
            <a:br>
              <a:rPr lang="en-US" sz="3200" dirty="0"/>
            </a:br>
            <a:r>
              <a:rPr lang="en-US" sz="3200" dirty="0"/>
              <a:t>Earning One Or More F, By Subject</a:t>
            </a:r>
            <a:br>
              <a:rPr lang="en-US" sz="3200" dirty="0"/>
            </a:br>
            <a:r>
              <a:rPr lang="en-US" sz="3200" dirty="0"/>
              <a:t>2019 And 2021</a:t>
            </a:r>
          </a:p>
        </p:txBody>
      </p:sp>
      <p:sp>
        <p:nvSpPr>
          <p:cNvPr id="4" name="Slide Number Placeholder 3">
            <a:extLst>
              <a:ext uri="{FF2B5EF4-FFF2-40B4-BE49-F238E27FC236}">
                <a16:creationId xmlns="" xmlns:a16="http://schemas.microsoft.com/office/drawing/2014/main" id="{7AD8D307-7687-415F-8617-BD9F17236F52}"/>
              </a:ext>
            </a:extLst>
          </p:cNvPr>
          <p:cNvSpPr>
            <a:spLocks noGrp="1"/>
          </p:cNvSpPr>
          <p:nvPr>
            <p:ph type="sldNum" sz="quarter" idx="12"/>
          </p:nvPr>
        </p:nvSpPr>
        <p:spPr/>
        <p:txBody>
          <a:bodyPr/>
          <a:lstStyle/>
          <a:p>
            <a:pPr>
              <a:defRPr/>
            </a:pPr>
            <a:fld id="{E6341818-0A42-41AA-9C03-F736148CE495}" type="slidenum">
              <a:rPr lang="en-US" smtClean="0"/>
              <a:pPr>
                <a:defRPr/>
              </a:pPr>
              <a:t>45</a:t>
            </a:fld>
            <a:endParaRPr lang="en-US" dirty="0"/>
          </a:p>
        </p:txBody>
      </p:sp>
      <p:graphicFrame>
        <p:nvGraphicFramePr>
          <p:cNvPr id="5" name="Content Placeholder 4">
            <a:extLst>
              <a:ext uri="{FF2B5EF4-FFF2-40B4-BE49-F238E27FC236}">
                <a16:creationId xmlns="" xmlns:a16="http://schemas.microsoft.com/office/drawing/2014/main" id="{42B3988B-A7FE-4E8E-A621-5DF4AE8B7ECD}"/>
              </a:ext>
            </a:extLst>
          </p:cNvPr>
          <p:cNvGraphicFramePr>
            <a:graphicFrameLocks noGrp="1"/>
          </p:cNvGraphicFramePr>
          <p:nvPr>
            <p:ph idx="1"/>
            <p:extLst>
              <p:ext uri="{D42A27DB-BD31-4B8C-83A1-F6EECF244321}">
                <p14:modId xmlns:p14="http://schemas.microsoft.com/office/powerpoint/2010/main" val="2707824119"/>
              </p:ext>
            </p:extLst>
          </p:nvPr>
        </p:nvGraphicFramePr>
        <p:xfrm>
          <a:off x="205740" y="1613834"/>
          <a:ext cx="8917239" cy="431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 xmlns:a16="http://schemas.microsoft.com/office/drawing/2014/main" id="{35FA0B26-0F23-4BF6-810A-343E4416ED74}"/>
              </a:ext>
            </a:extLst>
          </p:cNvPr>
          <p:cNvSpPr txBox="1"/>
          <p:nvPr/>
        </p:nvSpPr>
        <p:spPr>
          <a:xfrm>
            <a:off x="224133" y="5986973"/>
            <a:ext cx="8917239" cy="415498"/>
          </a:xfrm>
          <a:prstGeom prst="rect">
            <a:avLst/>
          </a:prstGeom>
          <a:noFill/>
        </p:spPr>
        <p:txBody>
          <a:bodyPr wrap="square" rtlCol="0">
            <a:spAutoFit/>
          </a:bodyPr>
          <a:lstStyle/>
          <a:p>
            <a:r>
              <a:rPr lang="en-US" sz="2100" dirty="0">
                <a:latin typeface="Segoe UI" panose="020B0502040204020203" pitchFamily="34" charset="0"/>
                <a:cs typeface="Segoe UI" panose="020B0502040204020203" pitchFamily="34" charset="0"/>
              </a:rPr>
              <a:t>Note: increases almost double in </a:t>
            </a:r>
            <a:r>
              <a:rPr lang="en-US" sz="2100" dirty="0" smtClean="0">
                <a:latin typeface="Segoe UI" panose="020B0502040204020203" pitchFamily="34" charset="0"/>
                <a:cs typeface="Segoe UI" panose="020B0502040204020203" pitchFamily="34" charset="0"/>
              </a:rPr>
              <a:t>highest- versus lower-poverty </a:t>
            </a:r>
            <a:r>
              <a:rPr lang="en-US" sz="2100" dirty="0">
                <a:latin typeface="Segoe UI" panose="020B0502040204020203" pitchFamily="34" charset="0"/>
                <a:cs typeface="Segoe UI" panose="020B0502040204020203" pitchFamily="34" charset="0"/>
              </a:rPr>
              <a:t>schools</a:t>
            </a:r>
          </a:p>
        </p:txBody>
      </p:sp>
    </p:spTree>
    <p:extLst>
      <p:ext uri="{BB962C8B-B14F-4D97-AF65-F5344CB8AC3E}">
        <p14:creationId xmlns:p14="http://schemas.microsoft.com/office/powerpoint/2010/main" val="3473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900" dirty="0"/>
              <a:t>Presentation Outline</a:t>
            </a:r>
            <a:r>
              <a:rPr lang="en-US" sz="3600" dirty="0"/>
              <a:t/>
            </a:r>
            <a:br>
              <a:rPr lang="en-US" sz="3600"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600200"/>
            <a:ext cx="8839200" cy="5150045"/>
          </a:xfrm>
        </p:spPr>
        <p:txBody>
          <a:bodyPr>
            <a:normAutofit fontScale="92500" lnSpcReduction="10000"/>
          </a:bodyPr>
          <a:lstStyle/>
          <a:p>
            <a:r>
              <a:rPr lang="en-US" sz="3600" dirty="0"/>
              <a:t>NTI Program Background And Requirements</a:t>
            </a:r>
          </a:p>
          <a:p>
            <a:endParaRPr lang="en-US" sz="3600" dirty="0"/>
          </a:p>
          <a:p>
            <a:r>
              <a:rPr lang="en-US" sz="3600" dirty="0"/>
              <a:t>NTI Districts And Days Used</a:t>
            </a:r>
          </a:p>
          <a:p>
            <a:endParaRPr lang="en-US" sz="3600" dirty="0"/>
          </a:p>
          <a:p>
            <a:r>
              <a:rPr lang="en-US" sz="3600" dirty="0"/>
              <a:t>Technology</a:t>
            </a:r>
          </a:p>
          <a:p>
            <a:endParaRPr lang="en-US" sz="3600" dirty="0"/>
          </a:p>
          <a:p>
            <a:r>
              <a:rPr lang="en-US" sz="3600" dirty="0"/>
              <a:t>Attendance</a:t>
            </a:r>
          </a:p>
          <a:p>
            <a:endParaRPr lang="en-US" sz="3600" dirty="0"/>
          </a:p>
          <a:p>
            <a:r>
              <a:rPr lang="en-US" sz="3600" dirty="0"/>
              <a:t>Academic Outcomes</a:t>
            </a:r>
          </a:p>
          <a:p>
            <a:endParaRPr lang="en-US" sz="3600" dirty="0"/>
          </a:p>
          <a:p>
            <a:r>
              <a:rPr lang="en-US" sz="3600" b="1" dirty="0"/>
              <a:t>Conclusions</a:t>
            </a:r>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46</a:t>
            </a:fld>
            <a:endParaRPr lang="en-US" dirty="0">
              <a:solidFill>
                <a:prstClr val="black">
                  <a:tint val="95000"/>
                </a:prstClr>
              </a:solidFill>
            </a:endParaRPr>
          </a:p>
        </p:txBody>
      </p:sp>
    </p:spTree>
    <p:extLst>
      <p:ext uri="{BB962C8B-B14F-4D97-AF65-F5344CB8AC3E}">
        <p14:creationId xmlns:p14="http://schemas.microsoft.com/office/powerpoint/2010/main" val="284553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C353F-5AAD-4080-B192-494B8693FAE6}"/>
              </a:ext>
            </a:extLst>
          </p:cNvPr>
          <p:cNvSpPr>
            <a:spLocks noGrp="1"/>
          </p:cNvSpPr>
          <p:nvPr>
            <p:ph type="title"/>
          </p:nvPr>
        </p:nvSpPr>
        <p:spPr>
          <a:xfrm>
            <a:off x="457200" y="155448"/>
            <a:ext cx="8229600" cy="1063752"/>
          </a:xfrm>
        </p:spPr>
        <p:txBody>
          <a:bodyPr>
            <a:normAutofit fontScale="90000"/>
          </a:bodyPr>
          <a:lstStyle/>
          <a:p>
            <a:r>
              <a:rPr lang="en-US" dirty="0"/>
              <a:t>NTI Achieved Key Program Objectives</a:t>
            </a:r>
          </a:p>
        </p:txBody>
      </p:sp>
      <p:sp>
        <p:nvSpPr>
          <p:cNvPr id="3" name="Content Placeholder 2">
            <a:extLst>
              <a:ext uri="{FF2B5EF4-FFF2-40B4-BE49-F238E27FC236}">
                <a16:creationId xmlns="" xmlns:a16="http://schemas.microsoft.com/office/drawing/2014/main" id="{143414F7-42EE-4A39-AD4C-501962CE8933}"/>
              </a:ext>
            </a:extLst>
          </p:cNvPr>
          <p:cNvSpPr>
            <a:spLocks noGrp="1"/>
          </p:cNvSpPr>
          <p:nvPr>
            <p:ph idx="1"/>
          </p:nvPr>
        </p:nvSpPr>
        <p:spPr>
          <a:xfrm>
            <a:off x="152400" y="1447800"/>
            <a:ext cx="8991600" cy="5303519"/>
          </a:xfrm>
        </p:spPr>
        <p:txBody>
          <a:bodyPr>
            <a:normAutofit/>
          </a:bodyPr>
          <a:lstStyle/>
          <a:p>
            <a:pPr marL="118872" indent="0" algn="ctr">
              <a:buNone/>
            </a:pPr>
            <a:endParaRPr lang="en-US" sz="2800" b="1" dirty="0"/>
          </a:p>
          <a:p>
            <a:r>
              <a:rPr lang="en-US" sz="2800" dirty="0"/>
              <a:t>Allowed  districts to continue </a:t>
            </a:r>
            <a:r>
              <a:rPr lang="en-US" sz="2800" dirty="0" smtClean="0"/>
              <a:t>learning and meet </a:t>
            </a:r>
            <a:r>
              <a:rPr lang="en-US" sz="2800" dirty="0"/>
              <a:t>calendar </a:t>
            </a:r>
          </a:p>
          <a:p>
            <a:pPr marL="118872" indent="0">
              <a:buNone/>
            </a:pPr>
            <a:r>
              <a:rPr lang="en-US" sz="2800" dirty="0"/>
              <a:t>    requirements despite inclement weather</a:t>
            </a:r>
          </a:p>
          <a:p>
            <a:pPr marL="118872" indent="0">
              <a:buNone/>
            </a:pPr>
            <a:endParaRPr lang="en-US" sz="2800" dirty="0"/>
          </a:p>
          <a:p>
            <a:r>
              <a:rPr lang="en-US" sz="2800" dirty="0"/>
              <a:t>Districts used an average of 5.4 NTI days or about </a:t>
            </a:r>
          </a:p>
          <a:p>
            <a:pPr marL="118872" indent="0">
              <a:buNone/>
            </a:pPr>
            <a:r>
              <a:rPr lang="en-US" sz="2800" dirty="0"/>
              <a:t>     3 percent of instructional year; rarely used 10 days</a:t>
            </a:r>
          </a:p>
          <a:p>
            <a:pPr marL="118872" indent="0">
              <a:buNone/>
            </a:pPr>
            <a:endParaRPr lang="en-US" sz="2800" dirty="0"/>
          </a:p>
          <a:p>
            <a:r>
              <a:rPr lang="en-US" sz="2800" dirty="0"/>
              <a:t>NTI districts continued to use weather days</a:t>
            </a:r>
          </a:p>
          <a:p>
            <a:endParaRPr lang="en-US" sz="2800" dirty="0"/>
          </a:p>
          <a:p>
            <a:pPr marL="118872" indent="0" algn="ctr">
              <a:buNone/>
            </a:pPr>
            <a:endParaRPr lang="en-US" sz="2800" dirty="0"/>
          </a:p>
          <a:p>
            <a:pPr marL="118872" indent="0">
              <a:buNone/>
            </a:pPr>
            <a:endParaRPr lang="en-US" sz="2800" dirty="0"/>
          </a:p>
        </p:txBody>
      </p:sp>
      <p:sp>
        <p:nvSpPr>
          <p:cNvPr id="4" name="Slide Number Placeholder 3">
            <a:extLst>
              <a:ext uri="{FF2B5EF4-FFF2-40B4-BE49-F238E27FC236}">
                <a16:creationId xmlns="" xmlns:a16="http://schemas.microsoft.com/office/drawing/2014/main" id="{187F5EC3-E9B2-4436-9A2D-1560BBE06668}"/>
              </a:ext>
            </a:extLst>
          </p:cNvPr>
          <p:cNvSpPr>
            <a:spLocks noGrp="1"/>
          </p:cNvSpPr>
          <p:nvPr>
            <p:ph type="sldNum" sz="quarter" idx="12"/>
          </p:nvPr>
        </p:nvSpPr>
        <p:spPr/>
        <p:txBody>
          <a:bodyPr/>
          <a:lstStyle/>
          <a:p>
            <a:pPr>
              <a:defRPr/>
            </a:pPr>
            <a:fld id="{E6341818-0A42-41AA-9C03-F736148CE495}" type="slidenum">
              <a:rPr lang="en-US" smtClean="0"/>
              <a:pPr>
                <a:defRPr/>
              </a:pPr>
              <a:t>47</a:t>
            </a:fld>
            <a:endParaRPr lang="en-US" dirty="0"/>
          </a:p>
        </p:txBody>
      </p:sp>
    </p:spTree>
    <p:extLst>
      <p:ext uri="{BB962C8B-B14F-4D97-AF65-F5344CB8AC3E}">
        <p14:creationId xmlns:p14="http://schemas.microsoft.com/office/powerpoint/2010/main" val="152892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C353F-5AAD-4080-B192-494B8693FAE6}"/>
              </a:ext>
            </a:extLst>
          </p:cNvPr>
          <p:cNvSpPr>
            <a:spLocks noGrp="1"/>
          </p:cNvSpPr>
          <p:nvPr>
            <p:ph type="title"/>
          </p:nvPr>
        </p:nvSpPr>
        <p:spPr>
          <a:xfrm>
            <a:off x="457200" y="155448"/>
            <a:ext cx="8229600" cy="1063752"/>
          </a:xfrm>
        </p:spPr>
        <p:txBody>
          <a:bodyPr>
            <a:normAutofit/>
          </a:bodyPr>
          <a:lstStyle/>
          <a:p>
            <a:r>
              <a:rPr lang="en-US" dirty="0"/>
              <a:t>Technology</a:t>
            </a:r>
          </a:p>
        </p:txBody>
      </p:sp>
      <p:sp>
        <p:nvSpPr>
          <p:cNvPr id="3" name="Content Placeholder 2">
            <a:extLst>
              <a:ext uri="{FF2B5EF4-FFF2-40B4-BE49-F238E27FC236}">
                <a16:creationId xmlns="" xmlns:a16="http://schemas.microsoft.com/office/drawing/2014/main" id="{143414F7-42EE-4A39-AD4C-501962CE8933}"/>
              </a:ext>
            </a:extLst>
          </p:cNvPr>
          <p:cNvSpPr>
            <a:spLocks noGrp="1"/>
          </p:cNvSpPr>
          <p:nvPr>
            <p:ph idx="1"/>
          </p:nvPr>
        </p:nvSpPr>
        <p:spPr>
          <a:xfrm>
            <a:off x="152400" y="1447800"/>
            <a:ext cx="8915400" cy="5303519"/>
          </a:xfrm>
        </p:spPr>
        <p:txBody>
          <a:bodyPr>
            <a:normAutofit/>
          </a:bodyPr>
          <a:lstStyle/>
          <a:p>
            <a:pPr marL="118872" indent="0" algn="ctr">
              <a:buNone/>
            </a:pPr>
            <a:endParaRPr lang="en-US" sz="2800" b="1" dirty="0"/>
          </a:p>
          <a:p>
            <a:r>
              <a:rPr lang="en-US" sz="2800" dirty="0"/>
              <a:t>Student home access gaps </a:t>
            </a:r>
            <a:r>
              <a:rPr lang="en-US" sz="2800" dirty="0" smtClean="0"/>
              <a:t>an enduring </a:t>
            </a:r>
            <a:r>
              <a:rPr lang="en-US" sz="2800" dirty="0"/>
              <a:t>challenge</a:t>
            </a:r>
          </a:p>
          <a:p>
            <a:pPr marL="118872" indent="0">
              <a:buNone/>
            </a:pPr>
            <a:endParaRPr lang="en-US" sz="2800" dirty="0"/>
          </a:p>
          <a:p>
            <a:r>
              <a:rPr lang="en-US" sz="2800" dirty="0" smtClean="0"/>
              <a:t>Districts used federal funds to increase home access in COVID-era NTI</a:t>
            </a:r>
            <a:endParaRPr lang="en-US" sz="2800" dirty="0"/>
          </a:p>
          <a:p>
            <a:endParaRPr lang="en-US" sz="2800" dirty="0"/>
          </a:p>
          <a:p>
            <a:r>
              <a:rPr lang="en-US" sz="2800" dirty="0"/>
              <a:t>Important equity </a:t>
            </a:r>
            <a:r>
              <a:rPr lang="en-US" sz="2800" dirty="0" smtClean="0"/>
              <a:t>concern for </a:t>
            </a:r>
            <a:r>
              <a:rPr lang="en-US" sz="2800" dirty="0"/>
              <a:t>NTI and “homework gap”</a:t>
            </a:r>
          </a:p>
          <a:p>
            <a:pPr marL="118872" indent="0">
              <a:buNone/>
            </a:pPr>
            <a:endParaRPr lang="en-US" sz="2800" dirty="0"/>
          </a:p>
          <a:p>
            <a:r>
              <a:rPr lang="en-US" sz="2800" dirty="0"/>
              <a:t>Accurate student </a:t>
            </a:r>
            <a:r>
              <a:rPr lang="en-US" sz="2800" dirty="0" smtClean="0"/>
              <a:t>home </a:t>
            </a:r>
            <a:r>
              <a:rPr lang="en-US" sz="2800" dirty="0"/>
              <a:t>access data important; systematic data collection should be sustained</a:t>
            </a:r>
          </a:p>
          <a:p>
            <a:pPr marL="118872" indent="0">
              <a:buNone/>
            </a:pPr>
            <a:endParaRPr lang="en-US" sz="2800" dirty="0"/>
          </a:p>
        </p:txBody>
      </p:sp>
      <p:sp>
        <p:nvSpPr>
          <p:cNvPr id="4" name="Slide Number Placeholder 3">
            <a:extLst>
              <a:ext uri="{FF2B5EF4-FFF2-40B4-BE49-F238E27FC236}">
                <a16:creationId xmlns="" xmlns:a16="http://schemas.microsoft.com/office/drawing/2014/main" id="{187F5EC3-E9B2-4436-9A2D-1560BBE06668}"/>
              </a:ext>
            </a:extLst>
          </p:cNvPr>
          <p:cNvSpPr>
            <a:spLocks noGrp="1"/>
          </p:cNvSpPr>
          <p:nvPr>
            <p:ph type="sldNum" sz="quarter" idx="12"/>
          </p:nvPr>
        </p:nvSpPr>
        <p:spPr/>
        <p:txBody>
          <a:bodyPr/>
          <a:lstStyle/>
          <a:p>
            <a:pPr>
              <a:defRPr/>
            </a:pPr>
            <a:fld id="{E6341818-0A42-41AA-9C03-F736148CE495}" type="slidenum">
              <a:rPr lang="en-US" smtClean="0"/>
              <a:pPr>
                <a:defRPr/>
              </a:pPr>
              <a:t>48</a:t>
            </a:fld>
            <a:endParaRPr lang="en-US" dirty="0"/>
          </a:p>
        </p:txBody>
      </p:sp>
    </p:spTree>
    <p:extLst>
      <p:ext uri="{BB962C8B-B14F-4D97-AF65-F5344CB8AC3E}">
        <p14:creationId xmlns:p14="http://schemas.microsoft.com/office/powerpoint/2010/main" val="395860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Academic Outcomes</a:t>
            </a:r>
          </a:p>
        </p:txBody>
      </p:sp>
      <p:sp>
        <p:nvSpPr>
          <p:cNvPr id="3" name="Content Placeholder 2"/>
          <p:cNvSpPr>
            <a:spLocks noGrp="1"/>
          </p:cNvSpPr>
          <p:nvPr>
            <p:ph sz="half" idx="1"/>
          </p:nvPr>
        </p:nvSpPr>
        <p:spPr/>
        <p:txBody>
          <a:bodyPr>
            <a:normAutofit fontScale="92500"/>
          </a:bodyPr>
          <a:lstStyle/>
          <a:p>
            <a:pPr marL="118872" indent="0" algn="ctr">
              <a:buNone/>
            </a:pPr>
            <a:r>
              <a:rPr lang="en-US" b="1" dirty="0"/>
              <a:t>NTI Pre-COVID</a:t>
            </a:r>
          </a:p>
          <a:p>
            <a:pPr marL="118872" indent="0" algn="ctr">
              <a:buNone/>
            </a:pPr>
            <a:r>
              <a:rPr lang="en-US" sz="2000" dirty="0"/>
              <a:t>(average 3 percent remote)</a:t>
            </a:r>
          </a:p>
          <a:p>
            <a:pPr marL="118872" indent="0">
              <a:buNone/>
            </a:pPr>
            <a:endParaRPr lang="en-US" sz="2000" dirty="0"/>
          </a:p>
          <a:p>
            <a:r>
              <a:rPr lang="en-US" sz="2600" dirty="0">
                <a:latin typeface="Calibri" panose="020F0502020204030204" pitchFamily="34" charset="0"/>
                <a:cs typeface="Calibri" panose="020F0502020204030204" pitchFamily="34" charset="0"/>
              </a:rPr>
              <a:t>State test data show no substantial effects</a:t>
            </a:r>
          </a:p>
          <a:p>
            <a:endParaRPr lang="en-US" sz="2600" dirty="0">
              <a:latin typeface="Calibri" panose="020F0502020204030204" pitchFamily="34" charset="0"/>
              <a:cs typeface="Calibri" panose="020F0502020204030204" pitchFamily="34" charset="0"/>
            </a:endParaRPr>
          </a:p>
          <a:p>
            <a:r>
              <a:rPr lang="en-US" sz="2600" dirty="0">
                <a:latin typeface="Calibri" panose="020F0502020204030204" pitchFamily="34" charset="0"/>
                <a:cs typeface="Calibri" panose="020F0502020204030204" pitchFamily="34" charset="0"/>
              </a:rPr>
              <a:t>Based on state test data, no concern </a:t>
            </a:r>
            <a:r>
              <a:rPr lang="en-US" sz="2600" dirty="0" smtClean="0">
                <a:latin typeface="Calibri" panose="020F0502020204030204" pitchFamily="34" charset="0"/>
                <a:cs typeface="Calibri" panose="020F0502020204030204" pitchFamily="34" charset="0"/>
              </a:rPr>
              <a:t>overall about </a:t>
            </a:r>
            <a:r>
              <a:rPr lang="en-US" sz="2600" dirty="0">
                <a:latin typeface="Calibri" panose="020F0502020204030204" pitchFamily="34" charset="0"/>
                <a:cs typeface="Calibri" panose="020F0502020204030204" pitchFamily="34" charset="0"/>
              </a:rPr>
              <a:t>learning on NTI versus weather makeup days</a:t>
            </a:r>
          </a:p>
          <a:p>
            <a:pPr marL="118872" indent="0">
              <a:buNone/>
            </a:pPr>
            <a:endParaRPr lang="en-US" sz="2000" dirty="0"/>
          </a:p>
        </p:txBody>
      </p:sp>
      <p:sp>
        <p:nvSpPr>
          <p:cNvPr id="4" name="Content Placeholder 3"/>
          <p:cNvSpPr>
            <a:spLocks noGrp="1"/>
          </p:cNvSpPr>
          <p:nvPr>
            <p:ph sz="half" idx="2"/>
          </p:nvPr>
        </p:nvSpPr>
        <p:spPr/>
        <p:txBody>
          <a:bodyPr>
            <a:normAutofit fontScale="92500"/>
          </a:bodyPr>
          <a:lstStyle/>
          <a:p>
            <a:pPr marL="118872" indent="0" algn="ctr">
              <a:buNone/>
            </a:pPr>
            <a:r>
              <a:rPr lang="en-US" b="1" dirty="0"/>
              <a:t>COVID-Era NTI</a:t>
            </a:r>
          </a:p>
          <a:p>
            <a:pPr marL="118872" indent="0" algn="ctr">
              <a:buNone/>
            </a:pPr>
            <a:r>
              <a:rPr lang="en-US" sz="2000" dirty="0"/>
              <a:t>(average 68 percent remote)</a:t>
            </a:r>
          </a:p>
          <a:p>
            <a:pPr marL="118872" indent="0">
              <a:buNone/>
            </a:pPr>
            <a:endParaRPr lang="en-US" sz="2000" dirty="0"/>
          </a:p>
          <a:p>
            <a:r>
              <a:rPr lang="en-US" sz="2400" dirty="0">
                <a:latin typeface="Calibri" panose="020F0502020204030204" pitchFamily="34" charset="0"/>
                <a:cs typeface="Calibri" panose="020F0502020204030204" pitchFamily="34" charset="0"/>
              </a:rPr>
              <a:t>Substantial decreases achievement on state tests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Increase in failing grades, especially </a:t>
            </a:r>
            <a:r>
              <a:rPr lang="en-US" sz="2400" dirty="0" smtClean="0">
                <a:latin typeface="Calibri" panose="020F0502020204030204" pitchFamily="34" charset="0"/>
                <a:cs typeface="Calibri" panose="020F0502020204030204" pitchFamily="34" charset="0"/>
              </a:rPr>
              <a:t>highest-poverty </a:t>
            </a:r>
            <a:r>
              <a:rPr lang="en-US" sz="2400" dirty="0">
                <a:latin typeface="Calibri" panose="020F0502020204030204" pitchFamily="34" charset="0"/>
                <a:cs typeface="Calibri" panose="020F0502020204030204" pitchFamily="34" charset="0"/>
              </a:rPr>
              <a:t>schools</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Relative effects of remote learning vs. other COVID-associated factors not known</a:t>
            </a:r>
          </a:p>
          <a:p>
            <a:pPr marL="118872" indent="0">
              <a:buNone/>
            </a:pPr>
            <a:endParaRPr lang="en-US" sz="2000" dirty="0"/>
          </a:p>
        </p:txBody>
      </p:sp>
      <p:sp>
        <p:nvSpPr>
          <p:cNvPr id="5" name="Slide Number Placeholder 4"/>
          <p:cNvSpPr>
            <a:spLocks noGrp="1"/>
          </p:cNvSpPr>
          <p:nvPr>
            <p:ph type="sldNum" sz="quarter" idx="12"/>
          </p:nvPr>
        </p:nvSpPr>
        <p:spPr/>
        <p:txBody>
          <a:bodyPr/>
          <a:lstStyle/>
          <a:p>
            <a:pPr>
              <a:defRPr/>
            </a:pPr>
            <a:fld id="{EA062AD6-6A33-4C0E-BB35-55E63D5EE7C7}" type="slidenum">
              <a:rPr lang="en-US" smtClean="0"/>
              <a:pPr>
                <a:defRPr/>
              </a:pPr>
              <a:t>49</a:t>
            </a:fld>
            <a:endParaRPr lang="en-US" dirty="0"/>
          </a:p>
        </p:txBody>
      </p:sp>
    </p:spTree>
    <p:extLst>
      <p:ext uri="{BB962C8B-B14F-4D97-AF65-F5344CB8AC3E}">
        <p14:creationId xmlns:p14="http://schemas.microsoft.com/office/powerpoint/2010/main" val="391611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a:xfrm>
            <a:off x="76200" y="155448"/>
            <a:ext cx="8991600" cy="1252728"/>
          </a:xfrm>
        </p:spPr>
        <p:txBody>
          <a:bodyPr>
            <a:normAutofit fontScale="90000"/>
          </a:bodyPr>
          <a:lstStyle/>
          <a:p>
            <a:r>
              <a:rPr lang="en-US" sz="3600" dirty="0"/>
              <a:t/>
            </a:r>
            <a:br>
              <a:rPr lang="en-US" sz="3600" dirty="0"/>
            </a:br>
            <a:r>
              <a:rPr lang="en-US" sz="3600" dirty="0"/>
              <a:t/>
            </a:r>
            <a:br>
              <a:rPr lang="en-US" sz="3600" dirty="0"/>
            </a:br>
            <a:r>
              <a:rPr lang="en-US" sz="4400" dirty="0"/>
              <a:t>Data </a:t>
            </a:r>
            <a:r>
              <a:rPr lang="en-US" sz="4400" dirty="0" smtClean="0"/>
              <a:t>From The </a:t>
            </a:r>
            <a:r>
              <a:rPr lang="en-US" sz="4400" dirty="0"/>
              <a:t/>
            </a:r>
            <a:br>
              <a:rPr lang="en-US" sz="4400" dirty="0"/>
            </a:br>
            <a:r>
              <a:rPr lang="en-US" sz="4400" dirty="0"/>
              <a:t>Kentucky Department Of Education (KDE)</a:t>
            </a:r>
            <a:br>
              <a:rPr lang="en-US" sz="4400"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286407" y="1461803"/>
            <a:ext cx="8839200" cy="5015196"/>
          </a:xfrm>
        </p:spPr>
        <p:txBody>
          <a:bodyPr>
            <a:normAutofit fontScale="70000" lnSpcReduction="20000"/>
          </a:bodyPr>
          <a:lstStyle/>
          <a:p>
            <a:pPr marL="118872" indent="0">
              <a:buNone/>
            </a:pPr>
            <a:endParaRPr lang="en-US" sz="2600" dirty="0"/>
          </a:p>
          <a:p>
            <a:r>
              <a:rPr lang="en-US" sz="3100" dirty="0"/>
              <a:t>Student-level demographic, assessment, attendance and  transcript data 2014-2021</a:t>
            </a:r>
          </a:p>
          <a:p>
            <a:endParaRPr lang="en-US" sz="3100" dirty="0"/>
          </a:p>
          <a:p>
            <a:r>
              <a:rPr lang="en-US" sz="3100" dirty="0"/>
              <a:t>NTI applications, days used, and district-level student/teacher participation data</a:t>
            </a:r>
          </a:p>
          <a:p>
            <a:pPr marL="118872" indent="0">
              <a:buNone/>
            </a:pPr>
            <a:endParaRPr lang="en-US" sz="3100" dirty="0"/>
          </a:p>
          <a:p>
            <a:r>
              <a:rPr lang="en-US" sz="3100" dirty="0"/>
              <a:t>Interviews with NTI, technology, and special population staff</a:t>
            </a:r>
          </a:p>
          <a:p>
            <a:endParaRPr lang="en-US" sz="3100" dirty="0"/>
          </a:p>
          <a:p>
            <a:r>
              <a:rPr lang="en-US" sz="3100" dirty="0"/>
              <a:t>Opportunity to Learn survey questions, 2021</a:t>
            </a:r>
          </a:p>
          <a:p>
            <a:endParaRPr lang="en-US" sz="3100" dirty="0"/>
          </a:p>
          <a:p>
            <a:r>
              <a:rPr lang="en-US" sz="3100" dirty="0"/>
              <a:t>Student participation data, 2021</a:t>
            </a:r>
          </a:p>
          <a:p>
            <a:pPr lvl="1"/>
            <a:r>
              <a:rPr lang="en-US" dirty="0"/>
              <a:t>Kentucky one of only two states to collect</a:t>
            </a:r>
          </a:p>
          <a:p>
            <a:pPr lvl="1"/>
            <a:r>
              <a:rPr lang="en-US" dirty="0"/>
              <a:t>Participation data recorded separately for in-person and remote</a:t>
            </a:r>
          </a:p>
          <a:p>
            <a:pPr marL="118872" indent="0">
              <a:buNone/>
            </a:pPr>
            <a:endParaRPr lang="en-US" sz="2600" dirty="0"/>
          </a:p>
          <a:p>
            <a:pPr marL="118872" indent="0">
              <a:buNone/>
            </a:pPr>
            <a:endParaRPr lang="en-US" sz="1900" dirty="0"/>
          </a:p>
          <a:p>
            <a:pPr marL="118872" indent="0">
              <a:buNone/>
            </a:pPr>
            <a:r>
              <a:rPr lang="en-US" sz="2900" dirty="0"/>
              <a:t>Note: The report refers to school years by the ending year. i.e., the 2020-2021 school year is referred to as “2021”</a:t>
            </a:r>
          </a:p>
          <a:p>
            <a:endParaRPr lang="en-US" sz="2900" dirty="0"/>
          </a:p>
          <a:p>
            <a:endParaRPr lang="en-US" sz="3600" dirty="0"/>
          </a:p>
          <a:p>
            <a:pPr marL="118872" indent="0">
              <a:buNone/>
            </a:pPr>
            <a:endParaRPr lang="en-US" sz="3600" dirty="0"/>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5</a:t>
            </a:fld>
            <a:endParaRPr lang="en-US" dirty="0">
              <a:solidFill>
                <a:prstClr val="black">
                  <a:tint val="95000"/>
                </a:prstClr>
              </a:solidFill>
            </a:endParaRPr>
          </a:p>
        </p:txBody>
      </p:sp>
      <p:sp>
        <p:nvSpPr>
          <p:cNvPr id="7" name="TextBox 6">
            <a:extLst>
              <a:ext uri="{FF2B5EF4-FFF2-40B4-BE49-F238E27FC236}">
                <a16:creationId xmlns="" xmlns:a16="http://schemas.microsoft.com/office/drawing/2014/main" id="{ABF17013-DB09-4149-8D76-5627BC20E767}"/>
              </a:ext>
            </a:extLst>
          </p:cNvPr>
          <p:cNvSpPr txBox="1"/>
          <p:nvPr/>
        </p:nvSpPr>
        <p:spPr>
          <a:xfrm>
            <a:off x="1066800" y="6751319"/>
            <a:ext cx="3608745" cy="369332"/>
          </a:xfrm>
          <a:prstGeom prst="rect">
            <a:avLst/>
          </a:prstGeom>
          <a:noFill/>
        </p:spPr>
        <p:txBody>
          <a:bodyPr wrap="none" rtlCol="0">
            <a:spAutoFit/>
          </a:bodyPr>
          <a:lstStyle/>
          <a:p>
            <a:r>
              <a:rPr lang="en-US" dirty="0"/>
              <a:t>Note: OEA refers to school years </a:t>
            </a:r>
          </a:p>
        </p:txBody>
      </p:sp>
      <p:sp>
        <p:nvSpPr>
          <p:cNvPr id="9" name="TextBox 8">
            <a:extLst>
              <a:ext uri="{FF2B5EF4-FFF2-40B4-BE49-F238E27FC236}">
                <a16:creationId xmlns="" xmlns:a16="http://schemas.microsoft.com/office/drawing/2014/main" id="{A17C1F48-0F33-4A1C-B46E-6A16843C4AAC}"/>
              </a:ext>
            </a:extLst>
          </p:cNvPr>
          <p:cNvSpPr txBox="1"/>
          <p:nvPr/>
        </p:nvSpPr>
        <p:spPr>
          <a:xfrm>
            <a:off x="4120116" y="3152553"/>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 xmlns:a16="http://schemas.microsoft.com/office/drawing/2014/main" id="{AAE2C0FD-77A3-4F72-B962-58C339F02FCB}"/>
              </a:ext>
            </a:extLst>
          </p:cNvPr>
          <p:cNvSpPr txBox="1"/>
          <p:nvPr/>
        </p:nvSpPr>
        <p:spPr>
          <a:xfrm>
            <a:off x="4093535" y="3152553"/>
            <a:ext cx="914400" cy="914400"/>
          </a:xfrm>
          <a:prstGeom prst="rect">
            <a:avLst/>
          </a:prstGeom>
          <a:noFill/>
        </p:spPr>
        <p:txBody>
          <a:bodyPr wrap="square" rtlCol="0">
            <a:spAutoFit/>
          </a:bodyPr>
          <a:lstStyle/>
          <a:p>
            <a:endParaRPr lang="en-US" dirty="0"/>
          </a:p>
        </p:txBody>
      </p:sp>
      <p:sp>
        <p:nvSpPr>
          <p:cNvPr id="5" name="Oval 4">
            <a:extLst>
              <a:ext uri="{FF2B5EF4-FFF2-40B4-BE49-F238E27FC236}">
                <a16:creationId xmlns="" xmlns:a16="http://schemas.microsoft.com/office/drawing/2014/main" id="{E3E85635-5E97-42E5-A980-853D5B17CD99}"/>
              </a:ext>
            </a:extLst>
          </p:cNvPr>
          <p:cNvSpPr/>
          <p:nvPr/>
        </p:nvSpPr>
        <p:spPr>
          <a:xfrm>
            <a:off x="76200" y="4120581"/>
            <a:ext cx="8204396" cy="16371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195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C353F-5AAD-4080-B192-494B8693FAE6}"/>
              </a:ext>
            </a:extLst>
          </p:cNvPr>
          <p:cNvSpPr>
            <a:spLocks noGrp="1"/>
          </p:cNvSpPr>
          <p:nvPr>
            <p:ph type="title"/>
          </p:nvPr>
        </p:nvSpPr>
        <p:spPr>
          <a:xfrm>
            <a:off x="457200" y="155448"/>
            <a:ext cx="8229600" cy="1063752"/>
          </a:xfrm>
        </p:spPr>
        <p:txBody>
          <a:bodyPr>
            <a:normAutofit fontScale="90000"/>
          </a:bodyPr>
          <a:lstStyle/>
          <a:p>
            <a:r>
              <a:rPr lang="en-US" dirty="0"/>
              <a:t>Attendance/Participation</a:t>
            </a:r>
            <a:br>
              <a:rPr lang="en-US" dirty="0"/>
            </a:br>
            <a:r>
              <a:rPr lang="en-US" dirty="0"/>
              <a:t>Importance Of Student-Level Data</a:t>
            </a:r>
          </a:p>
        </p:txBody>
      </p:sp>
      <p:sp>
        <p:nvSpPr>
          <p:cNvPr id="3" name="Content Placeholder 2">
            <a:extLst>
              <a:ext uri="{FF2B5EF4-FFF2-40B4-BE49-F238E27FC236}">
                <a16:creationId xmlns="" xmlns:a16="http://schemas.microsoft.com/office/drawing/2014/main" id="{143414F7-42EE-4A39-AD4C-501962CE8933}"/>
              </a:ext>
            </a:extLst>
          </p:cNvPr>
          <p:cNvSpPr>
            <a:spLocks noGrp="1"/>
          </p:cNvSpPr>
          <p:nvPr>
            <p:ph idx="1"/>
          </p:nvPr>
        </p:nvSpPr>
        <p:spPr>
          <a:xfrm>
            <a:off x="152400" y="1447800"/>
            <a:ext cx="8915400" cy="5303519"/>
          </a:xfrm>
        </p:spPr>
        <p:txBody>
          <a:bodyPr>
            <a:normAutofit/>
          </a:bodyPr>
          <a:lstStyle/>
          <a:p>
            <a:pPr marL="118872" indent="0" algn="ctr">
              <a:buNone/>
            </a:pPr>
            <a:endParaRPr lang="en-US" sz="3600" b="1" u="sng" dirty="0"/>
          </a:p>
          <a:p>
            <a:r>
              <a:rPr lang="en-US" sz="3600" dirty="0"/>
              <a:t>Attendance and participation appear similar on surface</a:t>
            </a:r>
          </a:p>
          <a:p>
            <a:endParaRPr lang="en-US" sz="3600" dirty="0"/>
          </a:p>
          <a:p>
            <a:r>
              <a:rPr lang="en-US" sz="3600" dirty="0"/>
              <a:t>Student-level 2021 data reveal important trends:</a:t>
            </a:r>
          </a:p>
          <a:p>
            <a:pPr lvl="1"/>
            <a:r>
              <a:rPr lang="en-US" sz="3200" dirty="0"/>
              <a:t>Chronic absence almost double for some students</a:t>
            </a:r>
          </a:p>
          <a:p>
            <a:pPr marL="118872" indent="0">
              <a:buNone/>
            </a:pPr>
            <a:endParaRPr lang="en-US" sz="2400" dirty="0"/>
          </a:p>
          <a:p>
            <a:pPr marL="118872" indent="0" algn="ctr">
              <a:buNone/>
            </a:pPr>
            <a:endParaRPr lang="en-US" sz="2800" b="1" dirty="0"/>
          </a:p>
          <a:p>
            <a:pPr marL="118872" indent="0" algn="ctr">
              <a:buNone/>
            </a:pPr>
            <a:endParaRPr lang="en-US" sz="2800" dirty="0"/>
          </a:p>
        </p:txBody>
      </p:sp>
      <p:sp>
        <p:nvSpPr>
          <p:cNvPr id="4" name="Slide Number Placeholder 3">
            <a:extLst>
              <a:ext uri="{FF2B5EF4-FFF2-40B4-BE49-F238E27FC236}">
                <a16:creationId xmlns="" xmlns:a16="http://schemas.microsoft.com/office/drawing/2014/main" id="{187F5EC3-E9B2-4436-9A2D-1560BBE06668}"/>
              </a:ext>
            </a:extLst>
          </p:cNvPr>
          <p:cNvSpPr>
            <a:spLocks noGrp="1"/>
          </p:cNvSpPr>
          <p:nvPr>
            <p:ph type="sldNum" sz="quarter" idx="12"/>
          </p:nvPr>
        </p:nvSpPr>
        <p:spPr/>
        <p:txBody>
          <a:bodyPr/>
          <a:lstStyle/>
          <a:p>
            <a:pPr>
              <a:defRPr/>
            </a:pPr>
            <a:fld id="{E6341818-0A42-41AA-9C03-F736148CE495}" type="slidenum">
              <a:rPr lang="en-US" smtClean="0"/>
              <a:pPr>
                <a:defRPr/>
              </a:pPr>
              <a:t>50</a:t>
            </a:fld>
            <a:endParaRPr lang="en-US" dirty="0"/>
          </a:p>
        </p:txBody>
      </p:sp>
    </p:spTree>
    <p:extLst>
      <p:ext uri="{BB962C8B-B14F-4D97-AF65-F5344CB8AC3E}">
        <p14:creationId xmlns:p14="http://schemas.microsoft.com/office/powerpoint/2010/main" val="5828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BC353F-5AAD-4080-B192-494B8693FAE6}"/>
              </a:ext>
            </a:extLst>
          </p:cNvPr>
          <p:cNvSpPr>
            <a:spLocks noGrp="1"/>
          </p:cNvSpPr>
          <p:nvPr>
            <p:ph type="title"/>
          </p:nvPr>
        </p:nvSpPr>
        <p:spPr>
          <a:xfrm>
            <a:off x="457200" y="155448"/>
            <a:ext cx="8229600" cy="1063752"/>
          </a:xfrm>
        </p:spPr>
        <p:txBody>
          <a:bodyPr>
            <a:normAutofit fontScale="90000"/>
          </a:bodyPr>
          <a:lstStyle/>
          <a:p>
            <a:r>
              <a:rPr lang="en-US" dirty="0"/>
              <a:t>Attendance/Participation </a:t>
            </a:r>
            <a:br>
              <a:rPr lang="en-US" dirty="0"/>
            </a:br>
            <a:r>
              <a:rPr lang="en-US" dirty="0"/>
              <a:t>Reliability And Validity Of Data</a:t>
            </a:r>
          </a:p>
        </p:txBody>
      </p:sp>
      <p:sp>
        <p:nvSpPr>
          <p:cNvPr id="3" name="Content Placeholder 2">
            <a:extLst>
              <a:ext uri="{FF2B5EF4-FFF2-40B4-BE49-F238E27FC236}">
                <a16:creationId xmlns="" xmlns:a16="http://schemas.microsoft.com/office/drawing/2014/main" id="{143414F7-42EE-4A39-AD4C-501962CE8933}"/>
              </a:ext>
            </a:extLst>
          </p:cNvPr>
          <p:cNvSpPr>
            <a:spLocks noGrp="1"/>
          </p:cNvSpPr>
          <p:nvPr>
            <p:ph idx="1"/>
          </p:nvPr>
        </p:nvSpPr>
        <p:spPr>
          <a:xfrm>
            <a:off x="152400" y="1447800"/>
            <a:ext cx="8915400" cy="5303519"/>
          </a:xfrm>
        </p:spPr>
        <p:txBody>
          <a:bodyPr>
            <a:normAutofit/>
          </a:bodyPr>
          <a:lstStyle/>
          <a:p>
            <a:pPr marL="118872" indent="0" algn="ctr">
              <a:buNone/>
            </a:pPr>
            <a:endParaRPr lang="en-US" b="1" u="sng" dirty="0"/>
          </a:p>
          <a:p>
            <a:r>
              <a:rPr lang="en-US" dirty="0"/>
              <a:t>Chronic absence rate for high school students during remote instruction about half of in-person chronic absence rate</a:t>
            </a:r>
          </a:p>
          <a:p>
            <a:endParaRPr lang="en-US" dirty="0"/>
          </a:p>
          <a:p>
            <a:r>
              <a:rPr lang="en-US" dirty="0"/>
              <a:t>Unexplained variation among schools</a:t>
            </a:r>
          </a:p>
          <a:p>
            <a:pPr lvl="1"/>
            <a:r>
              <a:rPr lang="en-US" sz="3200" dirty="0"/>
              <a:t>No middle and high schools had attendance rates 99 percent or greater in 2019</a:t>
            </a:r>
          </a:p>
          <a:p>
            <a:pPr lvl="1"/>
            <a:r>
              <a:rPr lang="en-US" sz="3200" dirty="0"/>
              <a:t>More than half had participation rates 99 percent or greater in 2021</a:t>
            </a:r>
          </a:p>
          <a:p>
            <a:endParaRPr lang="en-US" sz="2400" dirty="0"/>
          </a:p>
          <a:p>
            <a:pPr marL="118872" indent="0" algn="ctr">
              <a:buNone/>
            </a:pPr>
            <a:endParaRPr lang="en-US" sz="2800" b="1" dirty="0"/>
          </a:p>
          <a:p>
            <a:pPr marL="118872" indent="0" algn="ctr">
              <a:buNone/>
            </a:pPr>
            <a:endParaRPr lang="en-US" sz="2800" dirty="0"/>
          </a:p>
        </p:txBody>
      </p:sp>
      <p:sp>
        <p:nvSpPr>
          <p:cNvPr id="4" name="Slide Number Placeholder 3">
            <a:extLst>
              <a:ext uri="{FF2B5EF4-FFF2-40B4-BE49-F238E27FC236}">
                <a16:creationId xmlns="" xmlns:a16="http://schemas.microsoft.com/office/drawing/2014/main" id="{187F5EC3-E9B2-4436-9A2D-1560BBE06668}"/>
              </a:ext>
            </a:extLst>
          </p:cNvPr>
          <p:cNvSpPr>
            <a:spLocks noGrp="1"/>
          </p:cNvSpPr>
          <p:nvPr>
            <p:ph type="sldNum" sz="quarter" idx="12"/>
          </p:nvPr>
        </p:nvSpPr>
        <p:spPr/>
        <p:txBody>
          <a:bodyPr/>
          <a:lstStyle/>
          <a:p>
            <a:pPr>
              <a:defRPr/>
            </a:pPr>
            <a:fld id="{E6341818-0A42-41AA-9C03-F736148CE495}" type="slidenum">
              <a:rPr lang="en-US" smtClean="0"/>
              <a:pPr>
                <a:defRPr/>
              </a:pPr>
              <a:t>51</a:t>
            </a:fld>
            <a:endParaRPr lang="en-US" dirty="0"/>
          </a:p>
        </p:txBody>
      </p:sp>
    </p:spTree>
    <p:extLst>
      <p:ext uri="{BB962C8B-B14F-4D97-AF65-F5344CB8AC3E}">
        <p14:creationId xmlns:p14="http://schemas.microsoft.com/office/powerpoint/2010/main" val="69613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Conclusions</a:t>
            </a:r>
            <a:endParaRPr lang="en-US" dirty="0"/>
          </a:p>
        </p:txBody>
      </p:sp>
      <p:sp>
        <p:nvSpPr>
          <p:cNvPr id="3" name="Content Placeholder 2"/>
          <p:cNvSpPr>
            <a:spLocks noGrp="1"/>
          </p:cNvSpPr>
          <p:nvPr>
            <p:ph idx="1"/>
          </p:nvPr>
        </p:nvSpPr>
        <p:spPr/>
        <p:txBody>
          <a:bodyPr/>
          <a:lstStyle/>
          <a:p>
            <a:r>
              <a:rPr lang="en-US" dirty="0" smtClean="0"/>
              <a:t>Overall, NTI pre-COVID achieved key program goals with no evidence of negative effects on student achievement</a:t>
            </a:r>
          </a:p>
          <a:p>
            <a:pPr marL="118872" indent="0">
              <a:buNone/>
            </a:pPr>
            <a:endParaRPr lang="en-US" dirty="0" smtClean="0"/>
          </a:p>
          <a:p>
            <a:r>
              <a:rPr lang="en-US" dirty="0" smtClean="0"/>
              <a:t>NTI COVID-era may offer important lessons</a:t>
            </a:r>
          </a:p>
          <a:p>
            <a:pPr lvl="1"/>
            <a:r>
              <a:rPr lang="en-US" dirty="0" smtClean="0"/>
              <a:t>Closer attention to participation data</a:t>
            </a:r>
          </a:p>
          <a:p>
            <a:pPr lvl="1"/>
            <a:r>
              <a:rPr lang="en-US" dirty="0" smtClean="0"/>
              <a:t>Sustaining availability of synchronous instruction</a:t>
            </a:r>
            <a:endParaRPr lang="en-US" dirty="0"/>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52</a:t>
            </a:fld>
            <a:endParaRPr lang="en-US" dirty="0"/>
          </a:p>
        </p:txBody>
      </p:sp>
    </p:spTree>
    <p:extLst>
      <p:ext uri="{BB962C8B-B14F-4D97-AF65-F5344CB8AC3E}">
        <p14:creationId xmlns:p14="http://schemas.microsoft.com/office/powerpoint/2010/main" val="1054488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118872" indent="0" algn="ctr">
              <a:buNone/>
            </a:pPr>
            <a:endParaRPr lang="en-US" dirty="0"/>
          </a:p>
          <a:p>
            <a:pPr marL="118872" indent="0" algn="ctr">
              <a:buNone/>
            </a:pPr>
            <a:endParaRPr lang="en-US" dirty="0"/>
          </a:p>
          <a:p>
            <a:pPr marL="118872" indent="0" algn="ctr">
              <a:buNone/>
            </a:pPr>
            <a:endParaRPr lang="en-US" dirty="0"/>
          </a:p>
          <a:p>
            <a:pPr marL="118872" indent="0" algn="ctr">
              <a:buNone/>
            </a:pPr>
            <a:r>
              <a:rPr lang="en-US" sz="7200" dirty="0"/>
              <a:t>End</a:t>
            </a:r>
          </a:p>
          <a:p>
            <a:pPr marL="118872" indent="0" algn="ctr">
              <a:buNone/>
            </a:pPr>
            <a:endParaRPr lang="en-US" sz="4400" dirty="0"/>
          </a:p>
        </p:txBody>
      </p:sp>
      <p:sp>
        <p:nvSpPr>
          <p:cNvPr id="4" name="Slide Number Placeholder 3"/>
          <p:cNvSpPr>
            <a:spLocks noGrp="1"/>
          </p:cNvSpPr>
          <p:nvPr>
            <p:ph type="sldNum" sz="quarter" idx="12"/>
          </p:nvPr>
        </p:nvSpPr>
        <p:spPr/>
        <p:txBody>
          <a:bodyPr/>
          <a:lstStyle/>
          <a:p>
            <a:pPr>
              <a:defRPr/>
            </a:pPr>
            <a:fld id="{E6341818-0A42-41AA-9C03-F736148CE495}" type="slidenum">
              <a:rPr lang="en-US" smtClean="0"/>
              <a:pPr>
                <a:defRPr/>
              </a:pPr>
              <a:t>53</a:t>
            </a:fld>
            <a:endParaRPr lang="en-US" dirty="0"/>
          </a:p>
        </p:txBody>
      </p:sp>
    </p:spTree>
    <p:extLst>
      <p:ext uri="{BB962C8B-B14F-4D97-AF65-F5344CB8AC3E}">
        <p14:creationId xmlns:p14="http://schemas.microsoft.com/office/powerpoint/2010/main" val="13211020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53" y="690265"/>
            <a:ext cx="7866530" cy="6078682"/>
          </a:xfrm>
          <a:prstGeom prst="rect">
            <a:avLst/>
          </a:prstGeom>
        </p:spPr>
      </p:pic>
      <p:sp>
        <p:nvSpPr>
          <p:cNvPr id="4" name="Slide Number Placeholder 3"/>
          <p:cNvSpPr>
            <a:spLocks noGrp="1"/>
          </p:cNvSpPr>
          <p:nvPr>
            <p:ph type="sldNum" sz="quarter" idx="12"/>
          </p:nvPr>
        </p:nvSpPr>
        <p:spPr>
          <a:xfrm>
            <a:off x="8579874" y="6324600"/>
            <a:ext cx="361950" cy="365125"/>
          </a:xfrm>
        </p:spPr>
        <p:txBody>
          <a:bodyPr/>
          <a:lstStyle/>
          <a:p>
            <a:fld id="{D6DED8D2-CCB4-4E9F-A922-892A04731C2A}" type="slidenum">
              <a:rPr lang="en-US" sz="1200" smtClean="0">
                <a:solidFill>
                  <a:prstClr val="black"/>
                </a:solidFill>
              </a:rPr>
              <a:pPr/>
              <a:t>54</a:t>
            </a:fld>
            <a:endParaRPr lang="en-US" sz="1200" dirty="0">
              <a:solidFill>
                <a:prstClr val="black"/>
              </a:solidFill>
            </a:endParaRPr>
          </a:p>
        </p:txBody>
      </p:sp>
      <p:sp>
        <p:nvSpPr>
          <p:cNvPr id="3" name="Rectangle 2"/>
          <p:cNvSpPr/>
          <p:nvPr/>
        </p:nvSpPr>
        <p:spPr>
          <a:xfrm>
            <a:off x="381000" y="228600"/>
            <a:ext cx="4572000" cy="923330"/>
          </a:xfrm>
          <a:prstGeom prst="rect">
            <a:avLst/>
          </a:prstGeom>
        </p:spPr>
        <p:txBody>
          <a:bodyPr>
            <a:spAutoFit/>
          </a:bodyPr>
          <a:lstStyle/>
          <a:p>
            <a:pPr lvl="0" algn="ctr" fontAlgn="auto">
              <a:spcAft>
                <a:spcPts val="0"/>
              </a:spcAft>
              <a:defRPr/>
            </a:pPr>
            <a:r>
              <a:rPr lang="en-US" b="1" dirty="0">
                <a:solidFill>
                  <a:srgbClr val="F0AD00">
                    <a:satMod val="150000"/>
                  </a:srgbClr>
                </a:solidFill>
                <a:latin typeface="Calibri" panose="020F0502020204030204" pitchFamily="34" charset="0"/>
                <a:cs typeface="Arial" panose="020B0604020202020204" pitchFamily="34" charset="0"/>
              </a:rPr>
              <a:t/>
            </a:r>
            <a:br>
              <a:rPr lang="en-US" b="1" dirty="0">
                <a:solidFill>
                  <a:srgbClr val="F0AD00">
                    <a:satMod val="150000"/>
                  </a:srgbClr>
                </a:solidFill>
                <a:latin typeface="Calibri" panose="020F0502020204030204" pitchFamily="34" charset="0"/>
                <a:cs typeface="Arial" panose="020B0604020202020204" pitchFamily="34" charset="0"/>
              </a:rPr>
            </a:br>
            <a:r>
              <a:rPr lang="en-US" b="1" dirty="0">
                <a:solidFill>
                  <a:srgbClr val="F0AD00">
                    <a:satMod val="150000"/>
                  </a:srgbClr>
                </a:solidFill>
                <a:latin typeface="Calibri" panose="020F0502020204030204" pitchFamily="34" charset="0"/>
                <a:cs typeface="Arial" panose="020B0604020202020204" pitchFamily="34" charset="0"/>
              </a:rPr>
              <a:t/>
            </a:r>
            <a:br>
              <a:rPr lang="en-US" b="1" dirty="0">
                <a:solidFill>
                  <a:srgbClr val="F0AD00">
                    <a:satMod val="150000"/>
                  </a:srgbClr>
                </a:solidFill>
                <a:latin typeface="Calibri" panose="020F0502020204030204" pitchFamily="34" charset="0"/>
                <a:cs typeface="Arial" panose="020B0604020202020204" pitchFamily="34" charset="0"/>
              </a:rPr>
            </a:br>
            <a:endParaRPr lang="en-US" b="1" dirty="0">
              <a:solidFill>
                <a:srgbClr val="F0AD00">
                  <a:satMod val="150000"/>
                </a:srgbClr>
              </a:solidFill>
              <a:latin typeface="Calibri" panose="020F0502020204030204" pitchFamily="34" charset="0"/>
              <a:cs typeface="Arial" panose="020B0604020202020204" pitchFamily="34" charset="0"/>
            </a:endParaRPr>
          </a:p>
        </p:txBody>
      </p:sp>
      <p:sp>
        <p:nvSpPr>
          <p:cNvPr id="9" name="Title 1"/>
          <p:cNvSpPr txBox="1">
            <a:spLocks/>
          </p:cNvSpPr>
          <p:nvPr/>
        </p:nvSpPr>
        <p:spPr>
          <a:xfrm>
            <a:off x="0" y="0"/>
            <a:ext cx="9009529" cy="1143000"/>
          </a:xfrm>
          <a:prstGeom prst="rect">
            <a:avLst/>
          </a:prstGeom>
          <a:noFill/>
        </p:spPr>
        <p:txBody>
          <a:bodyPr vert="horz" lIns="91440" rIns="45720" rtlCol="0" anchor="ctr">
            <a:noAutofit/>
            <a:scene3d>
              <a:camera prst="orthographicFront"/>
              <a:lightRig rig="threePt" dir="t">
                <a:rot lat="0" lon="0" rev="4800000"/>
              </a:lightRig>
            </a:scene3d>
            <a:sp3d prstMaterial="matte">
              <a:bevelT w="50800" h="10160"/>
            </a:sp3d>
          </a:bodyPr>
          <a:lstStyle>
            <a:lvl1pPr algn="ctr" rtl="0" eaLnBrk="1" latinLnBrk="0" hangingPunct="1">
              <a:spcBef>
                <a:spcPct val="0"/>
              </a:spcBef>
              <a:buNone/>
              <a:defRPr kumimoji="0" sz="4500" b="1" kern="1200">
                <a:solidFill>
                  <a:schemeClr val="accent1">
                    <a:satMod val="150000"/>
                  </a:schemeClr>
                </a:solidFill>
                <a:effectLst/>
                <a:latin typeface="Calibri" panose="020F0502020204030204" pitchFamily="34" charset="0"/>
                <a:ea typeface="+mj-ea"/>
                <a:cs typeface="Arial" panose="020B0604020202020204" pitchFamily="34" charset="0"/>
              </a:defRPr>
            </a:lvl1pPr>
            <a:extLst/>
          </a:lstStyle>
          <a:p>
            <a:pPr fontAlgn="auto">
              <a:spcAft>
                <a:spcPts val="0"/>
              </a:spcAft>
            </a:pPr>
            <a:r>
              <a:rPr lang="en-US" sz="2400" dirty="0">
                <a:solidFill>
                  <a:sysClr val="windowText" lastClr="000000"/>
                </a:solidFill>
              </a:rPr>
              <a:t>Average Number Of Weather-Related District Closures, </a:t>
            </a:r>
            <a:r>
              <a:rPr lang="en-US" sz="2400" dirty="0" smtClean="0">
                <a:solidFill>
                  <a:sysClr val="windowText" lastClr="000000"/>
                </a:solidFill>
              </a:rPr>
              <a:t>2011-2019</a:t>
            </a:r>
          </a:p>
          <a:p>
            <a:pPr fontAlgn="auto">
              <a:spcAft>
                <a:spcPts val="0"/>
              </a:spcAft>
            </a:pPr>
            <a:r>
              <a:rPr lang="en-US" sz="2400" dirty="0" smtClean="0">
                <a:solidFill>
                  <a:sysClr val="windowText" lastClr="000000"/>
                </a:solidFill>
              </a:rPr>
              <a:t>And NTI Status As Of 2019</a:t>
            </a:r>
            <a:endParaRPr lang="en-US" sz="2400" dirty="0">
              <a:solidFill>
                <a:sysClr val="windowText" lastClr="000000"/>
              </a:solidFill>
            </a:endParaRPr>
          </a:p>
        </p:txBody>
      </p:sp>
    </p:spTree>
    <p:extLst>
      <p:ext uri="{BB962C8B-B14F-4D97-AF65-F5344CB8AC3E}">
        <p14:creationId xmlns:p14="http://schemas.microsoft.com/office/powerpoint/2010/main" val="1742307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400" dirty="0"/>
              <a:t>Additional Data And Limitations</a:t>
            </a:r>
            <a:br>
              <a:rPr lang="en-US" sz="4400"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600200"/>
            <a:ext cx="8633460" cy="5150045"/>
          </a:xfrm>
        </p:spPr>
        <p:txBody>
          <a:bodyPr>
            <a:normAutofit fontScale="92500" lnSpcReduction="20000"/>
          </a:bodyPr>
          <a:lstStyle/>
          <a:p>
            <a:pPr marL="118872" indent="0" algn="ctr">
              <a:buNone/>
            </a:pPr>
            <a:r>
              <a:rPr lang="en-US" sz="3500" b="1" dirty="0"/>
              <a:t>Additional Data</a:t>
            </a:r>
          </a:p>
          <a:p>
            <a:pPr marL="118872" indent="0" algn="ctr">
              <a:buNone/>
            </a:pPr>
            <a:endParaRPr lang="en-US" sz="2800" dirty="0"/>
          </a:p>
          <a:p>
            <a:r>
              <a:rPr lang="en-US" sz="2800" dirty="0"/>
              <a:t>Staff analysis of surrounding states’ policies</a:t>
            </a:r>
          </a:p>
          <a:p>
            <a:pPr marL="118872" indent="0">
              <a:buNone/>
            </a:pPr>
            <a:endParaRPr lang="en-US" sz="2800" dirty="0"/>
          </a:p>
          <a:p>
            <a:r>
              <a:rPr lang="en-US" sz="2800" dirty="0"/>
              <a:t>Staff review of national literature</a:t>
            </a:r>
          </a:p>
          <a:p>
            <a:pPr marL="118872" indent="0">
              <a:buNone/>
            </a:pPr>
            <a:endParaRPr lang="en-US" sz="2800" dirty="0"/>
          </a:p>
          <a:p>
            <a:pPr marL="118872" indent="0" algn="ctr">
              <a:buNone/>
            </a:pPr>
            <a:r>
              <a:rPr lang="en-US" sz="3500" b="1" dirty="0"/>
              <a:t>Limitations</a:t>
            </a:r>
          </a:p>
          <a:p>
            <a:pPr marL="118872" indent="0" algn="ctr">
              <a:buNone/>
            </a:pPr>
            <a:endParaRPr lang="en-US" sz="2800" dirty="0"/>
          </a:p>
          <a:p>
            <a:r>
              <a:rPr lang="en-US" sz="2800" dirty="0"/>
              <a:t>The study does not address COVID-specific issues</a:t>
            </a:r>
          </a:p>
          <a:p>
            <a:endParaRPr lang="en-US" sz="2800" dirty="0"/>
          </a:p>
          <a:p>
            <a:r>
              <a:rPr lang="en-US" sz="2800" dirty="0"/>
              <a:t>Due to OEA considerations of time burdens during COVID-19 crisis, limited data from educators</a:t>
            </a:r>
          </a:p>
          <a:p>
            <a:endParaRPr lang="en-US" sz="2800" dirty="0"/>
          </a:p>
          <a:p>
            <a:r>
              <a:rPr lang="en-US" sz="2800" dirty="0"/>
              <a:t>Limited data on innovative aspects of the program</a:t>
            </a:r>
          </a:p>
          <a:p>
            <a:endParaRPr lang="en-US" sz="2800" dirty="0"/>
          </a:p>
          <a:p>
            <a:endParaRPr lang="en-US" sz="2800" dirty="0"/>
          </a:p>
          <a:p>
            <a:endParaRPr lang="en-US" sz="3600" dirty="0"/>
          </a:p>
          <a:p>
            <a:endParaRPr lang="en-US" sz="3600" dirty="0"/>
          </a:p>
          <a:p>
            <a:pPr marL="118872" indent="0">
              <a:buNone/>
            </a:pPr>
            <a:endParaRPr lang="en-US" sz="3600" dirty="0"/>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6</a:t>
            </a:fld>
            <a:endParaRPr lang="en-US" dirty="0">
              <a:solidFill>
                <a:prstClr val="black">
                  <a:tint val="95000"/>
                </a:prstClr>
              </a:solidFill>
            </a:endParaRPr>
          </a:p>
        </p:txBody>
      </p:sp>
    </p:spTree>
    <p:extLst>
      <p:ext uri="{BB962C8B-B14F-4D97-AF65-F5344CB8AC3E}">
        <p14:creationId xmlns:p14="http://schemas.microsoft.com/office/powerpoint/2010/main" val="311338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900" dirty="0"/>
              <a:t>Presentation Outline</a:t>
            </a:r>
            <a:r>
              <a:rPr lang="en-US" sz="3600" dirty="0"/>
              <a:t/>
            </a:r>
            <a:br>
              <a:rPr lang="en-US" sz="3600" dirty="0"/>
            </a:br>
            <a:r>
              <a:rPr lang="en-US" dirty="0"/>
              <a:t/>
            </a:r>
            <a:br>
              <a:rPr lang="en-US" dirty="0"/>
            </a:br>
            <a:endParaRPr lang="en-US"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600200"/>
            <a:ext cx="8839200" cy="5150045"/>
          </a:xfrm>
        </p:spPr>
        <p:txBody>
          <a:bodyPr>
            <a:normAutofit fontScale="92500" lnSpcReduction="10000"/>
          </a:bodyPr>
          <a:lstStyle/>
          <a:p>
            <a:r>
              <a:rPr lang="en-US" sz="3600" b="1" dirty="0"/>
              <a:t>NTI Program Background And Requirements</a:t>
            </a:r>
          </a:p>
          <a:p>
            <a:endParaRPr lang="en-US" sz="3600" dirty="0"/>
          </a:p>
          <a:p>
            <a:r>
              <a:rPr lang="en-US" sz="3600" dirty="0"/>
              <a:t>NTI Districts And Days Used</a:t>
            </a:r>
          </a:p>
          <a:p>
            <a:endParaRPr lang="en-US" sz="3600" dirty="0"/>
          </a:p>
          <a:p>
            <a:r>
              <a:rPr lang="en-US" sz="3600" dirty="0"/>
              <a:t>Technology</a:t>
            </a:r>
          </a:p>
          <a:p>
            <a:endParaRPr lang="en-US" sz="3600" dirty="0"/>
          </a:p>
          <a:p>
            <a:r>
              <a:rPr lang="en-US" sz="3600" dirty="0"/>
              <a:t>Attendance</a:t>
            </a:r>
          </a:p>
          <a:p>
            <a:endParaRPr lang="en-US" sz="3600" dirty="0"/>
          </a:p>
          <a:p>
            <a:r>
              <a:rPr lang="en-US" sz="3600" dirty="0"/>
              <a:t>Academic Outcomes</a:t>
            </a:r>
          </a:p>
          <a:p>
            <a:endParaRPr lang="en-US" sz="3600" dirty="0"/>
          </a:p>
          <a:p>
            <a:r>
              <a:rPr lang="en-US" sz="3600" dirty="0"/>
              <a:t>Conclusions</a:t>
            </a:r>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7</a:t>
            </a:fld>
            <a:endParaRPr lang="en-US" dirty="0">
              <a:solidFill>
                <a:prstClr val="black">
                  <a:tint val="95000"/>
                </a:prstClr>
              </a:solidFill>
            </a:endParaRPr>
          </a:p>
        </p:txBody>
      </p:sp>
    </p:spTree>
    <p:extLst>
      <p:ext uri="{BB962C8B-B14F-4D97-AF65-F5344CB8AC3E}">
        <p14:creationId xmlns:p14="http://schemas.microsoft.com/office/powerpoint/2010/main" val="171870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2E5440-9742-4582-A886-AA78AA62E410}"/>
              </a:ext>
            </a:extLst>
          </p:cNvPr>
          <p:cNvSpPr>
            <a:spLocks noGrp="1"/>
          </p:cNvSpPr>
          <p:nvPr>
            <p:ph type="title"/>
          </p:nvPr>
        </p:nvSpPr>
        <p:spPr/>
        <p:txBody>
          <a:bodyPr/>
          <a:lstStyle/>
          <a:p>
            <a:r>
              <a:rPr lang="en-US" dirty="0"/>
              <a:t>Timeline of NTI Program </a:t>
            </a:r>
          </a:p>
        </p:txBody>
      </p:sp>
      <p:graphicFrame>
        <p:nvGraphicFramePr>
          <p:cNvPr id="4" name="Content Placeholder 3">
            <a:extLst>
              <a:ext uri="{FF2B5EF4-FFF2-40B4-BE49-F238E27FC236}">
                <a16:creationId xmlns="" xmlns:a16="http://schemas.microsoft.com/office/drawing/2014/main" id="{C0968FFA-AA66-480D-A496-9B910DA85D03}"/>
              </a:ext>
            </a:extLst>
          </p:cNvPr>
          <p:cNvGraphicFramePr>
            <a:graphicFrameLocks noGrp="1"/>
          </p:cNvGraphicFramePr>
          <p:nvPr>
            <p:ph idx="1"/>
            <p:extLst>
              <p:ext uri="{D42A27DB-BD31-4B8C-83A1-F6EECF244321}">
                <p14:modId xmlns:p14="http://schemas.microsoft.com/office/powerpoint/2010/main" val="2153865625"/>
              </p:ext>
            </p:extLst>
          </p:nvPr>
        </p:nvGraphicFramePr>
        <p:xfrm>
          <a:off x="441960" y="2207185"/>
          <a:ext cx="752475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 xmlns:a16="http://schemas.microsoft.com/office/drawing/2014/main" id="{84DFE23F-EEA3-479C-86EF-73CA855F72A2}"/>
              </a:ext>
            </a:extLst>
          </p:cNvPr>
          <p:cNvSpPr/>
          <p:nvPr/>
        </p:nvSpPr>
        <p:spPr>
          <a:xfrm>
            <a:off x="3331250" y="3675762"/>
            <a:ext cx="326350" cy="3263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6" name="Oval 5">
            <a:extLst>
              <a:ext uri="{FF2B5EF4-FFF2-40B4-BE49-F238E27FC236}">
                <a16:creationId xmlns="" xmlns:a16="http://schemas.microsoft.com/office/drawing/2014/main" id="{14341487-8528-4D2E-8E72-A40A707912D9}"/>
              </a:ext>
            </a:extLst>
          </p:cNvPr>
          <p:cNvSpPr/>
          <p:nvPr/>
        </p:nvSpPr>
        <p:spPr>
          <a:xfrm>
            <a:off x="2108044" y="3675762"/>
            <a:ext cx="326350" cy="3263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8" name="TextBox 7">
            <a:extLst>
              <a:ext uri="{FF2B5EF4-FFF2-40B4-BE49-F238E27FC236}">
                <a16:creationId xmlns="" xmlns:a16="http://schemas.microsoft.com/office/drawing/2014/main" id="{67A41D50-B64D-42AD-ABCE-DF1AE8C399C1}"/>
              </a:ext>
            </a:extLst>
          </p:cNvPr>
          <p:cNvSpPr txBox="1"/>
          <p:nvPr/>
        </p:nvSpPr>
        <p:spPr>
          <a:xfrm>
            <a:off x="2757742" y="2249576"/>
            <a:ext cx="1312139" cy="1200329"/>
          </a:xfrm>
          <a:prstGeom prst="rect">
            <a:avLst/>
          </a:prstGeom>
          <a:noFill/>
        </p:spPr>
        <p:txBody>
          <a:bodyPr wrap="square" rtlCol="0">
            <a:spAutoFit/>
          </a:bodyPr>
          <a:lstStyle/>
          <a:p>
            <a:pPr algn="ctr"/>
            <a:r>
              <a:rPr lang="en-US" sz="1200" dirty="0"/>
              <a:t>NTI program application</a:t>
            </a:r>
          </a:p>
          <a:p>
            <a:pPr algn="ctr"/>
            <a:r>
              <a:rPr lang="en-US" sz="1200" dirty="0"/>
              <a:t>extended to all districts</a:t>
            </a:r>
          </a:p>
          <a:p>
            <a:pPr algn="ctr"/>
            <a:endParaRPr lang="en-US" sz="1200" dirty="0"/>
          </a:p>
          <a:p>
            <a:pPr algn="ctr"/>
            <a:r>
              <a:rPr lang="en-US" sz="1200" b="1" dirty="0"/>
              <a:t> 2014</a:t>
            </a:r>
          </a:p>
        </p:txBody>
      </p:sp>
      <p:sp>
        <p:nvSpPr>
          <p:cNvPr id="18" name="TextBox 17">
            <a:extLst>
              <a:ext uri="{FF2B5EF4-FFF2-40B4-BE49-F238E27FC236}">
                <a16:creationId xmlns="" xmlns:a16="http://schemas.microsoft.com/office/drawing/2014/main" id="{DF7B84C5-A945-4AD4-91BD-A9F3E9A28620}"/>
              </a:ext>
            </a:extLst>
          </p:cNvPr>
          <p:cNvSpPr txBox="1"/>
          <p:nvPr/>
        </p:nvSpPr>
        <p:spPr>
          <a:xfrm>
            <a:off x="4802818" y="4287691"/>
            <a:ext cx="1685077" cy="1754326"/>
          </a:xfrm>
          <a:prstGeom prst="rect">
            <a:avLst/>
          </a:prstGeom>
          <a:noFill/>
        </p:spPr>
        <p:txBody>
          <a:bodyPr wrap="none" rtlCol="0">
            <a:spAutoFit/>
          </a:bodyPr>
          <a:lstStyle/>
          <a:p>
            <a:pPr algn="ctr"/>
            <a:r>
              <a:rPr lang="en-US" sz="1200" b="1" dirty="0"/>
              <a:t>March, 2020  </a:t>
            </a:r>
          </a:p>
          <a:p>
            <a:endParaRPr lang="en-US" sz="1200" dirty="0"/>
          </a:p>
          <a:p>
            <a:pPr algn="ctr"/>
            <a:r>
              <a:rPr lang="en-US" sz="1200" dirty="0"/>
              <a:t>All schools closed</a:t>
            </a:r>
          </a:p>
          <a:p>
            <a:pPr algn="ctr"/>
            <a:r>
              <a:rPr lang="en-US" sz="1200" dirty="0"/>
              <a:t>for in-person learning;</a:t>
            </a:r>
          </a:p>
          <a:p>
            <a:pPr algn="ctr"/>
            <a:r>
              <a:rPr lang="en-US" sz="1200" dirty="0"/>
              <a:t>10-day limit extended;</a:t>
            </a:r>
          </a:p>
          <a:p>
            <a:pPr algn="ctr"/>
            <a:r>
              <a:rPr lang="en-US" sz="1200" dirty="0"/>
              <a:t>all districts entered </a:t>
            </a:r>
          </a:p>
          <a:p>
            <a:pPr algn="ctr"/>
            <a:r>
              <a:rPr lang="en-US" sz="1200" dirty="0"/>
              <a:t>program</a:t>
            </a:r>
          </a:p>
          <a:p>
            <a:endParaRPr lang="en-US" sz="1200" dirty="0"/>
          </a:p>
          <a:p>
            <a:endParaRPr lang="en-US" sz="1200" dirty="0"/>
          </a:p>
        </p:txBody>
      </p:sp>
      <p:sp>
        <p:nvSpPr>
          <p:cNvPr id="20" name="Oval 19">
            <a:extLst>
              <a:ext uri="{FF2B5EF4-FFF2-40B4-BE49-F238E27FC236}">
                <a16:creationId xmlns="" xmlns:a16="http://schemas.microsoft.com/office/drawing/2014/main" id="{98A3B860-3BD1-4B69-998B-435CD99F072E}"/>
              </a:ext>
            </a:extLst>
          </p:cNvPr>
          <p:cNvSpPr/>
          <p:nvPr/>
        </p:nvSpPr>
        <p:spPr>
          <a:xfrm>
            <a:off x="6402378" y="3657600"/>
            <a:ext cx="326350" cy="3263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 xmlns:a16="http://schemas.microsoft.com/office/drawing/2014/main" id="{D547F642-5D8D-4F26-81F8-B9F5DA6CB164}"/>
              </a:ext>
            </a:extLst>
          </p:cNvPr>
          <p:cNvSpPr txBox="1"/>
          <p:nvPr/>
        </p:nvSpPr>
        <p:spPr>
          <a:xfrm>
            <a:off x="5713193" y="2159630"/>
            <a:ext cx="1726755" cy="1569660"/>
          </a:xfrm>
          <a:prstGeom prst="rect">
            <a:avLst/>
          </a:prstGeom>
          <a:noFill/>
        </p:spPr>
        <p:txBody>
          <a:bodyPr wrap="square" rtlCol="0">
            <a:spAutoFit/>
          </a:bodyPr>
          <a:lstStyle/>
          <a:p>
            <a:pPr algn="ctr"/>
            <a:endParaRPr lang="en-US" sz="1200" dirty="0"/>
          </a:p>
          <a:p>
            <a:pPr algn="ctr"/>
            <a:r>
              <a:rPr lang="en-US" sz="1200" dirty="0"/>
              <a:t>  10 day limit </a:t>
            </a:r>
          </a:p>
          <a:p>
            <a:pPr algn="ctr"/>
            <a:r>
              <a:rPr lang="en-US" sz="1200" dirty="0"/>
              <a:t>   reinstated;* </a:t>
            </a:r>
          </a:p>
          <a:p>
            <a:pPr algn="ctr"/>
            <a:r>
              <a:rPr lang="en-US" sz="1200" dirty="0"/>
              <a:t> all districts </a:t>
            </a:r>
          </a:p>
          <a:p>
            <a:pPr algn="ctr"/>
            <a:r>
              <a:rPr lang="en-US" sz="1200" dirty="0"/>
              <a:t>         submit NTI plans</a:t>
            </a:r>
          </a:p>
          <a:p>
            <a:pPr algn="ctr"/>
            <a:endParaRPr lang="en-US" sz="1200" b="1" dirty="0"/>
          </a:p>
          <a:p>
            <a:pPr algn="ctr"/>
            <a:r>
              <a:rPr lang="en-US" sz="1200" b="1" dirty="0"/>
              <a:t>2022</a:t>
            </a:r>
          </a:p>
          <a:p>
            <a:pPr algn="ctr"/>
            <a:endParaRPr lang="en-US" sz="1200" dirty="0"/>
          </a:p>
        </p:txBody>
      </p:sp>
      <p:sp>
        <p:nvSpPr>
          <p:cNvPr id="22" name="Oval 21">
            <a:extLst>
              <a:ext uri="{FF2B5EF4-FFF2-40B4-BE49-F238E27FC236}">
                <a16:creationId xmlns="" xmlns:a16="http://schemas.microsoft.com/office/drawing/2014/main" id="{2AB22CA3-4AFB-4493-BBAE-E08B77DB4BC6}"/>
              </a:ext>
            </a:extLst>
          </p:cNvPr>
          <p:cNvSpPr/>
          <p:nvPr/>
        </p:nvSpPr>
        <p:spPr>
          <a:xfrm>
            <a:off x="4474250" y="3657600"/>
            <a:ext cx="326350" cy="32635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24" name="TextBox 23">
            <a:extLst>
              <a:ext uri="{FF2B5EF4-FFF2-40B4-BE49-F238E27FC236}">
                <a16:creationId xmlns="" xmlns:a16="http://schemas.microsoft.com/office/drawing/2014/main" id="{50D3504C-8BA1-4C33-8624-43BA8BD665DD}"/>
              </a:ext>
            </a:extLst>
          </p:cNvPr>
          <p:cNvSpPr txBox="1"/>
          <p:nvPr/>
        </p:nvSpPr>
        <p:spPr>
          <a:xfrm>
            <a:off x="3930076" y="2067771"/>
            <a:ext cx="1238543" cy="1384995"/>
          </a:xfrm>
          <a:prstGeom prst="rect">
            <a:avLst/>
          </a:prstGeom>
          <a:noFill/>
        </p:spPr>
        <p:txBody>
          <a:bodyPr wrap="square" rtlCol="0">
            <a:spAutoFit/>
          </a:bodyPr>
          <a:lstStyle/>
          <a:p>
            <a:pPr algn="ctr"/>
            <a:r>
              <a:rPr lang="en-US" sz="1200" dirty="0"/>
              <a:t>KDE and </a:t>
            </a:r>
          </a:p>
          <a:p>
            <a:pPr algn="ctr"/>
            <a:r>
              <a:rPr lang="en-US" sz="1200" dirty="0"/>
              <a:t>district</a:t>
            </a:r>
          </a:p>
          <a:p>
            <a:pPr algn="ctr"/>
            <a:r>
              <a:rPr lang="en-US" sz="1200" dirty="0"/>
              <a:t>oversight </a:t>
            </a:r>
          </a:p>
          <a:p>
            <a:pPr algn="ctr"/>
            <a:r>
              <a:rPr lang="en-US" sz="1200" dirty="0"/>
              <a:t>and reporting</a:t>
            </a:r>
          </a:p>
          <a:p>
            <a:pPr algn="ctr"/>
            <a:r>
              <a:rPr lang="en-US" sz="1200" dirty="0"/>
              <a:t>added</a:t>
            </a:r>
          </a:p>
          <a:p>
            <a:endParaRPr lang="en-US" sz="1200" dirty="0"/>
          </a:p>
          <a:p>
            <a:pPr algn="ctr"/>
            <a:r>
              <a:rPr lang="en-US" sz="1200" dirty="0"/>
              <a:t>    </a:t>
            </a:r>
            <a:r>
              <a:rPr lang="en-US" sz="1200" b="1" dirty="0"/>
              <a:t>2018</a:t>
            </a:r>
          </a:p>
        </p:txBody>
      </p:sp>
      <p:sp>
        <p:nvSpPr>
          <p:cNvPr id="3" name="TextBox 2"/>
          <p:cNvSpPr txBox="1"/>
          <p:nvPr/>
        </p:nvSpPr>
        <p:spPr>
          <a:xfrm>
            <a:off x="4427659" y="1535638"/>
            <a:ext cx="1787669" cy="369332"/>
          </a:xfrm>
          <a:prstGeom prst="rect">
            <a:avLst/>
          </a:prstGeom>
          <a:noFill/>
        </p:spPr>
        <p:txBody>
          <a:bodyPr wrap="none" rtlCol="0">
            <a:spAutoFit/>
          </a:bodyPr>
          <a:lstStyle/>
          <a:p>
            <a:r>
              <a:rPr lang="en-US" dirty="0"/>
              <a:t>NTI Pre-COVID</a:t>
            </a:r>
          </a:p>
        </p:txBody>
      </p:sp>
      <p:sp>
        <p:nvSpPr>
          <p:cNvPr id="16" name="TextBox 15"/>
          <p:cNvSpPr txBox="1"/>
          <p:nvPr/>
        </p:nvSpPr>
        <p:spPr>
          <a:xfrm>
            <a:off x="4614709" y="5744633"/>
            <a:ext cx="1787669" cy="369332"/>
          </a:xfrm>
          <a:prstGeom prst="rect">
            <a:avLst/>
          </a:prstGeom>
          <a:noFill/>
        </p:spPr>
        <p:txBody>
          <a:bodyPr wrap="none" rtlCol="0">
            <a:spAutoFit/>
          </a:bodyPr>
          <a:lstStyle/>
          <a:p>
            <a:r>
              <a:rPr lang="en-US" dirty="0"/>
              <a:t>COVID-Era NTI</a:t>
            </a:r>
          </a:p>
        </p:txBody>
      </p:sp>
      <p:sp>
        <p:nvSpPr>
          <p:cNvPr id="7" name="Down Arrow 6"/>
          <p:cNvSpPr/>
          <p:nvPr/>
        </p:nvSpPr>
        <p:spPr>
          <a:xfrm rot="5400000">
            <a:off x="3628701" y="128537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rot="16200000">
            <a:off x="5742583" y="592984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cxnSpLocks/>
          </p:cNvCxnSpPr>
          <p:nvPr/>
        </p:nvCxnSpPr>
        <p:spPr>
          <a:xfrm>
            <a:off x="5562600" y="2016899"/>
            <a:ext cx="0" cy="125970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F560EA2D-BA6B-41F1-9651-F4C03DC41BBC}"/>
              </a:ext>
            </a:extLst>
          </p:cNvPr>
          <p:cNvCxnSpPr>
            <a:cxnSpLocks/>
          </p:cNvCxnSpPr>
          <p:nvPr/>
        </p:nvCxnSpPr>
        <p:spPr>
          <a:xfrm>
            <a:off x="6629400" y="4408706"/>
            <a:ext cx="0" cy="206829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1583" y="6176737"/>
            <a:ext cx="3340979" cy="738664"/>
          </a:xfrm>
          <a:prstGeom prst="rect">
            <a:avLst/>
          </a:prstGeom>
          <a:noFill/>
        </p:spPr>
        <p:txBody>
          <a:bodyPr wrap="none" rtlCol="0">
            <a:spAutoFit/>
          </a:bodyPr>
          <a:lstStyle/>
          <a:p>
            <a:r>
              <a:rPr lang="en-US" sz="1200" dirty="0"/>
              <a:t>*SB1 of 2021 Special Session permits limited, </a:t>
            </a:r>
          </a:p>
          <a:p>
            <a:r>
              <a:rPr lang="en-US" sz="1200" dirty="0"/>
              <a:t>partial remote instruction. </a:t>
            </a:r>
          </a:p>
          <a:p>
            <a:endParaRPr lang="en-US" dirty="0"/>
          </a:p>
        </p:txBody>
      </p:sp>
      <p:sp>
        <p:nvSpPr>
          <p:cNvPr id="12" name="TextBox 11">
            <a:extLst>
              <a:ext uri="{FF2B5EF4-FFF2-40B4-BE49-F238E27FC236}">
                <a16:creationId xmlns="" xmlns:a16="http://schemas.microsoft.com/office/drawing/2014/main" id="{B4027D19-219C-4214-B2C3-F01A15ED7CBC}"/>
              </a:ext>
            </a:extLst>
          </p:cNvPr>
          <p:cNvSpPr txBox="1"/>
          <p:nvPr/>
        </p:nvSpPr>
        <p:spPr>
          <a:xfrm>
            <a:off x="750121" y="4263480"/>
            <a:ext cx="820289" cy="646331"/>
          </a:xfrm>
          <a:prstGeom prst="rect">
            <a:avLst/>
          </a:prstGeom>
          <a:noFill/>
        </p:spPr>
        <p:txBody>
          <a:bodyPr wrap="none" rtlCol="0">
            <a:spAutoFit/>
          </a:bodyPr>
          <a:lstStyle/>
          <a:p>
            <a:pPr algn="ctr"/>
            <a:endParaRPr lang="en-US" sz="1200" dirty="0"/>
          </a:p>
          <a:p>
            <a:endParaRPr lang="en-US" sz="1200" dirty="0"/>
          </a:p>
          <a:p>
            <a:endParaRPr lang="en-US" sz="1200" dirty="0"/>
          </a:p>
        </p:txBody>
      </p:sp>
      <p:sp>
        <p:nvSpPr>
          <p:cNvPr id="14" name="TextBox 13">
            <a:extLst>
              <a:ext uri="{FF2B5EF4-FFF2-40B4-BE49-F238E27FC236}">
                <a16:creationId xmlns="" xmlns:a16="http://schemas.microsoft.com/office/drawing/2014/main" id="{16D80A7F-75CB-4B90-92BE-3F3929252CC2}"/>
              </a:ext>
            </a:extLst>
          </p:cNvPr>
          <p:cNvSpPr txBox="1"/>
          <p:nvPr/>
        </p:nvSpPr>
        <p:spPr>
          <a:xfrm>
            <a:off x="695093" y="4261514"/>
            <a:ext cx="1120820" cy="1015663"/>
          </a:xfrm>
          <a:prstGeom prst="rect">
            <a:avLst/>
          </a:prstGeom>
          <a:noFill/>
        </p:spPr>
        <p:txBody>
          <a:bodyPr wrap="none" rtlCol="0">
            <a:spAutoFit/>
          </a:bodyPr>
          <a:lstStyle/>
          <a:p>
            <a:pPr algn="ctr"/>
            <a:r>
              <a:rPr lang="en-US" sz="1200" dirty="0"/>
              <a:t>Snow-bound</a:t>
            </a:r>
          </a:p>
          <a:p>
            <a:pPr algn="ctr"/>
            <a:r>
              <a:rPr lang="en-US" sz="1200" dirty="0"/>
              <a:t>pilot created</a:t>
            </a:r>
          </a:p>
          <a:p>
            <a:pPr algn="ctr"/>
            <a:r>
              <a:rPr lang="en-US" sz="1200" dirty="0"/>
              <a:t>allowing up to</a:t>
            </a:r>
          </a:p>
          <a:p>
            <a:pPr algn="ctr"/>
            <a:r>
              <a:rPr lang="en-US" sz="1200" dirty="0"/>
              <a:t>10 NTI days</a:t>
            </a:r>
          </a:p>
          <a:p>
            <a:pPr algn="ctr"/>
            <a:r>
              <a:rPr lang="en-US" sz="1200" dirty="0"/>
              <a:t>per year</a:t>
            </a:r>
          </a:p>
        </p:txBody>
      </p:sp>
      <p:sp>
        <p:nvSpPr>
          <p:cNvPr id="9" name="TextBox 8">
            <a:extLst>
              <a:ext uri="{FF2B5EF4-FFF2-40B4-BE49-F238E27FC236}">
                <a16:creationId xmlns="" xmlns:a16="http://schemas.microsoft.com/office/drawing/2014/main" id="{20A688E3-B19E-472C-80D0-2CDB995BEF76}"/>
              </a:ext>
            </a:extLst>
          </p:cNvPr>
          <p:cNvSpPr txBox="1"/>
          <p:nvPr/>
        </p:nvSpPr>
        <p:spPr>
          <a:xfrm>
            <a:off x="327223" y="1944345"/>
            <a:ext cx="1666083" cy="156966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High-weather year;</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prstClr val="black"/>
                </a:solidFill>
              </a:rPr>
              <a:t>m</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any districts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 did not meet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requirements for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1,062 instructional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hours per year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b="1" dirty="0">
                <a:solidFill>
                  <a:prstClr val="black"/>
                </a:solidFill>
              </a:rPr>
              <a:t>2011</a:t>
            </a:r>
            <a:endParaRPr kumimoji="0" lang="en-US" sz="12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9" name="TextBox 18">
            <a:extLst>
              <a:ext uri="{FF2B5EF4-FFF2-40B4-BE49-F238E27FC236}">
                <a16:creationId xmlns="" xmlns:a16="http://schemas.microsoft.com/office/drawing/2014/main" id="{C7E65061-CE60-4283-A588-609E8B829623}"/>
              </a:ext>
            </a:extLst>
          </p:cNvPr>
          <p:cNvSpPr txBox="1"/>
          <p:nvPr/>
        </p:nvSpPr>
        <p:spPr>
          <a:xfrm>
            <a:off x="1600199" y="4302204"/>
            <a:ext cx="1312139" cy="1477328"/>
          </a:xfrm>
          <a:prstGeom prst="rect">
            <a:avLst/>
          </a:prstGeom>
          <a:noFill/>
        </p:spPr>
        <p:txBody>
          <a:bodyPr wrap="square" rtlCol="0">
            <a:spAutoFit/>
          </a:bodyPr>
          <a:lstStyle/>
          <a:p>
            <a:pPr lvl="0" algn="ctr"/>
            <a:r>
              <a:rPr lang="en-US" sz="1200" b="1" i="0" u="none" dirty="0"/>
              <a:t>    2012</a:t>
            </a:r>
          </a:p>
          <a:p>
            <a:pPr lvl="0" algn="ctr"/>
            <a:r>
              <a:rPr lang="en-US" sz="1200" b="0" i="0" u="none" dirty="0">
                <a:latin typeface="Arial" panose="020B0604020202020204" pitchFamily="34" charset="0"/>
                <a:cs typeface="Arial" panose="020B0604020202020204" pitchFamily="34" charset="0"/>
              </a:rPr>
              <a:t>   </a:t>
            </a:r>
          </a:p>
          <a:p>
            <a:pPr lvl="0" algn="ctr"/>
            <a:r>
              <a:rPr lang="en-US" sz="1200" b="0" i="0" u="none" dirty="0">
                <a:latin typeface="Arial" panose="020B0604020202020204" pitchFamily="34" charset="0"/>
                <a:cs typeface="Arial" panose="020B0604020202020204" pitchFamily="34" charset="0"/>
              </a:rPr>
              <a:t>  Three pilot</a:t>
            </a:r>
          </a:p>
          <a:p>
            <a:pPr lvl="0" algn="ctr"/>
            <a:r>
              <a:rPr lang="en-US" sz="1200" b="0" i="0" u="none" dirty="0">
                <a:latin typeface="Arial" panose="020B0604020202020204" pitchFamily="34" charset="0"/>
                <a:cs typeface="Arial" panose="020B0604020202020204" pitchFamily="34" charset="0"/>
              </a:rPr>
              <a:t>  districts </a:t>
            </a:r>
          </a:p>
          <a:p>
            <a:pPr lvl="0" algn="ctr"/>
            <a:r>
              <a:rPr lang="en-US" sz="1200" dirty="0">
                <a:latin typeface="Arial" panose="020B0604020202020204" pitchFamily="34" charset="0"/>
                <a:cs typeface="Arial" panose="020B0604020202020204" pitchFamily="34" charset="0"/>
              </a:rPr>
              <a:t>  e</a:t>
            </a:r>
            <a:r>
              <a:rPr lang="en-US" sz="1200" b="0" i="0" u="none" dirty="0">
                <a:latin typeface="Arial" panose="020B0604020202020204" pitchFamily="34" charset="0"/>
                <a:cs typeface="Arial" panose="020B0604020202020204" pitchFamily="34" charset="0"/>
              </a:rPr>
              <a:t>ntered</a:t>
            </a:r>
          </a:p>
          <a:p>
            <a:pPr lvl="0" algn="ctr"/>
            <a:r>
              <a:rPr lang="en-US" sz="1200" dirty="0">
                <a:latin typeface="Arial" panose="020B0604020202020204" pitchFamily="34" charset="0"/>
                <a:cs typeface="Arial" panose="020B0604020202020204" pitchFamily="34" charset="0"/>
              </a:rPr>
              <a:t>   </a:t>
            </a:r>
            <a:r>
              <a:rPr lang="en-US" sz="1200" b="0" i="0" u="none" dirty="0">
                <a:latin typeface="Arial" panose="020B0604020202020204" pitchFamily="34" charset="0"/>
                <a:cs typeface="Arial" panose="020B0604020202020204" pitchFamily="34" charset="0"/>
              </a:rPr>
              <a:t>program</a:t>
            </a:r>
            <a:endParaRPr lang="en-US" sz="1200" dirty="0">
              <a:latin typeface="Arial" panose="020B0604020202020204" pitchFamily="34" charset="0"/>
              <a:cs typeface="Arial" panose="020B0604020202020204" pitchFamily="34" charset="0"/>
            </a:endParaRPr>
          </a:p>
          <a:p>
            <a:endParaRPr lang="en-US" dirty="0"/>
          </a:p>
        </p:txBody>
      </p:sp>
      <p:sp>
        <p:nvSpPr>
          <p:cNvPr id="26" name="TextBox 25">
            <a:extLst>
              <a:ext uri="{FF2B5EF4-FFF2-40B4-BE49-F238E27FC236}">
                <a16:creationId xmlns="" xmlns:a16="http://schemas.microsoft.com/office/drawing/2014/main" id="{43EDB080-E2F8-4CA3-898F-B7DA6E95E1D8}"/>
              </a:ext>
            </a:extLst>
          </p:cNvPr>
          <p:cNvSpPr txBox="1"/>
          <p:nvPr/>
        </p:nvSpPr>
        <p:spPr>
          <a:xfrm>
            <a:off x="2945283" y="4318378"/>
            <a:ext cx="1191352" cy="830997"/>
          </a:xfrm>
          <a:prstGeom prst="rect">
            <a:avLst/>
          </a:prstGeom>
          <a:noFill/>
        </p:spPr>
        <p:txBody>
          <a:bodyPr wrap="none" rtlCol="0">
            <a:spAutoFit/>
          </a:bodyPr>
          <a:lstStyle/>
          <a:p>
            <a:pPr algn="ctr"/>
            <a:r>
              <a:rPr lang="en-US" sz="1200" dirty="0"/>
              <a:t>New districts</a:t>
            </a:r>
          </a:p>
          <a:p>
            <a:pPr algn="ctr"/>
            <a:r>
              <a:rPr lang="en-US" sz="1200" dirty="0"/>
              <a:t>entered each</a:t>
            </a:r>
          </a:p>
          <a:p>
            <a:pPr algn="ctr"/>
            <a:r>
              <a:rPr lang="en-US" sz="1200" dirty="0"/>
              <a:t>of subsequent </a:t>
            </a:r>
          </a:p>
          <a:p>
            <a:pPr algn="ctr"/>
            <a:r>
              <a:rPr lang="en-US" sz="1200" dirty="0"/>
              <a:t>years</a:t>
            </a:r>
          </a:p>
        </p:txBody>
      </p:sp>
      <p:sp>
        <p:nvSpPr>
          <p:cNvPr id="17" name="Slide Number Placeholder 16"/>
          <p:cNvSpPr>
            <a:spLocks noGrp="1"/>
          </p:cNvSpPr>
          <p:nvPr>
            <p:ph type="sldNum" sz="quarter" idx="12"/>
          </p:nvPr>
        </p:nvSpPr>
        <p:spPr/>
        <p:txBody>
          <a:bodyPr/>
          <a:lstStyle/>
          <a:p>
            <a:pPr>
              <a:defRPr/>
            </a:pPr>
            <a:fld id="{E6341818-0A42-41AA-9C03-F736148CE495}" type="slidenum">
              <a:rPr lang="en-US" smtClean="0"/>
              <a:pPr>
                <a:defRPr/>
              </a:pPr>
              <a:t>8</a:t>
            </a:fld>
            <a:endParaRPr lang="en-US" dirty="0"/>
          </a:p>
        </p:txBody>
      </p:sp>
    </p:spTree>
    <p:extLst>
      <p:ext uri="{BB962C8B-B14F-4D97-AF65-F5344CB8AC3E}">
        <p14:creationId xmlns:p14="http://schemas.microsoft.com/office/powerpoint/2010/main" val="24327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21" grpId="0"/>
      <p:bldP spid="24" grpId="0"/>
      <p:bldP spid="3" grpId="0"/>
      <p:bldP spid="16" grpId="0"/>
      <p:bldP spid="7" grpId="0" animBg="1"/>
      <p:bldP spid="23" grpId="0" animBg="1"/>
      <p:bldP spid="14" grpId="0"/>
      <p:bldP spid="9" grpId="0"/>
      <p:bldP spid="19"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44E88D-04B1-455C-AD0B-FC1E96787EB4}"/>
              </a:ext>
            </a:extLst>
          </p:cNvPr>
          <p:cNvSpPr>
            <a:spLocks noGrp="1"/>
          </p:cNvSpPr>
          <p:nvPr>
            <p:ph type="title"/>
          </p:nvPr>
        </p:nvSpPr>
        <p:spPr/>
        <p:txBody>
          <a:bodyPr>
            <a:normAutofit fontScale="90000"/>
          </a:bodyPr>
          <a:lstStyle/>
          <a:p>
            <a:r>
              <a:rPr lang="en-US" sz="3600" dirty="0"/>
              <a:t/>
            </a:r>
            <a:br>
              <a:rPr lang="en-US" sz="3600" dirty="0"/>
            </a:br>
            <a:r>
              <a:rPr lang="en-US" sz="3600" dirty="0"/>
              <a:t/>
            </a:r>
            <a:br>
              <a:rPr lang="en-US" sz="3600" dirty="0"/>
            </a:br>
            <a:r>
              <a:rPr lang="en-US" sz="4000" dirty="0"/>
              <a:t>NTI Program Requirements</a:t>
            </a:r>
            <a:br>
              <a:rPr lang="en-US" sz="4000" dirty="0"/>
            </a:br>
            <a:r>
              <a:rPr lang="en-US" sz="4000" dirty="0"/>
              <a:t>KRS 158.070</a:t>
            </a:r>
            <a:br>
              <a:rPr lang="en-US" sz="4000" dirty="0"/>
            </a:br>
            <a:r>
              <a:rPr lang="en-US" sz="4000" dirty="0"/>
              <a:t/>
            </a:r>
            <a:br>
              <a:rPr lang="en-US" sz="4000" dirty="0"/>
            </a:br>
            <a:endParaRPr lang="en-US" sz="4000" dirty="0"/>
          </a:p>
        </p:txBody>
      </p:sp>
      <p:sp>
        <p:nvSpPr>
          <p:cNvPr id="3" name="Content Placeholder 2">
            <a:extLst>
              <a:ext uri="{FF2B5EF4-FFF2-40B4-BE49-F238E27FC236}">
                <a16:creationId xmlns="" xmlns:a16="http://schemas.microsoft.com/office/drawing/2014/main" id="{29A00544-9451-4532-9661-C301B415C1BB}"/>
              </a:ext>
            </a:extLst>
          </p:cNvPr>
          <p:cNvSpPr>
            <a:spLocks noGrp="1"/>
          </p:cNvSpPr>
          <p:nvPr>
            <p:ph idx="1"/>
          </p:nvPr>
        </p:nvSpPr>
        <p:spPr>
          <a:xfrm>
            <a:off x="304800" y="1219200"/>
            <a:ext cx="8633460" cy="5531045"/>
          </a:xfrm>
        </p:spPr>
        <p:txBody>
          <a:bodyPr>
            <a:normAutofit fontScale="92500"/>
          </a:bodyPr>
          <a:lstStyle/>
          <a:p>
            <a:endParaRPr lang="en-US" sz="3600" b="1" dirty="0"/>
          </a:p>
          <a:p>
            <a:r>
              <a:rPr lang="en-US" sz="3600" dirty="0"/>
              <a:t>Up to 10 student attendance days counted </a:t>
            </a:r>
          </a:p>
          <a:p>
            <a:pPr lvl="1"/>
            <a:r>
              <a:rPr lang="en-US" sz="3200" dirty="0"/>
              <a:t>Minimum of 6 hours and maximum of 7 hours</a:t>
            </a:r>
          </a:p>
          <a:p>
            <a:pPr lvl="1"/>
            <a:endParaRPr lang="en-US" sz="3600" dirty="0"/>
          </a:p>
          <a:p>
            <a:r>
              <a:rPr lang="en-US" sz="3600" dirty="0"/>
              <a:t>District NTI plan approval required</a:t>
            </a:r>
          </a:p>
          <a:p>
            <a:endParaRPr lang="en-US" sz="3600" dirty="0"/>
          </a:p>
          <a:p>
            <a:r>
              <a:rPr lang="en-US" sz="3600" dirty="0"/>
              <a:t>Calculation of average daily attendance (ADA) determined through regulation</a:t>
            </a:r>
          </a:p>
          <a:p>
            <a:pPr lvl="1"/>
            <a:r>
              <a:rPr lang="en-US" sz="3200" dirty="0"/>
              <a:t>Based on previous year’s ADA</a:t>
            </a:r>
          </a:p>
          <a:p>
            <a:pPr lvl="1"/>
            <a:r>
              <a:rPr lang="en-US" sz="3200" dirty="0"/>
              <a:t>Attendance on NTI days not considered in funding</a:t>
            </a:r>
          </a:p>
          <a:p>
            <a:pPr lvl="1"/>
            <a:endParaRPr lang="en-US" sz="3200" dirty="0"/>
          </a:p>
          <a:p>
            <a:pPr marL="118872" indent="0">
              <a:buNone/>
            </a:pPr>
            <a:endParaRPr lang="en-US" sz="3600" dirty="0"/>
          </a:p>
          <a:p>
            <a:pPr marL="118872" indent="0">
              <a:buNone/>
            </a:pPr>
            <a:endParaRPr lang="en-US" sz="3600" dirty="0"/>
          </a:p>
        </p:txBody>
      </p:sp>
      <p:sp>
        <p:nvSpPr>
          <p:cNvPr id="4" name="Slide Number Placeholder 3">
            <a:extLst>
              <a:ext uri="{FF2B5EF4-FFF2-40B4-BE49-F238E27FC236}">
                <a16:creationId xmlns="" xmlns:a16="http://schemas.microsoft.com/office/drawing/2014/main" id="{C585BC51-7EC1-4587-843F-72B3B312AFC0}"/>
              </a:ext>
            </a:extLst>
          </p:cNvPr>
          <p:cNvSpPr>
            <a:spLocks noGrp="1"/>
          </p:cNvSpPr>
          <p:nvPr>
            <p:ph type="sldNum" sz="quarter" idx="12"/>
          </p:nvPr>
        </p:nvSpPr>
        <p:spPr/>
        <p:txBody>
          <a:bodyPr/>
          <a:lstStyle/>
          <a:p>
            <a:pPr>
              <a:defRPr/>
            </a:pPr>
            <a:fld id="{E6341818-0A42-41AA-9C03-F736148CE495}" type="slidenum">
              <a:rPr lang="en-US" smtClean="0">
                <a:solidFill>
                  <a:prstClr val="black">
                    <a:tint val="95000"/>
                  </a:prstClr>
                </a:solidFill>
              </a:rPr>
              <a:pPr>
                <a:defRPr/>
              </a:pPr>
              <a:t>9</a:t>
            </a:fld>
            <a:endParaRPr lang="en-US" dirty="0">
              <a:solidFill>
                <a:prstClr val="black">
                  <a:tint val="95000"/>
                </a:prstClr>
              </a:solidFill>
            </a:endParaRPr>
          </a:p>
        </p:txBody>
      </p:sp>
    </p:spTree>
    <p:extLst>
      <p:ext uri="{BB962C8B-B14F-4D97-AF65-F5344CB8AC3E}">
        <p14:creationId xmlns:p14="http://schemas.microsoft.com/office/powerpoint/2010/main" val="55273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LRC_log_blue_white.potx" id="{6060D2F6-2DB5-4190-B044-B41D9D760475}" vid="{5058F862-C91B-4CD0-99C9-693A322829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RC">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C9A2196-DDDF-4DEA-AB6C-5B1A6F4A1349}" vid="{32130E4E-93C4-4000-87A7-9F96CDB61A1F}"/>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55494</TotalTime>
  <Words>6814</Words>
  <Application>Microsoft Office PowerPoint</Application>
  <PresentationFormat>On-screen Show (4:3)</PresentationFormat>
  <Paragraphs>1063</Paragraphs>
  <Slides>54</Slides>
  <Notes>54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54</vt:i4>
      </vt:variant>
    </vt:vector>
  </HeadingPairs>
  <TitlesOfParts>
    <vt:vector size="66" baseType="lpstr">
      <vt:lpstr>Arial</vt:lpstr>
      <vt:lpstr>Calibri</vt:lpstr>
      <vt:lpstr>Corbel</vt:lpstr>
      <vt:lpstr>Segoe UI</vt:lpstr>
      <vt:lpstr>Segoe UI Light</vt:lpstr>
      <vt:lpstr>Symbol</vt:lpstr>
      <vt:lpstr>Times New Roman</vt:lpstr>
      <vt:lpstr>Wingdings</vt:lpstr>
      <vt:lpstr>Wingdings 2</vt:lpstr>
      <vt:lpstr>Wingdings 3</vt:lpstr>
      <vt:lpstr>Module</vt:lpstr>
      <vt:lpstr>Office Theme</vt:lpstr>
      <vt:lpstr>From Snow-Bound Pilot To  Statewide Implementation: Kentucky’s Nontraditional (Remote)  Instruction Program   </vt:lpstr>
      <vt:lpstr>Major Findings</vt:lpstr>
      <vt:lpstr>Major Findings</vt:lpstr>
      <vt:lpstr>Major Findings</vt:lpstr>
      <vt:lpstr>  Data From The  Kentucky Department Of Education (KDE)  </vt:lpstr>
      <vt:lpstr>  Additional Data And Limitations  </vt:lpstr>
      <vt:lpstr>  Presentation Outline  </vt:lpstr>
      <vt:lpstr>Timeline of NTI Program </vt:lpstr>
      <vt:lpstr>  NTI Program Requirements KRS 158.070  </vt:lpstr>
      <vt:lpstr>  NTI Program Requirements KRS 158.070  </vt:lpstr>
      <vt:lpstr>Recommendation  1.1</vt:lpstr>
      <vt:lpstr>  Recommendation 2.2   </vt:lpstr>
      <vt:lpstr>Programs Similar to NTI In Surrounding States</vt:lpstr>
      <vt:lpstr>PowerPoint Presentation</vt:lpstr>
      <vt:lpstr>Student Participation Data</vt:lpstr>
      <vt:lpstr>PowerPoint Presentation</vt:lpstr>
      <vt:lpstr>  Presentation Outline  </vt:lpstr>
      <vt:lpstr>PowerPoint Presentation</vt:lpstr>
      <vt:lpstr>Annual Average Weather And NTI Days By NTI Status, 2011 To 2019</vt:lpstr>
      <vt:lpstr>PowerPoint Presentation</vt:lpstr>
      <vt:lpstr>  Presentation Outline  </vt:lpstr>
      <vt:lpstr> Evolution From Paper To  Digital Modes Of Instruction </vt:lpstr>
      <vt:lpstr>Student Home Internet Access</vt:lpstr>
      <vt:lpstr> Number of Districts By Percentage Of Students  With Strong Home Internet Access, 2020 </vt:lpstr>
      <vt:lpstr>Home Internet And Device Access Gaps Narrowed During COVID-19</vt:lpstr>
      <vt:lpstr>Recommendation 2.3</vt:lpstr>
      <vt:lpstr>Opportunities For Synchronous  (Face-To-Face) Instruction</vt:lpstr>
      <vt:lpstr>Benefits Synchronous Instruction</vt:lpstr>
      <vt:lpstr>Recommendation 2. 1</vt:lpstr>
      <vt:lpstr>  Presentation Outline  </vt:lpstr>
      <vt:lpstr>District- Versus Student-Level Participation Data</vt:lpstr>
      <vt:lpstr>Aggregate Participation Rates Mask Important Trends</vt:lpstr>
      <vt:lpstr>Chronic Absence Rates 2019 And 2021</vt:lpstr>
      <vt:lpstr>Recommendation 3.1 </vt:lpstr>
      <vt:lpstr>Validity And Reliability  Of Participation Data</vt:lpstr>
      <vt:lpstr> School-Level 2019 Attendance Compared  With 2021 Remote Participation Rates</vt:lpstr>
      <vt:lpstr> Student Participation Data Standards Permit A Broad Range Of Criteria  </vt:lpstr>
      <vt:lpstr>Recommendations For KDE To Consider For Participation Data Standards And Monitoring</vt:lpstr>
      <vt:lpstr>Future Consideration For KDE Oversight And District Reporting Requirements</vt:lpstr>
      <vt:lpstr>Recommendation 3.5 </vt:lpstr>
      <vt:lpstr>  Presentation Outline  </vt:lpstr>
      <vt:lpstr>Student Outcomes  NTI Pre-COVID</vt:lpstr>
      <vt:lpstr>Percentage Proficient Or Distinguished Reading And Mathematics On Annual State Tests By School Level, 2019 And 2021</vt:lpstr>
      <vt:lpstr> Percentage Of 11th Grade Students Meeting  CPE College-Readiness Benchmarks In  ACT English, Reading, And Mathematics, 2019 And 2021 </vt:lpstr>
      <vt:lpstr>Percentage Of Students Grades 9-12 Earning One Or More F, By Subject 2019 And 2021</vt:lpstr>
      <vt:lpstr>  Presentation Outline  </vt:lpstr>
      <vt:lpstr>NTI Achieved Key Program Objectives</vt:lpstr>
      <vt:lpstr>Technology</vt:lpstr>
      <vt:lpstr>Academic Outcomes</vt:lpstr>
      <vt:lpstr>Attendance/Participation Importance Of Student-Level Data</vt:lpstr>
      <vt:lpstr>Attendance/Participation  Reliability And Validity Of Data</vt:lpstr>
      <vt:lpstr>Overall Conclusions</vt:lpstr>
      <vt:lpstr>PowerPoint Presentation</vt:lpstr>
      <vt:lpstr>PowerPoint Presentation</vt:lpstr>
    </vt:vector>
  </TitlesOfParts>
  <Company>LRC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Data Profiles</dc:title>
  <dc:creator>lrc</dc:creator>
  <cp:lastModifiedBy>Liguori, Bart (LRC)</cp:lastModifiedBy>
  <cp:revision>3833</cp:revision>
  <cp:lastPrinted>2021-11-12T17:24:08Z</cp:lastPrinted>
  <dcterms:created xsi:type="dcterms:W3CDTF">2008-05-27T17:04:15Z</dcterms:created>
  <dcterms:modified xsi:type="dcterms:W3CDTF">2021-11-12T17:24:16Z</dcterms:modified>
</cp:coreProperties>
</file>