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16" r:id="rId2"/>
    <p:sldId id="304" r:id="rId3"/>
    <p:sldId id="313" r:id="rId4"/>
    <p:sldId id="315" r:id="rId5"/>
    <p:sldId id="301" r:id="rId6"/>
    <p:sldId id="302" r:id="rId7"/>
    <p:sldId id="307" r:id="rId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69338" autoAdjust="0"/>
  </p:normalViewPr>
  <p:slideViewPr>
    <p:cSldViewPr snapToGrid="0">
      <p:cViewPr varScale="1">
        <p:scale>
          <a:sx n="78" d="100"/>
          <a:sy n="78" d="100"/>
        </p:scale>
        <p:origin x="16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2AC5E8C-BE57-413D-83FB-8548C35B2089}" type="datetimeFigureOut">
              <a:rPr lang="en-US" smtClean="0"/>
              <a:t>7/11/2025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B1C8364-A03F-4082-A4BA-AA13EEB47C59}" type="slidenum">
              <a:rPr lang="en-US" smtClean="0"/>
              <a:t>‹#›</a:t>
            </a:fld>
            <a:endParaRPr lang="en-US" dirty="0"/>
          </a:p>
        </p:txBody>
      </p:sp>
    </p:spTree>
    <p:extLst>
      <p:ext uri="{BB962C8B-B14F-4D97-AF65-F5344CB8AC3E}">
        <p14:creationId xmlns:p14="http://schemas.microsoft.com/office/powerpoint/2010/main" val="425613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1C8364-A03F-4082-A4BA-AA13EEB47C59}" type="slidenum">
              <a:rPr lang="en-US" smtClean="0"/>
              <a:t>1</a:t>
            </a:fld>
            <a:endParaRPr lang="en-US" dirty="0"/>
          </a:p>
        </p:txBody>
      </p:sp>
    </p:spTree>
    <p:extLst>
      <p:ext uri="{BB962C8B-B14F-4D97-AF65-F5344CB8AC3E}">
        <p14:creationId xmlns:p14="http://schemas.microsoft.com/office/powerpoint/2010/main" val="754374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Times New Roman" panose="02020603050405020304" pitchFamily="18" charset="0"/>
                <a:ea typeface="Arial Unicode MS"/>
              </a:rPr>
              <a:t> </a:t>
            </a:r>
          </a:p>
          <a:p>
            <a:endParaRPr lang="en-US" dirty="0"/>
          </a:p>
        </p:txBody>
      </p:sp>
      <p:sp>
        <p:nvSpPr>
          <p:cNvPr id="4" name="Slide Number Placeholder 3"/>
          <p:cNvSpPr>
            <a:spLocks noGrp="1"/>
          </p:cNvSpPr>
          <p:nvPr>
            <p:ph type="sldNum" sz="quarter" idx="5"/>
          </p:nvPr>
        </p:nvSpPr>
        <p:spPr/>
        <p:txBody>
          <a:bodyPr/>
          <a:lstStyle/>
          <a:p>
            <a:fld id="{8B1C8364-A03F-4082-A4BA-AA13EEB47C59}" type="slidenum">
              <a:rPr lang="en-US" smtClean="0"/>
              <a:t>2</a:t>
            </a:fld>
            <a:endParaRPr lang="en-US" dirty="0"/>
          </a:p>
        </p:txBody>
      </p:sp>
    </p:spTree>
    <p:extLst>
      <p:ext uri="{BB962C8B-B14F-4D97-AF65-F5344CB8AC3E}">
        <p14:creationId xmlns:p14="http://schemas.microsoft.com/office/powerpoint/2010/main" val="3014684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1C8364-A03F-4082-A4BA-AA13EEB47C59}" type="slidenum">
              <a:rPr lang="en-US" smtClean="0"/>
              <a:t>4</a:t>
            </a:fld>
            <a:endParaRPr lang="en-US" dirty="0"/>
          </a:p>
        </p:txBody>
      </p:sp>
    </p:spTree>
    <p:extLst>
      <p:ext uri="{BB962C8B-B14F-4D97-AF65-F5344CB8AC3E}">
        <p14:creationId xmlns:p14="http://schemas.microsoft.com/office/powerpoint/2010/main" val="54686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Approved October 2024</a:t>
            </a:r>
          </a:p>
        </p:txBody>
      </p:sp>
      <p:sp>
        <p:nvSpPr>
          <p:cNvPr id="4" name="Slide Number Placeholder 3"/>
          <p:cNvSpPr>
            <a:spLocks noGrp="1"/>
          </p:cNvSpPr>
          <p:nvPr>
            <p:ph type="sldNum" sz="quarter" idx="5"/>
          </p:nvPr>
        </p:nvSpPr>
        <p:spPr/>
        <p:txBody>
          <a:bodyPr/>
          <a:lstStyle/>
          <a:p>
            <a:fld id="{8B1C8364-A03F-4082-A4BA-AA13EEB47C59}" type="slidenum">
              <a:rPr lang="en-US" smtClean="0"/>
              <a:t>6</a:t>
            </a:fld>
            <a:endParaRPr lang="en-US" dirty="0"/>
          </a:p>
        </p:txBody>
      </p:sp>
    </p:spTree>
    <p:extLst>
      <p:ext uri="{BB962C8B-B14F-4D97-AF65-F5344CB8AC3E}">
        <p14:creationId xmlns:p14="http://schemas.microsoft.com/office/powerpoint/2010/main" val="200245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33CC"/>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DED8D2-CCB4-4E9F-A922-892A04731C2A}" type="slidenum">
              <a:rPr lang="en-US" smtClean="0"/>
              <a:t>‹#›</a:t>
            </a:fld>
            <a:endParaRPr lang="en-US" dirty="0"/>
          </a:p>
        </p:txBody>
      </p:sp>
      <p:sp>
        <p:nvSpPr>
          <p:cNvPr id="10" name="Rectangle 9"/>
          <p:cNvSpPr/>
          <p:nvPr/>
        </p:nvSpPr>
        <p:spPr bwMode="invGray">
          <a:xfrm>
            <a:off x="0" y="5128334"/>
            <a:ext cx="12192000" cy="45720"/>
          </a:xfrm>
          <a:prstGeom prst="rect">
            <a:avLst/>
          </a:prstGeom>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extLst>
      <p:ext uri="{BB962C8B-B14F-4D97-AF65-F5344CB8AC3E}">
        <p14:creationId xmlns:p14="http://schemas.microsoft.com/office/powerpoint/2010/main" val="13978049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13495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33CC"/>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2143198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155478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33CC"/>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8608096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2168118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3492832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1425996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218591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6D796DC-C089-4F3B-99FB-CF0C774E9048}" type="datetimeFigureOut">
              <a:rPr lang="en-US" smtClean="0"/>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DED8D2-CCB4-4E9F-A922-892A04731C2A}" type="slidenum">
              <a:rPr lang="en-US" smtClean="0"/>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extLst>
      <p:ext uri="{BB962C8B-B14F-4D97-AF65-F5344CB8AC3E}">
        <p14:creationId xmlns:p14="http://schemas.microsoft.com/office/powerpoint/2010/main" val="75434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16D796DC-C089-4F3B-99FB-CF0C774E9048}" type="datetimeFigureOut">
              <a:rPr lang="en-US" smtClean="0"/>
              <a:t>7/11/2025</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D6DED8D2-CCB4-4E9F-A922-892A04731C2A}" type="slidenum">
              <a:rPr lang="en-US" smtClean="0"/>
              <a:t>‹#›</a:t>
            </a:fld>
            <a:endParaRPr lang="en-US" dirty="0"/>
          </a:p>
        </p:txBody>
      </p:sp>
    </p:spTree>
    <p:extLst>
      <p:ext uri="{BB962C8B-B14F-4D97-AF65-F5344CB8AC3E}">
        <p14:creationId xmlns:p14="http://schemas.microsoft.com/office/powerpoint/2010/main" val="104254036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B"/>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33CC"/>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6D796DC-C089-4F3B-99FB-CF0C774E9048}" type="datetimeFigureOut">
              <a:rPr lang="en-US" smtClean="0"/>
              <a:t>7/11/2025</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6DED8D2-CCB4-4E9F-A922-892A04731C2A}" type="slidenum">
              <a:rPr lang="en-US" smtClean="0"/>
              <a:t>‹#›</a:t>
            </a:fld>
            <a:endParaRPr lang="en-US" dirty="0"/>
          </a:p>
        </p:txBody>
      </p:sp>
    </p:spTree>
    <p:extLst>
      <p:ext uri="{BB962C8B-B14F-4D97-AF65-F5344CB8AC3E}">
        <p14:creationId xmlns:p14="http://schemas.microsoft.com/office/powerpoint/2010/main" val="2955184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rgbClr val="0070C0"/>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7B4D9-0240-46C4-B8F8-F9CFDE32C087}"/>
              </a:ext>
            </a:extLst>
          </p:cNvPr>
          <p:cNvSpPr>
            <a:spLocks noGrp="1"/>
          </p:cNvSpPr>
          <p:nvPr>
            <p:ph type="ctrTitle"/>
          </p:nvPr>
        </p:nvSpPr>
        <p:spPr>
          <a:xfrm>
            <a:off x="711200" y="1755648"/>
            <a:ext cx="10769600" cy="1673352"/>
          </a:xfrm>
        </p:spPr>
        <p:txBody>
          <a:bodyPr>
            <a:noAutofit/>
          </a:bodyPr>
          <a:lstStyle/>
          <a:p>
            <a:pPr algn="ctr"/>
            <a:r>
              <a:rPr lang="en-US" sz="7200" dirty="0"/>
              <a:t>2024 OEA Annual Report</a:t>
            </a:r>
            <a:br>
              <a:rPr lang="en-US" sz="7200" dirty="0"/>
            </a:br>
            <a:r>
              <a:rPr lang="en-US" sz="7200" dirty="0"/>
              <a:t>Research Division</a:t>
            </a:r>
          </a:p>
        </p:txBody>
      </p:sp>
      <p:sp>
        <p:nvSpPr>
          <p:cNvPr id="4" name="TextBox 3">
            <a:extLst>
              <a:ext uri="{FF2B5EF4-FFF2-40B4-BE49-F238E27FC236}">
                <a16:creationId xmlns:a16="http://schemas.microsoft.com/office/drawing/2014/main" id="{A935F4F2-D8F8-4957-90B7-BF40F514B3A2}"/>
              </a:ext>
            </a:extLst>
          </p:cNvPr>
          <p:cNvSpPr txBox="1"/>
          <p:nvPr/>
        </p:nvSpPr>
        <p:spPr>
          <a:xfrm>
            <a:off x="234778" y="5128054"/>
            <a:ext cx="11246022" cy="1446550"/>
          </a:xfrm>
          <a:prstGeom prst="rect">
            <a:avLst/>
          </a:prstGeom>
          <a:noFill/>
        </p:spPr>
        <p:txBody>
          <a:bodyPr wrap="square" rtlCol="0">
            <a:spAutoFit/>
          </a:bodyPr>
          <a:lstStyle/>
          <a:p>
            <a:pPr algn="ctr"/>
            <a:r>
              <a:rPr lang="en-US" sz="2200" dirty="0">
                <a:solidFill>
                  <a:schemeClr val="bg1"/>
                </a:solidFill>
              </a:rPr>
              <a:t>Presentation to the Education Assessment And Accountability Review Subcommittee</a:t>
            </a:r>
          </a:p>
          <a:p>
            <a:pPr algn="ctr"/>
            <a:r>
              <a:rPr lang="en-US" sz="2200" dirty="0">
                <a:solidFill>
                  <a:schemeClr val="bg1"/>
                </a:solidFill>
              </a:rPr>
              <a:t>By the Office of Education Accountability</a:t>
            </a:r>
          </a:p>
          <a:p>
            <a:pPr algn="ctr"/>
            <a:endParaRPr lang="en-US" sz="2200" dirty="0">
              <a:solidFill>
                <a:schemeClr val="bg1"/>
              </a:solidFill>
            </a:endParaRPr>
          </a:p>
          <a:p>
            <a:pPr algn="ctr"/>
            <a:r>
              <a:rPr lang="en-US" sz="2200" dirty="0">
                <a:solidFill>
                  <a:schemeClr val="bg1"/>
                </a:solidFill>
              </a:rPr>
              <a:t>July 14, 2025</a:t>
            </a:r>
          </a:p>
        </p:txBody>
      </p:sp>
    </p:spTree>
    <p:extLst>
      <p:ext uri="{BB962C8B-B14F-4D97-AF65-F5344CB8AC3E}">
        <p14:creationId xmlns:p14="http://schemas.microsoft.com/office/powerpoint/2010/main" val="335960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E6252-52B9-423C-AE72-2E957905EF72}"/>
              </a:ext>
            </a:extLst>
          </p:cNvPr>
          <p:cNvSpPr>
            <a:spLocks noGrp="1"/>
          </p:cNvSpPr>
          <p:nvPr>
            <p:ph type="title"/>
          </p:nvPr>
        </p:nvSpPr>
        <p:spPr/>
        <p:txBody>
          <a:bodyPr>
            <a:normAutofit fontScale="90000"/>
          </a:bodyPr>
          <a:lstStyle/>
          <a:p>
            <a:pPr algn="ctr"/>
            <a:r>
              <a:rPr lang="en-US" dirty="0"/>
              <a:t>Provisions Of KRS 7.410 </a:t>
            </a:r>
            <a:br>
              <a:rPr lang="en-US" dirty="0"/>
            </a:br>
            <a:r>
              <a:rPr lang="en-US" dirty="0"/>
              <a:t>Relevant to OEA Research Functions</a:t>
            </a:r>
          </a:p>
        </p:txBody>
      </p:sp>
      <p:sp>
        <p:nvSpPr>
          <p:cNvPr id="3" name="Content Placeholder 2">
            <a:extLst>
              <a:ext uri="{FF2B5EF4-FFF2-40B4-BE49-F238E27FC236}">
                <a16:creationId xmlns:a16="http://schemas.microsoft.com/office/drawing/2014/main" id="{7DC2F6C7-7C9D-4438-97BA-B0BAAEF0D799}"/>
              </a:ext>
            </a:extLst>
          </p:cNvPr>
          <p:cNvSpPr>
            <a:spLocks noGrp="1"/>
          </p:cNvSpPr>
          <p:nvPr>
            <p:ph idx="1"/>
          </p:nvPr>
        </p:nvSpPr>
        <p:spPr>
          <a:xfrm>
            <a:off x="383059" y="1408176"/>
            <a:ext cx="11199341" cy="4992625"/>
          </a:xfrm>
        </p:spPr>
        <p:txBody>
          <a:bodyPr>
            <a:normAutofit fontScale="77500" lnSpcReduction="20000"/>
          </a:bodyPr>
          <a:lstStyle/>
          <a:p>
            <a:pPr marL="118872" indent="0" algn="ctr">
              <a:buNone/>
            </a:pPr>
            <a:endParaRPr lang="en-US" sz="3800" b="1" dirty="0"/>
          </a:p>
          <a:p>
            <a:pPr marL="118872" indent="0" algn="ctr">
              <a:buNone/>
            </a:pPr>
            <a:r>
              <a:rPr lang="en-US" sz="3800" b="1" dirty="0"/>
              <a:t>Duties of OEA Include:</a:t>
            </a:r>
          </a:p>
          <a:p>
            <a:pPr marL="118872" indent="0" algn="ctr">
              <a:buNone/>
            </a:pPr>
            <a:endParaRPr lang="en-US" b="1" dirty="0"/>
          </a:p>
          <a:p>
            <a:r>
              <a:rPr lang="en-US" dirty="0"/>
              <a:t>“ Monitor the elementary and secondary public education system, including actions taken and reports issued by the Kentucky Board of Education, the Education Professional Standards Board, the commissioner of education, the Department of Education, and local school districts.”</a:t>
            </a:r>
          </a:p>
          <a:p>
            <a:pPr marL="457200" lvl="1" indent="0">
              <a:buNone/>
            </a:pPr>
            <a:endParaRPr lang="en-US" dirty="0"/>
          </a:p>
          <a:p>
            <a:r>
              <a:rPr lang="en-US" dirty="0"/>
              <a:t>EAARS adopts annual research agenda</a:t>
            </a:r>
          </a:p>
          <a:p>
            <a:endParaRPr lang="en-US" dirty="0"/>
          </a:p>
          <a:p>
            <a:r>
              <a:rPr lang="en-US" dirty="0"/>
              <a:t>Upon direction of EAARS</a:t>
            </a:r>
          </a:p>
          <a:p>
            <a:pPr lvl="1"/>
            <a:r>
              <a:rPr lang="en-US" dirty="0"/>
              <a:t>Verify accuracy of  reports</a:t>
            </a:r>
          </a:p>
          <a:p>
            <a:pPr lvl="1"/>
            <a:r>
              <a:rPr lang="en-US" dirty="0"/>
              <a:t>Validate state assessment system</a:t>
            </a:r>
          </a:p>
          <a:p>
            <a:pPr lvl="1"/>
            <a:r>
              <a:rPr lang="en-US" dirty="0"/>
              <a:t>Review finance system</a:t>
            </a:r>
          </a:p>
          <a:p>
            <a:endParaRPr lang="en-US" dirty="0"/>
          </a:p>
          <a:p>
            <a:endParaRPr lang="en-US" dirty="0"/>
          </a:p>
          <a:p>
            <a:endParaRPr lang="en-US" dirty="0"/>
          </a:p>
          <a:p>
            <a:endParaRPr lang="en-US" dirty="0"/>
          </a:p>
          <a:p>
            <a:endParaRPr lang="en-US" dirty="0"/>
          </a:p>
          <a:p>
            <a:pPr marL="118872" indent="0">
              <a:buNone/>
            </a:pPr>
            <a:endParaRPr lang="en-US" dirty="0"/>
          </a:p>
          <a:p>
            <a:endParaRPr lang="en-US" dirty="0"/>
          </a:p>
          <a:p>
            <a:endParaRPr lang="en-US" dirty="0"/>
          </a:p>
        </p:txBody>
      </p:sp>
    </p:spTree>
    <p:extLst>
      <p:ext uri="{BB962C8B-B14F-4D97-AF65-F5344CB8AC3E}">
        <p14:creationId xmlns:p14="http://schemas.microsoft.com/office/powerpoint/2010/main" val="424384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E6252-52B9-423C-AE72-2E957905EF72}"/>
              </a:ext>
            </a:extLst>
          </p:cNvPr>
          <p:cNvSpPr>
            <a:spLocks noGrp="1"/>
          </p:cNvSpPr>
          <p:nvPr>
            <p:ph type="title"/>
          </p:nvPr>
        </p:nvSpPr>
        <p:spPr/>
        <p:txBody>
          <a:bodyPr/>
          <a:lstStyle/>
          <a:p>
            <a:pPr algn="ctr"/>
            <a:r>
              <a:rPr lang="en-US" dirty="0"/>
              <a:t>Research Staff Functions</a:t>
            </a:r>
          </a:p>
        </p:txBody>
      </p:sp>
      <p:sp>
        <p:nvSpPr>
          <p:cNvPr id="3" name="Content Placeholder 2">
            <a:extLst>
              <a:ext uri="{FF2B5EF4-FFF2-40B4-BE49-F238E27FC236}">
                <a16:creationId xmlns:a16="http://schemas.microsoft.com/office/drawing/2014/main" id="{7DC2F6C7-7C9D-4438-97BA-B0BAAEF0D799}"/>
              </a:ext>
            </a:extLst>
          </p:cNvPr>
          <p:cNvSpPr>
            <a:spLocks noGrp="1"/>
          </p:cNvSpPr>
          <p:nvPr>
            <p:ph idx="1"/>
          </p:nvPr>
        </p:nvSpPr>
        <p:spPr>
          <a:xfrm>
            <a:off x="-1" y="1537252"/>
            <a:ext cx="11953461" cy="5320748"/>
          </a:xfrm>
        </p:spPr>
        <p:txBody>
          <a:bodyPr>
            <a:normAutofit fontScale="40000" lnSpcReduction="20000"/>
          </a:bodyPr>
          <a:lstStyle/>
          <a:p>
            <a:r>
              <a:rPr lang="en-US" sz="6000" dirty="0"/>
              <a:t>Carry out EAARS-adopted research agenda</a:t>
            </a:r>
          </a:p>
          <a:p>
            <a:pPr lvl="1"/>
            <a:r>
              <a:rPr lang="en-US" sz="5500" dirty="0"/>
              <a:t>OEA analyzes all state data available on requested topics</a:t>
            </a:r>
          </a:p>
          <a:p>
            <a:pPr lvl="2"/>
            <a:r>
              <a:rPr lang="en-US" sz="5100" dirty="0"/>
              <a:t>State issued reports</a:t>
            </a:r>
          </a:p>
          <a:p>
            <a:pPr lvl="2"/>
            <a:r>
              <a:rPr lang="en-US" sz="5100" dirty="0"/>
              <a:t>Individual-level data (student, teacher, financial functions)</a:t>
            </a:r>
          </a:p>
          <a:p>
            <a:pPr marL="768096" lvl="2" indent="0">
              <a:buNone/>
            </a:pPr>
            <a:endParaRPr lang="en-US" sz="5100" dirty="0"/>
          </a:p>
          <a:p>
            <a:pPr lvl="1"/>
            <a:r>
              <a:rPr lang="en-US" sz="5500" dirty="0"/>
              <a:t>Staff knowledgeable about data entry standards and data programming</a:t>
            </a:r>
            <a:endParaRPr lang="en-US" sz="5100" dirty="0"/>
          </a:p>
          <a:p>
            <a:pPr lvl="1"/>
            <a:r>
              <a:rPr lang="en-US" sz="5100" dirty="0"/>
              <a:t>Reports may include data findings and recommendations for KDE related to data integrity</a:t>
            </a:r>
          </a:p>
          <a:p>
            <a:pPr lvl="1"/>
            <a:r>
              <a:rPr lang="en-US" sz="5100" dirty="0"/>
              <a:t>Reports also include contextual information from interviews, district/school site visits, or surveys</a:t>
            </a:r>
          </a:p>
          <a:p>
            <a:pPr lvl="1"/>
            <a:endParaRPr lang="en-US" sz="5100" dirty="0"/>
          </a:p>
          <a:p>
            <a:pPr lvl="1"/>
            <a:r>
              <a:rPr lang="en-US" sz="5100" dirty="0"/>
              <a:t>Annual production of District Data Profiles involves monitoring trends and data issues</a:t>
            </a:r>
          </a:p>
          <a:p>
            <a:pPr lvl="1"/>
            <a:endParaRPr lang="en-US" sz="5100" dirty="0"/>
          </a:p>
          <a:p>
            <a:pPr lvl="1"/>
            <a:endParaRPr lang="en-US" sz="6000" dirty="0"/>
          </a:p>
          <a:p>
            <a:r>
              <a:rPr lang="en-US" sz="6000" dirty="0"/>
              <a:t>Short data requests legislative staff (&lt;3 days)</a:t>
            </a:r>
          </a:p>
          <a:p>
            <a:endParaRPr lang="en-US" sz="5100" dirty="0"/>
          </a:p>
          <a:p>
            <a:r>
              <a:rPr lang="en-US" sz="6000" dirty="0"/>
              <a:t>General monitoring of meetings and reports</a:t>
            </a:r>
          </a:p>
          <a:p>
            <a:pPr marL="118872" indent="0">
              <a:buNone/>
            </a:pPr>
            <a:endParaRPr lang="en-US" dirty="0"/>
          </a:p>
        </p:txBody>
      </p:sp>
    </p:spTree>
    <p:extLst>
      <p:ext uri="{BB962C8B-B14F-4D97-AF65-F5344CB8AC3E}">
        <p14:creationId xmlns:p14="http://schemas.microsoft.com/office/powerpoint/2010/main" val="281992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DF50-24FE-46DE-8E58-E182DEC466EB}"/>
              </a:ext>
            </a:extLst>
          </p:cNvPr>
          <p:cNvSpPr>
            <a:spLocks noGrp="1"/>
          </p:cNvSpPr>
          <p:nvPr>
            <p:ph type="title"/>
          </p:nvPr>
        </p:nvSpPr>
        <p:spPr/>
        <p:txBody>
          <a:bodyPr/>
          <a:lstStyle/>
          <a:p>
            <a:pPr algn="ctr"/>
            <a:r>
              <a:rPr lang="en-US" dirty="0"/>
              <a:t>Staffing Changes, 2024</a:t>
            </a:r>
          </a:p>
        </p:txBody>
      </p:sp>
      <p:sp>
        <p:nvSpPr>
          <p:cNvPr id="3" name="Content Placeholder 2">
            <a:extLst>
              <a:ext uri="{FF2B5EF4-FFF2-40B4-BE49-F238E27FC236}">
                <a16:creationId xmlns:a16="http://schemas.microsoft.com/office/drawing/2014/main" id="{7A391446-E935-4005-8434-8DA7C857954E}"/>
              </a:ext>
            </a:extLst>
          </p:cNvPr>
          <p:cNvSpPr>
            <a:spLocks noGrp="1"/>
          </p:cNvSpPr>
          <p:nvPr>
            <p:ph idx="1"/>
          </p:nvPr>
        </p:nvSpPr>
        <p:spPr/>
        <p:txBody>
          <a:bodyPr>
            <a:normAutofit fontScale="92500"/>
          </a:bodyPr>
          <a:lstStyle/>
          <a:p>
            <a:r>
              <a:rPr lang="en-US" dirty="0"/>
              <a:t>2024: OEA research staff included 1 research director, 5 analysts, including a data base administrator (retired, Sept., 2024)</a:t>
            </a:r>
          </a:p>
          <a:p>
            <a:pPr lvl="1"/>
            <a:r>
              <a:rPr lang="en-US" dirty="0"/>
              <a:t>OEA initiated collaboration with Office of Computing and Technology (OCIT) to update and maintain coding of DDP data and upgrade and maintain  OEA data base</a:t>
            </a:r>
          </a:p>
          <a:p>
            <a:pPr lvl="1"/>
            <a:endParaRPr lang="en-US" dirty="0"/>
          </a:p>
          <a:p>
            <a:r>
              <a:rPr lang="en-US" dirty="0"/>
              <a:t>2025: OEA research staff includes 1 research director, 4 analysts,</a:t>
            </a:r>
          </a:p>
          <a:p>
            <a:pPr lvl="1"/>
            <a:r>
              <a:rPr lang="en-US" dirty="0"/>
              <a:t>OCIT collaborators</a:t>
            </a:r>
          </a:p>
          <a:p>
            <a:pPr lvl="1"/>
            <a:r>
              <a:rPr lang="en-US" dirty="0"/>
              <a:t>Additional training of OEA research analysts to carry on core DDP analyses</a:t>
            </a:r>
          </a:p>
        </p:txBody>
      </p:sp>
    </p:spTree>
    <p:extLst>
      <p:ext uri="{BB962C8B-B14F-4D97-AF65-F5344CB8AC3E}">
        <p14:creationId xmlns:p14="http://schemas.microsoft.com/office/powerpoint/2010/main" val="200294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CEB8-849B-4EF8-B485-F3C99D284273}"/>
              </a:ext>
            </a:extLst>
          </p:cNvPr>
          <p:cNvSpPr>
            <a:spLocks noGrp="1"/>
          </p:cNvSpPr>
          <p:nvPr>
            <p:ph type="title"/>
          </p:nvPr>
        </p:nvSpPr>
        <p:spPr/>
        <p:txBody>
          <a:bodyPr>
            <a:normAutofit/>
          </a:bodyPr>
          <a:lstStyle/>
          <a:p>
            <a:pPr algn="ctr"/>
            <a:r>
              <a:rPr lang="en-US" dirty="0"/>
              <a:t>2024 Research Agenda</a:t>
            </a:r>
          </a:p>
        </p:txBody>
      </p:sp>
      <p:sp>
        <p:nvSpPr>
          <p:cNvPr id="3" name="Content Placeholder 2">
            <a:extLst>
              <a:ext uri="{FF2B5EF4-FFF2-40B4-BE49-F238E27FC236}">
                <a16:creationId xmlns:a16="http://schemas.microsoft.com/office/drawing/2014/main" id="{27624F12-BC1A-4B16-A214-277FC4185D7D}"/>
              </a:ext>
            </a:extLst>
          </p:cNvPr>
          <p:cNvSpPr>
            <a:spLocks noGrp="1"/>
          </p:cNvSpPr>
          <p:nvPr>
            <p:ph idx="1"/>
          </p:nvPr>
        </p:nvSpPr>
        <p:spPr/>
        <p:txBody>
          <a:bodyPr/>
          <a:lstStyle/>
          <a:p>
            <a:r>
              <a:rPr lang="en-US" dirty="0"/>
              <a:t>Kentucky District Data Profiles, 2023</a:t>
            </a:r>
          </a:p>
          <a:p>
            <a:endParaRPr lang="en-US" dirty="0"/>
          </a:p>
          <a:p>
            <a:r>
              <a:rPr lang="en-US" dirty="0"/>
              <a:t>School District Governance Models And Interventions</a:t>
            </a:r>
          </a:p>
          <a:p>
            <a:endParaRPr lang="en-US" dirty="0"/>
          </a:p>
          <a:p>
            <a:r>
              <a:rPr lang="en-US" dirty="0"/>
              <a:t>Student Achievement: Lessons Learned From Kentucky’s Relatively Highest- And Lowest-Performing Schools</a:t>
            </a:r>
          </a:p>
          <a:p>
            <a:pPr marL="118872" indent="0">
              <a:buNone/>
            </a:pPr>
            <a:endParaRPr lang="en-US" dirty="0"/>
          </a:p>
        </p:txBody>
      </p:sp>
    </p:spTree>
    <p:extLst>
      <p:ext uri="{BB962C8B-B14F-4D97-AF65-F5344CB8AC3E}">
        <p14:creationId xmlns:p14="http://schemas.microsoft.com/office/powerpoint/2010/main" val="196839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CEB8-849B-4EF8-B485-F3C99D284273}"/>
              </a:ext>
            </a:extLst>
          </p:cNvPr>
          <p:cNvSpPr>
            <a:spLocks noGrp="1"/>
          </p:cNvSpPr>
          <p:nvPr>
            <p:ph type="title"/>
          </p:nvPr>
        </p:nvSpPr>
        <p:spPr/>
        <p:txBody>
          <a:bodyPr>
            <a:normAutofit/>
          </a:bodyPr>
          <a:lstStyle/>
          <a:p>
            <a:pPr algn="ctr"/>
            <a:r>
              <a:rPr lang="en-US" dirty="0"/>
              <a:t>2025 Research Agenda</a:t>
            </a:r>
          </a:p>
        </p:txBody>
      </p:sp>
      <p:sp>
        <p:nvSpPr>
          <p:cNvPr id="3" name="Content Placeholder 2">
            <a:extLst>
              <a:ext uri="{FF2B5EF4-FFF2-40B4-BE49-F238E27FC236}">
                <a16:creationId xmlns:a16="http://schemas.microsoft.com/office/drawing/2014/main" id="{27624F12-BC1A-4B16-A214-277FC4185D7D}"/>
              </a:ext>
            </a:extLst>
          </p:cNvPr>
          <p:cNvSpPr>
            <a:spLocks noGrp="1"/>
          </p:cNvSpPr>
          <p:nvPr>
            <p:ph idx="1"/>
          </p:nvPr>
        </p:nvSpPr>
        <p:spPr/>
        <p:txBody>
          <a:bodyPr/>
          <a:lstStyle/>
          <a:p>
            <a:r>
              <a:rPr lang="en-US" dirty="0"/>
              <a:t>Kentucky District Data Profiles, 2024</a:t>
            </a:r>
          </a:p>
          <a:p>
            <a:endParaRPr lang="en-US" dirty="0"/>
          </a:p>
          <a:p>
            <a:r>
              <a:rPr lang="en-US" dirty="0"/>
              <a:t>Analysis Of Student Discipline Data In Kentucky Schools</a:t>
            </a:r>
          </a:p>
          <a:p>
            <a:endParaRPr lang="en-US" dirty="0"/>
          </a:p>
          <a:p>
            <a:r>
              <a:rPr lang="en-US" dirty="0"/>
              <a:t>Early Childhood Regional Training Centers (RTCs)</a:t>
            </a:r>
          </a:p>
        </p:txBody>
      </p:sp>
    </p:spTree>
    <p:extLst>
      <p:ext uri="{BB962C8B-B14F-4D97-AF65-F5344CB8AC3E}">
        <p14:creationId xmlns:p14="http://schemas.microsoft.com/office/powerpoint/2010/main" val="1335174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3251A-C6EC-4788-98F0-09C6C0B96B11}"/>
              </a:ext>
            </a:extLst>
          </p:cNvPr>
          <p:cNvSpPr>
            <a:spLocks noGrp="1"/>
          </p:cNvSpPr>
          <p:nvPr>
            <p:ph type="title"/>
          </p:nvPr>
        </p:nvSpPr>
        <p:spPr/>
        <p:txBody>
          <a:bodyPr/>
          <a:lstStyle/>
          <a:p>
            <a:pPr algn="ctr"/>
            <a:r>
              <a:rPr lang="en-US" dirty="0"/>
              <a:t>NCSL Notable Document Award, 2024</a:t>
            </a:r>
          </a:p>
        </p:txBody>
      </p:sp>
      <p:sp>
        <p:nvSpPr>
          <p:cNvPr id="3" name="Content Placeholder 2">
            <a:extLst>
              <a:ext uri="{FF2B5EF4-FFF2-40B4-BE49-F238E27FC236}">
                <a16:creationId xmlns:a16="http://schemas.microsoft.com/office/drawing/2014/main" id="{5EE295E4-28BE-404F-ADA6-A94C5D4EE4DC}"/>
              </a:ext>
            </a:extLst>
          </p:cNvPr>
          <p:cNvSpPr>
            <a:spLocks noGrp="1"/>
          </p:cNvSpPr>
          <p:nvPr>
            <p:ph idx="1"/>
          </p:nvPr>
        </p:nvSpPr>
        <p:spPr/>
        <p:txBody>
          <a:bodyPr/>
          <a:lstStyle/>
          <a:p>
            <a:r>
              <a:rPr lang="en-US" dirty="0"/>
              <a:t>Awarded by NCSL research librarians for “Kentucky Public School Staffing Shortages”</a:t>
            </a:r>
          </a:p>
          <a:p>
            <a:endParaRPr lang="en-US" dirty="0"/>
          </a:p>
          <a:p>
            <a:r>
              <a:rPr lang="en-US" dirty="0"/>
              <a:t>OEA’s 10</a:t>
            </a:r>
            <a:r>
              <a:rPr lang="en-US" baseline="30000" dirty="0"/>
              <a:t>th</a:t>
            </a:r>
            <a:r>
              <a:rPr lang="en-US" dirty="0"/>
              <a:t> NCSL Notable Document Award</a:t>
            </a:r>
          </a:p>
        </p:txBody>
      </p:sp>
    </p:spTree>
    <p:extLst>
      <p:ext uri="{BB962C8B-B14F-4D97-AF65-F5344CB8AC3E}">
        <p14:creationId xmlns:p14="http://schemas.microsoft.com/office/powerpoint/2010/main" val="3283811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ALRC">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OEALRC" id="{4A6FCC9B-00A9-4DA8-82E8-ACEFC2EFED6C}" vid="{2F74C2A3-1F42-4D56-AA35-C2FE8B3627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7474</TotalTime>
  <Words>368</Words>
  <Application>Microsoft Office PowerPoint</Application>
  <PresentationFormat>Widescreen</PresentationFormat>
  <Paragraphs>68</Paragraphs>
  <Slides>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Corbel</vt:lpstr>
      <vt:lpstr>Times New Roman</vt:lpstr>
      <vt:lpstr>Wingdings</vt:lpstr>
      <vt:lpstr>Wingdings 2</vt:lpstr>
      <vt:lpstr>Wingdings 3</vt:lpstr>
      <vt:lpstr>OEALRC</vt:lpstr>
      <vt:lpstr>2024 OEA Annual Report Research Division</vt:lpstr>
      <vt:lpstr>Provisions Of KRS 7.410  Relevant to OEA Research Functions</vt:lpstr>
      <vt:lpstr>Research Staff Functions</vt:lpstr>
      <vt:lpstr>Staffing Changes, 2024</vt:lpstr>
      <vt:lpstr>2024 Research Agenda</vt:lpstr>
      <vt:lpstr>2025 Research Agenda</vt:lpstr>
      <vt:lpstr>NCSL Notable Document Award, 2024</vt:lpstr>
    </vt:vector>
  </TitlesOfParts>
  <Company>LRC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Data Profiles School Year 2021-2022</dc:title>
  <dc:creator>Liguori, Bart (LRC)</dc:creator>
  <cp:lastModifiedBy>Nelson, Deborah (LRC)</cp:lastModifiedBy>
  <cp:revision>196</cp:revision>
  <cp:lastPrinted>2025-07-11T13:19:16Z</cp:lastPrinted>
  <dcterms:created xsi:type="dcterms:W3CDTF">2023-07-13T17:00:40Z</dcterms:created>
  <dcterms:modified xsi:type="dcterms:W3CDTF">2025-07-11T13:31:09Z</dcterms:modified>
</cp:coreProperties>
</file>