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84" r:id="rId3"/>
    <p:sldId id="335" r:id="rId4"/>
    <p:sldId id="298" r:id="rId5"/>
    <p:sldId id="259" r:id="rId6"/>
    <p:sldId id="276" r:id="rId7"/>
    <p:sldId id="319" r:id="rId8"/>
    <p:sldId id="337" r:id="rId9"/>
    <p:sldId id="314" r:id="rId10"/>
    <p:sldId id="300" r:id="rId11"/>
    <p:sldId id="460" r:id="rId12"/>
    <p:sldId id="323" r:id="rId13"/>
    <p:sldId id="476" r:id="rId14"/>
    <p:sldId id="473" r:id="rId15"/>
    <p:sldId id="467" r:id="rId16"/>
    <p:sldId id="329" r:id="rId17"/>
    <p:sldId id="340" r:id="rId18"/>
    <p:sldId id="470" r:id="rId19"/>
    <p:sldId id="350" r:id="rId20"/>
    <p:sldId id="341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5" autoAdjust="0"/>
    <p:restoredTop sz="69338" autoAdjust="0"/>
  </p:normalViewPr>
  <p:slideViewPr>
    <p:cSldViewPr snapToGrid="0">
      <p:cViewPr varScale="1">
        <p:scale>
          <a:sx n="78" d="100"/>
          <a:sy n="78" d="100"/>
        </p:scale>
        <p:origin x="18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AC5E8C-BE57-413D-83FB-8548C35B2089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1C8364-A03F-4082-A4BA-AA13EEB47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98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9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6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5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5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1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3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1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9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>
              <a:buClr>
                <a:schemeClr val="tx1"/>
              </a:buClr>
              <a:defRPr/>
            </a:pPr>
            <a:endParaRPr lang="en-US" dirty="0"/>
          </a:p>
          <a:p>
            <a:pPr defTabSz="966529">
              <a:buClr>
                <a:schemeClr val="tx1"/>
              </a:buClr>
              <a:defRPr/>
            </a:pPr>
            <a:endParaRPr lang="en-US" dirty="0"/>
          </a:p>
          <a:p>
            <a:pPr defTabSz="966529"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8364-A03F-4082-A4BA-AA13EEB47C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0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33C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8824-5F27-428A-ACF1-BB3B86A92BB6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39780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98A-C5A6-42E5-AB39-303E3E0FEFE3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5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33C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BC1D-DA43-4AB2-870B-1CE4FA49F71A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9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0CAA-1515-43D4-BF6F-8634842FE849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6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A91-FA49-4FCB-A55B-B5578E95C122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613A-EF1B-44DB-BA44-C14B033A7BE4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4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0879-9FF0-4795-84B2-6F0BF1D8D747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4F82-2034-4348-ACB4-6A2CEAEA344F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0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BC3-1FFA-4909-A1E0-530EC538629B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01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B192-4133-4A7D-BC7E-26190DBB8042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8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DF7F-4E8D-4914-99FA-0E3614A8127F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5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E30-6E16-4EF9-BE72-309BE6CE9F4A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8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A5D3-C11B-48D0-ACA4-D42999CA09DE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89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01A-B393-4698-8D56-ECE9CC3587E6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59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C3B8-5128-4946-B900-7C506A316209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33C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CC9E-2FA6-43E0-A229-1708092AC727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0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13B8-D9F1-4E72-9B76-FE8F46AD71F2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1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409-159E-4FB0-A012-91F81573BC18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EC1F-ADDA-4C75-A227-915A12CD36A4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9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83E-EB16-4ED3-B4A9-03105B6E3CE9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0422-E796-48E1-BDBB-6838402A4E07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7543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E2453B0D-C06E-4F1C-84FE-22EB2D99E7EE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33C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1BA427-6303-45B8-A031-97E68DC4C206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70C0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C857-41CD-4098-8890-D55082ACF1FC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D8D2-CCB4-4E9F-A922-892A0473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1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B53AB3-9C73-4943-91A1-4C82CEE5C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917"/>
            <a:ext cx="12402355" cy="82422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2F26E3-4811-471F-B314-C0EF6A9F728E}"/>
              </a:ext>
            </a:extLst>
          </p:cNvPr>
          <p:cNvSpPr txBox="1">
            <a:spLocks/>
          </p:cNvSpPr>
          <p:nvPr/>
        </p:nvSpPr>
        <p:spPr>
          <a:xfrm>
            <a:off x="4250725" y="959600"/>
            <a:ext cx="7743568" cy="151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Kentucky District Data Profiles</a:t>
            </a:r>
            <a:br>
              <a:rPr lang="en-US" sz="4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School Year 2024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A98D0D9-97FC-417D-B4D4-6FF8488FE497}"/>
              </a:ext>
            </a:extLst>
          </p:cNvPr>
          <p:cNvSpPr txBox="1">
            <a:spLocks/>
          </p:cNvSpPr>
          <p:nvPr/>
        </p:nvSpPr>
        <p:spPr>
          <a:xfrm>
            <a:off x="569843" y="4138868"/>
            <a:ext cx="11622157" cy="2252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bg1"/>
                </a:solidFill>
                <a:cs typeface="Arial" pitchFamily="34" charset="0"/>
              </a:rPr>
              <a:t>Presentation to the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bg1"/>
                </a:solidFill>
                <a:cs typeface="Arial" pitchFamily="34" charset="0"/>
              </a:rPr>
              <a:t> Education Assessment and Accountability Review Subcommittee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bg1"/>
                </a:solidFill>
                <a:cs typeface="Arial" pitchFamily="34" charset="0"/>
              </a:rPr>
              <a:t>by the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bg1"/>
                </a:solidFill>
                <a:cs typeface="Arial" pitchFamily="34" charset="0"/>
              </a:rPr>
              <a:t>Office of Education Accountability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bg1"/>
                </a:solidFill>
                <a:cs typeface="Arial" pitchFamily="34" charset="0"/>
              </a:rPr>
              <a:t>July 14, 2025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D4103-3D74-4E87-8DF9-8EE94539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8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58B7-785D-4110-8347-3F5E7E35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Examples Of OEA-Calculated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E2E42-EC45-4D7D-B346-E30B1BF5A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Pupil-to-counselor ratios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Total number of district and school administrators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Salaries and benefits as a percent of general fund expenditures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Percent of teachers by rank</a:t>
            </a:r>
          </a:p>
          <a:p>
            <a:pPr marL="118872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Postsecondary readiness rates by indicator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B95FA-E5DA-4CA0-ADBB-0B1727FE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C807-AE00-4F6A-8E6E-2BA8CE39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155448"/>
            <a:ext cx="12056076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Changes In Adjusted Average Daily Attendance (AADA)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2015-2024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C59D-968E-466A-8D41-8C783F2C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AADA is the foundational number driving calculations of revenue through the SEEK funding formula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AADA calculation reflects both student enrollment and attendance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Statewide, AADA declined by 6.4 percent from 2015 to 2024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District trends varied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105 districts declined by 5 percent or more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20 districts increased by 5 percent or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48C55-6E63-4A8C-9AD3-6004E250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D15E-00D1-449D-9D53-34148F21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Percentage Change AADA, 2015-2024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6445-8F35-48B6-BF99-3F531598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8F1D6-C20B-45AB-996C-EC2FC4FC9D1D}"/>
              </a:ext>
            </a:extLst>
          </p:cNvPr>
          <p:cNvSpPr txBox="1"/>
          <p:nvPr/>
        </p:nvSpPr>
        <p:spPr>
          <a:xfrm>
            <a:off x="1906713" y="6401990"/>
            <a:ext cx="7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F49FE-3504-4184-A38F-F5EA62649590}"/>
              </a:ext>
            </a:extLst>
          </p:cNvPr>
          <p:cNvSpPr txBox="1"/>
          <p:nvPr/>
        </p:nvSpPr>
        <p:spPr>
          <a:xfrm>
            <a:off x="9465766" y="6401989"/>
            <a:ext cx="80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9CC26-17E0-4A45-8C2A-8B4F9B5C03A8}"/>
              </a:ext>
            </a:extLst>
          </p:cNvPr>
          <p:cNvSpPr txBox="1"/>
          <p:nvPr/>
        </p:nvSpPr>
        <p:spPr>
          <a:xfrm>
            <a:off x="3929508" y="6146841"/>
            <a:ext cx="31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Percentage Change AADA</a:t>
            </a:r>
          </a:p>
        </p:txBody>
      </p:sp>
      <p:pic>
        <p:nvPicPr>
          <p:cNvPr id="14" name="slide2" descr="Dashboard 1">
            <a:extLst>
              <a:ext uri="{FF2B5EF4-FFF2-40B4-BE49-F238E27FC236}">
                <a16:creationId xmlns:a16="http://schemas.microsoft.com/office/drawing/2014/main" id="{1BDDD38C-5075-4A28-8C76-E3033A19C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3" b="23423"/>
          <a:stretch/>
        </p:blipFill>
        <p:spPr>
          <a:xfrm>
            <a:off x="221990" y="1534623"/>
            <a:ext cx="10972800" cy="4665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64E059-2DDE-4F2B-BF73-80BC0F011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41303" y="6476998"/>
            <a:ext cx="7024463" cy="29432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6D9DE85-9B90-4BE5-AE96-C0ABE584C1D9}"/>
              </a:ext>
            </a:extLst>
          </p:cNvPr>
          <p:cNvSpPr/>
          <p:nvPr/>
        </p:nvSpPr>
        <p:spPr>
          <a:xfrm>
            <a:off x="4273319" y="3669870"/>
            <a:ext cx="358346" cy="19770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6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A158-17F1-4F2F-8D26-EF87D115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Students With Disabilities Eligible For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Special Education Services, 2015 And 2024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DB9A6B-2396-4888-A3A8-ACD765628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563" y="1664484"/>
            <a:ext cx="9999208" cy="4141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85506-A93A-4C5B-8731-F4117BEB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341ED-834A-40C6-989D-8BDAE1F926A4}"/>
              </a:ext>
            </a:extLst>
          </p:cNvPr>
          <p:cNvSpPr txBox="1"/>
          <p:nvPr/>
        </p:nvSpPr>
        <p:spPr>
          <a:xfrm>
            <a:off x="642059" y="6062121"/>
            <a:ext cx="103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Note: Percentages are calculated using end-of-year student membership.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4EEC9-1CA5-4119-9208-0BA2D1522A42}"/>
              </a:ext>
            </a:extLst>
          </p:cNvPr>
          <p:cNvSpPr/>
          <p:nvPr/>
        </p:nvSpPr>
        <p:spPr>
          <a:xfrm>
            <a:off x="1060824" y="5379971"/>
            <a:ext cx="1087395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60A4B-68AE-469E-BD0C-319C1D91C15D}"/>
              </a:ext>
            </a:extLst>
          </p:cNvPr>
          <p:cNvSpPr/>
          <p:nvPr/>
        </p:nvSpPr>
        <p:spPr>
          <a:xfrm>
            <a:off x="5552302" y="5365583"/>
            <a:ext cx="1087395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C3AB3-6820-4E2C-9BD4-C30904A80248}"/>
              </a:ext>
            </a:extLst>
          </p:cNvPr>
          <p:cNvSpPr/>
          <p:nvPr/>
        </p:nvSpPr>
        <p:spPr>
          <a:xfrm>
            <a:off x="9139880" y="5365583"/>
            <a:ext cx="1087395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337B-A61E-42A8-AE16-0785FBE6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Starting Teacher Salary, 2024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224C7CF-E827-4D53-AA8F-E5F608B0C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432" y="1527757"/>
            <a:ext cx="10622289" cy="46422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6A84E-725C-435E-A8EE-859C6A07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3EA3-6B05-43EB-AD13-DA6456CFE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890" y="6398402"/>
            <a:ext cx="6592220" cy="3529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40FAA5-6E6D-4B2E-B46C-EF561EAEC34D}"/>
              </a:ext>
            </a:extLst>
          </p:cNvPr>
          <p:cNvSpPr txBox="1"/>
          <p:nvPr/>
        </p:nvSpPr>
        <p:spPr>
          <a:xfrm>
            <a:off x="1728625" y="6379587"/>
            <a:ext cx="107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$35,150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74D496-1E61-4A44-9001-A41B17EDBF77}"/>
              </a:ext>
            </a:extLst>
          </p:cNvPr>
          <p:cNvSpPr txBox="1"/>
          <p:nvPr/>
        </p:nvSpPr>
        <p:spPr>
          <a:xfrm>
            <a:off x="9392110" y="6299546"/>
            <a:ext cx="107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$49,555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0A615-700E-4451-9354-6914C9651C2F}"/>
              </a:ext>
            </a:extLst>
          </p:cNvPr>
          <p:cNvSpPr txBox="1"/>
          <p:nvPr/>
        </p:nvSpPr>
        <p:spPr>
          <a:xfrm>
            <a:off x="4580416" y="6050110"/>
            <a:ext cx="31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Starting Teacher Salary</a:t>
            </a:r>
          </a:p>
        </p:txBody>
      </p:sp>
    </p:spTree>
    <p:extLst>
      <p:ext uri="{BB962C8B-B14F-4D97-AF65-F5344CB8AC3E}">
        <p14:creationId xmlns:p14="http://schemas.microsoft.com/office/powerpoint/2010/main" val="251181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7704-5A9F-4C59-B2B7-268262EA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Average Starting Teacher Salary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Surrounding States And US, 2024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0232BD8-4068-4427-8959-446128CCED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32608" y="2533134"/>
          <a:ext cx="4893271" cy="383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187">
                  <a:extLst>
                    <a:ext uri="{9D8B030D-6E8A-4147-A177-3AD203B41FA5}">
                      <a16:colId xmlns:a16="http://schemas.microsoft.com/office/drawing/2014/main" val="1793999682"/>
                    </a:ext>
                  </a:extLst>
                </a:gridCol>
                <a:gridCol w="1456187">
                  <a:extLst>
                    <a:ext uri="{9D8B030D-6E8A-4147-A177-3AD203B41FA5}">
                      <a16:colId xmlns:a16="http://schemas.microsoft.com/office/drawing/2014/main" val="754298157"/>
                    </a:ext>
                  </a:extLst>
                </a:gridCol>
                <a:gridCol w="1980897">
                  <a:extLst>
                    <a:ext uri="{9D8B030D-6E8A-4147-A177-3AD203B41FA5}">
                      <a16:colId xmlns:a16="http://schemas.microsoft.com/office/drawing/2014/main" val="1548718625"/>
                    </a:ext>
                  </a:extLst>
                </a:gridCol>
              </a:tblGrid>
              <a:tr h="3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Rank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Salary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09040"/>
                  </a:ext>
                </a:extLst>
              </a:tr>
              <a:tr h="38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$52,988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63894"/>
                  </a:ext>
                </a:extLst>
              </a:tr>
              <a:tr h="3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51,028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39737"/>
                  </a:ext>
                </a:extLst>
              </a:tr>
              <a:tr h="38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49,941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79844"/>
                  </a:ext>
                </a:extLst>
              </a:tr>
              <a:tr h="3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46,749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16125"/>
                  </a:ext>
                </a:extLst>
              </a:tr>
              <a:tr h="38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KY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46,699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6712"/>
                  </a:ext>
                </a:extLst>
              </a:tr>
              <a:tr h="3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46,526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22882"/>
                  </a:ext>
                </a:extLst>
              </a:tr>
              <a:tr h="38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45,184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83115"/>
                  </a:ext>
                </a:extLst>
              </a:tr>
              <a:tr h="3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44,547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86045"/>
                  </a:ext>
                </a:extLst>
              </a:tr>
              <a:tr h="3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43,480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918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89DA601-A611-4F2E-AA79-6B60AA3D63C6}"/>
              </a:ext>
            </a:extLst>
          </p:cNvPr>
          <p:cNvSpPr txBox="1"/>
          <p:nvPr/>
        </p:nvSpPr>
        <p:spPr>
          <a:xfrm>
            <a:off x="6993925" y="1549965"/>
            <a:ext cx="3867665" cy="85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</a:t>
            </a:r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WIFT-Adjusted Average Starting Teacher Salary* </a:t>
            </a:r>
            <a:endParaRPr lang="en-US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E34D93-783F-429E-BC76-5AB2474227D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09600" y="1596849"/>
            <a:ext cx="538480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Average Starting Teacher Salary </a:t>
            </a:r>
            <a:endParaRPr lang="en-US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41C39E-748E-4B8B-9407-E23818ED9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19918"/>
              </p:ext>
            </p:extLst>
          </p:nvPr>
        </p:nvGraphicFramePr>
        <p:xfrm>
          <a:off x="766120" y="2533135"/>
          <a:ext cx="4893275" cy="383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737">
                  <a:extLst>
                    <a:ext uri="{9D8B030D-6E8A-4147-A177-3AD203B41FA5}">
                      <a16:colId xmlns:a16="http://schemas.microsoft.com/office/drawing/2014/main" val="2158188427"/>
                    </a:ext>
                  </a:extLst>
                </a:gridCol>
                <a:gridCol w="1478737">
                  <a:extLst>
                    <a:ext uri="{9D8B030D-6E8A-4147-A177-3AD203B41FA5}">
                      <a16:colId xmlns:a16="http://schemas.microsoft.com/office/drawing/2014/main" val="2798788038"/>
                    </a:ext>
                  </a:extLst>
                </a:gridCol>
                <a:gridCol w="1935801">
                  <a:extLst>
                    <a:ext uri="{9D8B030D-6E8A-4147-A177-3AD203B41FA5}">
                      <a16:colId xmlns:a16="http://schemas.microsoft.com/office/drawing/2014/main" val="367198718"/>
                    </a:ext>
                  </a:extLst>
                </a:gridCol>
              </a:tblGrid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Rank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Salary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967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$48,666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19877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46,526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47323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45,061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16227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45,007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2561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44,897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00071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42,708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76885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40,055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72472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KY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40,161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0442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38,871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51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0CBD-2010-4B9A-8AB4-D4F403E8CB05}"/>
              </a:ext>
            </a:extLst>
          </p:cNvPr>
          <p:cNvSpPr txBox="1"/>
          <p:nvPr/>
        </p:nvSpPr>
        <p:spPr>
          <a:xfrm>
            <a:off x="6425514" y="6363735"/>
            <a:ext cx="53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CWIFT= Comparable Wage Index for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0FE49-9D81-4BF4-9006-47CB0332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BA18-9B1D-4B01-82B1-A6B4DF45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F3DF-807B-4C1E-B469-7B5D81CD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408176"/>
            <a:ext cx="12006470" cy="5449824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marL="118872" indent="0">
              <a:buNone/>
            </a:pPr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Layout</a:t>
            </a:r>
          </a:p>
          <a:p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Snapshots</a:t>
            </a:r>
          </a:p>
          <a:p>
            <a:pPr marL="457200" lvl="1" indent="0">
              <a:buNone/>
            </a:pPr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Notes (Appendix E</a:t>
            </a:r>
            <a:r>
              <a:rPr lang="en-US" sz="4500" dirty="0"/>
              <a:t>)</a:t>
            </a:r>
          </a:p>
          <a:p>
            <a:pPr lvl="1"/>
            <a:r>
              <a:rPr lang="en-US" sz="4100" dirty="0"/>
              <a:t>State revenue trends and Teachers’ Retirement System (TRS) on-behalf payments</a:t>
            </a:r>
          </a:p>
          <a:p>
            <a:pPr marL="11887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75724-AEF2-46E1-88E4-A71C0279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6509-8092-48D0-85B4-D3DC365C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Per-Pupil Revenues By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F6159-0FBE-4318-A2BC-65273DB6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F9B97-F2F9-47A7-9BB8-8A36F8F17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8" t="14944" r="1182" b="14421"/>
          <a:stretch/>
        </p:blipFill>
        <p:spPr>
          <a:xfrm>
            <a:off x="1065831" y="1603749"/>
            <a:ext cx="9425055" cy="4093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95744C-1696-4F89-929B-20859DCB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578" y="6052773"/>
            <a:ext cx="4801270" cy="733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57B35-2947-4A63-9304-1EF991EC1C79}"/>
              </a:ext>
            </a:extLst>
          </p:cNvPr>
          <p:cNvSpPr txBox="1"/>
          <p:nvPr/>
        </p:nvSpPr>
        <p:spPr>
          <a:xfrm>
            <a:off x="2372498" y="5683441"/>
            <a:ext cx="76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0DAB2-DA78-4293-BC88-995CF128005C}"/>
              </a:ext>
            </a:extLst>
          </p:cNvPr>
          <p:cNvSpPr txBox="1"/>
          <p:nvPr/>
        </p:nvSpPr>
        <p:spPr>
          <a:xfrm>
            <a:off x="4501978" y="5697683"/>
            <a:ext cx="76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E5F4A-25D4-4CAF-8059-2B0E93683941}"/>
              </a:ext>
            </a:extLst>
          </p:cNvPr>
          <p:cNvSpPr txBox="1"/>
          <p:nvPr/>
        </p:nvSpPr>
        <p:spPr>
          <a:xfrm>
            <a:off x="6631458" y="5697683"/>
            <a:ext cx="104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Federal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6160C-2E98-4C68-B0C8-EC074FA8E58E}"/>
              </a:ext>
            </a:extLst>
          </p:cNvPr>
          <p:cNvSpPr txBox="1"/>
          <p:nvPr/>
        </p:nvSpPr>
        <p:spPr>
          <a:xfrm>
            <a:off x="8872151" y="5690562"/>
            <a:ext cx="104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FCD0-6636-4CE0-9523-B46210F023F4}"/>
              </a:ext>
            </a:extLst>
          </p:cNvPr>
          <p:cNvSpPr txBox="1"/>
          <p:nvPr/>
        </p:nvSpPr>
        <p:spPr>
          <a:xfrm rot="16200000">
            <a:off x="-885567" y="3466050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Per-Pupil  Revenue ($)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9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ECDC-8E39-4E91-852C-BB6026A8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448"/>
            <a:ext cx="118872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State Per-Pupil Revenue Associated With Additional General Assembly Appropriations For TRS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7DA1-33B2-43E3-BA38-F50F0F52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75192"/>
            <a:ext cx="11887200" cy="48111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Increased revenue in 2023 included an additional, one-time appropriation of $479.2 million from the General Assembly to TRS on behalf of school districts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Government accounting standards require districts to record on-behalf payments on annual financial reports as both revenues and expenditures</a:t>
            </a:r>
          </a:p>
          <a:p>
            <a:pPr marL="118872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On-behalf payments were also associated with increased state revenue beginning in 2018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reflected an initial appropriation of $498.6 million to support long-term solvency of the TRS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appropriations have continued in each subsequent year and increased over time</a:t>
            </a:r>
          </a:p>
          <a:p>
            <a:pPr marL="118872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8872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Note: Appendix E contains additional information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CDFC8-A058-4195-B556-08FC9F56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6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F60-6772-4C11-AC58-A77C8C15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endParaRPr lang="en-US" sz="5400" dirty="0"/>
          </a:p>
          <a:p>
            <a:pPr marL="118872" indent="0" algn="ctr">
              <a:buNone/>
            </a:pPr>
            <a:endParaRPr lang="en-US" sz="5400" dirty="0"/>
          </a:p>
          <a:p>
            <a:pPr marL="118872" indent="0" algn="ctr">
              <a:buNone/>
            </a:pPr>
            <a:r>
              <a:rPr lang="en-US" sz="7200" b="1" dirty="0">
                <a:latin typeface="Segoe UI" panose="020B0502040204020203" pitchFamily="34" charset="0"/>
                <a:cs typeface="Segoe UI" panose="020B0502040204020203" pitchFamily="34" charset="0"/>
              </a:rPr>
              <a:t>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66FD2-FBD6-47EF-B7C4-6600F5EB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7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BA18-9B1D-4B01-82B1-A6B4DF45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F3DF-807B-4C1E-B469-7B5D81CD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408176"/>
            <a:ext cx="12006470" cy="544982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lvl="1"/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Overview</a:t>
            </a:r>
          </a:p>
          <a:p>
            <a:pPr lvl="1"/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pPr marL="118872" indent="0">
              <a:buNone/>
            </a:pPr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Layout</a:t>
            </a:r>
          </a:p>
          <a:p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Snapshots</a:t>
            </a:r>
          </a:p>
          <a:p>
            <a:pPr lvl="1"/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Notes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7A54B-B86F-4344-9C46-AB12F556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8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8C24-D26E-4C81-98C8-72F1B475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155448"/>
            <a:ext cx="11582399" cy="1252728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Overview: General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BFDF-ACF0-47DE-B463-9E88C90B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3513"/>
            <a:ext cx="12191999" cy="5254487"/>
          </a:xfrm>
        </p:spPr>
        <p:txBody>
          <a:bodyPr>
            <a:normAutofit fontScale="25000" lnSpcReduction="20000"/>
          </a:bodyPr>
          <a:lstStyle/>
          <a:p>
            <a:r>
              <a:rPr lang="en-US" sz="8800" b="1" dirty="0">
                <a:latin typeface="Segoe UI" panose="020B0502040204020203" pitchFamily="34" charset="0"/>
                <a:cs typeface="Segoe UI" panose="020B0502040204020203" pitchFamily="34" charset="0"/>
              </a:rPr>
              <a:t>Snapshot of key education data for 171 districts and a Kentucky state page</a:t>
            </a:r>
          </a:p>
          <a:p>
            <a:pPr lvl="1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Overview and Trends</a:t>
            </a:r>
          </a:p>
          <a:p>
            <a:pPr lvl="1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Staffing</a:t>
            </a:r>
          </a:p>
          <a:p>
            <a:pPr lvl="1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Finance</a:t>
            </a:r>
          </a:p>
          <a:p>
            <a:pPr lvl="1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Performance</a:t>
            </a:r>
          </a:p>
          <a:p>
            <a:endParaRPr lang="en-US" sz="8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800" b="1" dirty="0">
                <a:latin typeface="Segoe UI" panose="020B0502040204020203" pitchFamily="34" charset="0"/>
                <a:cs typeface="Segoe UI" panose="020B0502040204020203" pitchFamily="34" charset="0"/>
              </a:rPr>
              <a:t>Surrounding states and national comparative data</a:t>
            </a:r>
          </a:p>
          <a:p>
            <a:endParaRPr lang="en-US" sz="8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800" b="1" dirty="0">
                <a:latin typeface="Segoe UI" panose="020B0502040204020203" pitchFamily="34" charset="0"/>
                <a:cs typeface="Segoe UI" panose="020B0502040204020203" pitchFamily="34" charset="0"/>
              </a:rPr>
              <a:t>Data include:</a:t>
            </a:r>
          </a:p>
          <a:p>
            <a:pPr lvl="1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Compilation of Kentucky Department of Education (KDE)-calculated district or state data</a:t>
            </a:r>
          </a:p>
          <a:p>
            <a:pPr lvl="1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OEA original calculations from data submitted by districts to KDE</a:t>
            </a:r>
          </a:p>
          <a:p>
            <a:pPr lvl="2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Professional staff data (PSD)</a:t>
            </a:r>
          </a:p>
          <a:p>
            <a:pPr lvl="2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Classified staff data (CSD)</a:t>
            </a:r>
          </a:p>
          <a:p>
            <a:pPr lvl="2"/>
            <a:r>
              <a:rPr lang="en-US" sz="8800" dirty="0">
                <a:latin typeface="Segoe UI" panose="020B0502040204020203" pitchFamily="34" charset="0"/>
                <a:cs typeface="Segoe UI" panose="020B0502040204020203" pitchFamily="34" charset="0"/>
              </a:rPr>
              <a:t>District annual financial reports (AFRs)</a:t>
            </a:r>
          </a:p>
          <a:p>
            <a:pPr marL="118872" indent="0">
              <a:buNone/>
            </a:pPr>
            <a:endParaRPr lang="en-US" sz="8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800" b="1" dirty="0">
                <a:latin typeface="Segoe UI" panose="020B0502040204020203" pitchFamily="34" charset="0"/>
                <a:cs typeface="Segoe UI" panose="020B0502040204020203" pitchFamily="34" charset="0"/>
              </a:rPr>
              <a:t>In compiling data, OEA attempts to understand unusual trends or outliers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2B683-7F93-42C6-AF89-11654FB1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0CB9-3A20-4FCC-B8D3-07ABB116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Data Profiles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FFF8-CCF8-4E44-9ABC-4B46F52B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171 District Profiles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Kentucky Profile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Interstate Comparisons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Appendices On Selected Measures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Technical Appendix (Appendix D)</a:t>
            </a:r>
          </a:p>
          <a:p>
            <a:pPr marL="704088" lvl="2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Data Dictionary</a:t>
            </a:r>
          </a:p>
          <a:p>
            <a:pPr marL="704088" lvl="2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Sources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Data Notes (Appendix E)</a:t>
            </a:r>
          </a:p>
          <a:p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A875E3D-38C4-4020-862F-929700951764}"/>
              </a:ext>
            </a:extLst>
          </p:cNvPr>
          <p:cNvSpPr/>
          <p:nvPr/>
        </p:nvSpPr>
        <p:spPr>
          <a:xfrm>
            <a:off x="6655635" y="4016589"/>
            <a:ext cx="2769705" cy="10544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Moved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7DB71FE-5A15-47F9-B698-2FB834CB108A}"/>
              </a:ext>
            </a:extLst>
          </p:cNvPr>
          <p:cNvSpPr/>
          <p:nvPr/>
        </p:nvSpPr>
        <p:spPr>
          <a:xfrm>
            <a:off x="6655634" y="5208695"/>
            <a:ext cx="2769705" cy="10544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B8D57-AA73-4C90-A729-33B5D8BC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75AF-B5EB-4F40-A974-7876EEBB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DDP Interactive, Online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5ED6-5EF4-4CBE-8864-23DA6B08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590261"/>
            <a:ext cx="11290853" cy="5112291"/>
          </a:xfrm>
        </p:spPr>
        <p:txBody>
          <a:bodyPr>
            <a:normAutofit fontScale="92500"/>
          </a:bodyPr>
          <a:lstStyle/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Allows for additional analysis and visualization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Geographic mapping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Sorting metrics by values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10-year trends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Available on LRC website “Interactive Features”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Will be posted by August 2025 for the District Data Profiles 2024 data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10-year trend data based on OEA calculations will be delayed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OEA in the process of coding previous years’ staffing and finance data for export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2E3D-DDFF-41F6-8BD9-33D2AF2F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3CD02E-1147-4B85-A03D-29EB9ADA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5" y="145773"/>
            <a:ext cx="12053322" cy="58101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77729ED-34DF-4EAE-95CE-54D8B5959D09}"/>
              </a:ext>
            </a:extLst>
          </p:cNvPr>
          <p:cNvSpPr/>
          <p:nvPr/>
        </p:nvSpPr>
        <p:spPr>
          <a:xfrm>
            <a:off x="7169427" y="3909392"/>
            <a:ext cx="978408" cy="6701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88DB2-0E18-4684-B778-A44D7AA82A58}"/>
              </a:ext>
            </a:extLst>
          </p:cNvPr>
          <p:cNvSpPr txBox="1"/>
          <p:nvPr/>
        </p:nvSpPr>
        <p:spPr>
          <a:xfrm>
            <a:off x="297994" y="6189006"/>
            <a:ext cx="102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OEA staff available to assist in use of the interactive profiles.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45C9A-B3F0-4761-B900-36571C23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BA18-9B1D-4B01-82B1-A6B4DF45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F3DF-807B-4C1E-B469-7B5D81CD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408176"/>
            <a:ext cx="12006470" cy="5449824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marL="118872" indent="0">
              <a:buNone/>
            </a:pPr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Layout</a:t>
            </a:r>
          </a:p>
          <a:p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Snapshots</a:t>
            </a:r>
          </a:p>
          <a:p>
            <a:pPr lvl="1"/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AADA 2015-2024</a:t>
            </a:r>
          </a:p>
          <a:p>
            <a:pPr lvl="1"/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Students eligible for special education, 2015 and 2024</a:t>
            </a:r>
          </a:p>
          <a:p>
            <a:pPr lvl="1"/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Starting teacher salaries, 2024</a:t>
            </a:r>
          </a:p>
          <a:p>
            <a:pPr lvl="1"/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Data Notes</a:t>
            </a:r>
          </a:p>
          <a:p>
            <a:pPr marL="11887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D999-D47E-4465-BEF2-9B530456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8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3A0877-6CC7-4941-8D97-FEC15FE9BDF1}"/>
              </a:ext>
            </a:extLst>
          </p:cNvPr>
          <p:cNvSpPr txBox="1"/>
          <p:nvPr/>
        </p:nvSpPr>
        <p:spPr>
          <a:xfrm>
            <a:off x="92765" y="245703"/>
            <a:ext cx="376361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Staffing Data</a:t>
            </a:r>
          </a:p>
          <a:p>
            <a:endParaRPr lang="en-US" sz="24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Classified, certified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Per-pupil ratios-counselors, teachers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Teachers: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Average salary</a:t>
            </a:r>
          </a:p>
          <a:p>
            <a:pPr lvl="1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Years experience</a:t>
            </a:r>
          </a:p>
          <a:p>
            <a:pPr lvl="1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Turnover</a:t>
            </a:r>
          </a:p>
          <a:p>
            <a:pPr lvl="1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Percent by 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years/rank</a:t>
            </a:r>
          </a:p>
          <a:p>
            <a:pPr lvl="1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District salary schedule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50C53-6123-4007-BDE5-2C8299E1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6" y="0"/>
            <a:ext cx="4876799" cy="6497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8C7D1-8839-4029-B8F0-8024858D13F8}"/>
              </a:ext>
            </a:extLst>
          </p:cNvPr>
          <p:cNvSpPr txBox="1"/>
          <p:nvPr/>
        </p:nvSpPr>
        <p:spPr>
          <a:xfrm>
            <a:off x="8746435" y="245703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Overview And Trends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Membership, AADA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Number of Schools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Attendance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Demographic/program 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Student movement 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Graduation rates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Discipline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36D4D-6634-437B-AA07-6E70E925321D}"/>
              </a:ext>
            </a:extLst>
          </p:cNvPr>
          <p:cNvSpPr/>
          <p:nvPr/>
        </p:nvSpPr>
        <p:spPr>
          <a:xfrm>
            <a:off x="3323968" y="3154017"/>
            <a:ext cx="2255197" cy="33434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B910FA-1291-4058-8B1C-ABBC21680516}"/>
              </a:ext>
            </a:extLst>
          </p:cNvPr>
          <p:cNvSpPr/>
          <p:nvPr/>
        </p:nvSpPr>
        <p:spPr>
          <a:xfrm>
            <a:off x="5579165" y="6410121"/>
            <a:ext cx="3266660" cy="447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A3712-E376-4DA2-AE30-ECE3BA765F6D}"/>
              </a:ext>
            </a:extLst>
          </p:cNvPr>
          <p:cNvSpPr txBox="1"/>
          <p:nvPr/>
        </p:nvSpPr>
        <p:spPr>
          <a:xfrm rot="10800000" flipV="1">
            <a:off x="5963476" y="6442451"/>
            <a:ext cx="267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OEA 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51388-93D7-48F6-B631-16FC4B41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3A0877-6CC7-4941-8D97-FEC15FE9BDF1}"/>
              </a:ext>
            </a:extLst>
          </p:cNvPr>
          <p:cNvSpPr txBox="1"/>
          <p:nvPr/>
        </p:nvSpPr>
        <p:spPr>
          <a:xfrm>
            <a:off x="79513" y="155575"/>
            <a:ext cx="3670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n-lt"/>
              </a:rPr>
              <a:t>Finance</a:t>
            </a:r>
          </a:p>
          <a:p>
            <a:endParaRPr lang="en-US" sz="2400" b="1" u="sng" dirty="0">
              <a:latin typeface="+mn-lt"/>
            </a:endParaRPr>
          </a:p>
          <a:p>
            <a:r>
              <a:rPr lang="en-US" sz="2400" dirty="0">
                <a:latin typeface="+mn-lt"/>
              </a:rPr>
              <a:t>Expenditures by function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Revenues by source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Distributions from Support Education Excellence in Kentucky (SEEK) funding formula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Tax </a:t>
            </a:r>
            <a:r>
              <a:rPr lang="en-US" sz="2400" dirty="0">
                <a:latin typeface="+mn-lt"/>
                <a:cs typeface="Segoe UI" panose="020B0502040204020203" pitchFamily="34" charset="0"/>
              </a:rPr>
              <a:t>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D32F-138F-4B6C-A473-5F373990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50" y="-92090"/>
            <a:ext cx="524390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468BAF-80E3-44D6-B5CB-99210A32584D}"/>
              </a:ext>
            </a:extLst>
          </p:cNvPr>
          <p:cNvSpPr txBox="1"/>
          <p:nvPr/>
        </p:nvSpPr>
        <p:spPr>
          <a:xfrm>
            <a:off x="9124237" y="2549967"/>
            <a:ext cx="3235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Performance</a:t>
            </a:r>
          </a:p>
          <a:p>
            <a:endParaRPr lang="en-US" sz="2400" b="1" u="sng" dirty="0"/>
          </a:p>
          <a:p>
            <a:r>
              <a:rPr lang="en-US" sz="2400" dirty="0"/>
              <a:t>Kentucky Summative Assessment (KSA)</a:t>
            </a:r>
          </a:p>
          <a:p>
            <a:endParaRPr lang="en-US" sz="2400" dirty="0"/>
          </a:p>
          <a:p>
            <a:r>
              <a:rPr lang="en-US" sz="2400" dirty="0"/>
              <a:t>ACT</a:t>
            </a:r>
          </a:p>
          <a:p>
            <a:endParaRPr lang="en-US" sz="2400" dirty="0"/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Accountability</a:t>
            </a:r>
            <a:r>
              <a:rPr lang="en-US" sz="2400" dirty="0"/>
              <a:t> ratings</a:t>
            </a:r>
          </a:p>
          <a:p>
            <a:endParaRPr lang="en-US" sz="2400" dirty="0"/>
          </a:p>
          <a:p>
            <a:r>
              <a:rPr lang="en-US" sz="2400" dirty="0"/>
              <a:t>Postsecondary readiness</a:t>
            </a:r>
          </a:p>
          <a:p>
            <a:endParaRPr lang="en-US" sz="2400" b="1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88708-507F-4E7E-A113-F581E17900C5}"/>
              </a:ext>
            </a:extLst>
          </p:cNvPr>
          <p:cNvSpPr/>
          <p:nvPr/>
        </p:nvSpPr>
        <p:spPr>
          <a:xfrm>
            <a:off x="3917646" y="92090"/>
            <a:ext cx="2589171" cy="1763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D5900-C4DC-4C56-807E-37C508ADB502}"/>
              </a:ext>
            </a:extLst>
          </p:cNvPr>
          <p:cNvSpPr/>
          <p:nvPr/>
        </p:nvSpPr>
        <p:spPr>
          <a:xfrm>
            <a:off x="7067480" y="5141845"/>
            <a:ext cx="1889477" cy="1616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3C400-6199-4482-AF6F-C3DCA5C9FD93}"/>
              </a:ext>
            </a:extLst>
          </p:cNvPr>
          <p:cNvSpPr/>
          <p:nvPr/>
        </p:nvSpPr>
        <p:spPr>
          <a:xfrm>
            <a:off x="6506817" y="156420"/>
            <a:ext cx="2187450" cy="15597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213D40-4529-4BD0-A933-C48FF29BE14E}"/>
              </a:ext>
            </a:extLst>
          </p:cNvPr>
          <p:cNvSpPr/>
          <p:nvPr/>
        </p:nvSpPr>
        <p:spPr>
          <a:xfrm>
            <a:off x="236216" y="6105321"/>
            <a:ext cx="3266660" cy="4934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878AB-977C-40B8-89AE-28355A26AD89}"/>
              </a:ext>
            </a:extLst>
          </p:cNvPr>
          <p:cNvSpPr txBox="1"/>
          <p:nvPr/>
        </p:nvSpPr>
        <p:spPr>
          <a:xfrm>
            <a:off x="522298" y="6137103"/>
            <a:ext cx="271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OEA Calculated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EE88B0-F935-4F6B-8C2B-D28ECA40B8C3}"/>
              </a:ext>
            </a:extLst>
          </p:cNvPr>
          <p:cNvSpPr/>
          <p:nvPr/>
        </p:nvSpPr>
        <p:spPr>
          <a:xfrm>
            <a:off x="3917645" y="1863735"/>
            <a:ext cx="2748198" cy="1763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59134-E62C-405F-B3D0-79C34D96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ALR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ALRC" id="{4A6FCC9B-00A9-4DA8-82E8-ACEFC2EFED6C}" vid="{2F74C2A3-1F42-4D56-AA35-C2FE8B3627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RC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C9A2196-DDDF-4DEA-AB6C-5B1A6F4A1349}" vid="{32130E4E-93C4-4000-87A7-9F96CDB61A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9419</TotalTime>
  <Words>745</Words>
  <Application>Microsoft Office PowerPoint</Application>
  <PresentationFormat>Widescreen</PresentationFormat>
  <Paragraphs>294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Corbel</vt:lpstr>
      <vt:lpstr>Segoe UI</vt:lpstr>
      <vt:lpstr>Segoe UI Light</vt:lpstr>
      <vt:lpstr>Wingdings</vt:lpstr>
      <vt:lpstr>Wingdings 2</vt:lpstr>
      <vt:lpstr>Wingdings 3</vt:lpstr>
      <vt:lpstr>OEALRC</vt:lpstr>
      <vt:lpstr>Office Theme</vt:lpstr>
      <vt:lpstr>PowerPoint Presentation</vt:lpstr>
      <vt:lpstr>Presentation Outline</vt:lpstr>
      <vt:lpstr>Overview: General Contents</vt:lpstr>
      <vt:lpstr>Data Profiles Organization </vt:lpstr>
      <vt:lpstr>DDP Interactive, Online Version</vt:lpstr>
      <vt:lpstr>PowerPoint Presentation</vt:lpstr>
      <vt:lpstr>Presentation Outline</vt:lpstr>
      <vt:lpstr>PowerPoint Presentation</vt:lpstr>
      <vt:lpstr>PowerPoint Presentation</vt:lpstr>
      <vt:lpstr>Examples Of OEA-Calculated Data</vt:lpstr>
      <vt:lpstr>Changes In Adjusted Average Daily Attendance (AADA) 2015-2024</vt:lpstr>
      <vt:lpstr>Percentage Change AADA, 2015-2024 </vt:lpstr>
      <vt:lpstr>Students With Disabilities Eligible For  Special Education Services, 2015 And 2024</vt:lpstr>
      <vt:lpstr>Starting Teacher Salary, 2024</vt:lpstr>
      <vt:lpstr>Average Starting Teacher Salary Surrounding States And US, 2024</vt:lpstr>
      <vt:lpstr>Presentation Outline</vt:lpstr>
      <vt:lpstr>Per-Pupil Revenues By Source</vt:lpstr>
      <vt:lpstr>State Per-Pupil Revenue Associated With Additional General Assembly Appropriations For TRS</vt:lpstr>
      <vt:lpstr>PowerPoint Presentation</vt:lpstr>
    </vt:vector>
  </TitlesOfParts>
  <Company>LRC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Data Profiles School Year 2021-2022</dc:title>
  <dc:creator>Liguori, Bart (LRC)</dc:creator>
  <cp:lastModifiedBy>Nelson, Deborah (LRC)</cp:lastModifiedBy>
  <cp:revision>377</cp:revision>
  <cp:lastPrinted>2025-07-11T12:52:37Z</cp:lastPrinted>
  <dcterms:created xsi:type="dcterms:W3CDTF">2023-07-13T17:00:40Z</dcterms:created>
  <dcterms:modified xsi:type="dcterms:W3CDTF">2025-07-11T12:54:32Z</dcterms:modified>
</cp:coreProperties>
</file>