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1" r:id="rId1"/>
  </p:sldMasterIdLst>
  <p:notesMasterIdLst>
    <p:notesMasterId r:id="rId29"/>
  </p:notesMasterIdLst>
  <p:handoutMasterIdLst>
    <p:handoutMasterId r:id="rId30"/>
  </p:handoutMasterIdLst>
  <p:sldIdLst>
    <p:sldId id="1625" r:id="rId2"/>
    <p:sldId id="1626" r:id="rId3"/>
    <p:sldId id="1674" r:id="rId4"/>
    <p:sldId id="1653" r:id="rId5"/>
    <p:sldId id="1677" r:id="rId6"/>
    <p:sldId id="1688" r:id="rId7"/>
    <p:sldId id="1693" r:id="rId8"/>
    <p:sldId id="1665" r:id="rId9"/>
    <p:sldId id="1681" r:id="rId10"/>
    <p:sldId id="1557" r:id="rId11"/>
    <p:sldId id="1656" r:id="rId12"/>
    <p:sldId id="1671" r:id="rId13"/>
    <p:sldId id="1691" r:id="rId14"/>
    <p:sldId id="1659" r:id="rId15"/>
    <p:sldId id="1661" r:id="rId16"/>
    <p:sldId id="1686" r:id="rId17"/>
    <p:sldId id="1687" r:id="rId18"/>
    <p:sldId id="1692" r:id="rId19"/>
    <p:sldId id="1680" r:id="rId20"/>
    <p:sldId id="1662" r:id="rId21"/>
    <p:sldId id="1663" r:id="rId22"/>
    <p:sldId id="1664" r:id="rId23"/>
    <p:sldId id="1694" r:id="rId24"/>
    <p:sldId id="1668" r:id="rId25"/>
    <p:sldId id="1669" r:id="rId26"/>
    <p:sldId id="1690" r:id="rId27"/>
    <p:sldId id="1649" r:id="rId2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8D7CDBE-B190-449E-9098-79225852B881}">
          <p14:sldIdLst>
            <p14:sldId id="1625"/>
            <p14:sldId id="1626"/>
            <p14:sldId id="1674"/>
            <p14:sldId id="1653"/>
            <p14:sldId id="1677"/>
            <p14:sldId id="1688"/>
            <p14:sldId id="1693"/>
            <p14:sldId id="1665"/>
            <p14:sldId id="1681"/>
            <p14:sldId id="1557"/>
            <p14:sldId id="1656"/>
            <p14:sldId id="1671"/>
            <p14:sldId id="1691"/>
            <p14:sldId id="1659"/>
            <p14:sldId id="1661"/>
            <p14:sldId id="1686"/>
            <p14:sldId id="1687"/>
            <p14:sldId id="1692"/>
            <p14:sldId id="1680"/>
            <p14:sldId id="1662"/>
            <p14:sldId id="1663"/>
            <p14:sldId id="1664"/>
            <p14:sldId id="1694"/>
            <p14:sldId id="1668"/>
            <p14:sldId id="1669"/>
            <p14:sldId id="1690"/>
            <p14:sldId id="1649"/>
          </p14:sldIdLst>
        </p14:section>
        <p14:section name="Untitled Section" id="{93F054CA-0809-4AAF-8307-E54F69B1DE5F}">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guide id="3" orient="horz" pos="2928"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pard, Logan (LRC)" initials="RL(" lastIdx="2" clrIdx="0">
    <p:extLst>
      <p:ext uri="{19B8F6BF-5375-455C-9EA6-DF929625EA0E}">
        <p15:presenceInfo xmlns:p15="http://schemas.microsoft.com/office/powerpoint/2012/main" userId="S-1-5-21-1930711395-1214522644-2076119496-27429" providerId="AD"/>
      </p:ext>
    </p:extLst>
  </p:cmAuthor>
  <p:cmAuthor id="2" name="Peter Nelson" initials="PN" lastIdx="4" clrIdx="1">
    <p:extLst>
      <p:ext uri="{19B8F6BF-5375-455C-9EA6-DF929625EA0E}">
        <p15:presenceInfo xmlns:p15="http://schemas.microsoft.com/office/powerpoint/2012/main" userId="Peter Nelson" providerId="None"/>
      </p:ext>
    </p:extLst>
  </p:cmAuthor>
  <p:cmAuthor id="3" name="Liguori, Bart (LRC)" initials="LB(" lastIdx="3" clrIdx="2">
    <p:extLst>
      <p:ext uri="{19B8F6BF-5375-455C-9EA6-DF929625EA0E}">
        <p15:presenceInfo xmlns:p15="http://schemas.microsoft.com/office/powerpoint/2012/main" userId="S-1-5-21-1930711395-1214522644-2076119496-27988" providerId="AD"/>
      </p:ext>
    </p:extLst>
  </p:cmAuthor>
  <p:cmAuthor id="4" name="Cummins, Sabrina (LRC)" initials="CS(" lastIdx="1" clrIdx="3">
    <p:extLst>
      <p:ext uri="{19B8F6BF-5375-455C-9EA6-DF929625EA0E}">
        <p15:presenceInfo xmlns:p15="http://schemas.microsoft.com/office/powerpoint/2012/main" userId="S-1-5-21-1930711395-1214522644-2076119496-12920" providerId="AD"/>
      </p:ext>
    </p:extLst>
  </p:cmAuthor>
  <p:cmAuthor id="5" name="Nelson, Deborah (LRC)" initials="ND(" lastIdx="17" clrIdx="4">
    <p:extLst>
      <p:ext uri="{19B8F6BF-5375-455C-9EA6-DF929625EA0E}">
        <p15:presenceInfo xmlns:p15="http://schemas.microsoft.com/office/powerpoint/2012/main" userId="S::Deborah.Nelson@kylegislature.gov::d944ecd1-0558-4642-a9b2-37c6f5dc58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FB"/>
    <a:srgbClr val="0033CC"/>
    <a:srgbClr val="967200"/>
    <a:srgbClr val="FFFFCC"/>
    <a:srgbClr val="FFFFDD"/>
    <a:srgbClr val="FFFF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44" autoAdjust="0"/>
    <p:restoredTop sz="64887" autoAdjust="0"/>
  </p:normalViewPr>
  <p:slideViewPr>
    <p:cSldViewPr>
      <p:cViewPr varScale="1">
        <p:scale>
          <a:sx n="69" d="100"/>
          <a:sy n="69" d="100"/>
        </p:scale>
        <p:origin x="290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738"/>
    </p:cViewPr>
  </p:sorterViewPr>
  <p:notesViewPr>
    <p:cSldViewPr>
      <p:cViewPr varScale="1">
        <p:scale>
          <a:sx n="69" d="100"/>
          <a:sy n="69" d="100"/>
        </p:scale>
        <p:origin x="2684" y="56"/>
      </p:cViewPr>
      <p:guideLst>
        <p:guide orient="horz" pos="2208"/>
        <p:guide pos="2928"/>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546133745698747"/>
          <c:y val="0.14521522309711285"/>
          <c:w val="0.80923923399911946"/>
          <c:h val="0.64531899858671515"/>
        </c:manualLayout>
      </c:layout>
      <c:barChart>
        <c:barDir val="col"/>
        <c:grouping val="stacked"/>
        <c:varyColors val="0"/>
        <c:ser>
          <c:idx val="0"/>
          <c:order val="0"/>
          <c:tx>
            <c:strRef>
              <c:f>'[Chart in Microsoft PowerPoint]Figure 1.B'!$I$2</c:f>
              <c:strCache>
                <c:ptCount val="1"/>
                <c:pt idx="0">
                  <c:v>SWD</c:v>
                </c:pt>
              </c:strCache>
            </c:strRef>
          </c:tx>
          <c:spPr>
            <a:solidFill>
              <a:srgbClr val="00B050"/>
            </a:solidFill>
            <a:ln>
              <a:solidFill>
                <a:sysClr val="windowText" lastClr="000000"/>
              </a:solidFill>
            </a:ln>
            <a:effectLst/>
          </c:spPr>
          <c:invertIfNegative val="0"/>
          <c:cat>
            <c:strRef>
              <c:f>'[Chart in Microsoft PowerPoint]Figure 1.B'!$H$3:$H$7</c:f>
              <c:strCache>
                <c:ptCount val="5"/>
                <c:pt idx="0">
                  <c:v>Anderson</c:v>
                </c:pt>
                <c:pt idx="1">
                  <c:v>Ashland</c:v>
                </c:pt>
                <c:pt idx="2">
                  <c:v>Calloway </c:v>
                </c:pt>
                <c:pt idx="3">
                  <c:v>KVEC</c:v>
                </c:pt>
                <c:pt idx="4">
                  <c:v>Simpson </c:v>
                </c:pt>
              </c:strCache>
            </c:strRef>
          </c:cat>
          <c:val>
            <c:numRef>
              <c:f>'[Chart in Microsoft PowerPoint]Figure 1.B'!$I$3:$I$7</c:f>
              <c:numCache>
                <c:formatCode>0</c:formatCode>
                <c:ptCount val="5"/>
                <c:pt idx="0">
                  <c:v>4040</c:v>
                </c:pt>
                <c:pt idx="1">
                  <c:v>1049</c:v>
                </c:pt>
                <c:pt idx="2">
                  <c:v>1495</c:v>
                </c:pt>
                <c:pt idx="3">
                  <c:v>2682</c:v>
                </c:pt>
                <c:pt idx="4">
                  <c:v>2464</c:v>
                </c:pt>
              </c:numCache>
            </c:numRef>
          </c:val>
          <c:extLst>
            <c:ext xmlns:c16="http://schemas.microsoft.com/office/drawing/2014/chart" uri="{C3380CC4-5D6E-409C-BE32-E72D297353CC}">
              <c16:uniqueId val="{00000000-81C9-4C83-9375-B834BFDA3E1A}"/>
            </c:ext>
          </c:extLst>
        </c:ser>
        <c:ser>
          <c:idx val="1"/>
          <c:order val="1"/>
          <c:tx>
            <c:strRef>
              <c:f>'[Chart in Microsoft PowerPoint]Figure 1.B'!$J$2</c:f>
              <c:strCache>
                <c:ptCount val="1"/>
                <c:pt idx="0">
                  <c:v>At-Risk</c:v>
                </c:pt>
              </c:strCache>
            </c:strRef>
          </c:tx>
          <c:spPr>
            <a:solidFill>
              <a:srgbClr val="FFC000"/>
            </a:solidFill>
            <a:ln>
              <a:solidFill>
                <a:sysClr val="windowText" lastClr="000000"/>
              </a:solidFill>
            </a:ln>
            <a:effectLst/>
          </c:spPr>
          <c:invertIfNegative val="0"/>
          <c:cat>
            <c:strRef>
              <c:f>'[Chart in Microsoft PowerPoint]Figure 1.B'!$H$3:$H$7</c:f>
              <c:strCache>
                <c:ptCount val="5"/>
                <c:pt idx="0">
                  <c:v>Anderson</c:v>
                </c:pt>
                <c:pt idx="1">
                  <c:v>Ashland</c:v>
                </c:pt>
                <c:pt idx="2">
                  <c:v>Calloway </c:v>
                </c:pt>
                <c:pt idx="3">
                  <c:v>KVEC</c:v>
                </c:pt>
                <c:pt idx="4">
                  <c:v>Simpson </c:v>
                </c:pt>
              </c:strCache>
            </c:strRef>
          </c:cat>
          <c:val>
            <c:numRef>
              <c:f>'[Chart in Microsoft PowerPoint]Figure 1.B'!$J$3:$J$7</c:f>
              <c:numCache>
                <c:formatCode>0</c:formatCode>
                <c:ptCount val="5"/>
                <c:pt idx="0">
                  <c:v>2899.5</c:v>
                </c:pt>
                <c:pt idx="1">
                  <c:v>680</c:v>
                </c:pt>
                <c:pt idx="2">
                  <c:v>1413.5</c:v>
                </c:pt>
                <c:pt idx="3">
                  <c:v>1854.5</c:v>
                </c:pt>
                <c:pt idx="4">
                  <c:v>1697.5</c:v>
                </c:pt>
              </c:numCache>
            </c:numRef>
          </c:val>
          <c:extLst>
            <c:ext xmlns:c16="http://schemas.microsoft.com/office/drawing/2014/chart" uri="{C3380CC4-5D6E-409C-BE32-E72D297353CC}">
              <c16:uniqueId val="{00000001-81C9-4C83-9375-B834BFDA3E1A}"/>
            </c:ext>
          </c:extLst>
        </c:ser>
        <c:ser>
          <c:idx val="2"/>
          <c:order val="2"/>
          <c:tx>
            <c:strRef>
              <c:f>'[Chart in Microsoft PowerPoint]Figure 1.B'!$K$2</c:f>
              <c:strCache>
                <c:ptCount val="1"/>
                <c:pt idx="0">
                  <c:v>Not Eligible For State Funding</c:v>
                </c:pt>
              </c:strCache>
            </c:strRef>
          </c:tx>
          <c:spPr>
            <a:solidFill>
              <a:srgbClr val="FFFF00"/>
            </a:solidFill>
            <a:ln>
              <a:solidFill>
                <a:sysClr val="windowText" lastClr="000000"/>
              </a:solidFill>
            </a:ln>
            <a:effectLst>
              <a:outerShdw blurRad="50800" dist="50800" dir="5400000" algn="ctr" rotWithShape="0">
                <a:srgbClr val="FFFF00"/>
              </a:outerShdw>
            </a:effectLst>
          </c:spPr>
          <c:invertIfNegative val="0"/>
          <c:cat>
            <c:strRef>
              <c:f>'[Chart in Microsoft PowerPoint]Figure 1.B'!$H$3:$H$7</c:f>
              <c:strCache>
                <c:ptCount val="5"/>
                <c:pt idx="0">
                  <c:v>Anderson</c:v>
                </c:pt>
                <c:pt idx="1">
                  <c:v>Ashland</c:v>
                </c:pt>
                <c:pt idx="2">
                  <c:v>Calloway </c:v>
                </c:pt>
                <c:pt idx="3">
                  <c:v>KVEC</c:v>
                </c:pt>
                <c:pt idx="4">
                  <c:v>Simpson </c:v>
                </c:pt>
              </c:strCache>
            </c:strRef>
          </c:cat>
          <c:val>
            <c:numRef>
              <c:f>'[Chart in Microsoft PowerPoint]Figure 1.B'!$K$3:$K$7</c:f>
              <c:numCache>
                <c:formatCode>0</c:formatCode>
                <c:ptCount val="5"/>
                <c:pt idx="0">
                  <c:v>2149.5</c:v>
                </c:pt>
                <c:pt idx="1">
                  <c:v>2200</c:v>
                </c:pt>
                <c:pt idx="2">
                  <c:v>1560.5</c:v>
                </c:pt>
                <c:pt idx="3">
                  <c:v>2198.5</c:v>
                </c:pt>
                <c:pt idx="4">
                  <c:v>1378.5</c:v>
                </c:pt>
              </c:numCache>
            </c:numRef>
          </c:val>
          <c:extLst>
            <c:ext xmlns:c16="http://schemas.microsoft.com/office/drawing/2014/chart" uri="{C3380CC4-5D6E-409C-BE32-E72D297353CC}">
              <c16:uniqueId val="{00000002-81C9-4C83-9375-B834BFDA3E1A}"/>
            </c:ext>
          </c:extLst>
        </c:ser>
        <c:dLbls>
          <c:showLegendKey val="0"/>
          <c:showVal val="0"/>
          <c:showCatName val="0"/>
          <c:showSerName val="0"/>
          <c:showPercent val="0"/>
          <c:showBubbleSize val="0"/>
        </c:dLbls>
        <c:gapWidth val="150"/>
        <c:overlap val="100"/>
        <c:axId val="1104749935"/>
        <c:axId val="1104751599"/>
      </c:barChart>
      <c:catAx>
        <c:axId val="1104749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104751599"/>
        <c:crosses val="autoZero"/>
        <c:auto val="1"/>
        <c:lblAlgn val="ctr"/>
        <c:lblOffset val="100"/>
        <c:noMultiLvlLbl val="0"/>
      </c:catAx>
      <c:valAx>
        <c:axId val="1104751599"/>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2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r>
                  <a:rPr lang="en-US" sz="2400" b="1" dirty="0">
                    <a:latin typeface="Calibri" panose="020F0502020204030204" pitchFamily="34" charset="0"/>
                    <a:ea typeface="Calibri" panose="020F0502020204030204" pitchFamily="34" charset="0"/>
                    <a:cs typeface="Calibri" panose="020F0502020204030204" pitchFamily="34" charset="0"/>
                  </a:rPr>
                  <a:t>Number Of Students</a:t>
                </a:r>
              </a:p>
            </c:rich>
          </c:tx>
          <c:layout>
            <c:manualLayout>
              <c:xMode val="edge"/>
              <c:yMode val="edge"/>
              <c:x val="0"/>
              <c:y val="0.10791742378356552"/>
            </c:manualLayout>
          </c:layout>
          <c:overlay val="0"/>
          <c:spPr>
            <a:noFill/>
            <a:ln>
              <a:noFill/>
            </a:ln>
            <a:effectLst/>
          </c:spPr>
          <c:txPr>
            <a:bodyPr rot="-5400000" spcFirstLastPara="1" vertOverflow="ellipsis" vert="horz" wrap="square" anchor="ctr" anchorCtr="1"/>
            <a:lstStyle/>
            <a:p>
              <a:pPr>
                <a:defRPr sz="24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04749935"/>
        <c:crosses val="autoZero"/>
        <c:crossBetween val="between"/>
        <c:majorUnit val="2000"/>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legend>
    <c:plotVisOnly val="1"/>
    <c:dispBlanksAs val="gap"/>
    <c:showDLblsOverMax val="0"/>
  </c:chart>
  <c:spPr>
    <a:noFill/>
    <a:ln>
      <a:noFill/>
    </a:ln>
    <a:effectLst/>
  </c:spPr>
  <c:txPr>
    <a:bodyPr/>
    <a:lstStyle/>
    <a:p>
      <a:pPr>
        <a:defRPr sz="1600"/>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defRPr sz="1200"/>
            </a:lvl1pPr>
          </a:lstStyle>
          <a:p>
            <a:pPr>
              <a:defRPr/>
            </a:pPr>
            <a:endParaRPr lang="en-US" dirty="0"/>
          </a:p>
        </p:txBody>
      </p:sp>
      <p:sp>
        <p:nvSpPr>
          <p:cNvPr id="71683"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lgn="r">
              <a:defRPr sz="1200"/>
            </a:lvl1pPr>
          </a:lstStyle>
          <a:p>
            <a:pPr>
              <a:defRPr/>
            </a:pPr>
            <a:endParaRPr lang="en-US" dirty="0"/>
          </a:p>
        </p:txBody>
      </p:sp>
      <p:sp>
        <p:nvSpPr>
          <p:cNvPr id="71684"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defRPr sz="1200"/>
            </a:lvl1pPr>
          </a:lstStyle>
          <a:p>
            <a:pPr>
              <a:defRPr/>
            </a:pPr>
            <a:endParaRPr lang="en-US" dirty="0"/>
          </a:p>
        </p:txBody>
      </p:sp>
      <p:sp>
        <p:nvSpPr>
          <p:cNvPr id="71685"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lgn="r">
              <a:defRPr sz="1200"/>
            </a:lvl1pPr>
          </a:lstStyle>
          <a:p>
            <a:pPr>
              <a:defRPr/>
            </a:pPr>
            <a:fld id="{6B79A5E7-7CEE-4F75-97FC-28A102CF98F2}" type="slidenum">
              <a:rPr lang="en-US"/>
              <a:pPr>
                <a:defRPr/>
              </a:pPr>
              <a:t>‹#›</a:t>
            </a:fld>
            <a:endParaRPr lang="en-US" dirty="0"/>
          </a:p>
        </p:txBody>
      </p:sp>
    </p:spTree>
    <p:extLst>
      <p:ext uri="{BB962C8B-B14F-4D97-AF65-F5344CB8AC3E}">
        <p14:creationId xmlns:p14="http://schemas.microsoft.com/office/powerpoint/2010/main" val="3418164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defRPr sz="1200"/>
            </a:lvl1pPr>
          </a:lstStyle>
          <a:p>
            <a:pPr>
              <a:defRPr/>
            </a:pPr>
            <a:endParaRPr lang="en-US" dirty="0"/>
          </a:p>
        </p:txBody>
      </p:sp>
      <p:sp>
        <p:nvSpPr>
          <p:cNvPr id="4096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lgn="r">
              <a:defRPr sz="1200"/>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2514600" y="150813"/>
            <a:ext cx="2236788" cy="1677987"/>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76200" y="1828800"/>
            <a:ext cx="6932578" cy="7315200"/>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096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defRPr sz="1200"/>
            </a:lvl1pPr>
          </a:lstStyle>
          <a:p>
            <a:pPr>
              <a:defRPr/>
            </a:pPr>
            <a:endParaRPr lang="en-US" dirty="0"/>
          </a:p>
        </p:txBody>
      </p:sp>
      <p:sp>
        <p:nvSpPr>
          <p:cNvPr id="4096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lgn="r">
              <a:defRPr sz="1200"/>
            </a:lvl1pPr>
          </a:lstStyle>
          <a:p>
            <a:pPr>
              <a:defRPr/>
            </a:pPr>
            <a:fld id="{5012FC22-9ED1-4DD0-AD10-1F10BDD3DF47}" type="slidenum">
              <a:rPr lang="en-US"/>
              <a:pPr>
                <a:defRPr/>
              </a:pPr>
              <a:t>‹#›</a:t>
            </a:fld>
            <a:endParaRPr lang="en-US" dirty="0"/>
          </a:p>
        </p:txBody>
      </p:sp>
    </p:spTree>
    <p:extLst>
      <p:ext uri="{BB962C8B-B14F-4D97-AF65-F5344CB8AC3E}">
        <p14:creationId xmlns:p14="http://schemas.microsoft.com/office/powerpoint/2010/main" val="21578952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5447715D-FC68-43A0-986D-3439D73270F1}" type="slidenum">
              <a:rPr lang="en-US" smtClean="0"/>
              <a:pPr/>
              <a:t>1</a:t>
            </a:fld>
            <a:endParaRPr lang="en-US" dirty="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23325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10</a:t>
            </a:fld>
            <a:endParaRPr lang="en-US" dirty="0"/>
          </a:p>
        </p:txBody>
      </p:sp>
    </p:spTree>
    <p:extLst>
      <p:ext uri="{BB962C8B-B14F-4D97-AF65-F5344CB8AC3E}">
        <p14:creationId xmlns:p14="http://schemas.microsoft.com/office/powerpoint/2010/main" val="2094985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11</a:t>
            </a:fld>
            <a:endParaRPr lang="en-US" dirty="0"/>
          </a:p>
        </p:txBody>
      </p:sp>
    </p:spTree>
    <p:extLst>
      <p:ext uri="{BB962C8B-B14F-4D97-AF65-F5344CB8AC3E}">
        <p14:creationId xmlns:p14="http://schemas.microsoft.com/office/powerpoint/2010/main" val="2779401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2448300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13</a:t>
            </a:fld>
            <a:endParaRPr lang="en-US" dirty="0"/>
          </a:p>
        </p:txBody>
      </p:sp>
    </p:spTree>
    <p:extLst>
      <p:ext uri="{BB962C8B-B14F-4D97-AF65-F5344CB8AC3E}">
        <p14:creationId xmlns:p14="http://schemas.microsoft.com/office/powerpoint/2010/main" val="1271907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ts val="1000"/>
              <a:buFont typeface="Symbol" panose="05050102010706020507" pitchFamily="18" charset="2"/>
              <a:buNone/>
              <a:tabLst>
                <a:tab pos="457200" algn="l"/>
              </a:tabLs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14</a:t>
            </a:fld>
            <a:endParaRPr lang="en-US" dirty="0"/>
          </a:p>
        </p:txBody>
      </p:sp>
    </p:spTree>
    <p:extLst>
      <p:ext uri="{BB962C8B-B14F-4D97-AF65-F5344CB8AC3E}">
        <p14:creationId xmlns:p14="http://schemas.microsoft.com/office/powerpoint/2010/main" val="3824794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effectLst/>
              <a:latin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15</a:t>
            </a:fld>
            <a:endParaRPr lang="en-US" dirty="0"/>
          </a:p>
        </p:txBody>
      </p:sp>
    </p:spTree>
    <p:extLst>
      <p:ext uri="{BB962C8B-B14F-4D97-AF65-F5344CB8AC3E}">
        <p14:creationId xmlns:p14="http://schemas.microsoft.com/office/powerpoint/2010/main" val="1375679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777716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80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17</a:t>
            </a:fld>
            <a:endParaRPr lang="en-US" dirty="0"/>
          </a:p>
        </p:txBody>
      </p:sp>
    </p:spTree>
    <p:extLst>
      <p:ext uri="{BB962C8B-B14F-4D97-AF65-F5344CB8AC3E}">
        <p14:creationId xmlns:p14="http://schemas.microsoft.com/office/powerpoint/2010/main" val="2079180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27306993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effectLst/>
              <a:latin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19</a:t>
            </a:fld>
            <a:endParaRPr lang="en-US" dirty="0"/>
          </a:p>
        </p:txBody>
      </p:sp>
    </p:spTree>
    <p:extLst>
      <p:ext uri="{BB962C8B-B14F-4D97-AF65-F5344CB8AC3E}">
        <p14:creationId xmlns:p14="http://schemas.microsoft.com/office/powerpoint/2010/main" val="3167527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ts val="0"/>
              </a:spcBef>
              <a:spcAft>
                <a:spcPts val="0"/>
              </a:spcAft>
              <a:buClrTx/>
              <a:buSzPts val="1000"/>
              <a:buFont typeface="Symbol" panose="05050102010706020507" pitchFamily="18" charset="2"/>
              <a:buNone/>
              <a:tabLst>
                <a:tab pos="457200" algn="l"/>
              </a:tabLst>
              <a:defRPr/>
            </a:pPr>
            <a:endParaRPr lang="en-US" sz="1800" dirty="0">
              <a:effectLst/>
              <a:latin typeface="Times New Roman" panose="02020603050405020304" pitchFamily="18" charset="0"/>
              <a:ea typeface="Times New Roman" panose="02020603050405020304" pitchFamily="18" charset="0"/>
            </a:endParaRPr>
          </a:p>
          <a:p>
            <a:pPr marL="0" marR="0" lvl="0" indent="0">
              <a:spcBef>
                <a:spcPts val="0"/>
              </a:spcBef>
              <a:spcAft>
                <a:spcPts val="0"/>
              </a:spcAft>
              <a:buSzPts val="1000"/>
              <a:buFont typeface="Symbol" panose="05050102010706020507" pitchFamily="18" charset="2"/>
              <a:buNone/>
              <a:tabLst>
                <a:tab pos="457200" algn="l"/>
              </a:tabLst>
            </a:pPr>
            <a:endParaRPr lang="en-US" sz="1800" dirty="0">
              <a:effectLst/>
              <a:latin typeface="Times New Roman" panose="02020603050405020304" pitchFamily="18" charset="0"/>
              <a:ea typeface="Times New Roman" panose="02020603050405020304" pitchFamily="18" charset="0"/>
            </a:endParaRPr>
          </a:p>
          <a:p>
            <a:pPr marL="0" marR="0" lvl="0" indent="0">
              <a:spcBef>
                <a:spcPts val="0"/>
              </a:spcBef>
              <a:spcAft>
                <a:spcPts val="0"/>
              </a:spcAft>
              <a:buSzPts val="1000"/>
              <a:buFont typeface="Symbol" panose="05050102010706020507" pitchFamily="18" charset="2"/>
              <a:buNone/>
              <a:tabLst>
                <a:tab pos="457200" algn="l"/>
              </a:tabLst>
            </a:pPr>
            <a:endParaRPr lang="en-US" sz="1800" dirty="0">
              <a:effectLst/>
              <a:latin typeface="Times New Roman" panose="02020603050405020304" pitchFamily="18" charset="0"/>
              <a:ea typeface="Times New Roman" panose="02020603050405020304" pitchFamily="18" charset="0"/>
            </a:endParaRPr>
          </a:p>
          <a:p>
            <a:pPr marL="0" marR="0" lvl="0" indent="0">
              <a:spcBef>
                <a:spcPts val="0"/>
              </a:spcBef>
              <a:spcAft>
                <a:spcPts val="0"/>
              </a:spcAft>
              <a:buSzPts val="1000"/>
              <a:buFont typeface="Symbol" panose="05050102010706020507" pitchFamily="18" charset="2"/>
              <a:buNone/>
              <a:tabLst>
                <a:tab pos="457200" algn="l"/>
              </a:tabLst>
            </a:pPr>
            <a:endParaRPr lang="en-US" sz="1800" dirty="0">
              <a:effectLst/>
              <a:latin typeface="Times New Roman" panose="02020603050405020304" pitchFamily="18" charset="0"/>
              <a:ea typeface="Times New Roman" panose="02020603050405020304" pitchFamily="18" charset="0"/>
            </a:endParaRPr>
          </a:p>
          <a:p>
            <a:pPr marL="0" marR="0" lvl="0" indent="0">
              <a:spcBef>
                <a:spcPts val="0"/>
              </a:spcBef>
              <a:spcAft>
                <a:spcPts val="0"/>
              </a:spcAft>
              <a:buSzPts val="1000"/>
              <a:buFont typeface="Symbol" panose="05050102010706020507" pitchFamily="18" charset="2"/>
              <a:buNone/>
              <a:tabLst>
                <a:tab pos="457200" algn="l"/>
              </a:tabLst>
            </a:pPr>
            <a:endParaRPr lang="en-US" sz="1800" dirty="0">
              <a:effectLst/>
              <a:latin typeface="Segoe UI" panose="020B0502040204020203" pitchFamily="34" charset="0"/>
              <a:ea typeface="Calibri" panose="020F0502020204030204" pitchFamily="34" charset="0"/>
            </a:endParaRPr>
          </a:p>
          <a:p>
            <a:pPr lvl="0"/>
            <a:endParaRPr lang="en-US" sz="1200" dirty="0">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pPr>
                <a:defRPr/>
              </a:pPr>
              <a:t>2</a:t>
            </a:fld>
            <a:endParaRPr lang="en-US" dirty="0"/>
          </a:p>
        </p:txBody>
      </p:sp>
    </p:spTree>
    <p:extLst>
      <p:ext uri="{BB962C8B-B14F-4D97-AF65-F5344CB8AC3E}">
        <p14:creationId xmlns:p14="http://schemas.microsoft.com/office/powerpoint/2010/main" val="35363879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20</a:t>
            </a:fld>
            <a:endParaRPr lang="en-US" dirty="0"/>
          </a:p>
        </p:txBody>
      </p:sp>
    </p:spTree>
    <p:extLst>
      <p:ext uri="{BB962C8B-B14F-4D97-AF65-F5344CB8AC3E}">
        <p14:creationId xmlns:p14="http://schemas.microsoft.com/office/powerpoint/2010/main" val="42819793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21</a:t>
            </a:fld>
            <a:endParaRPr lang="en-US" dirty="0"/>
          </a:p>
        </p:txBody>
      </p:sp>
    </p:spTree>
    <p:extLst>
      <p:ext uri="{BB962C8B-B14F-4D97-AF65-F5344CB8AC3E}">
        <p14:creationId xmlns:p14="http://schemas.microsoft.com/office/powerpoint/2010/main" val="7849884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22</a:t>
            </a:fld>
            <a:endParaRPr lang="en-US" dirty="0"/>
          </a:p>
        </p:txBody>
      </p:sp>
    </p:spTree>
    <p:extLst>
      <p:ext uri="{BB962C8B-B14F-4D97-AF65-F5344CB8AC3E}">
        <p14:creationId xmlns:p14="http://schemas.microsoft.com/office/powerpoint/2010/main" val="1205179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dirty="0">
              <a:effectLst/>
            </a:endParaRPr>
          </a:p>
          <a:p>
            <a:pPr marL="0" marR="0">
              <a:spcBef>
                <a:spcPts val="0"/>
              </a:spcBef>
              <a:spcAft>
                <a:spcPts val="0"/>
              </a:spcAft>
            </a:pPr>
            <a:endParaRPr lang="en-US" sz="2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23</a:t>
            </a:fld>
            <a:endParaRPr lang="en-US" dirty="0"/>
          </a:p>
        </p:txBody>
      </p:sp>
    </p:spTree>
    <p:extLst>
      <p:ext uri="{BB962C8B-B14F-4D97-AF65-F5344CB8AC3E}">
        <p14:creationId xmlns:p14="http://schemas.microsoft.com/office/powerpoint/2010/main" val="6666141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24</a:t>
            </a:fld>
            <a:endParaRPr lang="en-US" dirty="0"/>
          </a:p>
        </p:txBody>
      </p:sp>
    </p:spTree>
    <p:extLst>
      <p:ext uri="{BB962C8B-B14F-4D97-AF65-F5344CB8AC3E}">
        <p14:creationId xmlns:p14="http://schemas.microsoft.com/office/powerpoint/2010/main" val="657058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25</a:t>
            </a:fld>
            <a:endParaRPr lang="en-US" dirty="0"/>
          </a:p>
        </p:txBody>
      </p:sp>
    </p:spTree>
    <p:extLst>
      <p:ext uri="{BB962C8B-B14F-4D97-AF65-F5344CB8AC3E}">
        <p14:creationId xmlns:p14="http://schemas.microsoft.com/office/powerpoint/2010/main" val="21480356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26</a:t>
            </a:fld>
            <a:endParaRPr lang="en-US" dirty="0"/>
          </a:p>
        </p:txBody>
      </p:sp>
    </p:spTree>
    <p:extLst>
      <p:ext uri="{BB962C8B-B14F-4D97-AF65-F5344CB8AC3E}">
        <p14:creationId xmlns:p14="http://schemas.microsoft.com/office/powerpoint/2010/main" val="36969638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27</a:t>
            </a:fld>
            <a:endParaRPr lang="en-US" dirty="0">
              <a:solidFill>
                <a:srgbClr val="000000"/>
              </a:solidFill>
            </a:endParaRPr>
          </a:p>
        </p:txBody>
      </p:sp>
    </p:spTree>
    <p:extLst>
      <p:ext uri="{BB962C8B-B14F-4D97-AF65-F5344CB8AC3E}">
        <p14:creationId xmlns:p14="http://schemas.microsoft.com/office/powerpoint/2010/main" val="4105739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br>
              <a:rPr lang="en-US" sz="1800" dirty="0">
                <a:effectLst/>
                <a:latin typeface="Times New Roman" panose="02020603050405020304" pitchFamily="18" charset="0"/>
                <a:ea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3</a:t>
            </a:fld>
            <a:endParaRPr lang="en-US" dirty="0"/>
          </a:p>
        </p:txBody>
      </p:sp>
    </p:spTree>
    <p:extLst>
      <p:ext uri="{BB962C8B-B14F-4D97-AF65-F5344CB8AC3E}">
        <p14:creationId xmlns:p14="http://schemas.microsoft.com/office/powerpoint/2010/main" val="2977976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b="0" i="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4</a:t>
            </a:fld>
            <a:endParaRPr lang="en-US" dirty="0"/>
          </a:p>
        </p:txBody>
      </p:sp>
    </p:spTree>
    <p:extLst>
      <p:ext uri="{BB962C8B-B14F-4D97-AF65-F5344CB8AC3E}">
        <p14:creationId xmlns:p14="http://schemas.microsoft.com/office/powerpoint/2010/main" val="3585811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1235887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i="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6</a:t>
            </a:fld>
            <a:endParaRPr lang="en-US" dirty="0"/>
          </a:p>
        </p:txBody>
      </p:sp>
    </p:spTree>
    <p:extLst>
      <p:ext uri="{BB962C8B-B14F-4D97-AF65-F5344CB8AC3E}">
        <p14:creationId xmlns:p14="http://schemas.microsoft.com/office/powerpoint/2010/main" val="139086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i="0" dirty="0"/>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7</a:t>
            </a:fld>
            <a:endParaRPr lang="en-US" dirty="0"/>
          </a:p>
        </p:txBody>
      </p:sp>
    </p:spTree>
    <p:extLst>
      <p:ext uri="{BB962C8B-B14F-4D97-AF65-F5344CB8AC3E}">
        <p14:creationId xmlns:p14="http://schemas.microsoft.com/office/powerpoint/2010/main" val="1139644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0"/>
              </a:spcAft>
            </a:pPr>
            <a:endParaRPr lang="en-US" b="0" i="0" dirty="0">
              <a:solidFill>
                <a:srgbClr val="001D35"/>
              </a:solidFill>
              <a:effectLst/>
              <a:latin typeface="Google Sans"/>
            </a:endParaRPr>
          </a:p>
        </p:txBody>
      </p:sp>
      <p:sp>
        <p:nvSpPr>
          <p:cNvPr id="4" name="Slide Number Placeholder 3"/>
          <p:cNvSpPr>
            <a:spLocks noGrp="1"/>
          </p:cNvSpPr>
          <p:nvPr>
            <p:ph type="sldNum" sz="quarter" idx="5"/>
          </p:nvPr>
        </p:nvSpPr>
        <p:spPr/>
        <p:txBody>
          <a:bodyPr/>
          <a:lstStyle/>
          <a:p>
            <a:pPr>
              <a:defRPr/>
            </a:pPr>
            <a:fld id="{5012FC22-9ED1-4DD0-AD10-1F10BDD3DF47}" type="slidenum">
              <a:rPr lang="en-US" smtClean="0"/>
              <a:pPr>
                <a:defRPr/>
              </a:pPr>
              <a:t>8</a:t>
            </a:fld>
            <a:endParaRPr lang="en-US" dirty="0"/>
          </a:p>
        </p:txBody>
      </p:sp>
    </p:spTree>
    <p:extLst>
      <p:ext uri="{BB962C8B-B14F-4D97-AF65-F5344CB8AC3E}">
        <p14:creationId xmlns:p14="http://schemas.microsoft.com/office/powerpoint/2010/main" val="490554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61">
              <a:defRPr/>
            </a:pPr>
            <a:endParaRPr lang="en-US" baseline="0" dirty="0">
              <a:solidFill>
                <a:srgbClr val="000000"/>
              </a:solidFill>
            </a:endParaRPr>
          </a:p>
        </p:txBody>
      </p:sp>
      <p:sp>
        <p:nvSpPr>
          <p:cNvPr id="4" name="Slide Number Placeholder 3"/>
          <p:cNvSpPr>
            <a:spLocks noGrp="1"/>
          </p:cNvSpPr>
          <p:nvPr>
            <p:ph type="sldNum" sz="quarter" idx="10"/>
          </p:nvPr>
        </p:nvSpPr>
        <p:spPr/>
        <p:txBody>
          <a:bodyPr/>
          <a:lstStyle/>
          <a:p>
            <a:pPr>
              <a:defRPr/>
            </a:pPr>
            <a:fld id="{5012FC22-9ED1-4DD0-AD10-1F10BDD3DF47}"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67382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alibri" panose="020F0502020204030204" pitchFamily="34" charset="0"/>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atin typeface="Calibri" panose="020F0502020204030204" pitchFamily="34" charset="0"/>
              </a:defRPr>
            </a:lvl1pPr>
            <a:extLst/>
          </a:lstStyle>
          <a:p>
            <a:r>
              <a:rPr kumimoji="0" lang="en-US" dirty="0"/>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dirty="0"/>
              <a:t>Click to edit Master subtitle style</a:t>
            </a:r>
          </a:p>
        </p:txBody>
      </p:sp>
      <p:sp>
        <p:nvSpPr>
          <p:cNvPr id="4" name="Date Placeholder 3"/>
          <p:cNvSpPr>
            <a:spLocks noGrp="1"/>
          </p:cNvSpPr>
          <p:nvPr>
            <p:ph type="dt" sz="half" idx="10"/>
          </p:nvPr>
        </p:nvSpPr>
        <p:spPr/>
        <p:txBody>
          <a:bodyPr/>
          <a:lstStyle>
            <a:lvl1pPr>
              <a:defRPr>
                <a:latin typeface="Calibri" panose="020F050202020403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Calibri" panose="020F0502020204030204" pitchFamily="34" charset="0"/>
              </a:defRPr>
            </a:lvl1pPr>
          </a:lstStyle>
          <a:p>
            <a:pPr>
              <a:defRPr/>
            </a:pPr>
            <a:fld id="{45F10C2D-1811-4775-8A92-E3A1F584CE33}" type="slidenum">
              <a:rPr lang="en-US" smtClean="0"/>
              <a:pPr>
                <a:defRPr/>
              </a:pPr>
              <a:t>‹#›</a:t>
            </a:fld>
            <a:endParaRPr lang="en-US" dirty="0"/>
          </a:p>
        </p:txBody>
      </p:sp>
      <p:sp>
        <p:nvSpPr>
          <p:cNvPr id="10" name="Rectangle 9"/>
          <p:cNvSpPr/>
          <p:nvPr/>
        </p:nvSpPr>
        <p:spPr bwMode="invGray">
          <a:xfrm>
            <a:off x="0" y="5128334"/>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p>
            <a:pPr>
              <a:defRPr/>
            </a:pPr>
            <a:fld id="{26FED307-6808-48F4-B0C3-65A3BBF31726}"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bwMode="ltGray">
          <a:xfrm>
            <a:off x="6647689" y="0"/>
            <a:ext cx="2514601" cy="685800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2" name="Vertical Title 1"/>
          <p:cNvSpPr>
            <a:spLocks noGrp="1"/>
          </p:cNvSpPr>
          <p:nvPr>
            <p:ph type="title" orient="vert"/>
          </p:nvPr>
        </p:nvSpPr>
        <p:spPr>
          <a:xfrm>
            <a:off x="6781800" y="274640"/>
            <a:ext cx="1905000" cy="5851525"/>
          </a:xfrm>
        </p:spPr>
        <p:txBody>
          <a:bodyPr vert="eaVert"/>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Vertical Text Placeholder 2"/>
          <p:cNvSpPr>
            <a:spLocks noGrp="1"/>
          </p:cNvSpPr>
          <p:nvPr>
            <p:ph type="body" orient="vert" idx="1"/>
          </p:nvPr>
        </p:nvSpPr>
        <p:spPr>
          <a:xfrm>
            <a:off x="457200" y="304801"/>
            <a:ext cx="6019800" cy="5851525"/>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a:xfrm>
            <a:off x="2640598" y="6377460"/>
            <a:ext cx="3836404" cy="365125"/>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4C8BDE9E-2670-4954-96AB-847E0292FC3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lvl1pPr algn="ctr">
              <a:defRPr>
                <a:latin typeface="Calibri" panose="020F0502020204030204" pitchFamily="34" charset="0"/>
                <a:cs typeface="Arial" panose="020B0604020202020204" pitchFamily="34" charset="0"/>
              </a:defRPr>
            </a:lvl1pPr>
            <a:extLst/>
          </a:lstStyle>
          <a:p>
            <a:r>
              <a:rPr kumimoji="0" lang="en-US" dirty="0"/>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cs typeface="Arial" panose="020B0604020202020204" pitchFamily="34" charset="0"/>
              </a:defRPr>
            </a:lvl1pPr>
            <a:lvl2pPr>
              <a:defRPr>
                <a:latin typeface="Calibri" panose="020F0502020204030204" pitchFamily="34" charset="0"/>
                <a:cs typeface="Arial" panose="020B0604020202020204" pitchFamily="34" charset="0"/>
              </a:defRPr>
            </a:lvl2pPr>
            <a:lvl3pPr>
              <a:defRPr>
                <a:latin typeface="Calibri" panose="020F0502020204030204" pitchFamily="34" charset="0"/>
                <a:cs typeface="Arial" panose="020B0604020202020204" pitchFamily="34" charset="0"/>
              </a:defRPr>
            </a:lvl3pPr>
            <a:lvl4pPr>
              <a:defRPr>
                <a:latin typeface="Calibri" panose="020F0502020204030204" pitchFamily="34" charset="0"/>
                <a:cs typeface="Arial" panose="020B0604020202020204" pitchFamily="34" charset="0"/>
              </a:defRPr>
            </a:lvl4pPr>
            <a:lvl5pPr>
              <a:defRPr>
                <a:latin typeface="Calibri" panose="020F0502020204030204" pitchFamily="34" charset="0"/>
                <a:cs typeface="Arial" panose="020B0604020202020204"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6341818-0A42-41AA-9C03-F736148CE49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29464" y="0"/>
            <a:ext cx="9144000" cy="2602520"/>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alibri" panose="020F0502020204030204" pitchFamily="34" charset="0"/>
              <a:cs typeface="Arial" panose="020B0604020202020204" pitchFamily="34" charset="0"/>
            </a:endParaRPr>
          </a:p>
        </p:txBody>
      </p:sp>
      <p:sp>
        <p:nvSpPr>
          <p:cNvPr id="12" name="Rectangle 11"/>
          <p:cNvSpPr/>
          <p:nvPr/>
        </p:nvSpPr>
        <p:spPr bwMode="invGray">
          <a:xfrm>
            <a:off x="0" y="2602520"/>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atin typeface="Calibri" panose="020F0502020204030204" pitchFamily="34" charset="0"/>
                <a:cs typeface="Arial" panose="020B0604020202020204" pitchFamily="34" charset="0"/>
              </a:defRPr>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lvl1pPr>
              <a:defRPr>
                <a:latin typeface="Calibri" panose="020F0502020204030204" pitchFamily="34" charset="0"/>
                <a:cs typeface="Arial" panose="020B0604020202020204"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Arial" panose="020B0604020202020204" pitchFamily="34" charset="0"/>
              </a:defRPr>
            </a:lvl1pPr>
          </a:lstStyle>
          <a:p>
            <a:pPr>
              <a:defRPr/>
            </a:pPr>
            <a:fld id="{C8992EAB-2577-4356-B77E-501B5B2E382D}"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13281" y="152401"/>
            <a:ext cx="8229600" cy="1251062"/>
          </a:xfrm>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Content Placeholder 2"/>
          <p:cNvSpPr>
            <a:spLocks noGrp="1"/>
          </p:cNvSpPr>
          <p:nvPr>
            <p:ph sz="half" idx="1"/>
          </p:nvPr>
        </p:nvSpPr>
        <p:spPr>
          <a:xfrm>
            <a:off x="513281" y="1773936"/>
            <a:ext cx="4038600" cy="4623816"/>
          </a:xfrm>
        </p:spPr>
        <p:txBody>
          <a:bodyPr lIns="91440"/>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704281" y="1773936"/>
            <a:ext cx="4038600" cy="4623816"/>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a:xfrm>
            <a:off x="513281" y="6476999"/>
            <a:ext cx="2133600" cy="274320"/>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Footer Placeholder 5"/>
          <p:cNvSpPr>
            <a:spLocks noGrp="1"/>
          </p:cNvSpPr>
          <p:nvPr>
            <p:ph type="ftr" sz="quarter" idx="11"/>
          </p:nvPr>
        </p:nvSpPr>
        <p:spPr>
          <a:xfrm>
            <a:off x="2696678" y="6476999"/>
            <a:ext cx="5507719" cy="274320"/>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EA062AD6-6A33-4C0E-BB35-55E63D5EE7C7}"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16E97C97-7D5A-4FAB-BF1B-9752EC67A710}"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extLst/>
          </a:lstStyle>
          <a:p>
            <a:r>
              <a:rPr kumimoji="0" lang="en-US" dirty="0"/>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F856442A-2528-4BAB-A598-E74533CCF4EC}"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2DB8A020-EFCC-4A4B-BAA6-437DFE256875}"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atin typeface="Arial" panose="020B0604020202020204" pitchFamily="34" charset="0"/>
                <a:cs typeface="Arial" panose="020B0604020202020204" pitchFamily="34" charset="0"/>
              </a:defRPr>
            </a:lvl1pPr>
            <a:extLst/>
          </a:lstStyle>
          <a:p>
            <a:r>
              <a:rPr kumimoji="0" lang="en-US"/>
              <a:t>Click to edit Master title style</a:t>
            </a:r>
          </a:p>
        </p:txBody>
      </p:sp>
      <p:sp>
        <p:nvSpPr>
          <p:cNvPr id="3" name="Content Placeholder 2"/>
          <p:cNvSpPr>
            <a:spLocks noGrp="1"/>
          </p:cNvSpPr>
          <p:nvPr>
            <p:ph idx="1"/>
          </p:nvPr>
        </p:nvSpPr>
        <p:spPr>
          <a:xfrm>
            <a:off x="3019378" y="1743134"/>
            <a:ext cx="5920641" cy="455888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8EF0D484-93E1-4C43-A604-22CD31E8AA73}" type="slidenum">
              <a:rPr lang="en-US" smtClean="0"/>
              <a:pPr>
                <a:defRPr/>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Arial" panose="020B0604020202020204" pitchFamily="34" charset="0"/>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atin typeface="Arial" panose="020B0604020202020204" pitchFamily="34" charset="0"/>
                <a:cs typeface="Arial" panose="020B0604020202020204" pitchFamily="34" charset="0"/>
              </a:defRPr>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a:t>Click icon to add picture</a:t>
            </a:r>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lvl1pPr>
              <a:defRPr>
                <a:latin typeface="Arial" panose="020B0604020202020204" pitchFamily="34" charset="0"/>
                <a:cs typeface="Arial" panose="020B0604020202020204" pitchFamily="34" charset="0"/>
              </a:defRPr>
            </a:lvl1pPr>
          </a:lstStyle>
          <a:p>
            <a:pPr>
              <a:defRPr/>
            </a:pPr>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pPr>
              <a:defRPr/>
            </a:pPr>
            <a:fld id="{F595A162-78AA-4849-854A-706701EBA7A0}"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B"/>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7" name="Rectangle 6"/>
          <p:cNvSpPr/>
          <p:nvPr/>
        </p:nvSpPr>
        <p:spPr bwMode="ltGray">
          <a:xfrm>
            <a:off x="2" y="1"/>
            <a:ext cx="9143999" cy="1433733"/>
          </a:xfrm>
          <a:prstGeom prst="rect">
            <a:avLst/>
          </a:prstGeom>
          <a:solidFill>
            <a:srgbClr val="0033CC"/>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dirty="0"/>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F8959265-0DF0-4080-B9F1-630107EBAF85}"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rgbClr val="0070C0"/>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0" y="2286000"/>
            <a:ext cx="9144000" cy="1943100"/>
          </a:xfrm>
        </p:spPr>
        <p:txBody>
          <a:bodyPr>
            <a:noAutofit/>
          </a:bodyPr>
          <a:lstStyle/>
          <a:p>
            <a:pPr algn="ctr"/>
            <a:r>
              <a:rPr lang="en-US" sz="4800" dirty="0">
                <a:solidFill>
                  <a:schemeClr val="tx1"/>
                </a:solidFill>
                <a:cs typeface="Calibri" panose="020F0502020204030204" pitchFamily="34" charset="0"/>
              </a:rPr>
              <a:t>Early Childhood Regional </a:t>
            </a:r>
            <a:br>
              <a:rPr lang="en-US" sz="4800" dirty="0">
                <a:solidFill>
                  <a:schemeClr val="tx1"/>
                </a:solidFill>
                <a:cs typeface="Calibri" panose="020F0502020204030204" pitchFamily="34" charset="0"/>
              </a:rPr>
            </a:br>
            <a:r>
              <a:rPr lang="en-US" sz="4800" dirty="0">
                <a:solidFill>
                  <a:schemeClr val="tx1"/>
                </a:solidFill>
                <a:cs typeface="Calibri" panose="020F0502020204030204" pitchFamily="34" charset="0"/>
              </a:rPr>
              <a:t>Training Centers (RTCs)</a:t>
            </a:r>
            <a:endParaRPr lang="en-US" sz="3200" dirty="0">
              <a:cs typeface="Calibri" panose="020F0502020204030204" pitchFamily="34" charset="0"/>
            </a:endParaRPr>
          </a:p>
        </p:txBody>
      </p:sp>
      <p:sp>
        <p:nvSpPr>
          <p:cNvPr id="3076" name="Rectangle 3"/>
          <p:cNvSpPr>
            <a:spLocks noGrp="1" noChangeArrowheads="1"/>
          </p:cNvSpPr>
          <p:nvPr>
            <p:ph type="subTitle" idx="1"/>
          </p:nvPr>
        </p:nvSpPr>
        <p:spPr>
          <a:xfrm>
            <a:off x="0" y="5206999"/>
            <a:ext cx="9144000" cy="1544320"/>
          </a:xfrm>
        </p:spPr>
        <p:txBody>
          <a:bodyPr>
            <a:normAutofit/>
          </a:bodyPr>
          <a:lstStyle/>
          <a:p>
            <a:pPr algn="ctr" eaLnBrk="1" hangingPunct="1"/>
            <a:r>
              <a:rPr lang="en-US" dirty="0">
                <a:solidFill>
                  <a:schemeClr val="bg1"/>
                </a:solidFill>
                <a:cs typeface="Arial" pitchFamily="34" charset="0"/>
              </a:rPr>
              <a:t>Presentation to the </a:t>
            </a:r>
          </a:p>
          <a:p>
            <a:pPr algn="ctr" eaLnBrk="1" hangingPunct="1"/>
            <a:r>
              <a:rPr lang="en-US" dirty="0">
                <a:solidFill>
                  <a:schemeClr val="bg1"/>
                </a:solidFill>
                <a:cs typeface="Arial" pitchFamily="34" charset="0"/>
              </a:rPr>
              <a:t>Education Accountability and Assessment Review Subcommittee by the</a:t>
            </a:r>
          </a:p>
          <a:p>
            <a:pPr algn="ctr" eaLnBrk="1" hangingPunct="1"/>
            <a:r>
              <a:rPr lang="en-US" dirty="0">
                <a:solidFill>
                  <a:schemeClr val="bg1"/>
                </a:solidFill>
                <a:cs typeface="Arial" pitchFamily="34" charset="0"/>
              </a:rPr>
              <a:t>Office of Education Accountability</a:t>
            </a:r>
          </a:p>
          <a:p>
            <a:pPr algn="ctr" eaLnBrk="1" hangingPunct="1"/>
            <a:r>
              <a:rPr lang="en-US" dirty="0">
                <a:solidFill>
                  <a:schemeClr val="bg1"/>
                </a:solidFill>
                <a:cs typeface="Arial" pitchFamily="34" charset="0"/>
              </a:rPr>
              <a:t>October 14, 2025</a:t>
            </a:r>
          </a:p>
        </p:txBody>
      </p:sp>
      <p:sp>
        <p:nvSpPr>
          <p:cNvPr id="3074" name="Rectangle 15"/>
          <p:cNvSpPr>
            <a:spLocks noGrp="1" noChangeArrowheads="1"/>
          </p:cNvSpPr>
          <p:nvPr>
            <p:ph type="sldNum" sz="quarter" idx="12"/>
          </p:nvPr>
        </p:nvSpPr>
        <p:spPr>
          <a:noFill/>
        </p:spPr>
        <p:txBody>
          <a:bodyPr/>
          <a:lstStyle/>
          <a:p>
            <a:fld id="{E5B1B7EA-8E23-42C0-BB20-69FA2D3ECC56}" type="slidenum">
              <a:rPr lang="en-US" smtClean="0"/>
              <a:pPr/>
              <a:t>1</a:t>
            </a:fld>
            <a:endParaRPr lang="en-US" dirty="0"/>
          </a:p>
        </p:txBody>
      </p:sp>
      <p:pic>
        <p:nvPicPr>
          <p:cNvPr id="78852" name="Picture 4" descr="LRC Seal"/>
          <p:cNvPicPr>
            <a:picLocks noChangeAspect="1" noChangeArrowheads="1"/>
          </p:cNvPicPr>
          <p:nvPr/>
        </p:nvPicPr>
        <p:blipFill>
          <a:blip r:embed="rId3" cstate="print"/>
          <a:srcRect r="86325"/>
          <a:stretch>
            <a:fillRect/>
          </a:stretch>
        </p:blipFill>
        <p:spPr bwMode="auto">
          <a:xfrm>
            <a:off x="3962400" y="381000"/>
            <a:ext cx="1219200" cy="1165998"/>
          </a:xfrm>
          <a:prstGeom prst="rect">
            <a:avLst/>
          </a:prstGeom>
          <a:noFill/>
        </p:spPr>
      </p:pic>
    </p:spTree>
    <p:extLst>
      <p:ext uri="{BB962C8B-B14F-4D97-AF65-F5344CB8AC3E}">
        <p14:creationId xmlns:p14="http://schemas.microsoft.com/office/powerpoint/2010/main" val="402369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p:txBody>
          <a:bodyPr>
            <a:normAutofit fontScale="90000"/>
          </a:bodyPr>
          <a:lstStyle/>
          <a:p>
            <a:r>
              <a:rPr lang="en-US" dirty="0">
                <a:solidFill>
                  <a:schemeClr val="bg1"/>
                </a:solidFill>
              </a:rPr>
              <a:t>Number Of Preschool Students</a:t>
            </a:r>
            <a:br>
              <a:rPr lang="en-US" dirty="0">
                <a:solidFill>
                  <a:schemeClr val="bg1"/>
                </a:solidFill>
              </a:rPr>
            </a:br>
            <a:r>
              <a:rPr lang="en-US" dirty="0">
                <a:solidFill>
                  <a:schemeClr val="bg1"/>
                </a:solidFill>
              </a:rPr>
              <a:t>In Each RTC Region, SY 2024</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10</a:t>
            </a:fld>
            <a:endParaRPr lang="en-US" dirty="0"/>
          </a:p>
        </p:txBody>
      </p:sp>
      <p:graphicFrame>
        <p:nvGraphicFramePr>
          <p:cNvPr id="10" name="Chart 9">
            <a:extLst>
              <a:ext uri="{FF2B5EF4-FFF2-40B4-BE49-F238E27FC236}">
                <a16:creationId xmlns:a16="http://schemas.microsoft.com/office/drawing/2014/main" id="{BAED5694-5A16-461C-B565-8B1812205A94}"/>
              </a:ext>
            </a:extLst>
          </p:cNvPr>
          <p:cNvGraphicFramePr/>
          <p:nvPr>
            <p:extLst>
              <p:ext uri="{D42A27DB-BD31-4B8C-83A1-F6EECF244321}">
                <p14:modId xmlns:p14="http://schemas.microsoft.com/office/powerpoint/2010/main" val="2680839519"/>
              </p:ext>
            </p:extLst>
          </p:nvPr>
        </p:nvGraphicFramePr>
        <p:xfrm>
          <a:off x="12940" y="1661159"/>
          <a:ext cx="9131060" cy="509016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F932A64-1A26-4FB6-BCB8-BDD8F3170548}"/>
              </a:ext>
            </a:extLst>
          </p:cNvPr>
          <p:cNvSpPr txBox="1"/>
          <p:nvPr/>
        </p:nvSpPr>
        <p:spPr>
          <a:xfrm>
            <a:off x="205740" y="6429493"/>
            <a:ext cx="5334000" cy="369332"/>
          </a:xfrm>
          <a:prstGeom prst="rect">
            <a:avLst/>
          </a:prstGeom>
          <a:noFill/>
        </p:spPr>
        <p:txBody>
          <a:bodyPr wrap="square" rtlCol="0">
            <a:spAutoFit/>
          </a:bodyPr>
          <a:lstStyle/>
          <a:p>
            <a:r>
              <a:rPr lang="en-US" dirty="0"/>
              <a:t>SWD = Students with disabilities</a:t>
            </a:r>
          </a:p>
        </p:txBody>
      </p:sp>
    </p:spTree>
    <p:extLst>
      <p:ext uri="{BB962C8B-B14F-4D97-AF65-F5344CB8AC3E}">
        <p14:creationId xmlns:p14="http://schemas.microsoft.com/office/powerpoint/2010/main" val="295405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graphicEl>
                                              <a:chart seriesIdx="2"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Chart bld="series"/>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p:txBody>
          <a:bodyPr>
            <a:normAutofit fontScale="90000"/>
          </a:bodyPr>
          <a:lstStyle/>
          <a:p>
            <a:r>
              <a:rPr lang="en-US" dirty="0">
                <a:solidFill>
                  <a:schemeClr val="bg1"/>
                </a:solidFill>
              </a:rPr>
              <a:t>Preschool Teachers In Districts</a:t>
            </a:r>
            <a:br>
              <a:rPr lang="en-US" dirty="0">
                <a:solidFill>
                  <a:schemeClr val="bg1"/>
                </a:solidFill>
              </a:rPr>
            </a:br>
            <a:r>
              <a:rPr lang="en-US" dirty="0">
                <a:solidFill>
                  <a:schemeClr val="bg1"/>
                </a:solidFill>
              </a:rPr>
              <a:t>Served By RTCs, SY 2024</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11</a:t>
            </a:fld>
            <a:endParaRPr lang="en-US" dirty="0"/>
          </a:p>
        </p:txBody>
      </p:sp>
      <p:graphicFrame>
        <p:nvGraphicFramePr>
          <p:cNvPr id="5" name="Table 4">
            <a:extLst>
              <a:ext uri="{FF2B5EF4-FFF2-40B4-BE49-F238E27FC236}">
                <a16:creationId xmlns:a16="http://schemas.microsoft.com/office/drawing/2014/main" id="{213C9F9E-F521-4FE7-852A-A5F34EE5126D}"/>
              </a:ext>
            </a:extLst>
          </p:cNvPr>
          <p:cNvGraphicFramePr>
            <a:graphicFrameLocks noGrp="1"/>
          </p:cNvGraphicFramePr>
          <p:nvPr>
            <p:extLst>
              <p:ext uri="{D42A27DB-BD31-4B8C-83A1-F6EECF244321}">
                <p14:modId xmlns:p14="http://schemas.microsoft.com/office/powerpoint/2010/main" val="253243286"/>
              </p:ext>
            </p:extLst>
          </p:nvPr>
        </p:nvGraphicFramePr>
        <p:xfrm>
          <a:off x="304800" y="1885845"/>
          <a:ext cx="8534400" cy="3086310"/>
        </p:xfrm>
        <a:graphic>
          <a:graphicData uri="http://schemas.openxmlformats.org/drawingml/2006/table">
            <a:tbl>
              <a:tblPr firstRow="1" firstCol="1" bandRow="1"/>
              <a:tblGrid>
                <a:gridCol w="2998574">
                  <a:extLst>
                    <a:ext uri="{9D8B030D-6E8A-4147-A177-3AD203B41FA5}">
                      <a16:colId xmlns:a16="http://schemas.microsoft.com/office/drawing/2014/main" val="753814665"/>
                    </a:ext>
                  </a:extLst>
                </a:gridCol>
                <a:gridCol w="2421924">
                  <a:extLst>
                    <a:ext uri="{9D8B030D-6E8A-4147-A177-3AD203B41FA5}">
                      <a16:colId xmlns:a16="http://schemas.microsoft.com/office/drawing/2014/main" val="2367512793"/>
                    </a:ext>
                  </a:extLst>
                </a:gridCol>
                <a:gridCol w="3113902">
                  <a:extLst>
                    <a:ext uri="{9D8B030D-6E8A-4147-A177-3AD203B41FA5}">
                      <a16:colId xmlns:a16="http://schemas.microsoft.com/office/drawing/2014/main" val="4102001645"/>
                    </a:ext>
                  </a:extLst>
                </a:gridCol>
              </a:tblGrid>
              <a:tr h="674953">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Reginal Training Center</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Count Of Teachers</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Percent Of All Teachers</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1651747"/>
                  </a:ext>
                </a:extLst>
              </a:tr>
              <a:tr h="383496">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Anderson</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373</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30%</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42456349"/>
                  </a:ext>
                </a:extLst>
              </a:tr>
              <a:tr h="383496">
                <a:tc>
                  <a:txBody>
                    <a:bodyPr/>
                    <a:lstStyle/>
                    <a:p>
                      <a:pPr marL="0" marR="0">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Ashland </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148</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BFBFBF"/>
                    </a:solidFill>
                  </a:tcPr>
                </a:tc>
                <a:extLst>
                  <a:ext uri="{0D108BD9-81ED-4DB2-BD59-A6C34878D82A}">
                    <a16:rowId xmlns:a16="http://schemas.microsoft.com/office/drawing/2014/main" val="614286966"/>
                  </a:ext>
                </a:extLst>
              </a:tr>
              <a:tr h="383496">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Calloway</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182</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15</a:t>
                      </a:r>
                    </a:p>
                  </a:txBody>
                  <a:tcPr marL="68580" marR="68580" marT="0" marB="0">
                    <a:lnL>
                      <a:noFill/>
                    </a:lnL>
                    <a:lnR>
                      <a:noFill/>
                    </a:lnR>
                    <a:lnT>
                      <a:noFill/>
                    </a:lnT>
                    <a:lnB>
                      <a:noFill/>
                    </a:lnB>
                  </a:tcPr>
                </a:tc>
                <a:extLst>
                  <a:ext uri="{0D108BD9-81ED-4DB2-BD59-A6C34878D82A}">
                    <a16:rowId xmlns:a16="http://schemas.microsoft.com/office/drawing/2014/main" val="2251968828"/>
                  </a:ext>
                </a:extLst>
              </a:tr>
              <a:tr h="383496">
                <a:tc>
                  <a:txBody>
                    <a:bodyPr/>
                    <a:lstStyle/>
                    <a:p>
                      <a:pPr marL="0" marR="0">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KEDC</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274</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BFBFBF"/>
                    </a:solidFill>
                  </a:tcPr>
                </a:tc>
                <a:extLst>
                  <a:ext uri="{0D108BD9-81ED-4DB2-BD59-A6C34878D82A}">
                    <a16:rowId xmlns:a16="http://schemas.microsoft.com/office/drawing/2014/main" val="2262761948"/>
                  </a:ext>
                </a:extLst>
              </a:tr>
              <a:tr h="437310">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Simpson</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251</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20</a:t>
                      </a:r>
                    </a:p>
                  </a:txBody>
                  <a:tcPr marL="68580" marR="68580" marT="0" marB="0">
                    <a:lnL>
                      <a:noFill/>
                    </a:lnL>
                    <a:lnR>
                      <a:noFill/>
                    </a:lnR>
                    <a:lnT>
                      <a:noFill/>
                    </a:lnT>
                    <a:lnB>
                      <a:noFill/>
                    </a:lnB>
                  </a:tcPr>
                </a:tc>
                <a:extLst>
                  <a:ext uri="{0D108BD9-81ED-4DB2-BD59-A6C34878D82A}">
                    <a16:rowId xmlns:a16="http://schemas.microsoft.com/office/drawing/2014/main" val="4117192811"/>
                  </a:ext>
                </a:extLst>
              </a:tr>
              <a:tr h="383496">
                <a:tc>
                  <a:txBody>
                    <a:bodyPr/>
                    <a:lstStyle/>
                    <a:p>
                      <a:pPr marL="0" marR="0">
                        <a:spcBef>
                          <a:spcPts val="0"/>
                        </a:spcBef>
                        <a:spcAft>
                          <a:spcPts val="0"/>
                        </a:spcAft>
                      </a:pPr>
                      <a:r>
                        <a:rPr lang="en-US"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Grand Total</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1,228</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559292296"/>
                  </a:ext>
                </a:extLst>
              </a:tr>
            </a:tbl>
          </a:graphicData>
        </a:graphic>
      </p:graphicFrame>
      <p:sp>
        <p:nvSpPr>
          <p:cNvPr id="3" name="Rectangle 2">
            <a:extLst>
              <a:ext uri="{FF2B5EF4-FFF2-40B4-BE49-F238E27FC236}">
                <a16:creationId xmlns:a16="http://schemas.microsoft.com/office/drawing/2014/main" id="{0B30DDF3-0A77-45FB-A763-4F6D4A5A9582}"/>
              </a:ext>
            </a:extLst>
          </p:cNvPr>
          <p:cNvSpPr/>
          <p:nvPr/>
        </p:nvSpPr>
        <p:spPr>
          <a:xfrm>
            <a:off x="4152900" y="2590800"/>
            <a:ext cx="838200" cy="8382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3A0138C-DB1D-4E68-8AF3-452916CC1B5A}"/>
              </a:ext>
            </a:extLst>
          </p:cNvPr>
          <p:cNvSpPr/>
          <p:nvPr/>
        </p:nvSpPr>
        <p:spPr>
          <a:xfrm>
            <a:off x="6934200" y="2601686"/>
            <a:ext cx="838200" cy="827314"/>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01EFB37-8EC3-42BE-ADCD-BB99EFEFDDC5}"/>
              </a:ext>
            </a:extLst>
          </p:cNvPr>
          <p:cNvSpPr/>
          <p:nvPr/>
        </p:nvSpPr>
        <p:spPr>
          <a:xfrm>
            <a:off x="457200" y="5449824"/>
            <a:ext cx="8077200" cy="12527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The report  notes that many preschool personnel were recorded with incorrect job class codes or not included in staffing data</a:t>
            </a:r>
            <a:r>
              <a:rPr lang="en-US" dirty="0">
                <a:solidFill>
                  <a:schemeClr val="tx1"/>
                </a:solidFill>
              </a:rPr>
              <a:t>. </a:t>
            </a:r>
          </a:p>
        </p:txBody>
      </p:sp>
    </p:spTree>
    <p:extLst>
      <p:ext uri="{BB962C8B-B14F-4D97-AF65-F5344CB8AC3E}">
        <p14:creationId xmlns:p14="http://schemas.microsoft.com/office/powerpoint/2010/main" val="116324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p:txBody>
          <a:bodyPr>
            <a:normAutofit fontScale="90000"/>
          </a:bodyPr>
          <a:lstStyle/>
          <a:p>
            <a:br>
              <a:rPr lang="en-US" sz="3600" dirty="0"/>
            </a:br>
            <a:br>
              <a:rPr lang="en-US" sz="3600" dirty="0"/>
            </a:br>
            <a:r>
              <a:rPr lang="en-US" sz="4900" dirty="0">
                <a:solidFill>
                  <a:schemeClr val="bg1"/>
                </a:solidFill>
              </a:rPr>
              <a:t>Presentation Outline</a:t>
            </a:r>
            <a:br>
              <a:rPr lang="en-US" sz="3600" dirty="0"/>
            </a:br>
            <a:br>
              <a:rPr lang="en-US" dirty="0"/>
            </a:br>
            <a:endParaRPr lang="en-US" dirty="0"/>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457200" y="1600200"/>
            <a:ext cx="8686800" cy="5150045"/>
          </a:xfrm>
        </p:spPr>
        <p:txBody>
          <a:bodyPr>
            <a:normAutofit/>
          </a:bodyPr>
          <a:lstStyle/>
          <a:p>
            <a:pPr>
              <a:lnSpc>
                <a:spcPct val="150000"/>
              </a:lnSpc>
              <a:buClr>
                <a:srgbClr val="0070C0"/>
              </a:buClr>
            </a:pPr>
            <a:r>
              <a:rPr lang="en-US" sz="3800" dirty="0"/>
              <a:t>State and Federal Program Requirements</a:t>
            </a:r>
          </a:p>
          <a:p>
            <a:pPr>
              <a:lnSpc>
                <a:spcPct val="150000"/>
              </a:lnSpc>
              <a:buClr>
                <a:srgbClr val="0070C0"/>
              </a:buClr>
            </a:pPr>
            <a:r>
              <a:rPr lang="en-US" sz="3800" dirty="0"/>
              <a:t>Populations Served</a:t>
            </a:r>
          </a:p>
          <a:p>
            <a:pPr>
              <a:lnSpc>
                <a:spcPct val="150000"/>
              </a:lnSpc>
              <a:buClr>
                <a:srgbClr val="0070C0"/>
              </a:buClr>
            </a:pPr>
            <a:r>
              <a:rPr lang="en-US" sz="3800" b="1" dirty="0"/>
              <a:t>Revenues </a:t>
            </a:r>
          </a:p>
          <a:p>
            <a:pPr>
              <a:lnSpc>
                <a:spcPct val="150000"/>
              </a:lnSpc>
              <a:buClr>
                <a:srgbClr val="0070C0"/>
              </a:buClr>
            </a:pPr>
            <a:r>
              <a:rPr lang="en-US" sz="3800" dirty="0"/>
              <a:t>Oversight Issues</a:t>
            </a:r>
          </a:p>
          <a:p>
            <a:pPr marL="118872" indent="0">
              <a:buClrTx/>
              <a:buNone/>
            </a:pPr>
            <a:endParaRPr lang="en-US" sz="3800" dirty="0"/>
          </a:p>
          <a:p>
            <a:pPr>
              <a:buClrTx/>
            </a:pPr>
            <a:endParaRPr lang="en-US" sz="3600" b="1" dirty="0"/>
          </a:p>
          <a:p>
            <a:pPr marL="118872" indent="0">
              <a:buNone/>
            </a:pPr>
            <a:endParaRPr lang="en-US" sz="3600" dirty="0"/>
          </a:p>
          <a:p>
            <a:pPr marL="118872" indent="0">
              <a:buNone/>
            </a:pPr>
            <a:endParaRPr lang="en-US" sz="3600" dirty="0"/>
          </a:p>
          <a:p>
            <a:pPr marL="118872" indent="0">
              <a:buNone/>
            </a:pPr>
            <a:endParaRPr lang="en-US" sz="3600" dirty="0"/>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12</a:t>
            </a:fld>
            <a:endParaRPr lang="en-US" dirty="0">
              <a:solidFill>
                <a:prstClr val="black">
                  <a:tint val="95000"/>
                </a:prstClr>
              </a:solidFill>
            </a:endParaRPr>
          </a:p>
        </p:txBody>
      </p:sp>
    </p:spTree>
    <p:extLst>
      <p:ext uri="{BB962C8B-B14F-4D97-AF65-F5344CB8AC3E}">
        <p14:creationId xmlns:p14="http://schemas.microsoft.com/office/powerpoint/2010/main" val="3390881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CF171-2D11-45EE-8BC7-CACB9C200E4A}"/>
              </a:ext>
            </a:extLst>
          </p:cNvPr>
          <p:cNvSpPr>
            <a:spLocks noGrp="1"/>
          </p:cNvSpPr>
          <p:nvPr>
            <p:ph type="title"/>
          </p:nvPr>
        </p:nvSpPr>
        <p:spPr/>
        <p:txBody>
          <a:bodyPr>
            <a:normAutofit fontScale="90000"/>
          </a:bodyPr>
          <a:lstStyle/>
          <a:p>
            <a:r>
              <a:rPr lang="en-US" dirty="0">
                <a:solidFill>
                  <a:srgbClr val="FFFFFB"/>
                </a:solidFill>
              </a:rPr>
              <a:t>2024 Federal Funding</a:t>
            </a:r>
            <a:br>
              <a:rPr lang="en-US" dirty="0">
                <a:solidFill>
                  <a:srgbClr val="FFFFFB"/>
                </a:solidFill>
              </a:rPr>
            </a:br>
            <a:r>
              <a:rPr lang="en-US" dirty="0">
                <a:solidFill>
                  <a:srgbClr val="FFFFFB"/>
                </a:solidFill>
              </a:rPr>
              <a:t>IDEA-B Preschool Funding</a:t>
            </a:r>
          </a:p>
        </p:txBody>
      </p:sp>
      <p:sp>
        <p:nvSpPr>
          <p:cNvPr id="4" name="Slide Number Placeholder 3">
            <a:extLst>
              <a:ext uri="{FF2B5EF4-FFF2-40B4-BE49-F238E27FC236}">
                <a16:creationId xmlns:a16="http://schemas.microsoft.com/office/drawing/2014/main" id="{EE551BA1-2931-40EA-8D73-FC47F9B2C759}"/>
              </a:ext>
            </a:extLst>
          </p:cNvPr>
          <p:cNvSpPr>
            <a:spLocks noGrp="1"/>
          </p:cNvSpPr>
          <p:nvPr>
            <p:ph type="sldNum" sz="quarter" idx="12"/>
          </p:nvPr>
        </p:nvSpPr>
        <p:spPr/>
        <p:txBody>
          <a:bodyPr/>
          <a:lstStyle/>
          <a:p>
            <a:pPr>
              <a:defRPr/>
            </a:pPr>
            <a:fld id="{E6341818-0A42-41AA-9C03-F736148CE495}" type="slidenum">
              <a:rPr lang="en-US" smtClean="0"/>
              <a:pPr>
                <a:defRPr/>
              </a:pPr>
              <a:t>13</a:t>
            </a:fld>
            <a:endParaRPr lang="en-US" dirty="0"/>
          </a:p>
        </p:txBody>
      </p:sp>
      <p:sp>
        <p:nvSpPr>
          <p:cNvPr id="5" name="TextBox 4">
            <a:extLst>
              <a:ext uri="{FF2B5EF4-FFF2-40B4-BE49-F238E27FC236}">
                <a16:creationId xmlns:a16="http://schemas.microsoft.com/office/drawing/2014/main" id="{F32D6321-0F26-4A67-9229-4BB817F2297D}"/>
              </a:ext>
            </a:extLst>
          </p:cNvPr>
          <p:cNvSpPr txBox="1"/>
          <p:nvPr/>
        </p:nvSpPr>
        <p:spPr>
          <a:xfrm>
            <a:off x="762000" y="1752600"/>
            <a:ext cx="7772400" cy="584775"/>
          </a:xfrm>
          <a:prstGeom prst="rect">
            <a:avLst/>
          </a:prstGeom>
          <a:noFill/>
          <a:ln w="38100">
            <a:solidFill>
              <a:srgbClr val="0066FF"/>
            </a:solidFill>
          </a:ln>
        </p:spPr>
        <p:txBody>
          <a:bodyPr wrap="square" rtlCol="0">
            <a:spAutoFit/>
          </a:bodyPr>
          <a:lstStyle/>
          <a:p>
            <a:pPr algn="ctr"/>
            <a:r>
              <a:rPr lang="en-US" sz="3200" b="1" dirty="0">
                <a:latin typeface="Calibri" panose="020F0502020204030204" pitchFamily="34" charset="0"/>
                <a:ea typeface="Calibri" panose="020F0502020204030204" pitchFamily="34" charset="0"/>
                <a:cs typeface="Calibri" panose="020F0502020204030204" pitchFamily="34" charset="0"/>
              </a:rPr>
              <a:t>IDEA B Preschool Funding – $11.2 Million</a:t>
            </a:r>
          </a:p>
        </p:txBody>
      </p:sp>
      <p:sp>
        <p:nvSpPr>
          <p:cNvPr id="7" name="TextBox 6">
            <a:extLst>
              <a:ext uri="{FF2B5EF4-FFF2-40B4-BE49-F238E27FC236}">
                <a16:creationId xmlns:a16="http://schemas.microsoft.com/office/drawing/2014/main" id="{F33B5855-CE9D-4AA6-BFF9-AAF86820C19E}"/>
              </a:ext>
            </a:extLst>
          </p:cNvPr>
          <p:cNvSpPr txBox="1"/>
          <p:nvPr/>
        </p:nvSpPr>
        <p:spPr>
          <a:xfrm>
            <a:off x="279596" y="3325945"/>
            <a:ext cx="2649342" cy="954107"/>
          </a:xfrm>
          <a:prstGeom prst="rect">
            <a:avLst/>
          </a:prstGeom>
          <a:noFill/>
          <a:ln w="38100">
            <a:solidFill>
              <a:srgbClr val="0066FF"/>
            </a:solidFill>
          </a:ln>
        </p:spPr>
        <p:txBody>
          <a:bodyPr wrap="square" rtlCol="0">
            <a:spAutoFit/>
          </a:bodyPr>
          <a:lstStyle/>
          <a:p>
            <a:pPr algn="ctr"/>
            <a:r>
              <a:rPr lang="en-US" sz="2800" b="1" dirty="0">
                <a:latin typeface="Calibri" panose="020F0502020204030204" pitchFamily="34" charset="0"/>
                <a:ea typeface="Calibri" panose="020F0502020204030204" pitchFamily="34" charset="0"/>
                <a:cs typeface="Calibri" panose="020F0502020204030204" pitchFamily="34" charset="0"/>
              </a:rPr>
              <a:t>District Grants</a:t>
            </a:r>
          </a:p>
          <a:p>
            <a:pPr algn="ctr"/>
            <a:r>
              <a:rPr lang="en-US" sz="2800" b="1" dirty="0">
                <a:latin typeface="Calibri" panose="020F0502020204030204" pitchFamily="34" charset="0"/>
                <a:ea typeface="Calibri" panose="020F0502020204030204" pitchFamily="34" charset="0"/>
                <a:cs typeface="Calibri" panose="020F0502020204030204" pitchFamily="34" charset="0"/>
              </a:rPr>
              <a:t>$8.37 Million </a:t>
            </a:r>
          </a:p>
        </p:txBody>
      </p:sp>
      <p:sp>
        <p:nvSpPr>
          <p:cNvPr id="8" name="TextBox 7">
            <a:extLst>
              <a:ext uri="{FF2B5EF4-FFF2-40B4-BE49-F238E27FC236}">
                <a16:creationId xmlns:a16="http://schemas.microsoft.com/office/drawing/2014/main" id="{D1943F75-92F4-45E0-932A-CB0AB71D7AF2}"/>
              </a:ext>
            </a:extLst>
          </p:cNvPr>
          <p:cNvSpPr txBox="1"/>
          <p:nvPr/>
        </p:nvSpPr>
        <p:spPr>
          <a:xfrm>
            <a:off x="3247329" y="3326154"/>
            <a:ext cx="2649342" cy="954107"/>
          </a:xfrm>
          <a:prstGeom prst="rect">
            <a:avLst/>
          </a:prstGeom>
          <a:noFill/>
          <a:ln w="38100">
            <a:solidFill>
              <a:srgbClr val="0066FF"/>
            </a:solidFill>
          </a:ln>
        </p:spPr>
        <p:txBody>
          <a:bodyPr wrap="square" rtlCol="0">
            <a:spAutoFit/>
          </a:bodyPr>
          <a:lstStyle/>
          <a:p>
            <a:pPr algn="ctr"/>
            <a:r>
              <a:rPr lang="en-US" sz="2800" b="1" dirty="0">
                <a:latin typeface="Calibri" panose="020F0502020204030204" pitchFamily="34" charset="0"/>
                <a:ea typeface="Calibri" panose="020F0502020204030204" pitchFamily="34" charset="0"/>
                <a:cs typeface="Calibri" panose="020F0502020204030204" pitchFamily="34" charset="0"/>
              </a:rPr>
              <a:t>Retained By KDE</a:t>
            </a:r>
          </a:p>
          <a:p>
            <a:pPr algn="ctr"/>
            <a:r>
              <a:rPr lang="en-US" sz="2800" b="1" dirty="0">
                <a:latin typeface="Calibri" panose="020F0502020204030204" pitchFamily="34" charset="0"/>
                <a:ea typeface="Calibri" panose="020F0502020204030204" pitchFamily="34" charset="0"/>
                <a:cs typeface="Calibri" panose="020F0502020204030204" pitchFamily="34" charset="0"/>
              </a:rPr>
              <a:t>$575,187</a:t>
            </a:r>
          </a:p>
        </p:txBody>
      </p:sp>
      <p:sp>
        <p:nvSpPr>
          <p:cNvPr id="9" name="TextBox 8">
            <a:extLst>
              <a:ext uri="{FF2B5EF4-FFF2-40B4-BE49-F238E27FC236}">
                <a16:creationId xmlns:a16="http://schemas.microsoft.com/office/drawing/2014/main" id="{B47EAFA6-777F-429B-81A5-FCDED7F23F7F}"/>
              </a:ext>
            </a:extLst>
          </p:cNvPr>
          <p:cNvSpPr txBox="1"/>
          <p:nvPr/>
        </p:nvSpPr>
        <p:spPr>
          <a:xfrm>
            <a:off x="6215062" y="3325946"/>
            <a:ext cx="2649342" cy="954107"/>
          </a:xfrm>
          <a:prstGeom prst="rect">
            <a:avLst/>
          </a:prstGeom>
          <a:noFill/>
          <a:ln w="38100">
            <a:solidFill>
              <a:srgbClr val="0066FF"/>
            </a:solidFill>
          </a:ln>
        </p:spPr>
        <p:txBody>
          <a:bodyPr wrap="square" rtlCol="0">
            <a:spAutoFit/>
          </a:bodyPr>
          <a:lstStyle/>
          <a:p>
            <a:pPr algn="ctr"/>
            <a:r>
              <a:rPr lang="en-US" sz="2800" b="1" dirty="0">
                <a:latin typeface="Calibri" panose="020F0502020204030204" pitchFamily="34" charset="0"/>
                <a:ea typeface="Calibri" panose="020F0502020204030204" pitchFamily="34" charset="0"/>
                <a:cs typeface="Calibri" panose="020F0502020204030204" pitchFamily="34" charset="0"/>
              </a:rPr>
              <a:t>State Set-Aside</a:t>
            </a:r>
          </a:p>
          <a:p>
            <a:pPr algn="ctr"/>
            <a:r>
              <a:rPr lang="en-US" sz="2800" b="1" dirty="0">
                <a:latin typeface="Calibri" panose="020F0502020204030204" pitchFamily="34" charset="0"/>
                <a:ea typeface="Calibri" panose="020F0502020204030204" pitchFamily="34" charset="0"/>
                <a:cs typeface="Calibri" panose="020F0502020204030204" pitchFamily="34" charset="0"/>
              </a:rPr>
              <a:t>$2.3 Million </a:t>
            </a:r>
          </a:p>
        </p:txBody>
      </p:sp>
      <p:sp>
        <p:nvSpPr>
          <p:cNvPr id="10" name="TextBox 9">
            <a:extLst>
              <a:ext uri="{FF2B5EF4-FFF2-40B4-BE49-F238E27FC236}">
                <a16:creationId xmlns:a16="http://schemas.microsoft.com/office/drawing/2014/main" id="{2929231A-E1BF-4B15-8CFB-89BC9EC8C8DC}"/>
              </a:ext>
            </a:extLst>
          </p:cNvPr>
          <p:cNvSpPr txBox="1"/>
          <p:nvPr/>
        </p:nvSpPr>
        <p:spPr>
          <a:xfrm>
            <a:off x="6215062" y="5268624"/>
            <a:ext cx="2649342" cy="954107"/>
          </a:xfrm>
          <a:prstGeom prst="rect">
            <a:avLst/>
          </a:prstGeom>
          <a:noFill/>
          <a:ln w="38100">
            <a:solidFill>
              <a:srgbClr val="0066FF"/>
            </a:solidFill>
          </a:ln>
        </p:spPr>
        <p:txBody>
          <a:bodyPr wrap="square" rtlCol="0">
            <a:spAutoFit/>
          </a:bodyPr>
          <a:lstStyle/>
          <a:p>
            <a:pPr algn="ctr"/>
            <a:r>
              <a:rPr lang="en-US" sz="2800" b="1" dirty="0">
                <a:latin typeface="Calibri" panose="020F0502020204030204" pitchFamily="34" charset="0"/>
                <a:ea typeface="Calibri" panose="020F0502020204030204" pitchFamily="34" charset="0"/>
                <a:cs typeface="Calibri" panose="020F0502020204030204" pitchFamily="34" charset="0"/>
              </a:rPr>
              <a:t>RTCs</a:t>
            </a:r>
          </a:p>
          <a:p>
            <a:pPr algn="ctr"/>
            <a:r>
              <a:rPr lang="en-US" sz="2800" b="1" dirty="0">
                <a:latin typeface="Calibri" panose="020F0502020204030204" pitchFamily="34" charset="0"/>
                <a:ea typeface="Calibri" panose="020F0502020204030204" pitchFamily="34" charset="0"/>
                <a:cs typeface="Calibri" panose="020F0502020204030204" pitchFamily="34" charset="0"/>
              </a:rPr>
              <a:t>$2.26 Million </a:t>
            </a:r>
          </a:p>
        </p:txBody>
      </p:sp>
      <p:sp>
        <p:nvSpPr>
          <p:cNvPr id="6" name="Arrow: Down 5">
            <a:extLst>
              <a:ext uri="{FF2B5EF4-FFF2-40B4-BE49-F238E27FC236}">
                <a16:creationId xmlns:a16="http://schemas.microsoft.com/office/drawing/2014/main" id="{5044255A-59E8-4C20-972B-109402B3016E}"/>
              </a:ext>
            </a:extLst>
          </p:cNvPr>
          <p:cNvSpPr/>
          <p:nvPr/>
        </p:nvSpPr>
        <p:spPr>
          <a:xfrm>
            <a:off x="1409700" y="2488760"/>
            <a:ext cx="381000" cy="685800"/>
          </a:xfrm>
          <a:prstGeom prst="downArrow">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Down 11">
            <a:extLst>
              <a:ext uri="{FF2B5EF4-FFF2-40B4-BE49-F238E27FC236}">
                <a16:creationId xmlns:a16="http://schemas.microsoft.com/office/drawing/2014/main" id="{B4EECF30-43C8-459A-90E6-86824B3C29DD}"/>
              </a:ext>
            </a:extLst>
          </p:cNvPr>
          <p:cNvSpPr/>
          <p:nvPr/>
        </p:nvSpPr>
        <p:spPr>
          <a:xfrm>
            <a:off x="4381500" y="2488760"/>
            <a:ext cx="381000" cy="685800"/>
          </a:xfrm>
          <a:prstGeom prst="downArrow">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Down 12">
            <a:extLst>
              <a:ext uri="{FF2B5EF4-FFF2-40B4-BE49-F238E27FC236}">
                <a16:creationId xmlns:a16="http://schemas.microsoft.com/office/drawing/2014/main" id="{2F13F7C3-DF4D-4FA1-B766-63F914F44366}"/>
              </a:ext>
            </a:extLst>
          </p:cNvPr>
          <p:cNvSpPr/>
          <p:nvPr/>
        </p:nvSpPr>
        <p:spPr>
          <a:xfrm>
            <a:off x="7348537" y="2488760"/>
            <a:ext cx="381000" cy="685800"/>
          </a:xfrm>
          <a:prstGeom prst="downArrow">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A21707A8-C270-4F18-8B0D-615A9529024E}"/>
              </a:ext>
            </a:extLst>
          </p:cNvPr>
          <p:cNvPicPr>
            <a:picLocks noChangeAspect="1"/>
          </p:cNvPicPr>
          <p:nvPr/>
        </p:nvPicPr>
        <p:blipFill>
          <a:blip r:embed="rId3"/>
          <a:stretch>
            <a:fillRect/>
          </a:stretch>
        </p:blipFill>
        <p:spPr>
          <a:xfrm>
            <a:off x="7348537" y="4399402"/>
            <a:ext cx="506012" cy="749873"/>
          </a:xfrm>
          <a:prstGeom prst="rect">
            <a:avLst/>
          </a:prstGeom>
        </p:spPr>
      </p:pic>
    </p:spTree>
    <p:extLst>
      <p:ext uri="{BB962C8B-B14F-4D97-AF65-F5344CB8AC3E}">
        <p14:creationId xmlns:p14="http://schemas.microsoft.com/office/powerpoint/2010/main" val="2034177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6"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3A433-89EB-49BB-B3B3-0ED1AA3E2C98}"/>
              </a:ext>
            </a:extLst>
          </p:cNvPr>
          <p:cNvSpPr>
            <a:spLocks noGrp="1"/>
          </p:cNvSpPr>
          <p:nvPr>
            <p:ph type="title"/>
          </p:nvPr>
        </p:nvSpPr>
        <p:spPr/>
        <p:txBody>
          <a:bodyPr>
            <a:normAutofit fontScale="90000"/>
          </a:bodyPr>
          <a:lstStyle/>
          <a:p>
            <a:r>
              <a:rPr lang="en-US" dirty="0">
                <a:solidFill>
                  <a:schemeClr val="bg1"/>
                </a:solidFill>
              </a:rPr>
              <a:t>2024 RTC Appropriataions</a:t>
            </a:r>
            <a:br>
              <a:rPr lang="en-US" dirty="0">
                <a:solidFill>
                  <a:schemeClr val="bg1"/>
                </a:solidFill>
              </a:rPr>
            </a:br>
            <a:r>
              <a:rPr lang="en-US" dirty="0">
                <a:solidFill>
                  <a:schemeClr val="bg1"/>
                </a:solidFill>
              </a:rPr>
              <a:t>And Funding Per Child</a:t>
            </a:r>
          </a:p>
        </p:txBody>
      </p:sp>
      <p:sp>
        <p:nvSpPr>
          <p:cNvPr id="4" name="Slide Number Placeholder 3">
            <a:extLst>
              <a:ext uri="{FF2B5EF4-FFF2-40B4-BE49-F238E27FC236}">
                <a16:creationId xmlns:a16="http://schemas.microsoft.com/office/drawing/2014/main" id="{D3B1680D-FF12-4EF5-8CE0-F4BE3F93B4D2}"/>
              </a:ext>
            </a:extLst>
          </p:cNvPr>
          <p:cNvSpPr>
            <a:spLocks noGrp="1"/>
          </p:cNvSpPr>
          <p:nvPr>
            <p:ph type="sldNum" sz="quarter" idx="12"/>
          </p:nvPr>
        </p:nvSpPr>
        <p:spPr/>
        <p:txBody>
          <a:bodyPr/>
          <a:lstStyle/>
          <a:p>
            <a:pPr>
              <a:defRPr/>
            </a:pPr>
            <a:fld id="{E6341818-0A42-41AA-9C03-F736148CE495}" type="slidenum">
              <a:rPr lang="en-US" smtClean="0"/>
              <a:pPr>
                <a:defRPr/>
              </a:pPr>
              <a:t>14</a:t>
            </a:fld>
            <a:endParaRPr lang="en-US" dirty="0"/>
          </a:p>
        </p:txBody>
      </p:sp>
      <p:graphicFrame>
        <p:nvGraphicFramePr>
          <p:cNvPr id="6" name="Table 5">
            <a:extLst>
              <a:ext uri="{FF2B5EF4-FFF2-40B4-BE49-F238E27FC236}">
                <a16:creationId xmlns:a16="http://schemas.microsoft.com/office/drawing/2014/main" id="{F8A1C3A6-28AD-4D73-A9E3-D42420665E2B}"/>
              </a:ext>
            </a:extLst>
          </p:cNvPr>
          <p:cNvGraphicFramePr>
            <a:graphicFrameLocks noGrp="1"/>
          </p:cNvGraphicFramePr>
          <p:nvPr>
            <p:extLst>
              <p:ext uri="{D42A27DB-BD31-4B8C-83A1-F6EECF244321}">
                <p14:modId xmlns:p14="http://schemas.microsoft.com/office/powerpoint/2010/main" val="1530082868"/>
              </p:ext>
            </p:extLst>
          </p:nvPr>
        </p:nvGraphicFramePr>
        <p:xfrm>
          <a:off x="228600" y="1763847"/>
          <a:ext cx="8866909" cy="4385190"/>
        </p:xfrm>
        <a:graphic>
          <a:graphicData uri="http://schemas.openxmlformats.org/drawingml/2006/table">
            <a:tbl>
              <a:tblPr firstRow="1" firstCol="1" bandRow="1"/>
              <a:tblGrid>
                <a:gridCol w="2072017">
                  <a:extLst>
                    <a:ext uri="{9D8B030D-6E8A-4147-A177-3AD203B41FA5}">
                      <a16:colId xmlns:a16="http://schemas.microsoft.com/office/drawing/2014/main" val="1874191632"/>
                    </a:ext>
                  </a:extLst>
                </a:gridCol>
                <a:gridCol w="2509089">
                  <a:extLst>
                    <a:ext uri="{9D8B030D-6E8A-4147-A177-3AD203B41FA5}">
                      <a16:colId xmlns:a16="http://schemas.microsoft.com/office/drawing/2014/main" val="831490926"/>
                    </a:ext>
                  </a:extLst>
                </a:gridCol>
                <a:gridCol w="1905429">
                  <a:extLst>
                    <a:ext uri="{9D8B030D-6E8A-4147-A177-3AD203B41FA5}">
                      <a16:colId xmlns:a16="http://schemas.microsoft.com/office/drawing/2014/main" val="2067722163"/>
                    </a:ext>
                  </a:extLst>
                </a:gridCol>
                <a:gridCol w="228643">
                  <a:extLst>
                    <a:ext uri="{9D8B030D-6E8A-4147-A177-3AD203B41FA5}">
                      <a16:colId xmlns:a16="http://schemas.microsoft.com/office/drawing/2014/main" val="3821168025"/>
                    </a:ext>
                  </a:extLst>
                </a:gridCol>
                <a:gridCol w="2151731">
                  <a:extLst>
                    <a:ext uri="{9D8B030D-6E8A-4147-A177-3AD203B41FA5}">
                      <a16:colId xmlns:a16="http://schemas.microsoft.com/office/drawing/2014/main" val="1174070"/>
                    </a:ext>
                  </a:extLst>
                </a:gridCol>
              </a:tblGrid>
              <a:tr h="494809">
                <a:tc>
                  <a:txBody>
                    <a:bodyPr/>
                    <a:lstStyle/>
                    <a:p>
                      <a:pPr marL="0" marR="0" algn="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Funding Per Child</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98685871"/>
                  </a:ext>
                </a:extLst>
              </a:tr>
              <a:tr h="989616">
                <a:tc>
                  <a:txBody>
                    <a:bodyPr/>
                    <a:lstStyle/>
                    <a:p>
                      <a:pPr marL="0" marR="0" algn="l">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RTC</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Revenue</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Disability</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Disability</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 At-Risk</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0562039"/>
                  </a:ext>
                </a:extLst>
              </a:tr>
              <a:tr h="494809">
                <a:tc>
                  <a:txBody>
                    <a:bodyPr/>
                    <a:lstStyle/>
                    <a:p>
                      <a:pPr marL="0" marR="0" algn="l">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Anderson</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$471,392</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$117</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68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2703934167"/>
                  </a:ext>
                </a:extLst>
              </a:tr>
              <a:tr h="494809">
                <a:tc>
                  <a:txBody>
                    <a:bodyPr/>
                    <a:lstStyle/>
                    <a:p>
                      <a:pPr marL="0" marR="0" algn="l">
                        <a:spcBef>
                          <a:spcPts val="0"/>
                        </a:spcBef>
                        <a:spcAft>
                          <a:spcPts val="0"/>
                        </a:spcAft>
                      </a:pPr>
                      <a:r>
                        <a:rPr lang="en-US" sz="2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Ashland</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$448,367</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427</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259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hMerge="1">
                  <a:txBody>
                    <a:bodyPr/>
                    <a:lstStyle/>
                    <a:p>
                      <a:endParaRPr lang="en-US"/>
                    </a:p>
                  </a:txBody>
                  <a:tcPr/>
                </a:tc>
                <a:extLst>
                  <a:ext uri="{0D108BD9-81ED-4DB2-BD59-A6C34878D82A}">
                    <a16:rowId xmlns:a16="http://schemas.microsoft.com/office/drawing/2014/main" val="164431433"/>
                  </a:ext>
                </a:extLst>
              </a:tr>
              <a:tr h="494809">
                <a:tc>
                  <a:txBody>
                    <a:bodyPr/>
                    <a:lstStyle/>
                    <a:p>
                      <a:pPr marL="0" marR="0" algn="l">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Calloway</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$448,367</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300</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154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2614461609"/>
                  </a:ext>
                </a:extLst>
              </a:tr>
              <a:tr h="494809">
                <a:tc>
                  <a:txBody>
                    <a:bodyPr/>
                    <a:lstStyle/>
                    <a:p>
                      <a:pPr marL="0" marR="0" algn="l">
                        <a:spcBef>
                          <a:spcPts val="0"/>
                        </a:spcBef>
                        <a:spcAft>
                          <a:spcPts val="0"/>
                        </a:spcAft>
                      </a:pPr>
                      <a:r>
                        <a:rPr lang="en-US" sz="2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KVEC</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$448,367</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167</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99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a:noFill/>
                    </a:lnB>
                    <a:solidFill>
                      <a:srgbClr val="BFBFBF"/>
                    </a:solidFill>
                  </a:tcPr>
                </a:tc>
                <a:tc hMerge="1">
                  <a:txBody>
                    <a:bodyPr/>
                    <a:lstStyle/>
                    <a:p>
                      <a:endParaRPr lang="en-US"/>
                    </a:p>
                  </a:txBody>
                  <a:tcPr/>
                </a:tc>
                <a:extLst>
                  <a:ext uri="{0D108BD9-81ED-4DB2-BD59-A6C34878D82A}">
                    <a16:rowId xmlns:a16="http://schemas.microsoft.com/office/drawing/2014/main" val="3518533832"/>
                  </a:ext>
                </a:extLst>
              </a:tr>
              <a:tr h="494809">
                <a:tc>
                  <a:txBody>
                    <a:bodyPr/>
                    <a:lstStyle/>
                    <a:p>
                      <a:pPr marL="0" marR="0" algn="l">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Simpson</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$448,367</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182</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108 </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860897615"/>
                  </a:ext>
                </a:extLst>
              </a:tr>
              <a:tr h="0">
                <a:tc>
                  <a:txBody>
                    <a:bodyPr/>
                    <a:lstStyle/>
                    <a:p>
                      <a:pPr marL="0" marR="0" algn="l">
                        <a:spcBef>
                          <a:spcPts val="0"/>
                        </a:spcBef>
                        <a:spcAft>
                          <a:spcPts val="0"/>
                        </a:spcAft>
                      </a:pPr>
                      <a:r>
                        <a:rPr lang="en-US" sz="2800" b="1" dirty="0">
                          <a:effectLst/>
                          <a:latin typeface="Calibri" panose="020F0502020204030204" pitchFamily="34" charset="0"/>
                          <a:ea typeface="Calibri" panose="020F0502020204030204" pitchFamily="34" charset="0"/>
                          <a:cs typeface="Calibri" panose="020F0502020204030204" pitchFamily="34" charset="0"/>
                        </a:rPr>
                        <a:t>Total</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$2,264,860</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193</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112</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036901786"/>
                  </a:ext>
                </a:extLst>
              </a:tr>
            </a:tbl>
          </a:graphicData>
        </a:graphic>
      </p:graphicFrame>
      <p:sp>
        <p:nvSpPr>
          <p:cNvPr id="7" name="Rectangle 6">
            <a:extLst>
              <a:ext uri="{FF2B5EF4-FFF2-40B4-BE49-F238E27FC236}">
                <a16:creationId xmlns:a16="http://schemas.microsoft.com/office/drawing/2014/main" id="{B743DCEB-0644-4949-B3B2-00B6D358E4A7}"/>
              </a:ext>
            </a:extLst>
          </p:cNvPr>
          <p:cNvSpPr/>
          <p:nvPr/>
        </p:nvSpPr>
        <p:spPr>
          <a:xfrm>
            <a:off x="5257800" y="3221966"/>
            <a:ext cx="990600" cy="1045234"/>
          </a:xfrm>
          <a:prstGeom prst="rect">
            <a:avLst/>
          </a:prstGeom>
          <a:noFill/>
          <a:ln>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1FCF311-FEA1-46BF-A41A-6CCADF5F09A1}"/>
              </a:ext>
            </a:extLst>
          </p:cNvPr>
          <p:cNvSpPr/>
          <p:nvPr/>
        </p:nvSpPr>
        <p:spPr>
          <a:xfrm>
            <a:off x="7467600" y="3221966"/>
            <a:ext cx="990600" cy="1045234"/>
          </a:xfrm>
          <a:prstGeom prst="rect">
            <a:avLst/>
          </a:prstGeom>
          <a:noFill/>
          <a:ln>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83972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Recommendation 1</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457200" y="2057400"/>
            <a:ext cx="8229600" cy="4343401"/>
          </a:xfrm>
        </p:spPr>
        <p:txBody>
          <a:bodyPr>
            <a:normAutofit/>
          </a:bodyPr>
          <a:lstStyle/>
          <a:p>
            <a:pPr marL="0" marR="0" indent="0">
              <a:spcBef>
                <a:spcPts val="0"/>
              </a:spcBef>
              <a:spcAft>
                <a:spcPts val="0"/>
              </a:spcAft>
              <a:buNone/>
            </a:pPr>
            <a:r>
              <a:rPr lang="en-US" b="1" dirty="0">
                <a:effectLst/>
                <a:latin typeface="Times New Roman" panose="02020603050405020304" pitchFamily="18" charset="0"/>
                <a:ea typeface="Times New Roman" panose="02020603050405020304" pitchFamily="18" charset="0"/>
              </a:rPr>
              <a:t>The Kentucky Department of Education should review Regional Training Centers’ district service areas and allocation of grant funding to ensure equitable access to Regional Training Center resources and services by participating districts.</a:t>
            </a:r>
            <a:endParaRPr lang="en-US"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15</a:t>
            </a:fld>
            <a:endParaRPr lang="en-US" dirty="0"/>
          </a:p>
        </p:txBody>
      </p:sp>
    </p:spTree>
    <p:extLst>
      <p:ext uri="{BB962C8B-B14F-4D97-AF65-F5344CB8AC3E}">
        <p14:creationId xmlns:p14="http://schemas.microsoft.com/office/powerpoint/2010/main" val="3505870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p:txBody>
          <a:bodyPr>
            <a:normAutofit fontScale="90000"/>
          </a:bodyPr>
          <a:lstStyle/>
          <a:p>
            <a:br>
              <a:rPr lang="en-US" sz="3600" dirty="0"/>
            </a:br>
            <a:br>
              <a:rPr lang="en-US" sz="3600" dirty="0"/>
            </a:br>
            <a:r>
              <a:rPr lang="en-US" sz="4900" dirty="0">
                <a:solidFill>
                  <a:schemeClr val="bg1"/>
                </a:solidFill>
              </a:rPr>
              <a:t>Presentation Outline</a:t>
            </a:r>
            <a:br>
              <a:rPr lang="en-US" sz="3600" dirty="0"/>
            </a:br>
            <a:br>
              <a:rPr lang="en-US" dirty="0"/>
            </a:br>
            <a:endParaRPr lang="en-US" dirty="0"/>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457200" y="1600200"/>
            <a:ext cx="8686800" cy="5150045"/>
          </a:xfrm>
        </p:spPr>
        <p:txBody>
          <a:bodyPr>
            <a:normAutofit lnSpcReduction="10000"/>
          </a:bodyPr>
          <a:lstStyle/>
          <a:p>
            <a:pPr>
              <a:lnSpc>
                <a:spcPct val="150000"/>
              </a:lnSpc>
              <a:buClr>
                <a:srgbClr val="0070C0"/>
              </a:buClr>
            </a:pPr>
            <a:r>
              <a:rPr lang="en-US" sz="3800" dirty="0"/>
              <a:t>State and Federal Program Requirements</a:t>
            </a:r>
          </a:p>
          <a:p>
            <a:pPr>
              <a:lnSpc>
                <a:spcPct val="150000"/>
              </a:lnSpc>
              <a:buClr>
                <a:srgbClr val="0070C0"/>
              </a:buClr>
            </a:pPr>
            <a:r>
              <a:rPr lang="en-US" sz="3800" dirty="0"/>
              <a:t>Populations Served</a:t>
            </a:r>
          </a:p>
          <a:p>
            <a:pPr>
              <a:lnSpc>
                <a:spcPct val="150000"/>
              </a:lnSpc>
              <a:buClr>
                <a:srgbClr val="0070C0"/>
              </a:buClr>
            </a:pPr>
            <a:r>
              <a:rPr lang="en-US" sz="3800" dirty="0"/>
              <a:t>Revenues </a:t>
            </a:r>
          </a:p>
          <a:p>
            <a:pPr>
              <a:lnSpc>
                <a:spcPct val="150000"/>
              </a:lnSpc>
              <a:buClr>
                <a:srgbClr val="0070C0"/>
              </a:buClr>
            </a:pPr>
            <a:r>
              <a:rPr lang="en-US" sz="3800" b="1" dirty="0"/>
              <a:t>Oversight Issues</a:t>
            </a:r>
          </a:p>
          <a:p>
            <a:pPr lvl="1">
              <a:lnSpc>
                <a:spcPct val="150000"/>
              </a:lnSpc>
              <a:buClr>
                <a:srgbClr val="00B050"/>
              </a:buClr>
            </a:pPr>
            <a:r>
              <a:rPr lang="en-US" sz="3400" b="1" dirty="0"/>
              <a:t>Fiscal</a:t>
            </a:r>
          </a:p>
          <a:p>
            <a:pPr lvl="1">
              <a:lnSpc>
                <a:spcPct val="150000"/>
              </a:lnSpc>
              <a:buClr>
                <a:srgbClr val="00B050"/>
              </a:buClr>
            </a:pPr>
            <a:r>
              <a:rPr lang="en-US" sz="3400" b="1" dirty="0"/>
              <a:t>Program Impact</a:t>
            </a:r>
          </a:p>
          <a:p>
            <a:pPr marL="118872" indent="0">
              <a:buClrTx/>
              <a:buNone/>
            </a:pPr>
            <a:endParaRPr lang="en-US" sz="3800" dirty="0"/>
          </a:p>
          <a:p>
            <a:pPr>
              <a:buClrTx/>
            </a:pPr>
            <a:endParaRPr lang="en-US" sz="3600" b="1" dirty="0"/>
          </a:p>
          <a:p>
            <a:pPr marL="118872" indent="0">
              <a:buNone/>
            </a:pPr>
            <a:endParaRPr lang="en-US" sz="3600" dirty="0"/>
          </a:p>
          <a:p>
            <a:pPr marL="118872" indent="0">
              <a:buNone/>
            </a:pPr>
            <a:endParaRPr lang="en-US" sz="3600" dirty="0"/>
          </a:p>
          <a:p>
            <a:pPr marL="118872" indent="0">
              <a:buNone/>
            </a:pPr>
            <a:endParaRPr lang="en-US" sz="3600" dirty="0"/>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16</a:t>
            </a:fld>
            <a:endParaRPr lang="en-US" dirty="0">
              <a:solidFill>
                <a:prstClr val="black">
                  <a:tint val="95000"/>
                </a:prstClr>
              </a:solidFill>
            </a:endParaRPr>
          </a:p>
        </p:txBody>
      </p:sp>
    </p:spTree>
    <p:extLst>
      <p:ext uri="{BB962C8B-B14F-4D97-AF65-F5344CB8AC3E}">
        <p14:creationId xmlns:p14="http://schemas.microsoft.com/office/powerpoint/2010/main" val="2213995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RTC Staffing Model </a:t>
            </a: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17</a:t>
            </a:fld>
            <a:endParaRPr lang="en-US" dirty="0"/>
          </a:p>
        </p:txBody>
      </p:sp>
      <p:graphicFrame>
        <p:nvGraphicFramePr>
          <p:cNvPr id="5" name="Table 4">
            <a:extLst>
              <a:ext uri="{FF2B5EF4-FFF2-40B4-BE49-F238E27FC236}">
                <a16:creationId xmlns:a16="http://schemas.microsoft.com/office/drawing/2014/main" id="{31F7DB54-1742-43B4-924F-1CFC0A03BED0}"/>
              </a:ext>
            </a:extLst>
          </p:cNvPr>
          <p:cNvGraphicFramePr>
            <a:graphicFrameLocks noGrp="1"/>
          </p:cNvGraphicFramePr>
          <p:nvPr>
            <p:extLst>
              <p:ext uri="{D42A27DB-BD31-4B8C-83A1-F6EECF244321}">
                <p14:modId xmlns:p14="http://schemas.microsoft.com/office/powerpoint/2010/main" val="4293139055"/>
              </p:ext>
            </p:extLst>
          </p:nvPr>
        </p:nvGraphicFramePr>
        <p:xfrm>
          <a:off x="0" y="2313433"/>
          <a:ext cx="8991600" cy="2563365"/>
        </p:xfrm>
        <a:graphic>
          <a:graphicData uri="http://schemas.openxmlformats.org/drawingml/2006/table">
            <a:tbl>
              <a:tblPr firstRow="1" firstCol="1" bandRow="1"/>
              <a:tblGrid>
                <a:gridCol w="1826548">
                  <a:extLst>
                    <a:ext uri="{9D8B030D-6E8A-4147-A177-3AD203B41FA5}">
                      <a16:colId xmlns:a16="http://schemas.microsoft.com/office/drawing/2014/main" val="3606476431"/>
                    </a:ext>
                  </a:extLst>
                </a:gridCol>
                <a:gridCol w="1561645">
                  <a:extLst>
                    <a:ext uri="{9D8B030D-6E8A-4147-A177-3AD203B41FA5}">
                      <a16:colId xmlns:a16="http://schemas.microsoft.com/office/drawing/2014/main" val="1302254655"/>
                    </a:ext>
                  </a:extLst>
                </a:gridCol>
                <a:gridCol w="1768718">
                  <a:extLst>
                    <a:ext uri="{9D8B030D-6E8A-4147-A177-3AD203B41FA5}">
                      <a16:colId xmlns:a16="http://schemas.microsoft.com/office/drawing/2014/main" val="3316277536"/>
                    </a:ext>
                  </a:extLst>
                </a:gridCol>
                <a:gridCol w="2148610">
                  <a:extLst>
                    <a:ext uri="{9D8B030D-6E8A-4147-A177-3AD203B41FA5}">
                      <a16:colId xmlns:a16="http://schemas.microsoft.com/office/drawing/2014/main" val="4122577035"/>
                    </a:ext>
                  </a:extLst>
                </a:gridCol>
                <a:gridCol w="1686079">
                  <a:extLst>
                    <a:ext uri="{9D8B030D-6E8A-4147-A177-3AD203B41FA5}">
                      <a16:colId xmlns:a16="http://schemas.microsoft.com/office/drawing/2014/main" val="4210375563"/>
                    </a:ext>
                  </a:extLst>
                </a:gridCol>
              </a:tblGrid>
              <a:tr h="732390">
                <a:tc>
                  <a:txBody>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RTC</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Director</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Consultant/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Coach</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Administrative Assistant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Total Personnel</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3839305"/>
                  </a:ext>
                </a:extLst>
              </a:tr>
              <a:tr h="366195">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Anderson</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1041220"/>
                  </a:ext>
                </a:extLst>
              </a:tr>
              <a:tr h="366195">
                <a:tc>
                  <a:txBody>
                    <a:bodyPr/>
                    <a:lstStyle/>
                    <a:p>
                      <a:pPr marL="0" marR="0">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Ashland</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extLst>
                  <a:ext uri="{0D108BD9-81ED-4DB2-BD59-A6C34878D82A}">
                    <a16:rowId xmlns:a16="http://schemas.microsoft.com/office/drawing/2014/main" val="4075188845"/>
                  </a:ext>
                </a:extLst>
              </a:tr>
              <a:tr h="366195">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Calloway</a:t>
                      </a:r>
                    </a:p>
                  </a:txBody>
                  <a:tcPr marL="68580" marR="68580" marT="0" marB="0">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2.5</a:t>
                      </a:r>
                    </a:p>
                  </a:txBody>
                  <a:tcPr marL="68580" marR="68580" marT="0" marB="0">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lnL>
                      <a:noFill/>
                    </a:lnL>
                    <a:lnR>
                      <a:noFill/>
                    </a:lnR>
                    <a:lnT>
                      <a:noFill/>
                    </a:lnT>
                    <a:lnB>
                      <a:noFill/>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  3.5</a:t>
                      </a:r>
                    </a:p>
                  </a:txBody>
                  <a:tcPr marL="68580" marR="68580" marT="0" marB="0">
                    <a:lnL>
                      <a:noFill/>
                    </a:lnL>
                    <a:lnR>
                      <a:noFill/>
                    </a:lnR>
                    <a:lnT>
                      <a:noFill/>
                    </a:lnT>
                    <a:lnB>
                      <a:noFill/>
                    </a:lnB>
                  </a:tcPr>
                </a:tc>
                <a:extLst>
                  <a:ext uri="{0D108BD9-81ED-4DB2-BD59-A6C34878D82A}">
                    <a16:rowId xmlns:a16="http://schemas.microsoft.com/office/drawing/2014/main" val="2655320158"/>
                  </a:ext>
                </a:extLst>
              </a:tr>
              <a:tr h="366195">
                <a:tc>
                  <a:txBody>
                    <a:bodyPr/>
                    <a:lstStyle/>
                    <a:p>
                      <a:pPr marL="0" marR="0">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KVEC</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tc>
                  <a:txBody>
                    <a:bodyPr/>
                    <a:lstStyle/>
                    <a:p>
                      <a:pPr marL="0" marR="0" algn="ctr">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solidFill>
                      <a:srgbClr val="D9D9D9"/>
                    </a:solidFill>
                  </a:tcPr>
                </a:tc>
                <a:extLst>
                  <a:ext uri="{0D108BD9-81ED-4DB2-BD59-A6C34878D82A}">
                    <a16:rowId xmlns:a16="http://schemas.microsoft.com/office/drawing/2014/main" val="459231725"/>
                  </a:ext>
                </a:extLst>
              </a:tr>
              <a:tr h="366195">
                <a:tc>
                  <a:txBody>
                    <a:bodyPr/>
                    <a:lstStyle/>
                    <a:p>
                      <a:pPr marL="0" marR="0">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Simpson</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980201"/>
                  </a:ext>
                </a:extLst>
              </a:tr>
            </a:tbl>
          </a:graphicData>
        </a:graphic>
      </p:graphicFrame>
      <p:sp>
        <p:nvSpPr>
          <p:cNvPr id="6" name="Rectangle 1">
            <a:extLst>
              <a:ext uri="{FF2B5EF4-FFF2-40B4-BE49-F238E27FC236}">
                <a16:creationId xmlns:a16="http://schemas.microsoft.com/office/drawing/2014/main" id="{7D793BED-1FD2-41C0-8ACE-F9C65F5BB071}"/>
              </a:ext>
            </a:extLst>
          </p:cNvPr>
          <p:cNvSpPr>
            <a:spLocks noChangeArrowheads="1"/>
          </p:cNvSpPr>
          <p:nvPr/>
        </p:nvSpPr>
        <p:spPr bwMode="auto">
          <a:xfrm>
            <a:off x="685800" y="1684724"/>
            <a:ext cx="77724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Personnel By RTC, 2024</a:t>
            </a:r>
            <a:endParaRPr kumimoji="0" lang="en-US" altLang="en-US"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4371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a:xfrm>
            <a:off x="457200" y="106681"/>
            <a:ext cx="8229600" cy="1112519"/>
          </a:xfrm>
        </p:spPr>
        <p:txBody>
          <a:bodyPr>
            <a:normAutofit fontScale="90000"/>
          </a:bodyPr>
          <a:lstStyle/>
          <a:p>
            <a:br>
              <a:rPr lang="en-US" sz="3600" dirty="0"/>
            </a:br>
            <a:br>
              <a:rPr lang="en-US" sz="3600" dirty="0"/>
            </a:br>
            <a:r>
              <a:rPr lang="en-US" sz="4900" dirty="0">
                <a:solidFill>
                  <a:schemeClr val="bg1"/>
                </a:solidFill>
              </a:rPr>
              <a:t>Methodology</a:t>
            </a:r>
            <a:br>
              <a:rPr lang="en-US" sz="4900" dirty="0">
                <a:solidFill>
                  <a:schemeClr val="bg1"/>
                </a:solidFill>
              </a:rPr>
            </a:br>
            <a:endParaRPr lang="en-US" dirty="0"/>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457200" y="1600200"/>
            <a:ext cx="8686800" cy="5150045"/>
          </a:xfrm>
        </p:spPr>
        <p:txBody>
          <a:bodyPr>
            <a:normAutofit/>
          </a:bodyPr>
          <a:lstStyle/>
          <a:p>
            <a:pPr>
              <a:lnSpc>
                <a:spcPct val="150000"/>
              </a:lnSpc>
              <a:buClr>
                <a:srgbClr val="0070C0"/>
              </a:buClr>
            </a:pPr>
            <a:r>
              <a:rPr lang="en-US" sz="3800" dirty="0"/>
              <a:t>MOA/Contract</a:t>
            </a:r>
          </a:p>
          <a:p>
            <a:pPr>
              <a:lnSpc>
                <a:spcPct val="150000"/>
              </a:lnSpc>
              <a:buClr>
                <a:srgbClr val="0070C0"/>
              </a:buClr>
            </a:pPr>
            <a:r>
              <a:rPr lang="en-US" sz="3800" dirty="0"/>
              <a:t>RTC annual reports</a:t>
            </a:r>
            <a:endParaRPr lang="en-US" sz="3400" dirty="0"/>
          </a:p>
          <a:p>
            <a:pPr>
              <a:lnSpc>
                <a:spcPct val="150000"/>
              </a:lnSpc>
              <a:buClr>
                <a:srgbClr val="0070C0"/>
              </a:buClr>
            </a:pPr>
            <a:r>
              <a:rPr lang="en-US" sz="3800" dirty="0"/>
              <a:t>Expenditures</a:t>
            </a:r>
          </a:p>
          <a:p>
            <a:pPr lvl="1">
              <a:lnSpc>
                <a:spcPct val="150000"/>
              </a:lnSpc>
              <a:buClr>
                <a:srgbClr val="00B050"/>
              </a:buClr>
            </a:pPr>
            <a:r>
              <a:rPr lang="en-US" sz="3000" dirty="0"/>
              <a:t>Did not review purchase orders or invoices</a:t>
            </a:r>
          </a:p>
          <a:p>
            <a:pPr>
              <a:lnSpc>
                <a:spcPct val="150000"/>
              </a:lnSpc>
              <a:buClr>
                <a:srgbClr val="0070C0"/>
              </a:buClr>
            </a:pPr>
            <a:endParaRPr lang="en-US" sz="3800" dirty="0"/>
          </a:p>
          <a:p>
            <a:pPr marL="118872" indent="0">
              <a:buClrTx/>
              <a:buNone/>
            </a:pPr>
            <a:endParaRPr lang="en-US" sz="3800" dirty="0"/>
          </a:p>
          <a:p>
            <a:pPr>
              <a:buClrTx/>
            </a:pPr>
            <a:endParaRPr lang="en-US" sz="3600" b="1" dirty="0"/>
          </a:p>
          <a:p>
            <a:pPr marL="118872" indent="0">
              <a:buNone/>
            </a:pPr>
            <a:endParaRPr lang="en-US" sz="3600" dirty="0"/>
          </a:p>
          <a:p>
            <a:pPr marL="118872" indent="0">
              <a:buNone/>
            </a:pPr>
            <a:endParaRPr lang="en-US" sz="3600" dirty="0"/>
          </a:p>
          <a:p>
            <a:pPr marL="118872" indent="0">
              <a:buNone/>
            </a:pPr>
            <a:endParaRPr lang="en-US" sz="3600" dirty="0"/>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18</a:t>
            </a:fld>
            <a:endParaRPr lang="en-US" dirty="0">
              <a:solidFill>
                <a:prstClr val="black">
                  <a:tint val="95000"/>
                </a:prstClr>
              </a:solidFill>
            </a:endParaRPr>
          </a:p>
        </p:txBody>
      </p:sp>
    </p:spTree>
    <p:extLst>
      <p:ext uri="{BB962C8B-B14F-4D97-AF65-F5344CB8AC3E}">
        <p14:creationId xmlns:p14="http://schemas.microsoft.com/office/powerpoint/2010/main" val="176404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6771A-C6CE-47F3-B26D-F8AC65262013}"/>
              </a:ext>
            </a:extLst>
          </p:cNvPr>
          <p:cNvSpPr>
            <a:spLocks noGrp="1"/>
          </p:cNvSpPr>
          <p:nvPr>
            <p:ph type="title"/>
          </p:nvPr>
        </p:nvSpPr>
        <p:spPr>
          <a:xfrm>
            <a:off x="457200" y="155448"/>
            <a:ext cx="8481060" cy="1252728"/>
          </a:xfrm>
        </p:spPr>
        <p:txBody>
          <a:bodyPr>
            <a:normAutofit fontScale="90000"/>
          </a:bodyPr>
          <a:lstStyle/>
          <a:p>
            <a:br>
              <a:rPr lang="en-US" dirty="0">
                <a:solidFill>
                  <a:srgbClr val="FFFFFB"/>
                </a:solidFill>
              </a:rPr>
            </a:br>
            <a:r>
              <a:rPr lang="en-US" dirty="0">
                <a:solidFill>
                  <a:srgbClr val="FFFFFB"/>
                </a:solidFill>
              </a:rPr>
              <a:t>Fiscal Issues</a:t>
            </a:r>
            <a:br>
              <a:rPr lang="en-US" dirty="0">
                <a:solidFill>
                  <a:srgbClr val="FFFFFB"/>
                </a:solidFill>
              </a:rPr>
            </a:br>
            <a:endParaRPr lang="en-US" dirty="0">
              <a:solidFill>
                <a:srgbClr val="FFFFFB"/>
              </a:solidFill>
            </a:endParaRPr>
          </a:p>
        </p:txBody>
      </p:sp>
      <p:sp>
        <p:nvSpPr>
          <p:cNvPr id="3" name="Content Placeholder 2">
            <a:extLst>
              <a:ext uri="{FF2B5EF4-FFF2-40B4-BE49-F238E27FC236}">
                <a16:creationId xmlns:a16="http://schemas.microsoft.com/office/drawing/2014/main" id="{4F0FBFED-EB70-474E-8ECE-BBE48B34993A}"/>
              </a:ext>
            </a:extLst>
          </p:cNvPr>
          <p:cNvSpPr>
            <a:spLocks noGrp="1"/>
          </p:cNvSpPr>
          <p:nvPr>
            <p:ph idx="1"/>
          </p:nvPr>
        </p:nvSpPr>
        <p:spPr>
          <a:xfrm>
            <a:off x="457200" y="1629782"/>
            <a:ext cx="8229600" cy="4625609"/>
          </a:xfrm>
        </p:spPr>
        <p:txBody>
          <a:bodyPr>
            <a:normAutofit/>
          </a:bodyPr>
          <a:lstStyle/>
          <a:p>
            <a:pPr>
              <a:buClr>
                <a:srgbClr val="0070C0"/>
              </a:buClr>
            </a:pPr>
            <a:r>
              <a:rPr lang="en-US" dirty="0"/>
              <a:t>Questionable expenditures</a:t>
            </a:r>
          </a:p>
          <a:p>
            <a:pPr lvl="1">
              <a:buClr>
                <a:srgbClr val="00B050"/>
              </a:buClr>
            </a:pPr>
            <a:r>
              <a:rPr lang="en-US" dirty="0"/>
              <a:t>Excessive overhead (indirect) costs in one RTC</a:t>
            </a:r>
          </a:p>
          <a:p>
            <a:pPr lvl="1">
              <a:buClr>
                <a:srgbClr val="00B050"/>
              </a:buClr>
            </a:pPr>
            <a:r>
              <a:rPr lang="en-US" dirty="0"/>
              <a:t>Use of RTC grants funds to support district expenses in one RTC</a:t>
            </a:r>
          </a:p>
          <a:p>
            <a:pPr marL="118872" indent="0">
              <a:buClr>
                <a:srgbClr val="0070C0"/>
              </a:buClr>
              <a:buNone/>
            </a:pPr>
            <a:endParaRPr lang="en-US" dirty="0"/>
          </a:p>
          <a:p>
            <a:pPr>
              <a:buClr>
                <a:srgbClr val="0070C0"/>
              </a:buClr>
            </a:pPr>
            <a:r>
              <a:rPr lang="en-US" dirty="0"/>
              <a:t>In all RTCs, incorrect coding of RTC revenue and expenditures as district funds </a:t>
            </a:r>
          </a:p>
          <a:p>
            <a:pPr lvl="1">
              <a:buClr>
                <a:srgbClr val="00B050"/>
              </a:buClr>
            </a:pPr>
            <a:r>
              <a:rPr lang="en-US" dirty="0"/>
              <a:t>Should be coded as state agency funds</a:t>
            </a:r>
          </a:p>
          <a:p>
            <a:pPr>
              <a:buClr>
                <a:srgbClr val="0070C0"/>
              </a:buClr>
            </a:pPr>
            <a:endParaRPr lang="en-US" dirty="0"/>
          </a:p>
        </p:txBody>
      </p:sp>
      <p:sp>
        <p:nvSpPr>
          <p:cNvPr id="4" name="Slide Number Placeholder 3">
            <a:extLst>
              <a:ext uri="{FF2B5EF4-FFF2-40B4-BE49-F238E27FC236}">
                <a16:creationId xmlns:a16="http://schemas.microsoft.com/office/drawing/2014/main" id="{863B956F-A8E1-4305-8435-93F8D11082BC}"/>
              </a:ext>
            </a:extLst>
          </p:cNvPr>
          <p:cNvSpPr>
            <a:spLocks noGrp="1"/>
          </p:cNvSpPr>
          <p:nvPr>
            <p:ph type="sldNum" sz="quarter" idx="12"/>
          </p:nvPr>
        </p:nvSpPr>
        <p:spPr/>
        <p:txBody>
          <a:bodyPr/>
          <a:lstStyle/>
          <a:p>
            <a:pPr>
              <a:defRPr/>
            </a:pPr>
            <a:fld id="{E6341818-0A42-41AA-9C03-F736148CE495}" type="slidenum">
              <a:rPr lang="en-US" smtClean="0"/>
              <a:pPr>
                <a:defRPr/>
              </a:pPr>
              <a:t>19</a:t>
            </a:fld>
            <a:endParaRPr lang="en-US" dirty="0"/>
          </a:p>
        </p:txBody>
      </p:sp>
      <p:sp>
        <p:nvSpPr>
          <p:cNvPr id="5" name="TextBox 4">
            <a:extLst>
              <a:ext uri="{FF2B5EF4-FFF2-40B4-BE49-F238E27FC236}">
                <a16:creationId xmlns:a16="http://schemas.microsoft.com/office/drawing/2014/main" id="{8120F70B-F35D-419C-875B-3984F8A27DA0}"/>
              </a:ext>
            </a:extLst>
          </p:cNvPr>
          <p:cNvSpPr txBox="1"/>
          <p:nvPr/>
        </p:nvSpPr>
        <p:spPr>
          <a:xfrm>
            <a:off x="457200" y="6476998"/>
            <a:ext cx="7162800" cy="381001"/>
          </a:xfrm>
          <a:prstGeom prst="rect">
            <a:avLst/>
          </a:prstGeom>
          <a:noFill/>
        </p:spPr>
        <p:txBody>
          <a:bodyPr wrap="square" rtlCol="0">
            <a:spAutoFit/>
          </a:bodyPr>
          <a:lstStyle/>
          <a:p>
            <a:r>
              <a:rPr lang="en-US" dirty="0">
                <a:latin typeface="Calibri" panose="020F0502020204030204" pitchFamily="34" charset="0"/>
                <a:ea typeface="Calibri" panose="020F0502020204030204" pitchFamily="34" charset="0"/>
                <a:cs typeface="Calibri" panose="020F0502020204030204" pitchFamily="34" charset="0"/>
              </a:rPr>
              <a:t>Note: Appendix C includes more details on questionable expenditures</a:t>
            </a:r>
            <a:r>
              <a:rPr lang="en-US" dirty="0"/>
              <a:t>.</a:t>
            </a:r>
          </a:p>
        </p:txBody>
      </p:sp>
    </p:spTree>
    <p:extLst>
      <p:ext uri="{BB962C8B-B14F-4D97-AF65-F5344CB8AC3E}">
        <p14:creationId xmlns:p14="http://schemas.microsoft.com/office/powerpoint/2010/main" val="13501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9829800" cy="1252728"/>
          </a:xfrm>
        </p:spPr>
        <p:txBody>
          <a:bodyPr>
            <a:noAutofit/>
          </a:bodyPr>
          <a:lstStyle/>
          <a:p>
            <a:pPr marL="0" marR="0" algn="ctr">
              <a:spcBef>
                <a:spcPts val="0"/>
              </a:spcBef>
              <a:spcAft>
                <a:spcPts val="0"/>
              </a:spcAft>
            </a:pPr>
            <a:r>
              <a:rPr lang="en-US" sz="3600" dirty="0">
                <a:solidFill>
                  <a:schemeClr val="bg1"/>
                </a:solidFill>
                <a:effectLst/>
                <a:ea typeface="Calibri" panose="020F0502020204030204" pitchFamily="34" charset="0"/>
                <a:cs typeface="Calibri" panose="020F0502020204030204" pitchFamily="34" charset="0"/>
              </a:rPr>
              <a:t>Regional Training Center Regions (RTCs)</a:t>
            </a:r>
          </a:p>
        </p:txBody>
      </p:sp>
      <p:sp>
        <p:nvSpPr>
          <p:cNvPr id="4" name="Slide Number Placeholder 3"/>
          <p:cNvSpPr>
            <a:spLocks noGrp="1"/>
          </p:cNvSpPr>
          <p:nvPr>
            <p:ph type="sldNum" sz="quarter" idx="12"/>
          </p:nvPr>
        </p:nvSpPr>
        <p:spPr/>
        <p:txBody>
          <a:bodyPr/>
          <a:lstStyle/>
          <a:p>
            <a:pPr>
              <a:defRPr/>
            </a:pPr>
            <a:fld id="{E6341818-0A42-41AA-9C03-F736148CE495}" type="slidenum">
              <a:rPr lang="en-US" smtClean="0"/>
              <a:pPr>
                <a:defRPr/>
              </a:pPr>
              <a:t>2</a:t>
            </a:fld>
            <a:endParaRPr lang="en-US" dirty="0"/>
          </a:p>
        </p:txBody>
      </p:sp>
      <p:pic>
        <p:nvPicPr>
          <p:cNvPr id="7" name="Picture 6">
            <a:extLst>
              <a:ext uri="{FF2B5EF4-FFF2-40B4-BE49-F238E27FC236}">
                <a16:creationId xmlns:a16="http://schemas.microsoft.com/office/drawing/2014/main" id="{7F02A24A-427A-4423-A0E3-F4DEB00E22CD}"/>
              </a:ext>
            </a:extLst>
          </p:cNvPr>
          <p:cNvPicPr>
            <a:picLocks noChangeAspect="1"/>
          </p:cNvPicPr>
          <p:nvPr/>
        </p:nvPicPr>
        <p:blipFill>
          <a:blip r:embed="rId3"/>
          <a:stretch>
            <a:fillRect/>
          </a:stretch>
        </p:blipFill>
        <p:spPr>
          <a:xfrm>
            <a:off x="13651" y="1502349"/>
            <a:ext cx="9116697" cy="4982270"/>
          </a:xfrm>
          <a:prstGeom prst="rect">
            <a:avLst/>
          </a:prstGeom>
        </p:spPr>
      </p:pic>
      <p:sp>
        <p:nvSpPr>
          <p:cNvPr id="3" name="Star: 6 Points 2">
            <a:extLst>
              <a:ext uri="{FF2B5EF4-FFF2-40B4-BE49-F238E27FC236}">
                <a16:creationId xmlns:a16="http://schemas.microsoft.com/office/drawing/2014/main" id="{8DF4750D-E431-4534-9FF7-F1BDBDFD3FC0}"/>
              </a:ext>
            </a:extLst>
          </p:cNvPr>
          <p:cNvSpPr/>
          <p:nvPr/>
        </p:nvSpPr>
        <p:spPr>
          <a:xfrm>
            <a:off x="5410200" y="3962400"/>
            <a:ext cx="152400" cy="152400"/>
          </a:xfrm>
          <a:prstGeom prst="star6">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tar: 6 Points 5">
            <a:extLst>
              <a:ext uri="{FF2B5EF4-FFF2-40B4-BE49-F238E27FC236}">
                <a16:creationId xmlns:a16="http://schemas.microsoft.com/office/drawing/2014/main" id="{4D060D9D-FD49-410C-A9A0-0BE5A9BBCEFE}"/>
              </a:ext>
            </a:extLst>
          </p:cNvPr>
          <p:cNvSpPr/>
          <p:nvPr/>
        </p:nvSpPr>
        <p:spPr>
          <a:xfrm>
            <a:off x="8128196" y="3235363"/>
            <a:ext cx="152400" cy="152400"/>
          </a:xfrm>
          <a:prstGeom prst="star6">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6 Points 7">
            <a:extLst>
              <a:ext uri="{FF2B5EF4-FFF2-40B4-BE49-F238E27FC236}">
                <a16:creationId xmlns:a16="http://schemas.microsoft.com/office/drawing/2014/main" id="{596F8C9F-55DC-4929-9797-24F1D2CAFD16}"/>
              </a:ext>
            </a:extLst>
          </p:cNvPr>
          <p:cNvSpPr/>
          <p:nvPr/>
        </p:nvSpPr>
        <p:spPr>
          <a:xfrm>
            <a:off x="1600200" y="6019800"/>
            <a:ext cx="152400" cy="152400"/>
          </a:xfrm>
          <a:prstGeom prst="star6">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6 Points 8">
            <a:extLst>
              <a:ext uri="{FF2B5EF4-FFF2-40B4-BE49-F238E27FC236}">
                <a16:creationId xmlns:a16="http://schemas.microsoft.com/office/drawing/2014/main" id="{5861EC9C-CD6B-4A2F-9A32-2C8F39D1995D}"/>
              </a:ext>
            </a:extLst>
          </p:cNvPr>
          <p:cNvSpPr/>
          <p:nvPr/>
        </p:nvSpPr>
        <p:spPr>
          <a:xfrm>
            <a:off x="3505200" y="5791200"/>
            <a:ext cx="152400" cy="152400"/>
          </a:xfrm>
          <a:prstGeom prst="star6">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6 Points 9">
            <a:extLst>
              <a:ext uri="{FF2B5EF4-FFF2-40B4-BE49-F238E27FC236}">
                <a16:creationId xmlns:a16="http://schemas.microsoft.com/office/drawing/2014/main" id="{46FFDD85-F69A-4CD1-8CE8-1650CFF74C0B}"/>
              </a:ext>
            </a:extLst>
          </p:cNvPr>
          <p:cNvSpPr/>
          <p:nvPr/>
        </p:nvSpPr>
        <p:spPr>
          <a:xfrm>
            <a:off x="6248400" y="4267200"/>
            <a:ext cx="152400" cy="152400"/>
          </a:xfrm>
          <a:prstGeom prst="star6">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14383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Recommendation 2</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355583" y="1757032"/>
            <a:ext cx="8229600" cy="4343401"/>
          </a:xfrm>
        </p:spPr>
        <p:txBody>
          <a:bodyPr>
            <a:noAutofit/>
          </a:bodyPr>
          <a:lstStyle/>
          <a:p>
            <a:pPr marL="0" marR="0" indent="0">
              <a:spcBef>
                <a:spcPts val="0"/>
              </a:spcBef>
              <a:spcAft>
                <a:spcPts val="0"/>
              </a:spcAft>
              <a:buNone/>
            </a:pPr>
            <a:r>
              <a:rPr lang="en-US" b="1" dirty="0">
                <a:effectLst/>
                <a:latin typeface="Times New Roman" panose="02020603050405020304" pitchFamily="18" charset="0"/>
                <a:ea typeface="Calibri" panose="020F0502020204030204" pitchFamily="34" charset="0"/>
                <a:cs typeface="Segoe UI" panose="020B0502040204020203" pitchFamily="34" charset="0"/>
              </a:rPr>
              <a:t>The Kentucky Department of Education should ensure that Regional Training Centers apply correct and uniform coding practices for both expenditures and staffing classifications. For example, the Kentucky Department of Education should require that Regional Training Center financial accounts be established as agency funds rather than district funds.</a:t>
            </a:r>
            <a:endParaRPr lang="en-US" dirty="0">
              <a:effectLst/>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20</a:t>
            </a:fld>
            <a:endParaRPr lang="en-US" dirty="0"/>
          </a:p>
        </p:txBody>
      </p:sp>
    </p:spTree>
    <p:extLst>
      <p:ext uri="{BB962C8B-B14F-4D97-AF65-F5344CB8AC3E}">
        <p14:creationId xmlns:p14="http://schemas.microsoft.com/office/powerpoint/2010/main" val="3783262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Recommendation 3</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457200" y="1777814"/>
            <a:ext cx="8229600" cy="4343401"/>
          </a:xfrm>
        </p:spPr>
        <p:txBody>
          <a:bodyPr>
            <a:normAutofit lnSpcReduction="10000"/>
          </a:bodyPr>
          <a:lstStyle/>
          <a:p>
            <a:pPr marL="0" marR="0" indent="0">
              <a:spcBef>
                <a:spcPts val="0"/>
              </a:spcBef>
              <a:spcAft>
                <a:spcPts val="0"/>
              </a:spcAft>
              <a:buNone/>
            </a:pPr>
            <a:r>
              <a:rPr lang="en-US" sz="3200" b="1" dirty="0">
                <a:effectLst/>
                <a:latin typeface="Times New Roman" panose="02020603050405020304" pitchFamily="18" charset="0"/>
                <a:ea typeface="Times New Roman" panose="02020603050405020304" pitchFamily="18" charset="0"/>
              </a:rPr>
              <a:t>The Kentucky Department of Education should review Regional Training Center budgets and expenditures to ensure they are consistent with contractual requirements and state guidelines. These requirements include, but are not limited to, indirect and direct cost rates and exclusive use of Regional Training Centers’ grant funding to support Regional Training Center activities.</a:t>
            </a:r>
            <a:endParaRPr lang="en-US" sz="3200" dirty="0">
              <a:effectLst/>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21</a:t>
            </a:fld>
            <a:endParaRPr lang="en-US" dirty="0"/>
          </a:p>
        </p:txBody>
      </p:sp>
    </p:spTree>
    <p:extLst>
      <p:ext uri="{BB962C8B-B14F-4D97-AF65-F5344CB8AC3E}">
        <p14:creationId xmlns:p14="http://schemas.microsoft.com/office/powerpoint/2010/main" val="3651060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Program Impact</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152400" y="1905000"/>
            <a:ext cx="8785860" cy="4419600"/>
          </a:xfrm>
        </p:spPr>
        <p:txBody>
          <a:bodyPr>
            <a:normAutofit/>
          </a:bodyPr>
          <a:lstStyle/>
          <a:p>
            <a:pPr marL="457200" indent="-457200">
              <a:buClr>
                <a:srgbClr val="0033CC"/>
              </a:buClr>
            </a:pPr>
            <a:r>
              <a:rPr lang="en-US" dirty="0"/>
              <a:t>Goals lacked sufficient baseline data for performance evaluation</a:t>
            </a:r>
          </a:p>
          <a:p>
            <a:pPr marL="0" indent="0">
              <a:buClr>
                <a:srgbClr val="0033CC"/>
              </a:buClr>
              <a:buNone/>
            </a:pPr>
            <a:endParaRPr lang="en-US" dirty="0">
              <a:ea typeface="Calibri" panose="020F0502020204030204" pitchFamily="34" charset="0"/>
              <a:cs typeface="Calibri" panose="020F0502020204030204" pitchFamily="34" charset="0"/>
            </a:endParaRPr>
          </a:p>
          <a:p>
            <a:pPr marL="457200" indent="-457200">
              <a:buClr>
                <a:srgbClr val="0033CC"/>
              </a:buClr>
            </a:pPr>
            <a:r>
              <a:rPr lang="en-US" dirty="0"/>
              <a:t>Inadequate evidence to support attainment of quantified goals—such as percentage increases</a:t>
            </a:r>
          </a:p>
          <a:p>
            <a:pPr marL="0" indent="0">
              <a:buClr>
                <a:srgbClr val="0033CC"/>
              </a:buClr>
              <a:buNone/>
            </a:pPr>
            <a:endParaRPr lang="en-US" sz="3200" dirty="0">
              <a:effectLst/>
              <a:ea typeface="Calibri" panose="020F0502020204030204" pitchFamily="34" charset="0"/>
              <a:cs typeface="Calibri" panose="020F0502020204030204" pitchFamily="34" charset="0"/>
            </a:endParaRPr>
          </a:p>
          <a:p>
            <a:pPr marL="457200" indent="-457200">
              <a:buClr>
                <a:srgbClr val="0033CC"/>
              </a:buClr>
            </a:pPr>
            <a:r>
              <a:rPr lang="en-US" dirty="0">
                <a:ea typeface="Calibri" panose="020F0502020204030204" pitchFamily="34" charset="0"/>
                <a:cs typeface="Calibri" panose="020F0502020204030204" pitchFamily="34" charset="0"/>
              </a:rPr>
              <a:t>Lending libraries may be underutilized</a:t>
            </a: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22</a:t>
            </a:fld>
            <a:endParaRPr lang="en-US" dirty="0"/>
          </a:p>
        </p:txBody>
      </p:sp>
    </p:spTree>
    <p:extLst>
      <p:ext uri="{BB962C8B-B14F-4D97-AF65-F5344CB8AC3E}">
        <p14:creationId xmlns:p14="http://schemas.microsoft.com/office/powerpoint/2010/main" val="127399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RTC Model Merits Evaluation</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152400" y="1905000"/>
            <a:ext cx="8785860" cy="4797552"/>
          </a:xfrm>
        </p:spPr>
        <p:txBody>
          <a:bodyPr>
            <a:normAutofit fontScale="92500" lnSpcReduction="20000"/>
          </a:bodyPr>
          <a:lstStyle/>
          <a:p>
            <a:pPr marL="457200" indent="-457200">
              <a:buClr>
                <a:srgbClr val="0033CC"/>
              </a:buClr>
            </a:pPr>
            <a:r>
              <a:rPr lang="en-US" dirty="0">
                <a:effectLst/>
                <a:ea typeface="Calibri" panose="020F0502020204030204" pitchFamily="34" charset="0"/>
                <a:cs typeface="Calibri" panose="020F0502020204030204" pitchFamily="34" charset="0"/>
              </a:rPr>
              <a:t>RTCs in existence for 35 years</a:t>
            </a:r>
          </a:p>
          <a:p>
            <a:pPr marL="749808" lvl="1" indent="-457200">
              <a:buClr>
                <a:srgbClr val="0033CC"/>
              </a:buClr>
            </a:pPr>
            <a:r>
              <a:rPr lang="en-US" dirty="0">
                <a:ea typeface="Calibri" panose="020F0502020204030204" pitchFamily="34" charset="0"/>
                <a:cs typeface="Calibri" panose="020F0502020204030204" pitchFamily="34" charset="0"/>
              </a:rPr>
              <a:t>Most regional support staff now employed by KDE</a:t>
            </a:r>
            <a:endParaRPr lang="en-US" dirty="0">
              <a:effectLst/>
              <a:ea typeface="Calibri" panose="020F0502020204030204" pitchFamily="34" charset="0"/>
              <a:cs typeface="Calibri" panose="020F0502020204030204" pitchFamily="34" charset="0"/>
            </a:endParaRPr>
          </a:p>
          <a:p>
            <a:pPr marL="457200" indent="-457200">
              <a:buClr>
                <a:srgbClr val="0033CC"/>
              </a:buClr>
            </a:pPr>
            <a:endParaRPr lang="en-US" dirty="0">
              <a:effectLst/>
              <a:ea typeface="Calibri" panose="020F0502020204030204" pitchFamily="34" charset="0"/>
              <a:cs typeface="Calibri" panose="020F0502020204030204" pitchFamily="34" charset="0"/>
            </a:endParaRPr>
          </a:p>
          <a:p>
            <a:pPr marL="457200" indent="-457200">
              <a:buClr>
                <a:srgbClr val="0033CC"/>
              </a:buClr>
            </a:pPr>
            <a:r>
              <a:rPr lang="en-US" dirty="0">
                <a:ea typeface="Calibri" panose="020F0502020204030204" pitchFamily="34" charset="0"/>
                <a:cs typeface="Calibri" panose="020F0502020204030204" pitchFamily="34" charset="0"/>
              </a:rPr>
              <a:t>Technology has evolved</a:t>
            </a:r>
          </a:p>
          <a:p>
            <a:pPr marL="749808" lvl="1" indent="-457200">
              <a:buClr>
                <a:srgbClr val="00B050"/>
              </a:buClr>
            </a:pPr>
            <a:r>
              <a:rPr lang="en-US" dirty="0">
                <a:ea typeface="Calibri" panose="020F0502020204030204" pitchFamily="34" charset="0"/>
                <a:cs typeface="Calibri" panose="020F0502020204030204" pitchFamily="34" charset="0"/>
              </a:rPr>
              <a:t>Training</a:t>
            </a:r>
          </a:p>
          <a:p>
            <a:pPr marL="749808" lvl="1" indent="-457200">
              <a:buClr>
                <a:srgbClr val="00B050"/>
              </a:buClr>
            </a:pPr>
            <a:r>
              <a:rPr lang="en-US" dirty="0">
                <a:ea typeface="Calibri" panose="020F0502020204030204" pitchFamily="34" charset="0"/>
                <a:cs typeface="Calibri" panose="020F0502020204030204" pitchFamily="34" charset="0"/>
              </a:rPr>
              <a:t>Distribution of materials</a:t>
            </a:r>
          </a:p>
          <a:p>
            <a:pPr marL="292608" lvl="1" indent="0">
              <a:buClr>
                <a:srgbClr val="0033CC"/>
              </a:buClr>
              <a:buNone/>
            </a:pPr>
            <a:endParaRPr lang="en-US" dirty="0">
              <a:effectLst/>
              <a:ea typeface="Calibri" panose="020F0502020204030204" pitchFamily="34" charset="0"/>
              <a:cs typeface="Calibri" panose="020F0502020204030204" pitchFamily="34" charset="0"/>
            </a:endParaRPr>
          </a:p>
          <a:p>
            <a:pPr marL="457200" indent="-457200">
              <a:buClr>
                <a:srgbClr val="0033CC"/>
              </a:buClr>
            </a:pPr>
            <a:r>
              <a:rPr lang="en-US" dirty="0">
                <a:ea typeface="Calibri" panose="020F0502020204030204" pitchFamily="34" charset="0"/>
                <a:cs typeface="Calibri" panose="020F0502020204030204" pitchFamily="34" charset="0"/>
              </a:rPr>
              <a:t>Five separate contracts may be difficult to monitor</a:t>
            </a:r>
          </a:p>
          <a:p>
            <a:pPr marL="749808" lvl="1" indent="-457200">
              <a:buClr>
                <a:srgbClr val="00B050"/>
              </a:buClr>
            </a:pPr>
            <a:r>
              <a:rPr lang="en-US" dirty="0">
                <a:ea typeface="Calibri" panose="020F0502020204030204" pitchFamily="34" charset="0"/>
                <a:cs typeface="Calibri" panose="020F0502020204030204" pitchFamily="34" charset="0"/>
              </a:rPr>
              <a:t>Each contract has 3 employees, which includes a director</a:t>
            </a:r>
          </a:p>
          <a:p>
            <a:pPr marL="0" indent="0">
              <a:buClr>
                <a:srgbClr val="0033CC"/>
              </a:buClr>
              <a:buNone/>
            </a:pPr>
            <a:endParaRPr lang="en-US" dirty="0">
              <a:ea typeface="Calibri" panose="020F0502020204030204" pitchFamily="34" charset="0"/>
              <a:cs typeface="Calibri" panose="020F0502020204030204" pitchFamily="34" charset="0"/>
            </a:endParaRPr>
          </a:p>
          <a:p>
            <a:pPr marL="457200" indent="-457200">
              <a:buClr>
                <a:srgbClr val="0033CC"/>
              </a:buClr>
            </a:pPr>
            <a:r>
              <a:rPr lang="en-US" dirty="0">
                <a:ea typeface="Calibri" panose="020F0502020204030204" pitchFamily="34" charset="0"/>
                <a:cs typeface="Calibri" panose="020F0502020204030204" pitchFamily="34" charset="0"/>
              </a:rPr>
              <a:t>May place undue administrative burden on KDE and RTC staff</a:t>
            </a: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23</a:t>
            </a:fld>
            <a:endParaRPr lang="en-US" dirty="0"/>
          </a:p>
        </p:txBody>
      </p:sp>
    </p:spTree>
    <p:extLst>
      <p:ext uri="{BB962C8B-B14F-4D97-AF65-F5344CB8AC3E}">
        <p14:creationId xmlns:p14="http://schemas.microsoft.com/office/powerpoint/2010/main" val="2496571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Recommendation 4 – Part 1</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152400" y="1600200"/>
            <a:ext cx="8785860" cy="4724400"/>
          </a:xfrm>
        </p:spPr>
        <p:txBody>
          <a:bodyPr>
            <a:noAutofit/>
          </a:bodyPr>
          <a:lstStyle/>
          <a:p>
            <a:pPr marL="0" marR="0" indent="0">
              <a:spcBef>
                <a:spcPts val="0"/>
              </a:spcBef>
              <a:spcAft>
                <a:spcPts val="0"/>
              </a:spcAft>
              <a:buNone/>
            </a:pPr>
            <a:r>
              <a:rPr lang="en-US" dirty="0">
                <a:effectLst/>
                <a:ea typeface="Calibri" panose="020F0502020204030204" pitchFamily="34" charset="0"/>
                <a:cs typeface="Calibri" panose="020F0502020204030204" pitchFamily="34" charset="0"/>
              </a:rPr>
              <a:t>The Kentucky Department of Education should conduct an evaluation of the current structure of the Early Childhood Regional Training Centers to assess whether the existing model effectively and efficiently delivers support services to school districts. This evaluation should include a cost comparison between the current regional model and an alternative model in which staff are employed directly by the Kentucky Department of Education.</a:t>
            </a: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24</a:t>
            </a:fld>
            <a:endParaRPr lang="en-US" dirty="0"/>
          </a:p>
        </p:txBody>
      </p:sp>
    </p:spTree>
    <p:extLst>
      <p:ext uri="{BB962C8B-B14F-4D97-AF65-F5344CB8AC3E}">
        <p14:creationId xmlns:p14="http://schemas.microsoft.com/office/powerpoint/2010/main" val="867739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9826-DC3D-4087-A50C-192FA614D4CE}"/>
              </a:ext>
            </a:extLst>
          </p:cNvPr>
          <p:cNvSpPr>
            <a:spLocks noGrp="1"/>
          </p:cNvSpPr>
          <p:nvPr>
            <p:ph type="title"/>
          </p:nvPr>
        </p:nvSpPr>
        <p:spPr/>
        <p:txBody>
          <a:bodyPr/>
          <a:lstStyle/>
          <a:p>
            <a:r>
              <a:rPr lang="en-US" dirty="0">
                <a:solidFill>
                  <a:schemeClr val="bg1"/>
                </a:solidFill>
              </a:rPr>
              <a:t>Recommendation 4 – Part 2</a:t>
            </a:r>
          </a:p>
        </p:txBody>
      </p:sp>
      <p:sp>
        <p:nvSpPr>
          <p:cNvPr id="3" name="Content Placeholder 2">
            <a:extLst>
              <a:ext uri="{FF2B5EF4-FFF2-40B4-BE49-F238E27FC236}">
                <a16:creationId xmlns:a16="http://schemas.microsoft.com/office/drawing/2014/main" id="{66612F77-BD6B-47E1-9553-F267EBDF8545}"/>
              </a:ext>
            </a:extLst>
          </p:cNvPr>
          <p:cNvSpPr>
            <a:spLocks noGrp="1"/>
          </p:cNvSpPr>
          <p:nvPr>
            <p:ph idx="1"/>
          </p:nvPr>
        </p:nvSpPr>
        <p:spPr>
          <a:xfrm>
            <a:off x="152400" y="1600200"/>
            <a:ext cx="8785860" cy="4724400"/>
          </a:xfrm>
        </p:spPr>
        <p:txBody>
          <a:bodyPr>
            <a:normAutofit/>
          </a:bodyPr>
          <a:lstStyle/>
          <a:p>
            <a:pPr marL="0" marR="0" indent="0">
              <a:spcBef>
                <a:spcPts val="0"/>
              </a:spcBef>
              <a:spcAft>
                <a:spcPts val="0"/>
              </a:spcAft>
              <a:buNone/>
            </a:pPr>
            <a:r>
              <a:rPr lang="en-US" sz="3200" dirty="0">
                <a:effectLst/>
                <a:ea typeface="Calibri" panose="020F0502020204030204" pitchFamily="34" charset="0"/>
                <a:cs typeface="Calibri" panose="020F0502020204030204" pitchFamily="34" charset="0"/>
              </a:rPr>
              <a:t>Findings should be shared with the Education Assessment and Accountability Review Subcommittee and the Interim Joint Committee on Education. Based on findings of the report, the General Assembly may wish to consider amending or removing requirements of KRS 157.318 related to early childhood regional training centers.</a:t>
            </a:r>
          </a:p>
        </p:txBody>
      </p:sp>
      <p:sp>
        <p:nvSpPr>
          <p:cNvPr id="4" name="Slide Number Placeholder 3">
            <a:extLst>
              <a:ext uri="{FF2B5EF4-FFF2-40B4-BE49-F238E27FC236}">
                <a16:creationId xmlns:a16="http://schemas.microsoft.com/office/drawing/2014/main" id="{38BE8414-02A3-441B-AB0F-F665D5DE6BAF}"/>
              </a:ext>
            </a:extLst>
          </p:cNvPr>
          <p:cNvSpPr>
            <a:spLocks noGrp="1"/>
          </p:cNvSpPr>
          <p:nvPr>
            <p:ph type="sldNum" sz="quarter" idx="12"/>
          </p:nvPr>
        </p:nvSpPr>
        <p:spPr/>
        <p:txBody>
          <a:bodyPr/>
          <a:lstStyle/>
          <a:p>
            <a:pPr>
              <a:defRPr/>
            </a:pPr>
            <a:fld id="{E6341818-0A42-41AA-9C03-F736148CE495}" type="slidenum">
              <a:rPr lang="en-US" smtClean="0"/>
              <a:pPr>
                <a:defRPr/>
              </a:pPr>
              <a:t>25</a:t>
            </a:fld>
            <a:endParaRPr lang="en-US" dirty="0"/>
          </a:p>
        </p:txBody>
      </p:sp>
    </p:spTree>
    <p:extLst>
      <p:ext uri="{BB962C8B-B14F-4D97-AF65-F5344CB8AC3E}">
        <p14:creationId xmlns:p14="http://schemas.microsoft.com/office/powerpoint/2010/main" val="2812822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F7B4-3790-4D20-9D99-AF2325698D82}"/>
              </a:ext>
            </a:extLst>
          </p:cNvPr>
          <p:cNvSpPr>
            <a:spLocks noGrp="1"/>
          </p:cNvSpPr>
          <p:nvPr>
            <p:ph type="title"/>
          </p:nvPr>
        </p:nvSpPr>
        <p:spPr/>
        <p:txBody>
          <a:bodyPr/>
          <a:lstStyle/>
          <a:p>
            <a:r>
              <a:rPr lang="en-US" dirty="0">
                <a:solidFill>
                  <a:schemeClr val="bg1"/>
                </a:solidFill>
              </a:rPr>
              <a:t>Conclusions</a:t>
            </a:r>
          </a:p>
        </p:txBody>
      </p:sp>
      <p:sp>
        <p:nvSpPr>
          <p:cNvPr id="3" name="Content Placeholder 2">
            <a:extLst>
              <a:ext uri="{FF2B5EF4-FFF2-40B4-BE49-F238E27FC236}">
                <a16:creationId xmlns:a16="http://schemas.microsoft.com/office/drawing/2014/main" id="{6A9EA3B5-370D-49D9-AAB6-95F36719F130}"/>
              </a:ext>
            </a:extLst>
          </p:cNvPr>
          <p:cNvSpPr>
            <a:spLocks noGrp="1"/>
          </p:cNvSpPr>
          <p:nvPr>
            <p:ph idx="1"/>
          </p:nvPr>
        </p:nvSpPr>
        <p:spPr/>
        <p:txBody>
          <a:bodyPr>
            <a:normAutofit lnSpcReduction="10000"/>
          </a:bodyPr>
          <a:lstStyle/>
          <a:p>
            <a:pPr>
              <a:buClr>
                <a:srgbClr val="0033CC"/>
              </a:buClr>
            </a:pPr>
            <a:r>
              <a:rPr lang="en-US" sz="3200" dirty="0"/>
              <a:t>RTCs provide needed personnel training and supports</a:t>
            </a:r>
          </a:p>
          <a:p>
            <a:pPr>
              <a:buClr>
                <a:srgbClr val="0033CC"/>
              </a:buClr>
            </a:pPr>
            <a:endParaRPr lang="en-US" sz="3200" dirty="0"/>
          </a:p>
          <a:p>
            <a:pPr>
              <a:buClr>
                <a:srgbClr val="0033CC"/>
              </a:buClr>
            </a:pPr>
            <a:r>
              <a:rPr lang="en-US" sz="3200" dirty="0"/>
              <a:t>More KDE oversight is needed</a:t>
            </a:r>
          </a:p>
          <a:p>
            <a:pPr>
              <a:buClr>
                <a:srgbClr val="0033CC"/>
              </a:buClr>
            </a:pPr>
            <a:endParaRPr lang="en-US" sz="3200" dirty="0"/>
          </a:p>
          <a:p>
            <a:pPr>
              <a:buClr>
                <a:srgbClr val="0033CC"/>
              </a:buClr>
            </a:pPr>
            <a:r>
              <a:rPr lang="en-US" sz="3200" dirty="0"/>
              <a:t>RTC model merits evaluation</a:t>
            </a:r>
          </a:p>
          <a:p>
            <a:pPr>
              <a:buClr>
                <a:srgbClr val="0033CC"/>
              </a:buClr>
            </a:pPr>
            <a:endParaRPr lang="en-US" sz="3200" dirty="0"/>
          </a:p>
          <a:p>
            <a:pPr>
              <a:buClr>
                <a:srgbClr val="0033CC"/>
              </a:buClr>
            </a:pPr>
            <a:r>
              <a:rPr lang="en-US" sz="3200" dirty="0"/>
              <a:t>Statutory changes may be necessary to permit alternative use of federal preschool grant funds</a:t>
            </a:r>
          </a:p>
          <a:p>
            <a:endParaRPr lang="en-US" sz="3200" dirty="0"/>
          </a:p>
          <a:p>
            <a:endParaRPr lang="en-US" dirty="0"/>
          </a:p>
        </p:txBody>
      </p:sp>
      <p:sp>
        <p:nvSpPr>
          <p:cNvPr id="4" name="Slide Number Placeholder 3">
            <a:extLst>
              <a:ext uri="{FF2B5EF4-FFF2-40B4-BE49-F238E27FC236}">
                <a16:creationId xmlns:a16="http://schemas.microsoft.com/office/drawing/2014/main" id="{0EFD4AE9-6131-4BA3-AEC7-6AD6C0194AD5}"/>
              </a:ext>
            </a:extLst>
          </p:cNvPr>
          <p:cNvSpPr>
            <a:spLocks noGrp="1"/>
          </p:cNvSpPr>
          <p:nvPr>
            <p:ph type="sldNum" sz="quarter" idx="12"/>
          </p:nvPr>
        </p:nvSpPr>
        <p:spPr/>
        <p:txBody>
          <a:bodyPr/>
          <a:lstStyle/>
          <a:p>
            <a:pPr>
              <a:defRPr/>
            </a:pPr>
            <a:fld id="{E6341818-0A42-41AA-9C03-F736148CE495}" type="slidenum">
              <a:rPr lang="en-US" smtClean="0"/>
              <a:pPr>
                <a:defRPr/>
              </a:pPr>
              <a:t>26</a:t>
            </a:fld>
            <a:endParaRPr lang="en-US" dirty="0"/>
          </a:p>
        </p:txBody>
      </p:sp>
    </p:spTree>
    <p:extLst>
      <p:ext uri="{BB962C8B-B14F-4D97-AF65-F5344CB8AC3E}">
        <p14:creationId xmlns:p14="http://schemas.microsoft.com/office/powerpoint/2010/main" val="1276233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p:txBody>
          <a:bodyPr>
            <a:normAutofit/>
          </a:bodyPr>
          <a:lstStyle/>
          <a:p>
            <a:r>
              <a:rPr lang="en-US" sz="6600" dirty="0">
                <a:solidFill>
                  <a:schemeClr val="bg1"/>
                </a:solidFill>
              </a:rPr>
              <a:t>End</a:t>
            </a:r>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152400" y="1600200"/>
            <a:ext cx="8785860" cy="5257800"/>
          </a:xfrm>
        </p:spPr>
        <p:txBody>
          <a:bodyPr>
            <a:normAutofit/>
          </a:bodyPr>
          <a:lstStyle/>
          <a:p>
            <a:pPr marL="118872" indent="0" algn="ctr">
              <a:buNone/>
            </a:pPr>
            <a:endParaRPr lang="en-US" sz="3600" dirty="0"/>
          </a:p>
          <a:p>
            <a:pPr marL="118872" indent="0" algn="ctr">
              <a:buNone/>
            </a:pPr>
            <a:endParaRPr lang="en-US" sz="3600" dirty="0"/>
          </a:p>
          <a:p>
            <a:pPr marL="118872" indent="0" algn="ctr">
              <a:buNone/>
            </a:pPr>
            <a:r>
              <a:rPr lang="en-US" sz="6600" b="1" dirty="0"/>
              <a:t>Questions?</a:t>
            </a:r>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27</a:t>
            </a:fld>
            <a:endParaRPr lang="en-US" dirty="0">
              <a:solidFill>
                <a:prstClr val="black">
                  <a:tint val="95000"/>
                </a:prstClr>
              </a:solidFill>
            </a:endParaRPr>
          </a:p>
        </p:txBody>
      </p:sp>
    </p:spTree>
    <p:extLst>
      <p:ext uri="{BB962C8B-B14F-4D97-AF65-F5344CB8AC3E}">
        <p14:creationId xmlns:p14="http://schemas.microsoft.com/office/powerpoint/2010/main" val="3309963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E1AB-5711-4EF7-AE7D-D08725160225}"/>
              </a:ext>
            </a:extLst>
          </p:cNvPr>
          <p:cNvSpPr>
            <a:spLocks noGrp="1"/>
          </p:cNvSpPr>
          <p:nvPr>
            <p:ph type="title"/>
          </p:nvPr>
        </p:nvSpPr>
        <p:spPr/>
        <p:txBody>
          <a:bodyPr/>
          <a:lstStyle/>
          <a:p>
            <a:r>
              <a:rPr lang="en-US" dirty="0">
                <a:solidFill>
                  <a:srgbClr val="FFFFFB"/>
                </a:solidFill>
              </a:rPr>
              <a:t>Study Request And Findings</a:t>
            </a:r>
          </a:p>
        </p:txBody>
      </p:sp>
      <p:sp>
        <p:nvSpPr>
          <p:cNvPr id="3" name="Content Placeholder 2">
            <a:extLst>
              <a:ext uri="{FF2B5EF4-FFF2-40B4-BE49-F238E27FC236}">
                <a16:creationId xmlns:a16="http://schemas.microsoft.com/office/drawing/2014/main" id="{C2574627-3F36-4ADC-847B-F92E3A31324A}"/>
              </a:ext>
            </a:extLst>
          </p:cNvPr>
          <p:cNvSpPr>
            <a:spLocks noGrp="1"/>
          </p:cNvSpPr>
          <p:nvPr>
            <p:ph idx="1"/>
          </p:nvPr>
        </p:nvSpPr>
        <p:spPr/>
        <p:txBody>
          <a:bodyPr>
            <a:normAutofit fontScale="85000" lnSpcReduction="20000"/>
          </a:bodyPr>
          <a:lstStyle/>
          <a:p>
            <a:pPr>
              <a:buClr>
                <a:srgbClr val="0070C0"/>
              </a:buClr>
            </a:pPr>
            <a:r>
              <a:rPr lang="en-US" dirty="0"/>
              <a:t>Study request</a:t>
            </a:r>
          </a:p>
          <a:p>
            <a:pPr lvl="1">
              <a:buClr>
                <a:srgbClr val="00B050"/>
              </a:buClr>
            </a:pPr>
            <a:r>
              <a:rPr lang="en-US" dirty="0"/>
              <a:t>Funding</a:t>
            </a:r>
          </a:p>
          <a:p>
            <a:pPr lvl="1">
              <a:buClr>
                <a:srgbClr val="00B050"/>
              </a:buClr>
            </a:pPr>
            <a:r>
              <a:rPr lang="en-US" dirty="0"/>
              <a:t>Student populations</a:t>
            </a:r>
          </a:p>
          <a:p>
            <a:pPr lvl="1">
              <a:buClr>
                <a:srgbClr val="00B050"/>
              </a:buClr>
            </a:pPr>
            <a:r>
              <a:rPr lang="en-US" dirty="0"/>
              <a:t>Federal and state program requirements</a:t>
            </a:r>
          </a:p>
          <a:p>
            <a:endParaRPr lang="en-US" dirty="0"/>
          </a:p>
          <a:p>
            <a:pPr>
              <a:buClr>
                <a:srgbClr val="0066FF"/>
              </a:buClr>
            </a:pPr>
            <a:r>
              <a:rPr lang="en-US" dirty="0"/>
              <a:t>Major Findings</a:t>
            </a:r>
          </a:p>
          <a:p>
            <a:pPr lvl="1">
              <a:buClr>
                <a:srgbClr val="00B050"/>
              </a:buClr>
            </a:pPr>
            <a:r>
              <a:rPr lang="en-US" dirty="0"/>
              <a:t>RTCs provide necessary training and support to preschool personnel</a:t>
            </a:r>
          </a:p>
          <a:p>
            <a:pPr lvl="2">
              <a:buClr>
                <a:srgbClr val="FF0000"/>
              </a:buClr>
            </a:pPr>
            <a:r>
              <a:rPr lang="en-US" dirty="0"/>
              <a:t>Consistent with program requirements</a:t>
            </a:r>
          </a:p>
          <a:p>
            <a:pPr lvl="1">
              <a:buClr>
                <a:srgbClr val="00B050"/>
              </a:buClr>
            </a:pPr>
            <a:r>
              <a:rPr lang="en-US" dirty="0"/>
              <a:t>Greater oversight by KDE needed for fiscal accountability and program impact</a:t>
            </a:r>
          </a:p>
          <a:p>
            <a:pPr lvl="1">
              <a:buClr>
                <a:srgbClr val="00B050"/>
              </a:buClr>
            </a:pPr>
            <a:r>
              <a:rPr lang="en-US" dirty="0"/>
              <a:t>RTC model merits evaluation</a:t>
            </a:r>
          </a:p>
          <a:p>
            <a:endParaRPr lang="en-US" dirty="0"/>
          </a:p>
        </p:txBody>
      </p:sp>
      <p:sp>
        <p:nvSpPr>
          <p:cNvPr id="4" name="Slide Number Placeholder 3">
            <a:extLst>
              <a:ext uri="{FF2B5EF4-FFF2-40B4-BE49-F238E27FC236}">
                <a16:creationId xmlns:a16="http://schemas.microsoft.com/office/drawing/2014/main" id="{342EFAB3-3232-4D64-A192-384CFCE62918}"/>
              </a:ext>
            </a:extLst>
          </p:cNvPr>
          <p:cNvSpPr>
            <a:spLocks noGrp="1"/>
          </p:cNvSpPr>
          <p:nvPr>
            <p:ph type="sldNum" sz="quarter" idx="12"/>
          </p:nvPr>
        </p:nvSpPr>
        <p:spPr/>
        <p:txBody>
          <a:bodyPr/>
          <a:lstStyle/>
          <a:p>
            <a:pPr>
              <a:defRPr/>
            </a:pPr>
            <a:fld id="{E6341818-0A42-41AA-9C03-F736148CE495}" type="slidenum">
              <a:rPr lang="en-US" smtClean="0"/>
              <a:pPr>
                <a:defRPr/>
              </a:pPr>
              <a:t>3</a:t>
            </a:fld>
            <a:endParaRPr lang="en-US" dirty="0"/>
          </a:p>
        </p:txBody>
      </p:sp>
    </p:spTree>
    <p:extLst>
      <p:ext uri="{BB962C8B-B14F-4D97-AF65-F5344CB8AC3E}">
        <p14:creationId xmlns:p14="http://schemas.microsoft.com/office/powerpoint/2010/main" val="3538541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lstStyle/>
          <a:p>
            <a:r>
              <a:rPr lang="en-US" dirty="0">
                <a:solidFill>
                  <a:schemeClr val="bg1"/>
                </a:solidFill>
              </a:rPr>
              <a:t>Data Sources</a:t>
            </a:r>
          </a:p>
        </p:txBody>
      </p:sp>
      <p:sp>
        <p:nvSpPr>
          <p:cNvPr id="3" name="Content Placeholder 2">
            <a:extLst>
              <a:ext uri="{FF2B5EF4-FFF2-40B4-BE49-F238E27FC236}">
                <a16:creationId xmlns:a16="http://schemas.microsoft.com/office/drawing/2014/main" id="{96B58CBF-D552-4191-A5F1-6704BA0B013F}"/>
              </a:ext>
            </a:extLst>
          </p:cNvPr>
          <p:cNvSpPr>
            <a:spLocks noGrp="1"/>
          </p:cNvSpPr>
          <p:nvPr>
            <p:ph idx="1"/>
          </p:nvPr>
        </p:nvSpPr>
        <p:spPr>
          <a:xfrm>
            <a:off x="258387" y="1545336"/>
            <a:ext cx="8686800" cy="5068823"/>
          </a:xfrm>
        </p:spPr>
        <p:txBody>
          <a:bodyPr>
            <a:normAutofit lnSpcReduction="10000"/>
          </a:bodyPr>
          <a:lstStyle/>
          <a:p>
            <a:pPr>
              <a:lnSpc>
                <a:spcPct val="150000"/>
              </a:lnSpc>
              <a:buClr>
                <a:srgbClr val="0070C0"/>
              </a:buClr>
            </a:pPr>
            <a:r>
              <a:rPr lang="en-US" b="1" dirty="0"/>
              <a:t>KDE contracts (MOAs)</a:t>
            </a:r>
          </a:p>
          <a:p>
            <a:pPr>
              <a:lnSpc>
                <a:spcPct val="150000"/>
              </a:lnSpc>
              <a:buClr>
                <a:srgbClr val="0070C0"/>
              </a:buClr>
            </a:pPr>
            <a:r>
              <a:rPr lang="en-US" dirty="0"/>
              <a:t>Student enrollment and preschool funding</a:t>
            </a:r>
          </a:p>
          <a:p>
            <a:pPr>
              <a:lnSpc>
                <a:spcPct val="150000"/>
              </a:lnSpc>
              <a:buClr>
                <a:srgbClr val="0070C0"/>
              </a:buClr>
            </a:pPr>
            <a:r>
              <a:rPr lang="en-US" dirty="0"/>
              <a:t>District annual financial reports and </a:t>
            </a:r>
            <a:r>
              <a:rPr lang="en-US" b="1" dirty="0"/>
              <a:t>quarterly project budget reports</a:t>
            </a:r>
          </a:p>
          <a:p>
            <a:pPr>
              <a:lnSpc>
                <a:spcPct val="150000"/>
              </a:lnSpc>
              <a:buClr>
                <a:srgbClr val="0070C0"/>
              </a:buClr>
            </a:pPr>
            <a:r>
              <a:rPr lang="en-US" dirty="0"/>
              <a:t>Professional and classified staffing data</a:t>
            </a:r>
          </a:p>
          <a:p>
            <a:pPr>
              <a:lnSpc>
                <a:spcPct val="150000"/>
              </a:lnSpc>
              <a:buClr>
                <a:srgbClr val="0070C0"/>
              </a:buClr>
            </a:pPr>
            <a:r>
              <a:rPr lang="en-US" dirty="0"/>
              <a:t>LEAD teacher certification data</a:t>
            </a:r>
          </a:p>
          <a:p>
            <a:pPr>
              <a:lnSpc>
                <a:spcPct val="150000"/>
              </a:lnSpc>
              <a:buClr>
                <a:srgbClr val="0070C0"/>
              </a:buClr>
            </a:pPr>
            <a:r>
              <a:rPr lang="en-US" dirty="0"/>
              <a:t>KDE staff interviews</a:t>
            </a:r>
          </a:p>
          <a:p>
            <a:endParaRPr lang="en-US" dirty="0"/>
          </a:p>
          <a:p>
            <a:pPr marL="118872"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4</a:t>
            </a:fld>
            <a:endParaRPr lang="en-US" dirty="0"/>
          </a:p>
        </p:txBody>
      </p:sp>
    </p:spTree>
    <p:extLst>
      <p:ext uri="{BB962C8B-B14F-4D97-AF65-F5344CB8AC3E}">
        <p14:creationId xmlns:p14="http://schemas.microsoft.com/office/powerpoint/2010/main" val="1644854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p:txBody>
          <a:bodyPr>
            <a:normAutofit fontScale="90000"/>
          </a:bodyPr>
          <a:lstStyle/>
          <a:p>
            <a:br>
              <a:rPr lang="en-US" sz="3600" dirty="0"/>
            </a:br>
            <a:br>
              <a:rPr lang="en-US" sz="3600" dirty="0"/>
            </a:br>
            <a:r>
              <a:rPr lang="en-US" sz="4900" dirty="0">
                <a:solidFill>
                  <a:schemeClr val="bg1"/>
                </a:solidFill>
              </a:rPr>
              <a:t>Presentation Outline</a:t>
            </a:r>
            <a:br>
              <a:rPr lang="en-US" sz="3600" dirty="0"/>
            </a:br>
            <a:br>
              <a:rPr lang="en-US" dirty="0"/>
            </a:br>
            <a:endParaRPr lang="en-US" dirty="0"/>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0" y="1905000"/>
            <a:ext cx="9144000" cy="4845245"/>
          </a:xfrm>
        </p:spPr>
        <p:txBody>
          <a:bodyPr>
            <a:normAutofit/>
          </a:bodyPr>
          <a:lstStyle/>
          <a:p>
            <a:pPr>
              <a:lnSpc>
                <a:spcPct val="150000"/>
              </a:lnSpc>
              <a:buClr>
                <a:srgbClr val="0070C0"/>
              </a:buClr>
            </a:pPr>
            <a:r>
              <a:rPr lang="en-US" sz="3800" b="1" dirty="0"/>
              <a:t>State and Federal Program Requirements</a:t>
            </a:r>
          </a:p>
          <a:p>
            <a:pPr>
              <a:lnSpc>
                <a:spcPct val="150000"/>
              </a:lnSpc>
              <a:buClr>
                <a:srgbClr val="0070C0"/>
              </a:buClr>
            </a:pPr>
            <a:r>
              <a:rPr lang="en-US" sz="3800" dirty="0"/>
              <a:t>Populations Served</a:t>
            </a:r>
          </a:p>
          <a:p>
            <a:pPr>
              <a:lnSpc>
                <a:spcPct val="150000"/>
              </a:lnSpc>
              <a:buClr>
                <a:srgbClr val="0070C0"/>
              </a:buClr>
            </a:pPr>
            <a:r>
              <a:rPr lang="en-US" sz="3800" dirty="0"/>
              <a:t>Revenues </a:t>
            </a:r>
          </a:p>
          <a:p>
            <a:pPr>
              <a:lnSpc>
                <a:spcPct val="150000"/>
              </a:lnSpc>
              <a:buClr>
                <a:srgbClr val="0070C0"/>
              </a:buClr>
            </a:pPr>
            <a:r>
              <a:rPr lang="en-US" sz="3800" dirty="0"/>
              <a:t>Oversight Issues</a:t>
            </a:r>
          </a:p>
          <a:p>
            <a:pPr>
              <a:buClrTx/>
            </a:pPr>
            <a:endParaRPr lang="en-US" sz="3600" b="1" dirty="0"/>
          </a:p>
          <a:p>
            <a:pPr marL="118872" indent="0">
              <a:buNone/>
            </a:pPr>
            <a:endParaRPr lang="en-US" sz="3600" dirty="0"/>
          </a:p>
          <a:p>
            <a:pPr marL="118872" indent="0">
              <a:buNone/>
            </a:pPr>
            <a:endParaRPr lang="en-US" sz="3600" dirty="0"/>
          </a:p>
          <a:p>
            <a:pPr marL="118872" indent="0">
              <a:buNone/>
            </a:pPr>
            <a:endParaRPr lang="en-US" sz="3600" dirty="0"/>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5</a:t>
            </a:fld>
            <a:endParaRPr lang="en-US" dirty="0">
              <a:solidFill>
                <a:prstClr val="black">
                  <a:tint val="95000"/>
                </a:prstClr>
              </a:solidFill>
            </a:endParaRPr>
          </a:p>
        </p:txBody>
      </p:sp>
    </p:spTree>
    <p:extLst>
      <p:ext uri="{BB962C8B-B14F-4D97-AF65-F5344CB8AC3E}">
        <p14:creationId xmlns:p14="http://schemas.microsoft.com/office/powerpoint/2010/main" val="597292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normAutofit/>
          </a:bodyPr>
          <a:lstStyle/>
          <a:p>
            <a:r>
              <a:rPr lang="en-US" dirty="0">
                <a:solidFill>
                  <a:schemeClr val="bg1"/>
                </a:solidFill>
              </a:rPr>
              <a:t>Federal Policy Requirements</a:t>
            </a:r>
          </a:p>
        </p:txBody>
      </p:sp>
      <p:sp>
        <p:nvSpPr>
          <p:cNvPr id="3" name="Content Placeholder 2">
            <a:extLst>
              <a:ext uri="{FF2B5EF4-FFF2-40B4-BE49-F238E27FC236}">
                <a16:creationId xmlns:a16="http://schemas.microsoft.com/office/drawing/2014/main" id="{96B58CBF-D552-4191-A5F1-6704BA0B013F}"/>
              </a:ext>
            </a:extLst>
          </p:cNvPr>
          <p:cNvSpPr>
            <a:spLocks noGrp="1"/>
          </p:cNvSpPr>
          <p:nvPr>
            <p:ph idx="1"/>
          </p:nvPr>
        </p:nvSpPr>
        <p:spPr>
          <a:xfrm>
            <a:off x="76200" y="1542287"/>
            <a:ext cx="8991600" cy="4800601"/>
          </a:xfrm>
        </p:spPr>
        <p:txBody>
          <a:bodyPr>
            <a:normAutofit fontScale="92500" lnSpcReduction="20000"/>
          </a:bodyPr>
          <a:lstStyle/>
          <a:p>
            <a:pPr marL="118872" indent="0" algn="ctr">
              <a:buClr>
                <a:srgbClr val="0070C0"/>
              </a:buClr>
              <a:buNone/>
            </a:pPr>
            <a:r>
              <a:rPr lang="en-US" sz="3000" u="sng" dirty="0"/>
              <a:t>Individuals With Disabilities Act (IDEA) B preschool grant</a:t>
            </a:r>
          </a:p>
          <a:p>
            <a:pPr>
              <a:buClr>
                <a:srgbClr val="0070C0"/>
              </a:buClr>
            </a:pPr>
            <a:endParaRPr lang="en-US" sz="3000" dirty="0"/>
          </a:p>
          <a:p>
            <a:pPr lvl="1">
              <a:buClr>
                <a:srgbClr val="0033CC"/>
              </a:buClr>
              <a:buFont typeface="Wingdings" panose="05000000000000000000" pitchFamily="2" charset="2"/>
              <a:buChar char="§"/>
            </a:pPr>
            <a:r>
              <a:rPr lang="en-US" dirty="0"/>
              <a:t>Permits use of state set-aside funds to support state activities</a:t>
            </a:r>
          </a:p>
          <a:p>
            <a:pPr lvl="1">
              <a:buClr>
                <a:srgbClr val="0033CC"/>
              </a:buClr>
              <a:buFont typeface="Wingdings" panose="05000000000000000000" pitchFamily="2" charset="2"/>
              <a:buChar char="§"/>
            </a:pPr>
            <a:endParaRPr lang="en-US" dirty="0"/>
          </a:p>
          <a:p>
            <a:pPr lvl="1">
              <a:buClr>
                <a:srgbClr val="0033CC"/>
              </a:buClr>
              <a:buFont typeface="Wingdings" panose="05000000000000000000" pitchFamily="2" charset="2"/>
              <a:buChar char="§"/>
            </a:pPr>
            <a:r>
              <a:rPr lang="en-US" dirty="0"/>
              <a:t>Funds may be used for a variety of services and models, including technical assistance to </a:t>
            </a:r>
            <a:r>
              <a:rPr lang="en-US" sz="2800" dirty="0"/>
              <a:t>support state goals for preschool-aged children with disabilities </a:t>
            </a:r>
          </a:p>
          <a:p>
            <a:pPr lvl="2">
              <a:buClr>
                <a:srgbClr val="00B050"/>
              </a:buClr>
              <a:buFont typeface="Wingdings" panose="05000000000000000000" pitchFamily="2" charset="2"/>
              <a:buChar char="§"/>
            </a:pPr>
            <a:r>
              <a:rPr lang="en-US" sz="2900" dirty="0"/>
              <a:t>Regional service center model not required</a:t>
            </a:r>
          </a:p>
          <a:p>
            <a:pPr lvl="2">
              <a:buClr>
                <a:srgbClr val="0033CC"/>
              </a:buClr>
              <a:buFont typeface="Wingdings" panose="05000000000000000000" pitchFamily="2" charset="2"/>
              <a:buChar char="§"/>
            </a:pPr>
            <a:endParaRPr lang="en-US" dirty="0"/>
          </a:p>
          <a:p>
            <a:pPr lvl="1">
              <a:buClr>
                <a:srgbClr val="0033CC"/>
              </a:buClr>
              <a:buFont typeface="Wingdings" panose="05000000000000000000" pitchFamily="2" charset="2"/>
              <a:buChar char="§"/>
            </a:pPr>
            <a:r>
              <a:rPr lang="en-US" dirty="0"/>
              <a:t>Administered and under direction of KDE’s Office of Special Education and Early Learning (OSEEL)</a:t>
            </a:r>
          </a:p>
          <a:p>
            <a:pPr>
              <a:buClrTx/>
            </a:pPr>
            <a:endParaRPr lang="en-US" dirty="0"/>
          </a:p>
          <a:p>
            <a:pPr>
              <a:buClrTx/>
            </a:pPr>
            <a:endParaRPr lang="en-US" dirty="0"/>
          </a:p>
          <a:p>
            <a:pPr>
              <a:buClrTx/>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6</a:t>
            </a:fld>
            <a:endParaRPr lang="en-US" dirty="0"/>
          </a:p>
        </p:txBody>
      </p:sp>
    </p:spTree>
    <p:extLst>
      <p:ext uri="{BB962C8B-B14F-4D97-AF65-F5344CB8AC3E}">
        <p14:creationId xmlns:p14="http://schemas.microsoft.com/office/powerpoint/2010/main" val="43686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normAutofit/>
          </a:bodyPr>
          <a:lstStyle/>
          <a:p>
            <a:r>
              <a:rPr lang="en-US" dirty="0">
                <a:solidFill>
                  <a:schemeClr val="bg1"/>
                </a:solidFill>
              </a:rPr>
              <a:t>State Policy Requirements</a:t>
            </a:r>
          </a:p>
        </p:txBody>
      </p:sp>
      <p:sp>
        <p:nvSpPr>
          <p:cNvPr id="3" name="Content Placeholder 2">
            <a:extLst>
              <a:ext uri="{FF2B5EF4-FFF2-40B4-BE49-F238E27FC236}">
                <a16:creationId xmlns:a16="http://schemas.microsoft.com/office/drawing/2014/main" id="{96B58CBF-D552-4191-A5F1-6704BA0B013F}"/>
              </a:ext>
            </a:extLst>
          </p:cNvPr>
          <p:cNvSpPr>
            <a:spLocks noGrp="1"/>
          </p:cNvSpPr>
          <p:nvPr>
            <p:ph idx="1"/>
          </p:nvPr>
        </p:nvSpPr>
        <p:spPr>
          <a:xfrm>
            <a:off x="152400" y="1600200"/>
            <a:ext cx="8991600" cy="4800601"/>
          </a:xfrm>
        </p:spPr>
        <p:txBody>
          <a:bodyPr>
            <a:normAutofit fontScale="92500"/>
          </a:bodyPr>
          <a:lstStyle/>
          <a:p>
            <a:pPr marL="118872" indent="0" algn="ctr">
              <a:buClr>
                <a:srgbClr val="0070C0"/>
              </a:buClr>
              <a:buNone/>
            </a:pPr>
            <a:r>
              <a:rPr lang="en-US" u="sng" dirty="0"/>
              <a:t>KRS 157.318</a:t>
            </a:r>
          </a:p>
          <a:p>
            <a:pPr marL="118872" indent="0">
              <a:buClr>
                <a:srgbClr val="0070C0"/>
              </a:buClr>
              <a:buNone/>
            </a:pPr>
            <a:endParaRPr lang="en-US" dirty="0"/>
          </a:p>
          <a:p>
            <a:pPr lvl="1">
              <a:buClr>
                <a:srgbClr val="0033CC"/>
              </a:buClr>
              <a:buSzPct val="109000"/>
              <a:buFont typeface="Wingdings" panose="05000000000000000000" pitchFamily="2" charset="2"/>
              <a:buChar char="§"/>
            </a:pPr>
            <a:r>
              <a:rPr lang="en-US" dirty="0"/>
              <a:t>Establishes regional centers to support preschool and early childhood personnel operating programs for disabled and at-risk children</a:t>
            </a:r>
          </a:p>
          <a:p>
            <a:pPr lvl="1">
              <a:buClr>
                <a:srgbClr val="0033CC"/>
              </a:buClr>
              <a:buSzPct val="109000"/>
              <a:buFont typeface="Wingdings" panose="05000000000000000000" pitchFamily="2" charset="2"/>
              <a:buChar char="§"/>
            </a:pPr>
            <a:endParaRPr lang="en-US" dirty="0"/>
          </a:p>
          <a:p>
            <a:pPr lvl="1">
              <a:buClr>
                <a:srgbClr val="0033CC"/>
              </a:buClr>
              <a:buSzPct val="109000"/>
              <a:buFont typeface="Wingdings" panose="05000000000000000000" pitchFamily="2" charset="2"/>
              <a:buChar char="§"/>
            </a:pPr>
            <a:r>
              <a:rPr lang="en-US" dirty="0"/>
              <a:t>Support shall include peer-to-peer training, consultation, technical assistance, and materials</a:t>
            </a:r>
          </a:p>
          <a:p>
            <a:pPr lvl="1">
              <a:buClr>
                <a:srgbClr val="0033CC"/>
              </a:buClr>
              <a:buSzPct val="109000"/>
              <a:buFont typeface="Wingdings" panose="05000000000000000000" pitchFamily="2" charset="2"/>
              <a:buChar char="§"/>
            </a:pPr>
            <a:endParaRPr lang="en-US" dirty="0"/>
          </a:p>
          <a:p>
            <a:pPr lvl="1">
              <a:buClr>
                <a:srgbClr val="0033CC"/>
              </a:buClr>
              <a:buSzPct val="109000"/>
              <a:buFont typeface="Wingdings" panose="05000000000000000000" pitchFamily="2" charset="2"/>
              <a:buChar char="§"/>
            </a:pPr>
            <a:r>
              <a:rPr lang="en-US" dirty="0"/>
              <a:t>Requires use of available federal funding to support centers</a:t>
            </a:r>
          </a:p>
          <a:p>
            <a:pPr>
              <a:buClrTx/>
            </a:pPr>
            <a:endParaRPr lang="en-US" dirty="0"/>
          </a:p>
          <a:p>
            <a:pPr>
              <a:buClrTx/>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7</a:t>
            </a:fld>
            <a:endParaRPr lang="en-US" dirty="0"/>
          </a:p>
        </p:txBody>
      </p:sp>
    </p:spTree>
    <p:extLst>
      <p:ext uri="{BB962C8B-B14F-4D97-AF65-F5344CB8AC3E}">
        <p14:creationId xmlns:p14="http://schemas.microsoft.com/office/powerpoint/2010/main" val="239372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B97F-DE3A-44F0-A914-DAEC10BC94C4}"/>
              </a:ext>
            </a:extLst>
          </p:cNvPr>
          <p:cNvSpPr>
            <a:spLocks noGrp="1"/>
          </p:cNvSpPr>
          <p:nvPr>
            <p:ph type="title"/>
          </p:nvPr>
        </p:nvSpPr>
        <p:spPr/>
        <p:txBody>
          <a:bodyPr/>
          <a:lstStyle/>
          <a:p>
            <a:r>
              <a:rPr lang="en-US" dirty="0">
                <a:solidFill>
                  <a:schemeClr val="bg1"/>
                </a:solidFill>
              </a:rPr>
              <a:t>RTC Program Objectives</a:t>
            </a:r>
          </a:p>
        </p:txBody>
      </p:sp>
      <p:sp>
        <p:nvSpPr>
          <p:cNvPr id="4" name="Slide Number Placeholder 3">
            <a:extLst>
              <a:ext uri="{FF2B5EF4-FFF2-40B4-BE49-F238E27FC236}">
                <a16:creationId xmlns:a16="http://schemas.microsoft.com/office/drawing/2014/main" id="{250BDB25-6116-4325-9ECE-6B79B49B0D73}"/>
              </a:ext>
            </a:extLst>
          </p:cNvPr>
          <p:cNvSpPr>
            <a:spLocks noGrp="1"/>
          </p:cNvSpPr>
          <p:nvPr>
            <p:ph type="sldNum" sz="quarter" idx="12"/>
          </p:nvPr>
        </p:nvSpPr>
        <p:spPr/>
        <p:txBody>
          <a:bodyPr/>
          <a:lstStyle/>
          <a:p>
            <a:pPr>
              <a:defRPr/>
            </a:pPr>
            <a:fld id="{E6341818-0A42-41AA-9C03-F736148CE495}" type="slidenum">
              <a:rPr lang="en-US" smtClean="0"/>
              <a:pPr>
                <a:defRPr/>
              </a:pPr>
              <a:t>8</a:t>
            </a:fld>
            <a:endParaRPr lang="en-US" dirty="0"/>
          </a:p>
        </p:txBody>
      </p:sp>
      <p:sp>
        <p:nvSpPr>
          <p:cNvPr id="14" name="TextBox 13">
            <a:extLst>
              <a:ext uri="{FF2B5EF4-FFF2-40B4-BE49-F238E27FC236}">
                <a16:creationId xmlns:a16="http://schemas.microsoft.com/office/drawing/2014/main" id="{11E3EEFD-53E1-4D0E-B062-6F28A544A744}"/>
              </a:ext>
            </a:extLst>
          </p:cNvPr>
          <p:cNvSpPr txBox="1"/>
          <p:nvPr/>
        </p:nvSpPr>
        <p:spPr>
          <a:xfrm>
            <a:off x="76200" y="1524000"/>
            <a:ext cx="9067800" cy="4694234"/>
          </a:xfrm>
          <a:prstGeom prst="rect">
            <a:avLst/>
          </a:prstGeom>
          <a:noFill/>
        </p:spPr>
        <p:txBody>
          <a:bodyPr wrap="square">
            <a:spAutoFit/>
          </a:bodyPr>
          <a:lstStyle/>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r>
              <a:rPr lang="en-US" sz="3200" dirty="0">
                <a:solidFill>
                  <a:prstClr val="black"/>
                </a:solidFill>
                <a:latin typeface="Calibri" panose="020F0502020204030204" pitchFamily="34" charset="0"/>
                <a:cs typeface="Arial" panose="020B0604020202020204" pitchFamily="34" charset="0"/>
              </a:rPr>
              <a:t>Student b</a:t>
            </a:r>
            <a:r>
              <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ehavior</a:t>
            </a:r>
            <a:r>
              <a:rPr lang="en-US" sz="3200" dirty="0">
                <a:solidFill>
                  <a:prstClr val="black"/>
                </a:solidFill>
                <a:latin typeface="Calibri" panose="020F0502020204030204" pitchFamily="34" charset="0"/>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interventions &amp;</a:t>
            </a:r>
            <a:r>
              <a:rPr kumimoji="0" lang="en-US" sz="3200" b="0" i="0" u="none" strike="noStrike" kern="1200" cap="none" spc="0" normalizeH="0" noProof="0" dirty="0">
                <a:ln>
                  <a:noFill/>
                </a:ln>
                <a:solidFill>
                  <a:prstClr val="black"/>
                </a:solidFill>
                <a:effectLst/>
                <a:uLnTx/>
                <a:uFillTx/>
                <a:latin typeface="Calibri" panose="020F0502020204030204" pitchFamily="34" charset="0"/>
                <a:ea typeface="+mn-ea"/>
                <a:cs typeface="Arial" panose="020B0604020202020204" pitchFamily="34" charset="0"/>
              </a:rPr>
              <a:t> positive behavior support</a:t>
            </a:r>
          </a:p>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endParaRPr lang="en-US" sz="3200" dirty="0">
              <a:solidFill>
                <a:prstClr val="black"/>
              </a:solidFill>
              <a:latin typeface="Calibri" panose="020F0502020204030204" pitchFamily="34" charset="0"/>
              <a:cs typeface="Arial" panose="020B0604020202020204" pitchFamily="34" charset="0"/>
            </a:endParaRPr>
          </a:p>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r>
              <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Evidence-based inclusive practices</a:t>
            </a:r>
          </a:p>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r>
              <a:rPr lang="en-US" sz="3200" dirty="0">
                <a:solidFill>
                  <a:prstClr val="black"/>
                </a:solidFill>
                <a:latin typeface="Calibri" panose="020F0502020204030204" pitchFamily="34" charset="0"/>
                <a:cs typeface="Arial" panose="020B0604020202020204" pitchFamily="34" charset="0"/>
              </a:rPr>
              <a:t>IDEA compliance and Individualized Educational Program (IEP) development</a:t>
            </a:r>
          </a:p>
          <a:p>
            <a:pPr marL="576072" marR="0" lvl="0" indent="-457200" algn="l" defTabSz="914400" rtl="0" eaLnBrk="1" fontAlgn="auto" latinLnBrk="0" hangingPunct="1">
              <a:spcBef>
                <a:spcPts val="0"/>
              </a:spcBef>
              <a:spcAft>
                <a:spcPts val="0"/>
              </a:spcAft>
              <a:buClr>
                <a:srgbClr val="0066FF"/>
              </a:buClr>
              <a:buSzPct val="80000"/>
              <a:buFont typeface="Wingdings" panose="05000000000000000000" pitchFamily="2" charset="2"/>
              <a:buChar char="§"/>
              <a:tabLst/>
              <a:defRPr/>
            </a:pPr>
            <a:endParaRPr lang="en-US" sz="3200" dirty="0">
              <a:solidFill>
                <a:prstClr val="black"/>
              </a:solidFill>
              <a:latin typeface="Calibri" panose="020F0502020204030204" pitchFamily="34" charset="0"/>
              <a:cs typeface="Arial" panose="020B0604020202020204" pitchFamily="34" charset="0"/>
            </a:endParaRPr>
          </a:p>
          <a:p>
            <a:pPr marL="576072" marR="0" lvl="0" indent="-457200" algn="l" defTabSz="914400" rtl="0" eaLnBrk="1" fontAlgn="auto" latinLnBrk="0" hangingPunct="1">
              <a:lnSpc>
                <a:spcPct val="150000"/>
              </a:lnSpc>
              <a:spcBef>
                <a:spcPts val="0"/>
              </a:spcBef>
              <a:spcAft>
                <a:spcPts val="0"/>
              </a:spcAft>
              <a:buClr>
                <a:srgbClr val="0066FF"/>
              </a:buClr>
              <a:buSzPct val="80000"/>
              <a:buFont typeface="Wingdings" panose="05000000000000000000" pitchFamily="2" charset="2"/>
              <a:buChar char="§"/>
              <a:tabLst/>
              <a:defRPr/>
            </a:pPr>
            <a:r>
              <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Kindergarten transition </a:t>
            </a:r>
            <a:r>
              <a:rPr lang="en-US" sz="3200" noProof="0" dirty="0">
                <a:solidFill>
                  <a:prstClr val="black"/>
                </a:solidFill>
                <a:latin typeface="Calibri" panose="020F0502020204030204" pitchFamily="34" charset="0"/>
                <a:cs typeface="Arial" panose="020B0604020202020204" pitchFamily="34" charset="0"/>
              </a:rPr>
              <a:t>and</a:t>
            </a:r>
            <a:r>
              <a:rPr lang="en-US" sz="3200" dirty="0">
                <a:solidFill>
                  <a:prstClr val="black"/>
                </a:solidFill>
                <a:latin typeface="Calibri" panose="020F0502020204030204" pitchFamily="34" charset="0"/>
                <a:cs typeface="Arial" panose="020B0604020202020204" pitchFamily="34" charset="0"/>
              </a:rPr>
              <a:t> family engagement</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5" name="Rectangle 4">
            <a:extLst>
              <a:ext uri="{FF2B5EF4-FFF2-40B4-BE49-F238E27FC236}">
                <a16:creationId xmlns:a16="http://schemas.microsoft.com/office/drawing/2014/main" id="{79633D15-B0AC-4883-8B3D-085663CE73CA}"/>
              </a:ext>
            </a:extLst>
          </p:cNvPr>
          <p:cNvSpPr/>
          <p:nvPr/>
        </p:nvSpPr>
        <p:spPr>
          <a:xfrm>
            <a:off x="152400" y="1537855"/>
            <a:ext cx="7772400" cy="976745"/>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4804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E88D-04B1-455C-AD0B-FC1E96787EB4}"/>
              </a:ext>
            </a:extLst>
          </p:cNvPr>
          <p:cNvSpPr>
            <a:spLocks noGrp="1"/>
          </p:cNvSpPr>
          <p:nvPr>
            <p:ph type="title"/>
          </p:nvPr>
        </p:nvSpPr>
        <p:spPr/>
        <p:txBody>
          <a:bodyPr>
            <a:normAutofit fontScale="90000"/>
          </a:bodyPr>
          <a:lstStyle/>
          <a:p>
            <a:br>
              <a:rPr lang="en-US" sz="3600" dirty="0"/>
            </a:br>
            <a:br>
              <a:rPr lang="en-US" sz="3600" dirty="0"/>
            </a:br>
            <a:r>
              <a:rPr lang="en-US" sz="4900" dirty="0">
                <a:solidFill>
                  <a:schemeClr val="bg1"/>
                </a:solidFill>
              </a:rPr>
              <a:t>Presentation Outline</a:t>
            </a:r>
            <a:br>
              <a:rPr lang="en-US" sz="3600" dirty="0"/>
            </a:br>
            <a:br>
              <a:rPr lang="en-US" dirty="0"/>
            </a:br>
            <a:endParaRPr lang="en-US" dirty="0"/>
          </a:p>
        </p:txBody>
      </p:sp>
      <p:sp>
        <p:nvSpPr>
          <p:cNvPr id="3" name="Content Placeholder 2">
            <a:extLst>
              <a:ext uri="{FF2B5EF4-FFF2-40B4-BE49-F238E27FC236}">
                <a16:creationId xmlns:a16="http://schemas.microsoft.com/office/drawing/2014/main" id="{29A00544-9451-4532-9661-C301B415C1BB}"/>
              </a:ext>
            </a:extLst>
          </p:cNvPr>
          <p:cNvSpPr>
            <a:spLocks noGrp="1"/>
          </p:cNvSpPr>
          <p:nvPr>
            <p:ph idx="1"/>
          </p:nvPr>
        </p:nvSpPr>
        <p:spPr>
          <a:xfrm>
            <a:off x="0" y="1600200"/>
            <a:ext cx="9144000" cy="5150045"/>
          </a:xfrm>
        </p:spPr>
        <p:txBody>
          <a:bodyPr>
            <a:normAutofit/>
          </a:bodyPr>
          <a:lstStyle/>
          <a:p>
            <a:pPr>
              <a:lnSpc>
                <a:spcPct val="150000"/>
              </a:lnSpc>
              <a:buClr>
                <a:srgbClr val="0070C0"/>
              </a:buClr>
            </a:pPr>
            <a:r>
              <a:rPr lang="en-US" sz="3800" dirty="0"/>
              <a:t>State and Federal Program Requirements</a:t>
            </a:r>
          </a:p>
          <a:p>
            <a:pPr>
              <a:lnSpc>
                <a:spcPct val="150000"/>
              </a:lnSpc>
              <a:buClr>
                <a:srgbClr val="0070C0"/>
              </a:buClr>
            </a:pPr>
            <a:r>
              <a:rPr lang="en-US" sz="3800" b="1" dirty="0"/>
              <a:t>Populations Served</a:t>
            </a:r>
          </a:p>
          <a:p>
            <a:pPr>
              <a:lnSpc>
                <a:spcPct val="150000"/>
              </a:lnSpc>
              <a:buClr>
                <a:srgbClr val="0070C0"/>
              </a:buClr>
            </a:pPr>
            <a:r>
              <a:rPr lang="en-US" sz="3800" dirty="0"/>
              <a:t>Revenues </a:t>
            </a:r>
          </a:p>
          <a:p>
            <a:pPr>
              <a:lnSpc>
                <a:spcPct val="150000"/>
              </a:lnSpc>
              <a:buClr>
                <a:srgbClr val="0070C0"/>
              </a:buClr>
            </a:pPr>
            <a:r>
              <a:rPr lang="en-US" sz="3800" dirty="0"/>
              <a:t>Oversight Issues</a:t>
            </a:r>
          </a:p>
          <a:p>
            <a:pPr marL="118872" indent="0">
              <a:buClrTx/>
              <a:buNone/>
            </a:pPr>
            <a:endParaRPr lang="en-US" sz="3800" dirty="0"/>
          </a:p>
          <a:p>
            <a:pPr>
              <a:buClrTx/>
            </a:pPr>
            <a:endParaRPr lang="en-US" sz="3600" b="1" dirty="0"/>
          </a:p>
          <a:p>
            <a:pPr marL="118872" indent="0">
              <a:buNone/>
            </a:pPr>
            <a:endParaRPr lang="en-US" sz="3600" dirty="0"/>
          </a:p>
          <a:p>
            <a:pPr marL="118872" indent="0">
              <a:buNone/>
            </a:pPr>
            <a:endParaRPr lang="en-US" sz="3600" dirty="0"/>
          </a:p>
          <a:p>
            <a:pPr marL="118872" indent="0">
              <a:buNone/>
            </a:pPr>
            <a:endParaRPr lang="en-US" sz="3600" dirty="0"/>
          </a:p>
        </p:txBody>
      </p:sp>
      <p:sp>
        <p:nvSpPr>
          <p:cNvPr id="4" name="Slide Number Placeholder 3">
            <a:extLst>
              <a:ext uri="{FF2B5EF4-FFF2-40B4-BE49-F238E27FC236}">
                <a16:creationId xmlns:a16="http://schemas.microsoft.com/office/drawing/2014/main" id="{C585BC51-7EC1-4587-843F-72B3B312AFC0}"/>
              </a:ext>
            </a:extLst>
          </p:cNvPr>
          <p:cNvSpPr>
            <a:spLocks noGrp="1"/>
          </p:cNvSpPr>
          <p:nvPr>
            <p:ph type="sldNum" sz="quarter" idx="12"/>
          </p:nvPr>
        </p:nvSpPr>
        <p:spPr/>
        <p:txBody>
          <a:bodyPr/>
          <a:lstStyle/>
          <a:p>
            <a:pPr>
              <a:defRPr/>
            </a:pPr>
            <a:fld id="{E6341818-0A42-41AA-9C03-F736148CE495}" type="slidenum">
              <a:rPr lang="en-US" smtClean="0">
                <a:solidFill>
                  <a:prstClr val="black">
                    <a:tint val="95000"/>
                  </a:prstClr>
                </a:solidFill>
              </a:rPr>
              <a:pPr>
                <a:defRPr/>
              </a:pPr>
              <a:t>9</a:t>
            </a:fld>
            <a:endParaRPr lang="en-US" dirty="0">
              <a:solidFill>
                <a:prstClr val="black">
                  <a:tint val="95000"/>
                </a:prstClr>
              </a:solidFill>
            </a:endParaRPr>
          </a:p>
        </p:txBody>
      </p:sp>
    </p:spTree>
    <p:extLst>
      <p:ext uri="{BB962C8B-B14F-4D97-AF65-F5344CB8AC3E}">
        <p14:creationId xmlns:p14="http://schemas.microsoft.com/office/powerpoint/2010/main" val="720133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extLst>
    <a:ext uri="{05A4C25C-085E-4340-85A3-A5531E510DB2}">
      <thm15:themeFamily xmlns:thm15="http://schemas.microsoft.com/office/thememl/2012/main" name="LRC_log_blue_white.potx" id="{6060D2F6-2DB5-4190-B044-B41D9D760475}" vid="{5058F862-C91B-4CD0-99C9-693A3228294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rcSegoe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62291</TotalTime>
  <Words>1060</Words>
  <Application>Microsoft Office PowerPoint</Application>
  <PresentationFormat>On-screen Show (4:3)</PresentationFormat>
  <Paragraphs>314</Paragraphs>
  <Slides>27</Slides>
  <Notes>27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Arial</vt:lpstr>
      <vt:lpstr>Calibri</vt:lpstr>
      <vt:lpstr>Corbel</vt:lpstr>
      <vt:lpstr>Google Sans</vt:lpstr>
      <vt:lpstr>Segoe UI</vt:lpstr>
      <vt:lpstr>Symbol</vt:lpstr>
      <vt:lpstr>Times New Roman</vt:lpstr>
      <vt:lpstr>Wingdings</vt:lpstr>
      <vt:lpstr>Wingdings 2</vt:lpstr>
      <vt:lpstr>Wingdings 3</vt:lpstr>
      <vt:lpstr>Module</vt:lpstr>
      <vt:lpstr>Early Childhood Regional  Training Centers (RTCs)</vt:lpstr>
      <vt:lpstr>Regional Training Center Regions (RTCs)</vt:lpstr>
      <vt:lpstr>Study Request And Findings</vt:lpstr>
      <vt:lpstr>Data Sources</vt:lpstr>
      <vt:lpstr>  Presentation Outline  </vt:lpstr>
      <vt:lpstr>Federal Policy Requirements</vt:lpstr>
      <vt:lpstr>State Policy Requirements</vt:lpstr>
      <vt:lpstr>RTC Program Objectives</vt:lpstr>
      <vt:lpstr>  Presentation Outline  </vt:lpstr>
      <vt:lpstr>Number Of Preschool Students In Each RTC Region, SY 2024</vt:lpstr>
      <vt:lpstr>Preschool Teachers In Districts Served By RTCs, SY 2024</vt:lpstr>
      <vt:lpstr>  Presentation Outline  </vt:lpstr>
      <vt:lpstr>2024 Federal Funding IDEA-B Preschool Funding</vt:lpstr>
      <vt:lpstr>2024 RTC Appropriataions And Funding Per Child</vt:lpstr>
      <vt:lpstr>Recommendation 1</vt:lpstr>
      <vt:lpstr>  Presentation Outline  </vt:lpstr>
      <vt:lpstr>RTC Staffing Model </vt:lpstr>
      <vt:lpstr>  Methodology </vt:lpstr>
      <vt:lpstr> Fiscal Issues </vt:lpstr>
      <vt:lpstr>Recommendation 2</vt:lpstr>
      <vt:lpstr>Recommendation 3</vt:lpstr>
      <vt:lpstr>Program Impact</vt:lpstr>
      <vt:lpstr>RTC Model Merits Evaluation</vt:lpstr>
      <vt:lpstr>Recommendation 4 – Part 1</vt:lpstr>
      <vt:lpstr>Recommendation 4 – Part 2</vt:lpstr>
      <vt:lpstr>Conclusions</vt:lpstr>
      <vt:lpstr>End</vt:lpstr>
    </vt:vector>
  </TitlesOfParts>
  <Company>LRC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Data Profiles</dc:title>
  <dc:creator>lrc</dc:creator>
  <cp:lastModifiedBy>Nelson, Deborah (LRC)</cp:lastModifiedBy>
  <cp:revision>4551</cp:revision>
  <cp:lastPrinted>2025-10-10T16:24:55Z</cp:lastPrinted>
  <dcterms:created xsi:type="dcterms:W3CDTF">2008-05-27T17:04:15Z</dcterms:created>
  <dcterms:modified xsi:type="dcterms:W3CDTF">2025-10-10T16:43:35Z</dcterms:modified>
</cp:coreProperties>
</file>