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3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1.xml" ContentType="application/vnd.openxmlformats-officedocument.themeOverride+xml"/>
  <Override PartName="/ppt/notesSlides/notesSlide3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34.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1" r:id="rId1"/>
  </p:sldMasterIdLst>
  <p:notesMasterIdLst>
    <p:notesMasterId r:id="rId50"/>
  </p:notesMasterIdLst>
  <p:handoutMasterIdLst>
    <p:handoutMasterId r:id="rId51"/>
  </p:handoutMasterIdLst>
  <p:sldIdLst>
    <p:sldId id="1625" r:id="rId2"/>
    <p:sldId id="1803" r:id="rId3"/>
    <p:sldId id="1760" r:id="rId4"/>
    <p:sldId id="1743" r:id="rId5"/>
    <p:sldId id="1697" r:id="rId6"/>
    <p:sldId id="1700" r:id="rId7"/>
    <p:sldId id="1817" r:id="rId8"/>
    <p:sldId id="1775" r:id="rId9"/>
    <p:sldId id="1789" r:id="rId10"/>
    <p:sldId id="1790" r:id="rId11"/>
    <p:sldId id="1791" r:id="rId12"/>
    <p:sldId id="1704" r:id="rId13"/>
    <p:sldId id="1698" r:id="rId14"/>
    <p:sldId id="1807" r:id="rId15"/>
    <p:sldId id="1793" r:id="rId16"/>
    <p:sldId id="1755" r:id="rId17"/>
    <p:sldId id="1813" r:id="rId18"/>
    <p:sldId id="1709" r:id="rId19"/>
    <p:sldId id="1818" r:id="rId20"/>
    <p:sldId id="1801" r:id="rId21"/>
    <p:sldId id="1782" r:id="rId22"/>
    <p:sldId id="1798" r:id="rId23"/>
    <p:sldId id="1733" r:id="rId24"/>
    <p:sldId id="1687" r:id="rId25"/>
    <p:sldId id="1814" r:id="rId26"/>
    <p:sldId id="1799" r:id="rId27"/>
    <p:sldId id="1729" r:id="rId28"/>
    <p:sldId id="1736" r:id="rId29"/>
    <p:sldId id="1784" r:id="rId30"/>
    <p:sldId id="1737" r:id="rId31"/>
    <p:sldId id="1809" r:id="rId32"/>
    <p:sldId id="1785" r:id="rId33"/>
    <p:sldId id="1819" r:id="rId34"/>
    <p:sldId id="1770" r:id="rId35"/>
    <p:sldId id="1779" r:id="rId36"/>
    <p:sldId id="1683" r:id="rId37"/>
    <p:sldId id="1778" r:id="rId38"/>
    <p:sldId id="1684" r:id="rId39"/>
    <p:sldId id="1739" r:id="rId40"/>
    <p:sldId id="1685" r:id="rId41"/>
    <p:sldId id="1765" r:id="rId42"/>
    <p:sldId id="1773" r:id="rId43"/>
    <p:sldId id="1774" r:id="rId44"/>
    <p:sldId id="1808" r:id="rId45"/>
    <p:sldId id="1767" r:id="rId46"/>
    <p:sldId id="1768" r:id="rId47"/>
    <p:sldId id="1769" r:id="rId48"/>
    <p:sldId id="1816" r:id="rId4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8D7CDBE-B190-449E-9098-79225852B881}">
          <p14:sldIdLst>
            <p14:sldId id="1625"/>
            <p14:sldId id="1803"/>
            <p14:sldId id="1760"/>
            <p14:sldId id="1743"/>
            <p14:sldId id="1697"/>
            <p14:sldId id="1700"/>
            <p14:sldId id="1817"/>
            <p14:sldId id="1775"/>
            <p14:sldId id="1789"/>
            <p14:sldId id="1790"/>
            <p14:sldId id="1791"/>
            <p14:sldId id="1704"/>
            <p14:sldId id="1698"/>
            <p14:sldId id="1807"/>
            <p14:sldId id="1793"/>
            <p14:sldId id="1755"/>
            <p14:sldId id="1813"/>
            <p14:sldId id="1709"/>
            <p14:sldId id="1818"/>
            <p14:sldId id="1801"/>
            <p14:sldId id="1782"/>
            <p14:sldId id="1798"/>
            <p14:sldId id="1733"/>
            <p14:sldId id="1687"/>
            <p14:sldId id="1814"/>
            <p14:sldId id="1799"/>
            <p14:sldId id="1729"/>
            <p14:sldId id="1736"/>
            <p14:sldId id="1784"/>
            <p14:sldId id="1737"/>
            <p14:sldId id="1809"/>
            <p14:sldId id="1785"/>
            <p14:sldId id="1819"/>
            <p14:sldId id="1770"/>
            <p14:sldId id="1779"/>
            <p14:sldId id="1683"/>
            <p14:sldId id="1778"/>
            <p14:sldId id="1684"/>
            <p14:sldId id="1739"/>
            <p14:sldId id="1685"/>
            <p14:sldId id="1765"/>
            <p14:sldId id="1773"/>
            <p14:sldId id="1774"/>
            <p14:sldId id="1808"/>
            <p14:sldId id="1767"/>
            <p14:sldId id="1768"/>
            <p14:sldId id="1769"/>
            <p14:sldId id="181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guide id="3" orient="horz" pos="2928"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pard, Logan (LRC)" initials="RL(" lastIdx="2" clrIdx="0">
    <p:extLst>
      <p:ext uri="{19B8F6BF-5375-455C-9EA6-DF929625EA0E}">
        <p15:presenceInfo xmlns:p15="http://schemas.microsoft.com/office/powerpoint/2012/main" userId="S-1-5-21-1930711395-1214522644-2076119496-27429" providerId="AD"/>
      </p:ext>
    </p:extLst>
  </p:cmAuthor>
  <p:cmAuthor id="2" name="Peter Nelson" initials="PN" lastIdx="4" clrIdx="1">
    <p:extLst>
      <p:ext uri="{19B8F6BF-5375-455C-9EA6-DF929625EA0E}">
        <p15:presenceInfo xmlns:p15="http://schemas.microsoft.com/office/powerpoint/2012/main" userId="Peter Nelson" providerId="None"/>
      </p:ext>
    </p:extLst>
  </p:cmAuthor>
  <p:cmAuthor id="3" name="Liguori, Bart (LRC)" initials="LB(" lastIdx="3" clrIdx="2">
    <p:extLst>
      <p:ext uri="{19B8F6BF-5375-455C-9EA6-DF929625EA0E}">
        <p15:presenceInfo xmlns:p15="http://schemas.microsoft.com/office/powerpoint/2012/main" userId="S-1-5-21-1930711395-1214522644-2076119496-27988" providerId="AD"/>
      </p:ext>
    </p:extLst>
  </p:cmAuthor>
  <p:cmAuthor id="4" name="Cummins, Sabrina (LRC)" initials="CS(" lastIdx="1" clrIdx="3">
    <p:extLst>
      <p:ext uri="{19B8F6BF-5375-455C-9EA6-DF929625EA0E}">
        <p15:presenceInfo xmlns:p15="http://schemas.microsoft.com/office/powerpoint/2012/main" userId="S-1-5-21-1930711395-1214522644-2076119496-12920" providerId="AD"/>
      </p:ext>
    </p:extLst>
  </p:cmAuthor>
  <p:cmAuthor id="5" name="Nelson, Deborah (LRC)" initials="ND(" lastIdx="20" clrIdx="4">
    <p:extLst>
      <p:ext uri="{19B8F6BF-5375-455C-9EA6-DF929625EA0E}">
        <p15:presenceInfo xmlns:p15="http://schemas.microsoft.com/office/powerpoint/2012/main" userId="S::Deborah.Nelson@kylegislature.gov::d944ecd1-0558-4642-a9b2-37c6f5dc58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B"/>
    <a:srgbClr val="0033CC"/>
    <a:srgbClr val="0066FF"/>
    <a:srgbClr val="967200"/>
    <a:srgbClr val="FFFFCC"/>
    <a:srgbClr val="FFFFDD"/>
    <a:srgbClr val="FFFF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49" autoAdjust="0"/>
    <p:restoredTop sz="64769" autoAdjust="0"/>
  </p:normalViewPr>
  <p:slideViewPr>
    <p:cSldViewPr>
      <p:cViewPr varScale="1">
        <p:scale>
          <a:sx n="10" d="100"/>
          <a:sy n="10" d="100"/>
        </p:scale>
        <p:origin x="475" y="-48"/>
      </p:cViewPr>
      <p:guideLst>
        <p:guide orient="horz" pos="2160"/>
        <p:guide pos="2880"/>
      </p:guideLst>
    </p:cSldViewPr>
  </p:slideViewPr>
  <p:outlineViewPr>
    <p:cViewPr>
      <p:scale>
        <a:sx n="33" d="100"/>
        <a:sy n="33" d="100"/>
      </p:scale>
      <p:origin x="0" y="-10157"/>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69" d="100"/>
          <a:sy n="69" d="100"/>
        </p:scale>
        <p:origin x="2684" y="56"/>
      </p:cViewPr>
      <p:guideLst>
        <p:guide orient="horz" pos="2208"/>
        <p:guide pos="2928"/>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embeddings/oleObject5.bin"/><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lrc.ky.gov\LRCDFS\OEAFIN\2025%20Study%20Topics\Discipline%20Data\Deb\Survey%20and%20Figures\Chapter%202%20by%20behavior%20and%20level_fina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embeddings/oleObject3.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r>
              <a:rPr lang="en-US" sz="1800" b="1" dirty="0">
                <a:solidFill>
                  <a:schemeClr val="tx1"/>
                </a:solidFill>
                <a:latin typeface="Segoe UI" panose="020B0502040204020203" pitchFamily="34" charset="0"/>
                <a:ea typeface="Calibri" panose="020F0502020204030204" pitchFamily="34" charset="0"/>
                <a:cs typeface="Segoe UI" panose="020B0502040204020203" pitchFamily="34" charset="0"/>
              </a:rPr>
              <a:t>Percent of Principals </a:t>
            </a:r>
          </a:p>
        </c:rich>
      </c:tx>
      <c:layout>
        <c:manualLayout>
          <c:xMode val="edge"/>
          <c:yMode val="edge"/>
          <c:x val="0.43382563108930755"/>
          <c:y val="0.94844850064796615"/>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title>
    <c:autoTitleDeleted val="0"/>
    <c:plotArea>
      <c:layout>
        <c:manualLayout>
          <c:layoutTarget val="inner"/>
          <c:xMode val="edge"/>
          <c:yMode val="edge"/>
          <c:x val="0.47986915575343653"/>
          <c:y val="7.2322272041796767E-2"/>
          <c:w val="0.48353258853114567"/>
          <c:h val="0.77544328801810825"/>
        </c:manualLayout>
      </c:layout>
      <c:barChart>
        <c:barDir val="bar"/>
        <c:grouping val="stacked"/>
        <c:varyColors val="0"/>
        <c:ser>
          <c:idx val="0"/>
          <c:order val="0"/>
          <c:tx>
            <c:strRef>
              <c:f>High!$D$1</c:f>
              <c:strCache>
                <c:ptCount val="1"/>
                <c:pt idx="0">
                  <c:v>Extreme Problem</c:v>
                </c:pt>
              </c:strCache>
            </c:strRef>
          </c:tx>
          <c:spPr>
            <a:solidFill>
              <a:schemeClr val="bg2">
                <a:lumMod val="25000"/>
              </a:schemeClr>
            </a:solidFill>
            <a:ln w="19050">
              <a:solidFill>
                <a:schemeClr val="tx1"/>
              </a:solidFill>
            </a:ln>
            <a:effectLst/>
          </c:spPr>
          <c:invertIfNegative val="0"/>
          <c:cat>
            <c:strRef>
              <c:f>High!$C$2:$C$12</c:f>
              <c:strCache>
                <c:ptCount val="11"/>
                <c:pt idx="0">
                  <c:v>Student-to-staff violence </c:v>
                </c:pt>
                <c:pt idx="1">
                  <c:v>Weapons </c:v>
                </c:pt>
                <c:pt idx="2">
                  <c:v>Extreme classroom behavior*</c:v>
                </c:pt>
                <c:pt idx="3">
                  <c:v>Student-to-student violence</c:v>
                </c:pt>
                <c:pt idx="4">
                  <c:v>Student interactions in classroom </c:v>
                </c:pt>
                <c:pt idx="5">
                  <c:v>Student disrespect of staff</c:v>
                </c:pt>
                <c:pt idx="6">
                  <c:v>Drugs (not vapes) </c:v>
                </c:pt>
                <c:pt idx="7">
                  <c:v>Tardiness</c:v>
                </c:pt>
                <c:pt idx="8">
                  <c:v>Student apathy/disengagement </c:v>
                </c:pt>
                <c:pt idx="9">
                  <c:v>Cell phone misuse</c:v>
                </c:pt>
                <c:pt idx="10">
                  <c:v>Vapes</c:v>
                </c:pt>
              </c:strCache>
            </c:strRef>
          </c:cat>
          <c:val>
            <c:numRef>
              <c:f>High!$D$2:$D$12</c:f>
              <c:numCache>
                <c:formatCode>0</c:formatCode>
                <c:ptCount val="11"/>
                <c:pt idx="0">
                  <c:v>0</c:v>
                </c:pt>
                <c:pt idx="1">
                  <c:v>0</c:v>
                </c:pt>
                <c:pt idx="2">
                  <c:v>0</c:v>
                </c:pt>
                <c:pt idx="3">
                  <c:v>0</c:v>
                </c:pt>
                <c:pt idx="4">
                  <c:v>0</c:v>
                </c:pt>
                <c:pt idx="5">
                  <c:v>0.78125</c:v>
                </c:pt>
                <c:pt idx="6">
                  <c:v>2.34375</c:v>
                </c:pt>
                <c:pt idx="7">
                  <c:v>7.8125</c:v>
                </c:pt>
                <c:pt idx="8">
                  <c:v>9.375</c:v>
                </c:pt>
                <c:pt idx="9">
                  <c:v>16.40625</c:v>
                </c:pt>
                <c:pt idx="10">
                  <c:v>18.75</c:v>
                </c:pt>
              </c:numCache>
            </c:numRef>
          </c:val>
          <c:extLst>
            <c:ext xmlns:c16="http://schemas.microsoft.com/office/drawing/2014/chart" uri="{C3380CC4-5D6E-409C-BE32-E72D297353CC}">
              <c16:uniqueId val="{00000000-C8A3-4246-9989-680CA73BEE10}"/>
            </c:ext>
          </c:extLst>
        </c:ser>
        <c:ser>
          <c:idx val="1"/>
          <c:order val="1"/>
          <c:tx>
            <c:strRef>
              <c:f>High!$E$1</c:f>
              <c:strCache>
                <c:ptCount val="1"/>
                <c:pt idx="0">
                  <c:v>Major Problem </c:v>
                </c:pt>
              </c:strCache>
            </c:strRef>
          </c:tx>
          <c:spPr>
            <a:solidFill>
              <a:schemeClr val="bg1">
                <a:lumMod val="50000"/>
              </a:schemeClr>
            </a:solidFill>
            <a:ln w="19050">
              <a:solidFill>
                <a:sysClr val="windowText" lastClr="000000"/>
              </a:solidFill>
            </a:ln>
            <a:effectLst/>
          </c:spPr>
          <c:invertIfNegative val="0"/>
          <c:cat>
            <c:strRef>
              <c:f>High!$C$2:$C$12</c:f>
              <c:strCache>
                <c:ptCount val="11"/>
                <c:pt idx="0">
                  <c:v>Student-to-staff violence </c:v>
                </c:pt>
                <c:pt idx="1">
                  <c:v>Weapons </c:v>
                </c:pt>
                <c:pt idx="2">
                  <c:v>Extreme classroom behavior*</c:v>
                </c:pt>
                <c:pt idx="3">
                  <c:v>Student-to-student violence</c:v>
                </c:pt>
                <c:pt idx="4">
                  <c:v>Student interactions in classroom </c:v>
                </c:pt>
                <c:pt idx="5">
                  <c:v>Student disrespect of staff</c:v>
                </c:pt>
                <c:pt idx="6">
                  <c:v>Drugs (not vapes) </c:v>
                </c:pt>
                <c:pt idx="7">
                  <c:v>Tardiness</c:v>
                </c:pt>
                <c:pt idx="8">
                  <c:v>Student apathy/disengagement </c:v>
                </c:pt>
                <c:pt idx="9">
                  <c:v>Cell phone misuse</c:v>
                </c:pt>
                <c:pt idx="10">
                  <c:v>Vapes</c:v>
                </c:pt>
              </c:strCache>
            </c:strRef>
          </c:cat>
          <c:val>
            <c:numRef>
              <c:f>High!$E$2:$E$12</c:f>
              <c:numCache>
                <c:formatCode>0</c:formatCode>
                <c:ptCount val="11"/>
                <c:pt idx="0">
                  <c:v>0</c:v>
                </c:pt>
                <c:pt idx="1">
                  <c:v>0</c:v>
                </c:pt>
                <c:pt idx="2">
                  <c:v>0.78125</c:v>
                </c:pt>
                <c:pt idx="3">
                  <c:v>3.125</c:v>
                </c:pt>
                <c:pt idx="4">
                  <c:v>8.6614173228346463</c:v>
                </c:pt>
                <c:pt idx="5">
                  <c:v>6.25</c:v>
                </c:pt>
                <c:pt idx="6">
                  <c:v>3.125</c:v>
                </c:pt>
                <c:pt idx="7">
                  <c:v>26.5625</c:v>
                </c:pt>
                <c:pt idx="8">
                  <c:v>16.40625</c:v>
                </c:pt>
                <c:pt idx="9">
                  <c:v>22.65625</c:v>
                </c:pt>
                <c:pt idx="10">
                  <c:v>25.78125</c:v>
                </c:pt>
              </c:numCache>
            </c:numRef>
          </c:val>
          <c:extLst>
            <c:ext xmlns:c16="http://schemas.microsoft.com/office/drawing/2014/chart" uri="{C3380CC4-5D6E-409C-BE32-E72D297353CC}">
              <c16:uniqueId val="{00000001-C8A3-4246-9989-680CA73BEE10}"/>
            </c:ext>
          </c:extLst>
        </c:ser>
        <c:ser>
          <c:idx val="2"/>
          <c:order val="2"/>
          <c:tx>
            <c:strRef>
              <c:f>High!$F$1</c:f>
              <c:strCache>
                <c:ptCount val="1"/>
                <c:pt idx="0">
                  <c:v>Moderate Problem </c:v>
                </c:pt>
              </c:strCache>
            </c:strRef>
          </c:tx>
          <c:spPr>
            <a:solidFill>
              <a:schemeClr val="bg2"/>
            </a:solidFill>
            <a:ln w="19050">
              <a:solidFill>
                <a:sysClr val="windowText" lastClr="000000"/>
              </a:solidFill>
            </a:ln>
            <a:effectLst/>
          </c:spPr>
          <c:invertIfNegative val="0"/>
          <c:cat>
            <c:strRef>
              <c:f>High!$C$2:$C$12</c:f>
              <c:strCache>
                <c:ptCount val="11"/>
                <c:pt idx="0">
                  <c:v>Student-to-staff violence </c:v>
                </c:pt>
                <c:pt idx="1">
                  <c:v>Weapons </c:v>
                </c:pt>
                <c:pt idx="2">
                  <c:v>Extreme classroom behavior*</c:v>
                </c:pt>
                <c:pt idx="3">
                  <c:v>Student-to-student violence</c:v>
                </c:pt>
                <c:pt idx="4">
                  <c:v>Student interactions in classroom </c:v>
                </c:pt>
                <c:pt idx="5">
                  <c:v>Student disrespect of staff</c:v>
                </c:pt>
                <c:pt idx="6">
                  <c:v>Drugs (not vapes) </c:v>
                </c:pt>
                <c:pt idx="7">
                  <c:v>Tardiness</c:v>
                </c:pt>
                <c:pt idx="8">
                  <c:v>Student apathy/disengagement </c:v>
                </c:pt>
                <c:pt idx="9">
                  <c:v>Cell phone misuse</c:v>
                </c:pt>
                <c:pt idx="10">
                  <c:v>Vapes</c:v>
                </c:pt>
              </c:strCache>
            </c:strRef>
          </c:cat>
          <c:val>
            <c:numRef>
              <c:f>High!$F$2:$F$12</c:f>
              <c:numCache>
                <c:formatCode>0</c:formatCode>
                <c:ptCount val="11"/>
                <c:pt idx="0">
                  <c:v>1.5625</c:v>
                </c:pt>
                <c:pt idx="1">
                  <c:v>2.34375</c:v>
                </c:pt>
                <c:pt idx="2">
                  <c:v>9.375</c:v>
                </c:pt>
                <c:pt idx="3">
                  <c:v>7.8125</c:v>
                </c:pt>
                <c:pt idx="4">
                  <c:v>22.834645669291341</c:v>
                </c:pt>
                <c:pt idx="5">
                  <c:v>16.40625</c:v>
                </c:pt>
                <c:pt idx="6">
                  <c:v>21.09375</c:v>
                </c:pt>
                <c:pt idx="7">
                  <c:v>34.375</c:v>
                </c:pt>
                <c:pt idx="8">
                  <c:v>34.375</c:v>
                </c:pt>
                <c:pt idx="9">
                  <c:v>20.3125</c:v>
                </c:pt>
                <c:pt idx="10">
                  <c:v>39.0625</c:v>
                </c:pt>
              </c:numCache>
            </c:numRef>
          </c:val>
          <c:extLst>
            <c:ext xmlns:c16="http://schemas.microsoft.com/office/drawing/2014/chart" uri="{C3380CC4-5D6E-409C-BE32-E72D297353CC}">
              <c16:uniqueId val="{00000002-C8A3-4246-9989-680CA73BEE10}"/>
            </c:ext>
          </c:extLst>
        </c:ser>
        <c:dLbls>
          <c:showLegendKey val="0"/>
          <c:showVal val="0"/>
          <c:showCatName val="0"/>
          <c:showSerName val="0"/>
          <c:showPercent val="0"/>
          <c:showBubbleSize val="0"/>
        </c:dLbls>
        <c:gapWidth val="150"/>
        <c:overlap val="100"/>
        <c:axId val="513437832"/>
        <c:axId val="509833472"/>
      </c:barChart>
      <c:catAx>
        <c:axId val="513437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09833472"/>
        <c:crosses val="autoZero"/>
        <c:auto val="1"/>
        <c:lblAlgn val="ctr"/>
        <c:lblOffset val="100"/>
        <c:noMultiLvlLbl val="0"/>
      </c:catAx>
      <c:valAx>
        <c:axId val="509833472"/>
        <c:scaling>
          <c:orientation val="minMax"/>
          <c:max val="100"/>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13437832"/>
        <c:crosses val="autoZero"/>
        <c:crossBetween val="between"/>
      </c:valAx>
      <c:spPr>
        <a:noFill/>
        <a:ln>
          <a:noFill/>
        </a:ln>
        <a:effectLst/>
      </c:spPr>
    </c:plotArea>
    <c:legend>
      <c:legendPos val="b"/>
      <c:layout>
        <c:manualLayout>
          <c:xMode val="edge"/>
          <c:yMode val="edge"/>
          <c:x val="0.11530944103191289"/>
          <c:y val="0"/>
          <c:w val="0.82039079211957144"/>
          <c:h val="6.3467506561679793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836494869959439"/>
          <c:y val="0.12832581239630564"/>
          <c:w val="0.85648353614889061"/>
          <c:h val="0.63316576505493438"/>
        </c:manualLayout>
      </c:layout>
      <c:barChart>
        <c:barDir val="col"/>
        <c:grouping val="stacked"/>
        <c:varyColors val="0"/>
        <c:ser>
          <c:idx val="0"/>
          <c:order val="0"/>
          <c:tx>
            <c:strRef>
              <c:f>'classroom clears'!$I$38</c:f>
              <c:strCache>
                <c:ptCount val="1"/>
                <c:pt idx="0">
                  <c:v>Extreme problem</c:v>
                </c:pt>
              </c:strCache>
            </c:strRef>
          </c:tx>
          <c:spPr>
            <a:solidFill>
              <a:schemeClr val="bg1">
                <a:lumMod val="50000"/>
              </a:schemeClr>
            </a:solidFill>
            <a:ln>
              <a:solidFill>
                <a:schemeClr val="tx1"/>
              </a:solidFill>
            </a:ln>
            <a:effectLst/>
          </c:spPr>
          <c:invertIfNegative val="0"/>
          <c:cat>
            <c:strRef>
              <c:f>'classroom clears'!$J$37:$L$37</c:f>
              <c:strCache>
                <c:ptCount val="3"/>
                <c:pt idx="0">
                  <c:v>Elementary</c:v>
                </c:pt>
                <c:pt idx="1">
                  <c:v>Middle</c:v>
                </c:pt>
                <c:pt idx="2">
                  <c:v>High</c:v>
                </c:pt>
              </c:strCache>
            </c:strRef>
          </c:cat>
          <c:val>
            <c:numRef>
              <c:f>'classroom clears'!$J$38:$L$38</c:f>
              <c:numCache>
                <c:formatCode>0</c:formatCode>
                <c:ptCount val="3"/>
                <c:pt idx="0">
                  <c:v>6.5088757396449708</c:v>
                </c:pt>
                <c:pt idx="1">
                  <c:v>0</c:v>
                </c:pt>
                <c:pt idx="2">
                  <c:v>0</c:v>
                </c:pt>
              </c:numCache>
            </c:numRef>
          </c:val>
          <c:extLst>
            <c:ext xmlns:c16="http://schemas.microsoft.com/office/drawing/2014/chart" uri="{C3380CC4-5D6E-409C-BE32-E72D297353CC}">
              <c16:uniqueId val="{00000000-A102-454E-BE04-F6C7C7405FFD}"/>
            </c:ext>
          </c:extLst>
        </c:ser>
        <c:ser>
          <c:idx val="1"/>
          <c:order val="1"/>
          <c:tx>
            <c:strRef>
              <c:f>'classroom clears'!$I$39</c:f>
              <c:strCache>
                <c:ptCount val="1"/>
                <c:pt idx="0">
                  <c:v>Major problem</c:v>
                </c:pt>
              </c:strCache>
            </c:strRef>
          </c:tx>
          <c:spPr>
            <a:solidFill>
              <a:schemeClr val="bg1">
                <a:lumMod val="75000"/>
              </a:schemeClr>
            </a:solidFill>
            <a:ln>
              <a:solidFill>
                <a:schemeClr val="tx1"/>
              </a:solidFill>
            </a:ln>
            <a:effectLst/>
          </c:spPr>
          <c:invertIfNegative val="0"/>
          <c:cat>
            <c:strRef>
              <c:f>'classroom clears'!$J$37:$L$37</c:f>
              <c:strCache>
                <c:ptCount val="3"/>
                <c:pt idx="0">
                  <c:v>Elementary</c:v>
                </c:pt>
                <c:pt idx="1">
                  <c:v>Middle</c:v>
                </c:pt>
                <c:pt idx="2">
                  <c:v>High</c:v>
                </c:pt>
              </c:strCache>
            </c:strRef>
          </c:cat>
          <c:val>
            <c:numRef>
              <c:f>'classroom clears'!$J$39:$L$39</c:f>
              <c:numCache>
                <c:formatCode>0</c:formatCode>
                <c:ptCount val="3"/>
                <c:pt idx="0">
                  <c:v>10.355029585798817</c:v>
                </c:pt>
                <c:pt idx="1">
                  <c:v>5.7377049180327866</c:v>
                </c:pt>
                <c:pt idx="2">
                  <c:v>0.81967213114754101</c:v>
                </c:pt>
              </c:numCache>
            </c:numRef>
          </c:val>
          <c:extLst>
            <c:ext xmlns:c16="http://schemas.microsoft.com/office/drawing/2014/chart" uri="{C3380CC4-5D6E-409C-BE32-E72D297353CC}">
              <c16:uniqueId val="{00000001-A102-454E-BE04-F6C7C7405FFD}"/>
            </c:ext>
          </c:extLst>
        </c:ser>
        <c:ser>
          <c:idx val="2"/>
          <c:order val="2"/>
          <c:tx>
            <c:strRef>
              <c:f>'classroom clears'!$I$40</c:f>
              <c:strCache>
                <c:ptCount val="1"/>
                <c:pt idx="0">
                  <c:v>Moderate problem</c:v>
                </c:pt>
              </c:strCache>
            </c:strRef>
          </c:tx>
          <c:spPr>
            <a:noFill/>
            <a:ln>
              <a:solidFill>
                <a:schemeClr val="tx1"/>
              </a:solidFill>
            </a:ln>
            <a:effectLst/>
          </c:spPr>
          <c:invertIfNegative val="0"/>
          <c:cat>
            <c:strRef>
              <c:f>'classroom clears'!$J$37:$L$37</c:f>
              <c:strCache>
                <c:ptCount val="3"/>
                <c:pt idx="0">
                  <c:v>Elementary</c:v>
                </c:pt>
                <c:pt idx="1">
                  <c:v>Middle</c:v>
                </c:pt>
                <c:pt idx="2">
                  <c:v>High</c:v>
                </c:pt>
              </c:strCache>
            </c:strRef>
          </c:cat>
          <c:val>
            <c:numRef>
              <c:f>'classroom clears'!$J$40:$L$40</c:f>
              <c:numCache>
                <c:formatCode>0</c:formatCode>
                <c:ptCount val="3"/>
                <c:pt idx="0">
                  <c:v>21.005917159763314</c:v>
                </c:pt>
                <c:pt idx="1">
                  <c:v>17.21311475409836</c:v>
                </c:pt>
                <c:pt idx="2">
                  <c:v>9.0163934426229506</c:v>
                </c:pt>
              </c:numCache>
            </c:numRef>
          </c:val>
          <c:extLst>
            <c:ext xmlns:c16="http://schemas.microsoft.com/office/drawing/2014/chart" uri="{C3380CC4-5D6E-409C-BE32-E72D297353CC}">
              <c16:uniqueId val="{00000002-A102-454E-BE04-F6C7C7405FFD}"/>
            </c:ext>
          </c:extLst>
        </c:ser>
        <c:dLbls>
          <c:showLegendKey val="0"/>
          <c:showVal val="0"/>
          <c:showCatName val="0"/>
          <c:showSerName val="0"/>
          <c:showPercent val="0"/>
          <c:showBubbleSize val="0"/>
        </c:dLbls>
        <c:gapWidth val="150"/>
        <c:overlap val="100"/>
        <c:axId val="513439400"/>
        <c:axId val="513438224"/>
      </c:barChart>
      <c:catAx>
        <c:axId val="513439400"/>
        <c:scaling>
          <c:orientation val="minMax"/>
        </c:scaling>
        <c:delete val="0"/>
        <c:axPos val="b"/>
        <c:title>
          <c:tx>
            <c:rich>
              <a:bodyPr rot="0" spcFirstLastPara="1" vertOverflow="ellipsis" vert="horz" wrap="square" anchor="ctr" anchorCtr="1"/>
              <a:lstStyle/>
              <a:p>
                <a:pPr>
                  <a:defRPr sz="2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r>
                  <a:rPr lang="en-US" sz="2000" b="1" dirty="0">
                    <a:latin typeface="Segoe UI" panose="020B0502040204020203" pitchFamily="34" charset="0"/>
                    <a:ea typeface="Calibri" panose="020F0502020204030204" pitchFamily="34" charset="0"/>
                    <a:cs typeface="Segoe UI" panose="020B0502040204020203" pitchFamily="34" charset="0"/>
                  </a:rPr>
                  <a:t>School Level</a:t>
                </a:r>
              </a:p>
            </c:rich>
          </c:tx>
          <c:layout>
            <c:manualLayout>
              <c:xMode val="edge"/>
              <c:yMode val="edge"/>
              <c:x val="0.4545612025769506"/>
              <c:y val="0.91873713109128341"/>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13438224"/>
        <c:crosses val="autoZero"/>
        <c:auto val="1"/>
        <c:lblAlgn val="ctr"/>
        <c:lblOffset val="100"/>
        <c:noMultiLvlLbl val="0"/>
      </c:catAx>
      <c:valAx>
        <c:axId val="513438224"/>
        <c:scaling>
          <c:orientation val="minMax"/>
        </c:scaling>
        <c:delete val="0"/>
        <c:axPos val="l"/>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r>
                  <a:rPr lang="en-US" sz="1800" b="1" dirty="0">
                    <a:latin typeface="Segoe UI" panose="020B0502040204020203" pitchFamily="34" charset="0"/>
                    <a:ea typeface="Calibri" panose="020F0502020204030204" pitchFamily="34" charset="0"/>
                    <a:cs typeface="Segoe UI" panose="020B0502040204020203" pitchFamily="34" charset="0"/>
                  </a:rPr>
                  <a:t>Percent Of Principals</a:t>
                </a:r>
              </a:p>
            </c:rich>
          </c:tx>
          <c:layout>
            <c:manualLayout>
              <c:xMode val="edge"/>
              <c:yMode val="edge"/>
              <c:x val="8.024691358024692E-3"/>
              <c:y val="0.20797172487961998"/>
            </c:manualLayout>
          </c:layout>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5134394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'classroom clears'!$AD$1</c:f>
              <c:strCache>
                <c:ptCount val="1"/>
                <c:pt idx="0">
                  <c:v>At least one student that required a classroom clear</c:v>
                </c:pt>
              </c:strCache>
            </c:strRef>
          </c:tx>
          <c:spPr>
            <a:solidFill>
              <a:schemeClr val="bg1">
                <a:lumMod val="65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'classroom clears'!$AC$2:$AC$4</c:f>
              <c:strCache>
                <c:ptCount val="3"/>
                <c:pt idx="0">
                  <c:v>Elementary </c:v>
                </c:pt>
                <c:pt idx="1">
                  <c:v>Middle</c:v>
                </c:pt>
                <c:pt idx="2">
                  <c:v>High School </c:v>
                </c:pt>
              </c:strCache>
            </c:strRef>
          </c:cat>
          <c:val>
            <c:numRef>
              <c:f>'classroom clears'!$AD$2:$AD$4</c:f>
              <c:numCache>
                <c:formatCode>0</c:formatCode>
                <c:ptCount val="3"/>
                <c:pt idx="0">
                  <c:v>72.857142857142847</c:v>
                </c:pt>
                <c:pt idx="1">
                  <c:v>48.062015503875969</c:v>
                </c:pt>
                <c:pt idx="2">
                  <c:v>32.283464566929133</c:v>
                </c:pt>
              </c:numCache>
            </c:numRef>
          </c:val>
          <c:extLst>
            <c:ext xmlns:c16="http://schemas.microsoft.com/office/drawing/2014/chart" uri="{C3380CC4-5D6E-409C-BE32-E72D297353CC}">
              <c16:uniqueId val="{00000000-41C4-4B47-84E5-11049B00512A}"/>
            </c:ext>
          </c:extLst>
        </c:ser>
        <c:ser>
          <c:idx val="1"/>
          <c:order val="1"/>
          <c:tx>
            <c:strRef>
              <c:f>'classroom clears'!$AE$1</c:f>
              <c:strCache>
                <c:ptCount val="1"/>
                <c:pt idx="0">
                  <c:v>At least one student that required 5 or more classroom clears</c:v>
                </c:pt>
              </c:strCache>
            </c:strRef>
          </c:tx>
          <c:spPr>
            <a:solidFill>
              <a:schemeClr val="bg2">
                <a:lumMod val="25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'classroom clears'!$AC$2:$AC$4</c:f>
              <c:strCache>
                <c:ptCount val="3"/>
                <c:pt idx="0">
                  <c:v>Elementary </c:v>
                </c:pt>
                <c:pt idx="1">
                  <c:v>Middle</c:v>
                </c:pt>
                <c:pt idx="2">
                  <c:v>High School </c:v>
                </c:pt>
              </c:strCache>
            </c:strRef>
          </c:cat>
          <c:val>
            <c:numRef>
              <c:f>'classroom clears'!$AE$2:$AE$4</c:f>
              <c:numCache>
                <c:formatCode>0</c:formatCode>
                <c:ptCount val="3"/>
                <c:pt idx="0">
                  <c:v>32</c:v>
                </c:pt>
                <c:pt idx="1">
                  <c:v>6.9767441860465116</c:v>
                </c:pt>
                <c:pt idx="2">
                  <c:v>1.5748031496062991</c:v>
                </c:pt>
              </c:numCache>
            </c:numRef>
          </c:val>
          <c:extLst>
            <c:ext xmlns:c16="http://schemas.microsoft.com/office/drawing/2014/chart" uri="{C3380CC4-5D6E-409C-BE32-E72D297353CC}">
              <c16:uniqueId val="{00000001-41C4-4B47-84E5-11049B00512A}"/>
            </c:ext>
          </c:extLst>
        </c:ser>
        <c:dLbls>
          <c:showLegendKey val="0"/>
          <c:showVal val="0"/>
          <c:showCatName val="0"/>
          <c:showSerName val="0"/>
          <c:showPercent val="0"/>
          <c:showBubbleSize val="0"/>
        </c:dLbls>
        <c:gapWidth val="219"/>
        <c:overlap val="-27"/>
        <c:axId val="513437048"/>
        <c:axId val="513437440"/>
      </c:barChart>
      <c:catAx>
        <c:axId val="513437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513437440"/>
        <c:crosses val="autoZero"/>
        <c:auto val="1"/>
        <c:lblAlgn val="ctr"/>
        <c:lblOffset val="100"/>
        <c:noMultiLvlLbl val="0"/>
      </c:catAx>
      <c:valAx>
        <c:axId val="513437440"/>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r>
                  <a:rPr lang="en-US" sz="1800" b="1" dirty="0">
                    <a:solidFill>
                      <a:schemeClr val="tx1"/>
                    </a:solidFill>
                    <a:latin typeface="Segoe UI" panose="020B0502040204020203" pitchFamily="34" charset="0"/>
                    <a:cs typeface="Segoe UI" panose="020B0502040204020203" pitchFamily="34" charset="0"/>
                  </a:rPr>
                  <a:t>Percent</a:t>
                </a:r>
                <a:r>
                  <a:rPr lang="en-US" sz="1800" b="1" baseline="0" dirty="0">
                    <a:solidFill>
                      <a:schemeClr val="tx1"/>
                    </a:solidFill>
                    <a:latin typeface="Segoe UI" panose="020B0502040204020203" pitchFamily="34" charset="0"/>
                    <a:cs typeface="Segoe UI" panose="020B0502040204020203" pitchFamily="34" charset="0"/>
                  </a:rPr>
                  <a:t> Of Principals</a:t>
                </a:r>
                <a:endParaRPr lang="en-US" sz="1800" b="1" dirty="0">
                  <a:solidFill>
                    <a:schemeClr val="tx1"/>
                  </a:solidFill>
                  <a:latin typeface="Segoe UI" panose="020B0502040204020203" pitchFamily="34" charset="0"/>
                  <a:cs typeface="Segoe UI" panose="020B0502040204020203" pitchFamily="34" charset="0"/>
                </a:endParaRPr>
              </a:p>
            </c:rich>
          </c:tx>
          <c:layout>
            <c:manualLayout>
              <c:xMode val="edge"/>
              <c:yMode val="edge"/>
              <c:x val="4.7244094488188984E-3"/>
              <c:y val="0.21276379574035748"/>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3437048"/>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legendEntry>
        <c:idx val="1"/>
        <c:txPr>
          <a:bodyPr rot="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layout>
        <c:manualLayout>
          <c:xMode val="edge"/>
          <c:yMode val="edge"/>
          <c:x val="5.5239125293065398E-2"/>
          <c:y val="0"/>
          <c:w val="0.91431020269447949"/>
          <c:h val="0.176076948714744"/>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Segoe UI" panose="020B0502040204020203" pitchFamily="34" charset="0"/>
                <a:ea typeface="+mn-ea"/>
                <a:cs typeface="Segoe UI" panose="020B0502040204020203" pitchFamily="34" charset="0"/>
              </a:defRPr>
            </a:pPr>
            <a:r>
              <a:rPr lang="en-US" sz="1800" b="1" dirty="0">
                <a:solidFill>
                  <a:schemeClr val="tx1"/>
                </a:solidFill>
                <a:latin typeface="Segoe UI" panose="020B0502040204020203" pitchFamily="34" charset="0"/>
                <a:cs typeface="Segoe UI" panose="020B0502040204020203" pitchFamily="34" charset="0"/>
              </a:rPr>
              <a:t>Percent</a:t>
            </a:r>
            <a:r>
              <a:rPr lang="en-US" sz="1800" b="1" baseline="0" dirty="0">
                <a:solidFill>
                  <a:schemeClr val="tx1"/>
                </a:solidFill>
                <a:latin typeface="Segoe UI" panose="020B0502040204020203" pitchFamily="34" charset="0"/>
                <a:cs typeface="Segoe UI" panose="020B0502040204020203" pitchFamily="34" charset="0"/>
              </a:rPr>
              <a:t> of Principals</a:t>
            </a:r>
            <a:endParaRPr lang="en-US" sz="1800" b="1" dirty="0">
              <a:solidFill>
                <a:schemeClr val="tx1"/>
              </a:solidFill>
              <a:latin typeface="Segoe UI" panose="020B0502040204020203" pitchFamily="34" charset="0"/>
              <a:cs typeface="Segoe UI" panose="020B0502040204020203" pitchFamily="34" charset="0"/>
            </a:endParaRPr>
          </a:p>
        </c:rich>
      </c:tx>
      <c:layout>
        <c:manualLayout>
          <c:xMode val="edge"/>
          <c:yMode val="edge"/>
          <c:x val="0.51703089465865326"/>
          <c:y val="0.92002366225009624"/>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Segoe UI" panose="020B0502040204020203" pitchFamily="34" charset="0"/>
              <a:ea typeface="+mn-ea"/>
              <a:cs typeface="Segoe UI" panose="020B0502040204020203" pitchFamily="34" charset="0"/>
            </a:defRPr>
          </a:pPr>
          <a:endParaRPr lang="en-US"/>
        </a:p>
      </c:txPr>
    </c:title>
    <c:autoTitleDeleted val="0"/>
    <c:plotArea>
      <c:layout>
        <c:manualLayout>
          <c:layoutTarget val="inner"/>
          <c:xMode val="edge"/>
          <c:yMode val="edge"/>
          <c:x val="0.49492810284588473"/>
          <c:y val="0.10529540481400439"/>
          <c:w val="0.44324081707861551"/>
          <c:h val="0.73402367373662536"/>
        </c:manualLayout>
      </c:layout>
      <c:barChart>
        <c:barDir val="bar"/>
        <c:grouping val="stacked"/>
        <c:varyColors val="0"/>
        <c:ser>
          <c:idx val="0"/>
          <c:order val="0"/>
          <c:tx>
            <c:strRef>
              <c:f>'Middle '!$D$1</c:f>
              <c:strCache>
                <c:ptCount val="1"/>
                <c:pt idx="0">
                  <c:v>Extreme Problem</c:v>
                </c:pt>
              </c:strCache>
            </c:strRef>
          </c:tx>
          <c:spPr>
            <a:solidFill>
              <a:schemeClr val="bg2">
                <a:lumMod val="25000"/>
              </a:schemeClr>
            </a:solidFill>
            <a:ln w="19050">
              <a:solidFill>
                <a:schemeClr val="tx1"/>
              </a:solidFill>
            </a:ln>
            <a:effectLst/>
          </c:spPr>
          <c:invertIfNegative val="0"/>
          <c:cat>
            <c:strRef>
              <c:f>'Middle '!$C$2:$C$12</c:f>
              <c:strCache>
                <c:ptCount val="11"/>
                <c:pt idx="0">
                  <c:v>Drugs (not vapes)</c:v>
                </c:pt>
                <c:pt idx="1">
                  <c:v>Weapons</c:v>
                </c:pt>
                <c:pt idx="2">
                  <c:v>Student-to-staff violence</c:v>
                </c:pt>
                <c:pt idx="3">
                  <c:v>Student-to-student violence</c:v>
                </c:pt>
                <c:pt idx="4">
                  <c:v>Tardiness</c:v>
                </c:pt>
                <c:pt idx="5">
                  <c:v>Extreme classroom behavior*</c:v>
                </c:pt>
                <c:pt idx="6">
                  <c:v>Student disrespect of staff</c:v>
                </c:pt>
                <c:pt idx="7">
                  <c:v>Student interactions in classroom</c:v>
                </c:pt>
                <c:pt idx="8">
                  <c:v>Cell phone misuse</c:v>
                </c:pt>
                <c:pt idx="9">
                  <c:v>Vapes</c:v>
                </c:pt>
                <c:pt idx="10">
                  <c:v>Student apathy/disengagement</c:v>
                </c:pt>
              </c:strCache>
            </c:strRef>
          </c:cat>
          <c:val>
            <c:numRef>
              <c:f>'Middle '!$D$2:$D$12</c:f>
              <c:numCache>
                <c:formatCode>0</c:formatCode>
                <c:ptCount val="11"/>
                <c:pt idx="0">
                  <c:v>0</c:v>
                </c:pt>
                <c:pt idx="1">
                  <c:v>0</c:v>
                </c:pt>
                <c:pt idx="2">
                  <c:v>0</c:v>
                </c:pt>
                <c:pt idx="3">
                  <c:v>0</c:v>
                </c:pt>
                <c:pt idx="4">
                  <c:v>0</c:v>
                </c:pt>
                <c:pt idx="5">
                  <c:v>0</c:v>
                </c:pt>
                <c:pt idx="6">
                  <c:v>0</c:v>
                </c:pt>
                <c:pt idx="7">
                  <c:v>0.79365079365079361</c:v>
                </c:pt>
                <c:pt idx="8">
                  <c:v>4.7619047619047619</c:v>
                </c:pt>
                <c:pt idx="9">
                  <c:v>6.3492063492063489</c:v>
                </c:pt>
                <c:pt idx="10">
                  <c:v>6.3492063492063489</c:v>
                </c:pt>
              </c:numCache>
            </c:numRef>
          </c:val>
          <c:extLst>
            <c:ext xmlns:c16="http://schemas.microsoft.com/office/drawing/2014/chart" uri="{C3380CC4-5D6E-409C-BE32-E72D297353CC}">
              <c16:uniqueId val="{00000000-23C3-453F-BDAB-18755A563B26}"/>
            </c:ext>
          </c:extLst>
        </c:ser>
        <c:ser>
          <c:idx val="1"/>
          <c:order val="1"/>
          <c:tx>
            <c:strRef>
              <c:f>'Middle '!$E$1</c:f>
              <c:strCache>
                <c:ptCount val="1"/>
                <c:pt idx="0">
                  <c:v>Major Problem </c:v>
                </c:pt>
              </c:strCache>
            </c:strRef>
          </c:tx>
          <c:spPr>
            <a:solidFill>
              <a:schemeClr val="bg1">
                <a:lumMod val="50000"/>
              </a:schemeClr>
            </a:solidFill>
            <a:ln w="19050">
              <a:solidFill>
                <a:schemeClr val="tx1"/>
              </a:solidFill>
            </a:ln>
            <a:effectLst/>
          </c:spPr>
          <c:invertIfNegative val="0"/>
          <c:cat>
            <c:strRef>
              <c:f>'Middle '!$C$2:$C$12</c:f>
              <c:strCache>
                <c:ptCount val="11"/>
                <c:pt idx="0">
                  <c:v>Drugs (not vapes)</c:v>
                </c:pt>
                <c:pt idx="1">
                  <c:v>Weapons</c:v>
                </c:pt>
                <c:pt idx="2">
                  <c:v>Student-to-staff violence</c:v>
                </c:pt>
                <c:pt idx="3">
                  <c:v>Student-to-student violence</c:v>
                </c:pt>
                <c:pt idx="4">
                  <c:v>Tardiness</c:v>
                </c:pt>
                <c:pt idx="5">
                  <c:v>Extreme classroom behavior*</c:v>
                </c:pt>
                <c:pt idx="6">
                  <c:v>Student disrespect of staff</c:v>
                </c:pt>
                <c:pt idx="7">
                  <c:v>Student interactions in classroom</c:v>
                </c:pt>
                <c:pt idx="8">
                  <c:v>Cell phone misuse</c:v>
                </c:pt>
                <c:pt idx="9">
                  <c:v>Vapes</c:v>
                </c:pt>
                <c:pt idx="10">
                  <c:v>Student apathy/disengagement</c:v>
                </c:pt>
              </c:strCache>
            </c:strRef>
          </c:cat>
          <c:val>
            <c:numRef>
              <c:f>'Middle '!$E$2:$E$12</c:f>
              <c:numCache>
                <c:formatCode>0</c:formatCode>
                <c:ptCount val="11"/>
                <c:pt idx="0">
                  <c:v>0</c:v>
                </c:pt>
                <c:pt idx="1">
                  <c:v>0</c:v>
                </c:pt>
                <c:pt idx="2">
                  <c:v>1.5873015873015872</c:v>
                </c:pt>
                <c:pt idx="3">
                  <c:v>1.5873015873015872</c:v>
                </c:pt>
                <c:pt idx="4">
                  <c:v>3.1746031746031744</c:v>
                </c:pt>
                <c:pt idx="5">
                  <c:v>5.5555555555555554</c:v>
                </c:pt>
                <c:pt idx="6">
                  <c:v>11.904761904761903</c:v>
                </c:pt>
                <c:pt idx="7">
                  <c:v>8.7301587301587293</c:v>
                </c:pt>
                <c:pt idx="8">
                  <c:v>11.111111111111111</c:v>
                </c:pt>
                <c:pt idx="9">
                  <c:v>7.9365079365079358</c:v>
                </c:pt>
                <c:pt idx="10">
                  <c:v>16.666666666666664</c:v>
                </c:pt>
              </c:numCache>
            </c:numRef>
          </c:val>
          <c:extLst>
            <c:ext xmlns:c16="http://schemas.microsoft.com/office/drawing/2014/chart" uri="{C3380CC4-5D6E-409C-BE32-E72D297353CC}">
              <c16:uniqueId val="{00000001-23C3-453F-BDAB-18755A563B26}"/>
            </c:ext>
          </c:extLst>
        </c:ser>
        <c:ser>
          <c:idx val="2"/>
          <c:order val="2"/>
          <c:tx>
            <c:strRef>
              <c:f>'Middle '!$F$1</c:f>
              <c:strCache>
                <c:ptCount val="1"/>
                <c:pt idx="0">
                  <c:v>Moderate Problem </c:v>
                </c:pt>
              </c:strCache>
            </c:strRef>
          </c:tx>
          <c:spPr>
            <a:solidFill>
              <a:schemeClr val="bg2"/>
            </a:solidFill>
            <a:ln w="19050">
              <a:solidFill>
                <a:schemeClr val="tx1"/>
              </a:solidFill>
            </a:ln>
            <a:effectLst/>
          </c:spPr>
          <c:invertIfNegative val="0"/>
          <c:cat>
            <c:strRef>
              <c:f>'Middle '!$C$2:$C$12</c:f>
              <c:strCache>
                <c:ptCount val="11"/>
                <c:pt idx="0">
                  <c:v>Drugs (not vapes)</c:v>
                </c:pt>
                <c:pt idx="1">
                  <c:v>Weapons</c:v>
                </c:pt>
                <c:pt idx="2">
                  <c:v>Student-to-staff violence</c:v>
                </c:pt>
                <c:pt idx="3">
                  <c:v>Student-to-student violence</c:v>
                </c:pt>
                <c:pt idx="4">
                  <c:v>Tardiness</c:v>
                </c:pt>
                <c:pt idx="5">
                  <c:v>Extreme classroom behavior*</c:v>
                </c:pt>
                <c:pt idx="6">
                  <c:v>Student disrespect of staff</c:v>
                </c:pt>
                <c:pt idx="7">
                  <c:v>Student interactions in classroom</c:v>
                </c:pt>
                <c:pt idx="8">
                  <c:v>Cell phone misuse</c:v>
                </c:pt>
                <c:pt idx="9">
                  <c:v>Vapes</c:v>
                </c:pt>
                <c:pt idx="10">
                  <c:v>Student apathy/disengagement</c:v>
                </c:pt>
              </c:strCache>
            </c:strRef>
          </c:cat>
          <c:val>
            <c:numRef>
              <c:f>'Middle '!$F$2:$F$12</c:f>
              <c:numCache>
                <c:formatCode>0</c:formatCode>
                <c:ptCount val="11"/>
                <c:pt idx="0">
                  <c:v>2.3809523809523809</c:v>
                </c:pt>
                <c:pt idx="1">
                  <c:v>1.5873015873015872</c:v>
                </c:pt>
                <c:pt idx="2">
                  <c:v>1.5873015873015872</c:v>
                </c:pt>
                <c:pt idx="3">
                  <c:v>10.317460317460316</c:v>
                </c:pt>
                <c:pt idx="4">
                  <c:v>30.158730158730158</c:v>
                </c:pt>
                <c:pt idx="5">
                  <c:v>16.666666666666664</c:v>
                </c:pt>
                <c:pt idx="6">
                  <c:v>15.079365079365079</c:v>
                </c:pt>
                <c:pt idx="7">
                  <c:v>34.920634920634917</c:v>
                </c:pt>
                <c:pt idx="8">
                  <c:v>16.666666666666664</c:v>
                </c:pt>
                <c:pt idx="9">
                  <c:v>31.746031746031743</c:v>
                </c:pt>
                <c:pt idx="10">
                  <c:v>24.603174603174601</c:v>
                </c:pt>
              </c:numCache>
            </c:numRef>
          </c:val>
          <c:extLst>
            <c:ext xmlns:c16="http://schemas.microsoft.com/office/drawing/2014/chart" uri="{C3380CC4-5D6E-409C-BE32-E72D297353CC}">
              <c16:uniqueId val="{00000002-23C3-453F-BDAB-18755A563B26}"/>
            </c:ext>
          </c:extLst>
        </c:ser>
        <c:dLbls>
          <c:showLegendKey val="0"/>
          <c:showVal val="0"/>
          <c:showCatName val="0"/>
          <c:showSerName val="0"/>
          <c:showPercent val="0"/>
          <c:showBubbleSize val="0"/>
        </c:dLbls>
        <c:gapWidth val="150"/>
        <c:overlap val="100"/>
        <c:axId val="512923880"/>
        <c:axId val="512924664"/>
      </c:barChart>
      <c:catAx>
        <c:axId val="512923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512924664"/>
        <c:crosses val="autoZero"/>
        <c:auto val="1"/>
        <c:lblAlgn val="ctr"/>
        <c:lblOffset val="100"/>
        <c:noMultiLvlLbl val="0"/>
      </c:catAx>
      <c:valAx>
        <c:axId val="512924664"/>
        <c:scaling>
          <c:orientation val="minMax"/>
          <c:max val="100"/>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512923880"/>
        <c:crosses val="autoZero"/>
        <c:crossBetween val="between"/>
      </c:valAx>
      <c:spPr>
        <a:noFill/>
        <a:ln>
          <a:noFill/>
        </a:ln>
        <a:effectLst/>
      </c:spPr>
    </c:plotArea>
    <c:legend>
      <c:legendPos val="b"/>
      <c:layout>
        <c:manualLayout>
          <c:xMode val="edge"/>
          <c:yMode val="edge"/>
          <c:x val="0.11258548638950375"/>
          <c:y val="2.3358956634425311E-2"/>
          <c:w val="0.81039425589580527"/>
          <c:h val="4.8871272751103985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414694788114148"/>
          <c:y val="0.12867688586536621"/>
          <c:w val="0.46681144467195823"/>
          <c:h val="0.71301069009712648"/>
        </c:manualLayout>
      </c:layout>
      <c:barChart>
        <c:barDir val="bar"/>
        <c:grouping val="stacked"/>
        <c:varyColors val="0"/>
        <c:ser>
          <c:idx val="0"/>
          <c:order val="0"/>
          <c:tx>
            <c:strRef>
              <c:f>Elementary!$D$1</c:f>
              <c:strCache>
                <c:ptCount val="1"/>
                <c:pt idx="0">
                  <c:v>Extreme Problem</c:v>
                </c:pt>
              </c:strCache>
            </c:strRef>
          </c:tx>
          <c:spPr>
            <a:solidFill>
              <a:schemeClr val="bg2">
                <a:lumMod val="25000"/>
              </a:schemeClr>
            </a:solidFill>
            <a:ln w="19050">
              <a:solidFill>
                <a:schemeClr val="tx1"/>
              </a:solidFill>
            </a:ln>
            <a:effectLst/>
          </c:spPr>
          <c:invertIfNegative val="0"/>
          <c:cat>
            <c:strRef>
              <c:f>Elementary!$C$2:$C$12</c:f>
              <c:strCache>
                <c:ptCount val="11"/>
                <c:pt idx="0">
                  <c:v>Drugs (not vapes) </c:v>
                </c:pt>
                <c:pt idx="1">
                  <c:v>Weapons </c:v>
                </c:pt>
                <c:pt idx="2">
                  <c:v>Student-to-student violence </c:v>
                </c:pt>
                <c:pt idx="3">
                  <c:v>Vapes </c:v>
                </c:pt>
                <c:pt idx="4">
                  <c:v>Student disrepect of staff</c:v>
                </c:pt>
                <c:pt idx="5">
                  <c:v>Cell Phone Misuse </c:v>
                </c:pt>
                <c:pt idx="6">
                  <c:v>Student-to-staff violence </c:v>
                </c:pt>
                <c:pt idx="7">
                  <c:v>Student interactions in classroom</c:v>
                </c:pt>
                <c:pt idx="8">
                  <c:v>Student apathy/disengagement </c:v>
                </c:pt>
                <c:pt idx="9">
                  <c:v>Tardiness</c:v>
                </c:pt>
                <c:pt idx="10">
                  <c:v>Extreme classroom behavior*</c:v>
                </c:pt>
              </c:strCache>
            </c:strRef>
          </c:cat>
          <c:val>
            <c:numRef>
              <c:f>Elementary!$D$2:$D$12</c:f>
              <c:numCache>
                <c:formatCode>0</c:formatCode>
                <c:ptCount val="11"/>
                <c:pt idx="0" formatCode="0.00">
                  <c:v>0</c:v>
                </c:pt>
                <c:pt idx="1">
                  <c:v>0</c:v>
                </c:pt>
                <c:pt idx="2">
                  <c:v>0.25510204081632654</c:v>
                </c:pt>
                <c:pt idx="3">
                  <c:v>0.77120822622107965</c:v>
                </c:pt>
                <c:pt idx="4">
                  <c:v>1.0204081632653061</c:v>
                </c:pt>
                <c:pt idx="5">
                  <c:v>1.0230179028132993</c:v>
                </c:pt>
                <c:pt idx="6">
                  <c:v>1.7902813299232736</c:v>
                </c:pt>
                <c:pt idx="7">
                  <c:v>2.0408163265306123</c:v>
                </c:pt>
                <c:pt idx="8">
                  <c:v>2.3195876288659796</c:v>
                </c:pt>
                <c:pt idx="9">
                  <c:v>3.0612244897959182</c:v>
                </c:pt>
                <c:pt idx="10">
                  <c:v>5.8673469387755102</c:v>
                </c:pt>
              </c:numCache>
            </c:numRef>
          </c:val>
          <c:extLst>
            <c:ext xmlns:c16="http://schemas.microsoft.com/office/drawing/2014/chart" uri="{C3380CC4-5D6E-409C-BE32-E72D297353CC}">
              <c16:uniqueId val="{00000000-2981-40C8-80A2-FDB8DEA5BAE7}"/>
            </c:ext>
          </c:extLst>
        </c:ser>
        <c:ser>
          <c:idx val="1"/>
          <c:order val="1"/>
          <c:tx>
            <c:strRef>
              <c:f>Elementary!$E$1</c:f>
              <c:strCache>
                <c:ptCount val="1"/>
                <c:pt idx="0">
                  <c:v>Major Problem </c:v>
                </c:pt>
              </c:strCache>
            </c:strRef>
          </c:tx>
          <c:spPr>
            <a:solidFill>
              <a:schemeClr val="bg1">
                <a:lumMod val="50000"/>
              </a:schemeClr>
            </a:solidFill>
            <a:ln w="19050">
              <a:solidFill>
                <a:sysClr val="windowText" lastClr="000000"/>
              </a:solidFill>
            </a:ln>
            <a:effectLst/>
          </c:spPr>
          <c:invertIfNegative val="0"/>
          <c:cat>
            <c:strRef>
              <c:f>Elementary!$C$2:$C$12</c:f>
              <c:strCache>
                <c:ptCount val="11"/>
                <c:pt idx="0">
                  <c:v>Drugs (not vapes) </c:v>
                </c:pt>
                <c:pt idx="1">
                  <c:v>Weapons </c:v>
                </c:pt>
                <c:pt idx="2">
                  <c:v>Student-to-student violence </c:v>
                </c:pt>
                <c:pt idx="3">
                  <c:v>Vapes </c:v>
                </c:pt>
                <c:pt idx="4">
                  <c:v>Student disrepect of staff</c:v>
                </c:pt>
                <c:pt idx="5">
                  <c:v>Cell Phone Misuse </c:v>
                </c:pt>
                <c:pt idx="6">
                  <c:v>Student-to-staff violence </c:v>
                </c:pt>
                <c:pt idx="7">
                  <c:v>Student interactions in classroom</c:v>
                </c:pt>
                <c:pt idx="8">
                  <c:v>Student apathy/disengagement </c:v>
                </c:pt>
                <c:pt idx="9">
                  <c:v>Tardiness</c:v>
                </c:pt>
                <c:pt idx="10">
                  <c:v>Extreme classroom behavior*</c:v>
                </c:pt>
              </c:strCache>
            </c:strRef>
          </c:cat>
          <c:val>
            <c:numRef>
              <c:f>Elementary!$E$2:$E$12</c:f>
              <c:numCache>
                <c:formatCode>0</c:formatCode>
                <c:ptCount val="11"/>
                <c:pt idx="0" formatCode="0.00">
                  <c:v>0</c:v>
                </c:pt>
                <c:pt idx="1">
                  <c:v>0</c:v>
                </c:pt>
                <c:pt idx="2">
                  <c:v>1.5306122448979591</c:v>
                </c:pt>
                <c:pt idx="3">
                  <c:v>1.7994858611825193</c:v>
                </c:pt>
                <c:pt idx="4">
                  <c:v>5.3571428571428568</c:v>
                </c:pt>
                <c:pt idx="5">
                  <c:v>2.5575447570332481</c:v>
                </c:pt>
                <c:pt idx="6">
                  <c:v>2.8132992327365729</c:v>
                </c:pt>
                <c:pt idx="7">
                  <c:v>5.1020408163265305</c:v>
                </c:pt>
                <c:pt idx="8">
                  <c:v>8.2474226804123703</c:v>
                </c:pt>
                <c:pt idx="9">
                  <c:v>11.989795918367346</c:v>
                </c:pt>
                <c:pt idx="10">
                  <c:v>9.183673469387756</c:v>
                </c:pt>
              </c:numCache>
            </c:numRef>
          </c:val>
          <c:extLst>
            <c:ext xmlns:c16="http://schemas.microsoft.com/office/drawing/2014/chart" uri="{C3380CC4-5D6E-409C-BE32-E72D297353CC}">
              <c16:uniqueId val="{00000001-2981-40C8-80A2-FDB8DEA5BAE7}"/>
            </c:ext>
          </c:extLst>
        </c:ser>
        <c:ser>
          <c:idx val="2"/>
          <c:order val="2"/>
          <c:tx>
            <c:strRef>
              <c:f>Elementary!$F$1</c:f>
              <c:strCache>
                <c:ptCount val="1"/>
                <c:pt idx="0">
                  <c:v>Moderate Problem </c:v>
                </c:pt>
              </c:strCache>
            </c:strRef>
          </c:tx>
          <c:spPr>
            <a:solidFill>
              <a:schemeClr val="bg2"/>
            </a:solidFill>
            <a:ln w="19050">
              <a:solidFill>
                <a:schemeClr val="tx1"/>
              </a:solidFill>
            </a:ln>
            <a:effectLst/>
          </c:spPr>
          <c:invertIfNegative val="0"/>
          <c:cat>
            <c:strRef>
              <c:f>Elementary!$C$2:$C$12</c:f>
              <c:strCache>
                <c:ptCount val="11"/>
                <c:pt idx="0">
                  <c:v>Drugs (not vapes) </c:v>
                </c:pt>
                <c:pt idx="1">
                  <c:v>Weapons </c:v>
                </c:pt>
                <c:pt idx="2">
                  <c:v>Student-to-student violence </c:v>
                </c:pt>
                <c:pt idx="3">
                  <c:v>Vapes </c:v>
                </c:pt>
                <c:pt idx="4">
                  <c:v>Student disrepect of staff</c:v>
                </c:pt>
                <c:pt idx="5">
                  <c:v>Cell Phone Misuse </c:v>
                </c:pt>
                <c:pt idx="6">
                  <c:v>Student-to-staff violence </c:v>
                </c:pt>
                <c:pt idx="7">
                  <c:v>Student interactions in classroom</c:v>
                </c:pt>
                <c:pt idx="8">
                  <c:v>Student apathy/disengagement </c:v>
                </c:pt>
                <c:pt idx="9">
                  <c:v>Tardiness</c:v>
                </c:pt>
                <c:pt idx="10">
                  <c:v>Extreme classroom behavior*</c:v>
                </c:pt>
              </c:strCache>
            </c:strRef>
          </c:cat>
          <c:val>
            <c:numRef>
              <c:f>Elementary!$F$2:$F$12</c:f>
              <c:numCache>
                <c:formatCode>0</c:formatCode>
                <c:ptCount val="11"/>
                <c:pt idx="0" formatCode="0.00">
                  <c:v>1.0309278350515463</c:v>
                </c:pt>
                <c:pt idx="1">
                  <c:v>1.0204081632653061</c:v>
                </c:pt>
                <c:pt idx="2">
                  <c:v>8.6734693877551017</c:v>
                </c:pt>
                <c:pt idx="3">
                  <c:v>4.8843187660668379</c:v>
                </c:pt>
                <c:pt idx="4">
                  <c:v>17.091836734693878</c:v>
                </c:pt>
                <c:pt idx="5">
                  <c:v>4.859335038363171</c:v>
                </c:pt>
                <c:pt idx="6">
                  <c:v>13.299232736572892</c:v>
                </c:pt>
                <c:pt idx="7">
                  <c:v>21.938775510204081</c:v>
                </c:pt>
                <c:pt idx="8">
                  <c:v>20.876288659793815</c:v>
                </c:pt>
                <c:pt idx="9">
                  <c:v>31.377551020408163</c:v>
                </c:pt>
                <c:pt idx="10">
                  <c:v>20.918367346938776</c:v>
                </c:pt>
              </c:numCache>
            </c:numRef>
          </c:val>
          <c:extLst>
            <c:ext xmlns:c16="http://schemas.microsoft.com/office/drawing/2014/chart" uri="{C3380CC4-5D6E-409C-BE32-E72D297353CC}">
              <c16:uniqueId val="{00000002-2981-40C8-80A2-FDB8DEA5BAE7}"/>
            </c:ext>
          </c:extLst>
        </c:ser>
        <c:dLbls>
          <c:showLegendKey val="0"/>
          <c:showVal val="0"/>
          <c:showCatName val="0"/>
          <c:showSerName val="0"/>
          <c:showPercent val="0"/>
          <c:showBubbleSize val="0"/>
        </c:dLbls>
        <c:gapWidth val="150"/>
        <c:overlap val="100"/>
        <c:axId val="331628248"/>
        <c:axId val="331628640"/>
      </c:barChart>
      <c:catAx>
        <c:axId val="331628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331628640"/>
        <c:crosses val="autoZero"/>
        <c:auto val="1"/>
        <c:lblAlgn val="ctr"/>
        <c:lblOffset val="100"/>
        <c:noMultiLvlLbl val="0"/>
      </c:catAx>
      <c:valAx>
        <c:axId val="331628640"/>
        <c:scaling>
          <c:orientation val="minMax"/>
          <c:max val="100"/>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b="1" dirty="0">
                    <a:solidFill>
                      <a:schemeClr val="tx1"/>
                    </a:solidFill>
                    <a:latin typeface="Segoe UI" panose="020B0502040204020203" pitchFamily="34" charset="0"/>
                    <a:cs typeface="Segoe UI" panose="020B0502040204020203" pitchFamily="34" charset="0"/>
                  </a:rPr>
                  <a:t>Percent of Principals</a:t>
                </a:r>
              </a:p>
            </c:rich>
          </c:tx>
          <c:layout>
            <c:manualLayout>
              <c:xMode val="edge"/>
              <c:yMode val="edge"/>
              <c:x val="0.55139562098729755"/>
              <c:y val="0.89894183400378624"/>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331628248"/>
        <c:crosses val="autoZero"/>
        <c:crossBetween val="between"/>
      </c:valAx>
      <c:spPr>
        <a:noFill/>
        <a:ln>
          <a:noFill/>
        </a:ln>
        <a:effectLst/>
      </c:spPr>
    </c:plotArea>
    <c:legend>
      <c:legendPos val="b"/>
      <c:layout>
        <c:manualLayout>
          <c:xMode val="edge"/>
          <c:yMode val="edge"/>
          <c:x val="0.12482588838212783"/>
          <c:y val="3.043639181359652E-2"/>
          <c:w val="0.85342315735286234"/>
          <c:h val="5.4587878350068633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05606207118846"/>
          <c:y val="3.7185890541993852E-2"/>
          <c:w val="0.87886206658378241"/>
          <c:h val="0.75422447194100739"/>
        </c:manualLayout>
      </c:layout>
      <c:barChart>
        <c:barDir val="col"/>
        <c:grouping val="clustered"/>
        <c:varyColors val="0"/>
        <c:ser>
          <c:idx val="0"/>
          <c:order val="0"/>
          <c:tx>
            <c:strRef>
              <c:f>'Chapter 2 Figure 2.B'!$G$1</c:f>
              <c:strCache>
                <c:ptCount val="1"/>
                <c:pt idx="0">
                  <c:v>Number Of Districts</c:v>
                </c:pt>
              </c:strCache>
            </c:strRef>
          </c:tx>
          <c:spPr>
            <a:solidFill>
              <a:schemeClr val="tx1">
                <a:lumMod val="50000"/>
                <a:lumOff val="50000"/>
              </a:schemeClr>
            </a:solidFill>
            <a:ln>
              <a:noFill/>
            </a:ln>
            <a:effectLst/>
          </c:spPr>
          <c:invertIfNegative val="0"/>
          <c:cat>
            <c:strRef>
              <c:f>'Chapter 2 Figure 2.B'!$F$2:$F$8</c:f>
              <c:strCache>
                <c:ptCount val="7"/>
                <c:pt idx="0">
                  <c:v>Less Than 5</c:v>
                </c:pt>
                <c:pt idx="1">
                  <c:v>5 to 9</c:v>
                </c:pt>
                <c:pt idx="2">
                  <c:v>10 to 14</c:v>
                </c:pt>
                <c:pt idx="3">
                  <c:v>15 to 19</c:v>
                </c:pt>
                <c:pt idx="4">
                  <c:v>20 to 24</c:v>
                </c:pt>
                <c:pt idx="5">
                  <c:v>25 to 29</c:v>
                </c:pt>
                <c:pt idx="6">
                  <c:v>30 to 37 </c:v>
                </c:pt>
              </c:strCache>
            </c:strRef>
          </c:cat>
          <c:val>
            <c:numRef>
              <c:f>'Chapter 2 Figure 2.B'!$G$2:$G$8</c:f>
              <c:numCache>
                <c:formatCode>General</c:formatCode>
                <c:ptCount val="7"/>
                <c:pt idx="0">
                  <c:v>8</c:v>
                </c:pt>
                <c:pt idx="1">
                  <c:v>31</c:v>
                </c:pt>
                <c:pt idx="2">
                  <c:v>73</c:v>
                </c:pt>
                <c:pt idx="3">
                  <c:v>46</c:v>
                </c:pt>
                <c:pt idx="4">
                  <c:v>8</c:v>
                </c:pt>
                <c:pt idx="5">
                  <c:v>4</c:v>
                </c:pt>
                <c:pt idx="6">
                  <c:v>1</c:v>
                </c:pt>
              </c:numCache>
            </c:numRef>
          </c:val>
          <c:extLst>
            <c:ext xmlns:c16="http://schemas.microsoft.com/office/drawing/2014/chart" uri="{C3380CC4-5D6E-409C-BE32-E72D297353CC}">
              <c16:uniqueId val="{00000000-D574-4745-B065-D885C4B50BE4}"/>
            </c:ext>
          </c:extLst>
        </c:ser>
        <c:dLbls>
          <c:showLegendKey val="0"/>
          <c:showVal val="0"/>
          <c:showCatName val="0"/>
          <c:showSerName val="0"/>
          <c:showPercent val="0"/>
          <c:showBubbleSize val="0"/>
        </c:dLbls>
        <c:gapWidth val="219"/>
        <c:overlap val="-27"/>
        <c:axId val="509831512"/>
        <c:axId val="509829944"/>
      </c:barChart>
      <c:catAx>
        <c:axId val="509831512"/>
        <c:scaling>
          <c:orientation val="minMax"/>
        </c:scaling>
        <c:delete val="0"/>
        <c:axPos val="b"/>
        <c:title>
          <c:tx>
            <c:rich>
              <a:bodyPr rot="0" spcFirstLastPara="1" vertOverflow="ellipsis" vert="horz" wrap="square" anchor="ctr" anchorCtr="1"/>
              <a:lstStyle/>
              <a:p>
                <a:pPr>
                  <a:defRPr sz="20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Percentage Of Students With One Or More Behavior Event</a:t>
                </a:r>
              </a:p>
            </c:rich>
          </c:tx>
          <c:layout>
            <c:manualLayout>
              <c:xMode val="edge"/>
              <c:yMode val="edge"/>
              <c:x val="0.21081019477828428"/>
              <c:y val="0.93143434627294786"/>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09829944"/>
        <c:crosses val="autoZero"/>
        <c:auto val="1"/>
        <c:lblAlgn val="ctr"/>
        <c:lblOffset val="100"/>
        <c:noMultiLvlLbl val="0"/>
      </c:catAx>
      <c:valAx>
        <c:axId val="509829944"/>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20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Number Of Districts</a:t>
                </a:r>
              </a:p>
            </c:rich>
          </c:tx>
          <c:overlay val="0"/>
          <c:spPr>
            <a:noFill/>
            <a:ln>
              <a:noFill/>
            </a:ln>
            <a:effectLst/>
          </c:spPr>
          <c:txPr>
            <a:bodyPr rot="-5400000" spcFirstLastPara="1" vertOverflow="ellipsis" vert="horz" wrap="square" anchor="ctr" anchorCtr="1"/>
            <a:lstStyle/>
            <a:p>
              <a:pPr>
                <a:defRPr sz="20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09831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'Chapter 2 Figure 2.B'!$G$1</c:f>
              <c:strCache>
                <c:ptCount val="1"/>
                <c:pt idx="0">
                  <c:v>Number Of Districts</c:v>
                </c:pt>
              </c:strCache>
            </c:strRef>
          </c:tx>
          <c:spPr>
            <a:solidFill>
              <a:schemeClr val="tx1">
                <a:lumMod val="50000"/>
                <a:lumOff val="50000"/>
              </a:schemeClr>
            </a:solidFill>
            <a:ln>
              <a:noFill/>
            </a:ln>
            <a:effectLst/>
          </c:spPr>
          <c:invertIfNegative val="0"/>
          <c:cat>
            <c:strRef>
              <c:f>'Chapter 2 Figure 2.B'!$F$2:$F$8</c:f>
              <c:strCache>
                <c:ptCount val="7"/>
                <c:pt idx="0">
                  <c:v>Less Than 5</c:v>
                </c:pt>
                <c:pt idx="1">
                  <c:v>5 to 9</c:v>
                </c:pt>
                <c:pt idx="2">
                  <c:v>10 to 14</c:v>
                </c:pt>
                <c:pt idx="3">
                  <c:v>15 to 19</c:v>
                </c:pt>
                <c:pt idx="4">
                  <c:v>20 to 24</c:v>
                </c:pt>
                <c:pt idx="5">
                  <c:v>25 to 29</c:v>
                </c:pt>
                <c:pt idx="6">
                  <c:v>30 to 37 </c:v>
                </c:pt>
              </c:strCache>
            </c:strRef>
          </c:cat>
          <c:val>
            <c:numRef>
              <c:f>'Chapter 2 Figure 2.B'!$G$2:$G$8</c:f>
              <c:numCache>
                <c:formatCode>General</c:formatCode>
                <c:ptCount val="7"/>
                <c:pt idx="0">
                  <c:v>8</c:v>
                </c:pt>
                <c:pt idx="1">
                  <c:v>31</c:v>
                </c:pt>
                <c:pt idx="2">
                  <c:v>73</c:v>
                </c:pt>
                <c:pt idx="3">
                  <c:v>46</c:v>
                </c:pt>
                <c:pt idx="4">
                  <c:v>8</c:v>
                </c:pt>
                <c:pt idx="5">
                  <c:v>4</c:v>
                </c:pt>
                <c:pt idx="6">
                  <c:v>1</c:v>
                </c:pt>
              </c:numCache>
            </c:numRef>
          </c:val>
          <c:extLst>
            <c:ext xmlns:c16="http://schemas.microsoft.com/office/drawing/2014/chart" uri="{C3380CC4-5D6E-409C-BE32-E72D297353CC}">
              <c16:uniqueId val="{00000000-D574-4745-B065-D885C4B50BE4}"/>
            </c:ext>
          </c:extLst>
        </c:ser>
        <c:dLbls>
          <c:showLegendKey val="0"/>
          <c:showVal val="0"/>
          <c:showCatName val="0"/>
          <c:showSerName val="0"/>
          <c:showPercent val="0"/>
          <c:showBubbleSize val="0"/>
        </c:dLbls>
        <c:gapWidth val="219"/>
        <c:overlap val="-27"/>
        <c:axId val="509831904"/>
        <c:axId val="509830336"/>
      </c:barChart>
      <c:catAx>
        <c:axId val="509831904"/>
        <c:scaling>
          <c:orientation val="minMax"/>
        </c:scaling>
        <c:delete val="0"/>
        <c:axPos val="b"/>
        <c:title>
          <c:tx>
            <c:rich>
              <a:bodyPr rot="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r>
                  <a:rPr lang="en-US" sz="1800" b="1" dirty="0">
                    <a:latin typeface="Segoe UI" panose="020B0502040204020203" pitchFamily="34" charset="0"/>
                    <a:ea typeface="Calibri" panose="020F0502020204030204" pitchFamily="34" charset="0"/>
                    <a:cs typeface="Segoe UI" panose="020B0502040204020203" pitchFamily="34" charset="0"/>
                  </a:rPr>
                  <a:t>Percentage Of Students With One Or More Behavior Event</a:t>
                </a:r>
              </a:p>
            </c:rich>
          </c:tx>
          <c:layout>
            <c:manualLayout>
              <c:xMode val="edge"/>
              <c:yMode val="edge"/>
              <c:x val="0.20337063769806552"/>
              <c:y val="0.91496214311577584"/>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09830336"/>
        <c:crosses val="autoZero"/>
        <c:auto val="1"/>
        <c:lblAlgn val="ctr"/>
        <c:lblOffset val="100"/>
        <c:noMultiLvlLbl val="0"/>
      </c:catAx>
      <c:valAx>
        <c:axId val="509830336"/>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r>
                  <a:rPr lang="en-US" sz="1800" b="1" dirty="0">
                    <a:latin typeface="Segoe UI" panose="020B0502040204020203" pitchFamily="34" charset="0"/>
                    <a:ea typeface="Calibri" panose="020F0502020204030204" pitchFamily="34" charset="0"/>
                    <a:cs typeface="Segoe UI" panose="020B0502040204020203" pitchFamily="34" charset="0"/>
                  </a:rPr>
                  <a:t>Number Of Districts</a:t>
                </a:r>
              </a:p>
            </c:rich>
          </c:tx>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09831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85433070866141"/>
          <c:y val="4.8024448810303426E-2"/>
          <c:w val="0.82802286227379474"/>
          <c:h val="0.73895016561043814"/>
        </c:manualLayout>
      </c:layout>
      <c:barChart>
        <c:barDir val="col"/>
        <c:grouping val="stacked"/>
        <c:varyColors val="0"/>
        <c:ser>
          <c:idx val="0"/>
          <c:order val="0"/>
          <c:tx>
            <c:strRef>
              <c:f>Sheet5!$E$29</c:f>
              <c:strCache>
                <c:ptCount val="1"/>
                <c:pt idx="0">
                  <c:v>Major/extreme</c:v>
                </c:pt>
              </c:strCache>
            </c:strRef>
          </c:tx>
          <c:spPr>
            <a:solidFill>
              <a:schemeClr val="bg1">
                <a:lumMod val="50000"/>
              </a:schemeClr>
            </a:solidFill>
            <a:ln>
              <a:solidFill>
                <a:schemeClr val="tx1"/>
              </a:solidFill>
            </a:ln>
            <a:effectLst/>
          </c:spPr>
          <c:invertIfNegative val="0"/>
          <c:dLbls>
            <c:dLbl>
              <c:idx val="2"/>
              <c:layout>
                <c:manualLayout>
                  <c:x val="-5.0438596491227991E-2"/>
                  <c:y val="-0.3187077057411045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4F4-4C0E-895C-C23453416F0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Sheet5!$F$28:$I$28</c:f>
              <c:strCache>
                <c:ptCount val="4"/>
                <c:pt idx="0">
                  <c:v>Teaching and learning</c:v>
                </c:pt>
                <c:pt idx="1">
                  <c:v>Staff morale</c:v>
                </c:pt>
                <c:pt idx="2">
                  <c:v>Safety</c:v>
                </c:pt>
                <c:pt idx="3">
                  <c:v>Resources</c:v>
                </c:pt>
              </c:strCache>
            </c:strRef>
          </c:cat>
          <c:val>
            <c:numRef>
              <c:f>Sheet5!$F$29:$I$29</c:f>
              <c:numCache>
                <c:formatCode>0</c:formatCode>
                <c:ptCount val="4"/>
                <c:pt idx="0">
                  <c:v>7.1320182094081943</c:v>
                </c:pt>
                <c:pt idx="1">
                  <c:v>9.3610698365527494</c:v>
                </c:pt>
                <c:pt idx="2">
                  <c:v>2.823179791976226</c:v>
                </c:pt>
                <c:pt idx="3">
                  <c:v>18.573551263001487</c:v>
                </c:pt>
              </c:numCache>
            </c:numRef>
          </c:val>
          <c:extLst>
            <c:ext xmlns:c16="http://schemas.microsoft.com/office/drawing/2014/chart" uri="{C3380CC4-5D6E-409C-BE32-E72D297353CC}">
              <c16:uniqueId val="{00000001-B4F4-4C0E-895C-C23453416F0E}"/>
            </c:ext>
          </c:extLst>
        </c:ser>
        <c:ser>
          <c:idx val="1"/>
          <c:order val="1"/>
          <c:tx>
            <c:strRef>
              <c:f>Sheet5!$E$30</c:f>
              <c:strCache>
                <c:ptCount val="1"/>
                <c:pt idx="0">
                  <c:v>Moderate</c:v>
                </c:pt>
              </c:strCache>
            </c:strRef>
          </c:tx>
          <c:spPr>
            <a:solidFill>
              <a:schemeClr val="bg1">
                <a:lumMod val="85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Segoe UI" panose="020B0502040204020203" pitchFamily="34" charset="0"/>
                    <a:ea typeface="Calibri" panose="020F0502020204030204"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Sheet5!$F$28:$I$28</c:f>
              <c:strCache>
                <c:ptCount val="4"/>
                <c:pt idx="0">
                  <c:v>Teaching and learning</c:v>
                </c:pt>
                <c:pt idx="1">
                  <c:v>Staff morale</c:v>
                </c:pt>
                <c:pt idx="2">
                  <c:v>Safety</c:v>
                </c:pt>
                <c:pt idx="3">
                  <c:v>Resources</c:v>
                </c:pt>
              </c:strCache>
            </c:strRef>
          </c:cat>
          <c:val>
            <c:numRef>
              <c:f>Sheet5!$F$30:$I$30</c:f>
              <c:numCache>
                <c:formatCode>0</c:formatCode>
                <c:ptCount val="4"/>
                <c:pt idx="0">
                  <c:v>28.224582701062218</c:v>
                </c:pt>
                <c:pt idx="1">
                  <c:v>26.597325408618129</c:v>
                </c:pt>
                <c:pt idx="2">
                  <c:v>13.818722139673106</c:v>
                </c:pt>
                <c:pt idx="3">
                  <c:v>33.580980683506681</c:v>
                </c:pt>
              </c:numCache>
            </c:numRef>
          </c:val>
          <c:extLst>
            <c:ext xmlns:c16="http://schemas.microsoft.com/office/drawing/2014/chart" uri="{C3380CC4-5D6E-409C-BE32-E72D297353CC}">
              <c16:uniqueId val="{00000002-B4F4-4C0E-895C-C23453416F0E}"/>
            </c:ext>
          </c:extLst>
        </c:ser>
        <c:dLbls>
          <c:showLegendKey val="0"/>
          <c:showVal val="0"/>
          <c:showCatName val="0"/>
          <c:showSerName val="0"/>
          <c:showPercent val="0"/>
          <c:showBubbleSize val="0"/>
        </c:dLbls>
        <c:gapWidth val="150"/>
        <c:overlap val="100"/>
        <c:axId val="509830728"/>
        <c:axId val="509835824"/>
      </c:barChart>
      <c:catAx>
        <c:axId val="509830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09835824"/>
        <c:crosses val="autoZero"/>
        <c:auto val="1"/>
        <c:lblAlgn val="ctr"/>
        <c:lblOffset val="100"/>
        <c:noMultiLvlLbl val="0"/>
      </c:catAx>
      <c:valAx>
        <c:axId val="509835824"/>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r>
                  <a:rPr lang="en-US" sz="1800" b="1" dirty="0">
                    <a:solidFill>
                      <a:schemeClr val="tx1"/>
                    </a:solidFill>
                    <a:latin typeface="Segoe UI" panose="020B0502040204020203" pitchFamily="34" charset="0"/>
                    <a:ea typeface="Calibri" panose="020F0502020204030204" pitchFamily="34" charset="0"/>
                    <a:cs typeface="Segoe UI" panose="020B0502040204020203" pitchFamily="34" charset="0"/>
                  </a:rPr>
                  <a:t>Percent</a:t>
                </a:r>
                <a:r>
                  <a:rPr lang="en-US" sz="1800" b="1" baseline="0" dirty="0">
                    <a:solidFill>
                      <a:schemeClr val="tx1"/>
                    </a:solidFill>
                    <a:latin typeface="Segoe UI" panose="020B0502040204020203" pitchFamily="34" charset="0"/>
                    <a:ea typeface="Calibri" panose="020F0502020204030204" pitchFamily="34" charset="0"/>
                    <a:cs typeface="Segoe UI" panose="020B0502040204020203" pitchFamily="34" charset="0"/>
                  </a:rPr>
                  <a:t> Of Principals </a:t>
                </a:r>
                <a:endParaRPr lang="en-US" sz="1800" b="1" dirty="0">
                  <a:solidFill>
                    <a:schemeClr val="tx1"/>
                  </a:solidFill>
                  <a:latin typeface="Segoe UI" panose="020B0502040204020203" pitchFamily="34" charset="0"/>
                  <a:ea typeface="Calibri" panose="020F0502020204030204" pitchFamily="34" charset="0"/>
                  <a:cs typeface="Segoe UI" panose="020B0502040204020203" pitchFamily="34" charset="0"/>
                </a:endParaRPr>
              </a:p>
            </c:rich>
          </c:tx>
          <c:layout>
            <c:manualLayout>
              <c:xMode val="edge"/>
              <c:yMode val="edge"/>
              <c:x val="9.4947506561679773E-3"/>
              <c:y val="0.18338858294737867"/>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509830728"/>
        <c:crosses val="autoZero"/>
        <c:crossBetween val="between"/>
      </c:valAx>
      <c:spPr>
        <a:noFill/>
        <a:ln>
          <a:noFill/>
        </a:ln>
        <a:effectLst/>
      </c:spPr>
    </c:plotArea>
    <c:legend>
      <c:legendPos val="t"/>
      <c:layout>
        <c:manualLayout>
          <c:xMode val="edge"/>
          <c:yMode val="edge"/>
          <c:x val="0.26333600661028483"/>
          <c:y val="1.3726835964310227E-2"/>
          <c:w val="0.47332798677943033"/>
          <c:h val="8.2829889915098973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925157480314961"/>
          <c:y val="3.1246718099252963E-2"/>
          <c:w val="0.82241509186351691"/>
          <c:h val="0.74603255287261061"/>
        </c:manualLayout>
      </c:layout>
      <c:barChart>
        <c:barDir val="col"/>
        <c:grouping val="clustered"/>
        <c:varyColors val="0"/>
        <c:ser>
          <c:idx val="0"/>
          <c:order val="0"/>
          <c:tx>
            <c:strRef>
              <c:f>Sheet1!$B$1</c:f>
              <c:strCache>
                <c:ptCount val="1"/>
                <c:pt idx="0">
                  <c:v>Chronically disruptive students</c:v>
                </c:pt>
              </c:strCache>
            </c:strRef>
          </c:tx>
          <c:spPr>
            <a:solidFill>
              <a:schemeClr val="accent2"/>
            </a:solidFill>
            <a:ln>
              <a:noFill/>
            </a:ln>
            <a:effectLst/>
          </c:spPr>
          <c:invertIfNegative val="0"/>
          <c:cat>
            <c:strRef>
              <c:f>Sheet1!$A$2:$A$6</c:f>
              <c:strCache>
                <c:ptCount val="5"/>
                <c:pt idx="0">
                  <c:v>0</c:v>
                </c:pt>
                <c:pt idx="1">
                  <c:v>1 to 5</c:v>
                </c:pt>
                <c:pt idx="2">
                  <c:v>6 to 10</c:v>
                </c:pt>
                <c:pt idx="3">
                  <c:v>11 to 15</c:v>
                </c:pt>
                <c:pt idx="4">
                  <c:v>16 to 42</c:v>
                </c:pt>
              </c:strCache>
            </c:strRef>
          </c:cat>
          <c:val>
            <c:numRef>
              <c:f>Sheet1!$B$2:$B$6</c:f>
              <c:numCache>
                <c:formatCode>General</c:formatCode>
                <c:ptCount val="5"/>
                <c:pt idx="0">
                  <c:v>42</c:v>
                </c:pt>
                <c:pt idx="1">
                  <c:v>119</c:v>
                </c:pt>
                <c:pt idx="2">
                  <c:v>35</c:v>
                </c:pt>
                <c:pt idx="3">
                  <c:v>11</c:v>
                </c:pt>
                <c:pt idx="4">
                  <c:v>5</c:v>
                </c:pt>
              </c:numCache>
            </c:numRef>
          </c:val>
          <c:extLst>
            <c:ext xmlns:c16="http://schemas.microsoft.com/office/drawing/2014/chart" uri="{C3380CC4-5D6E-409C-BE32-E72D297353CC}">
              <c16:uniqueId val="{00000000-11A1-4A2E-B83B-12E6ABBF9E3A}"/>
            </c:ext>
          </c:extLst>
        </c:ser>
        <c:dLbls>
          <c:showLegendKey val="0"/>
          <c:showVal val="0"/>
          <c:showCatName val="0"/>
          <c:showSerName val="0"/>
          <c:showPercent val="0"/>
          <c:showBubbleSize val="0"/>
        </c:dLbls>
        <c:gapWidth val="219"/>
        <c:overlap val="-27"/>
        <c:axId val="509829160"/>
        <c:axId val="509829552"/>
      </c:barChart>
      <c:catAx>
        <c:axId val="509829160"/>
        <c:scaling>
          <c:orientation val="minMax"/>
        </c:scaling>
        <c:delete val="0"/>
        <c:axPos val="b"/>
        <c:title>
          <c:tx>
            <c:rich>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r>
                  <a:rPr lang="en-US" sz="2400" b="1" dirty="0">
                    <a:latin typeface="Calibri" panose="020F0502020204030204" pitchFamily="34" charset="0"/>
                    <a:ea typeface="Calibri" panose="020F0502020204030204" pitchFamily="34" charset="0"/>
                    <a:cs typeface="Calibri" panose="020F0502020204030204" pitchFamily="34" charset="0"/>
                  </a:rPr>
                  <a:t>Number Of Chronically Disruptive Students</a:t>
                </a:r>
              </a:p>
            </c:rich>
          </c:tx>
          <c:layout>
            <c:manualLayout>
              <c:xMode val="edge"/>
              <c:yMode val="edge"/>
              <c:x val="0.26069133858267718"/>
              <c:y val="0.91113760392639054"/>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09829552"/>
        <c:crosses val="autoZero"/>
        <c:auto val="1"/>
        <c:lblAlgn val="ctr"/>
        <c:lblOffset val="100"/>
        <c:noMultiLvlLbl val="0"/>
      </c:catAx>
      <c:valAx>
        <c:axId val="509829552"/>
        <c:scaling>
          <c:orientation val="minMax"/>
        </c:scaling>
        <c:delete val="0"/>
        <c:axPos val="l"/>
        <c:title>
          <c:tx>
            <c:rich>
              <a:bodyPr rot="-5400000" spcFirstLastPara="1" vertOverflow="ellipsis" vert="horz" wrap="square" anchor="ctr" anchorCtr="1"/>
              <a:lstStyle/>
              <a:p>
                <a:pPr>
                  <a:defRPr sz="24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r>
                  <a:rPr lang="en-US" sz="2400" b="1" dirty="0">
                    <a:latin typeface="Segoe UI" panose="020B0502040204020203" pitchFamily="34" charset="0"/>
                    <a:ea typeface="Calibri" panose="020F0502020204030204" pitchFamily="34" charset="0"/>
                    <a:cs typeface="Segoe UI" panose="020B0502040204020203" pitchFamily="34" charset="0"/>
                  </a:rPr>
                  <a:t>Number of Schools</a:t>
                </a:r>
              </a:p>
            </c:rich>
          </c:tx>
          <c:layout>
            <c:manualLayout>
              <c:xMode val="edge"/>
              <c:yMode val="edge"/>
              <c:x val="9.7532903154932959E-4"/>
              <c:y val="0.14247250368972414"/>
            </c:manualLayout>
          </c:layout>
          <c:overlay val="0"/>
          <c:spPr>
            <a:noFill/>
            <a:ln>
              <a:noFill/>
            </a:ln>
            <a:effectLst/>
          </c:spPr>
          <c:txPr>
            <a:bodyPr rot="-5400000" spcFirstLastPara="1" vertOverflow="ellipsis" vert="horz" wrap="square" anchor="ctr" anchorCtr="1"/>
            <a:lstStyle/>
            <a:p>
              <a:pPr>
                <a:defRPr sz="24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0982916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latin typeface="Segoe UI" panose="020B0502040204020203" pitchFamily="34" charset="0"/>
          <a:cs typeface="Segoe UI" panose="020B0502040204020203"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842134916381522"/>
          <c:y val="7.2871578805175655E-2"/>
          <c:w val="0.44239670041244844"/>
          <c:h val="0.78676251736876923"/>
        </c:manualLayout>
      </c:layout>
      <c:barChart>
        <c:barDir val="bar"/>
        <c:grouping val="stacked"/>
        <c:varyColors val="0"/>
        <c:ser>
          <c:idx val="0"/>
          <c:order val="0"/>
          <c:tx>
            <c:strRef>
              <c:f>Sheet1!$B$1</c:f>
              <c:strCache>
                <c:ptCount val="1"/>
                <c:pt idx="0">
                  <c:v>Extreme Challenge</c:v>
                </c:pt>
              </c:strCache>
            </c:strRef>
          </c:tx>
          <c:spPr>
            <a:solidFill>
              <a:schemeClr val="bg1">
                <a:lumMod val="50000"/>
              </a:schemeClr>
            </a:solidFill>
            <a:ln>
              <a:solidFill>
                <a:sysClr val="windowText" lastClr="000000"/>
              </a:solidFill>
            </a:ln>
            <a:effectLst/>
          </c:spPr>
          <c:invertIfNegative val="0"/>
          <c:cat>
            <c:strRef>
              <c:f>Sheet1!$A$2:$A$10</c:f>
              <c:strCache>
                <c:ptCount val="9"/>
                <c:pt idx="0">
                  <c:v>District discourages pressing criminal charges </c:v>
                </c:pt>
                <c:pt idx="1">
                  <c:v>Parents do not support ARC recommendations  related to student placement</c:v>
                </c:pt>
                <c:pt idx="2">
                  <c:v>District discourages suspension</c:v>
                </c:pt>
                <c:pt idx="3">
                  <c:v>Parents do not support recommendations of mental health professionals</c:v>
                </c:pt>
                <c:pt idx="4">
                  <c:v>District discourages alternative placement</c:v>
                </c:pt>
                <c:pt idx="5">
                  <c:v>Parents do not support disciplinary consequences</c:v>
                </c:pt>
                <c:pt idx="6">
                  <c:v>Lack of alternative settings</c:v>
                </c:pt>
                <c:pt idx="7">
                  <c:v>Lack of flexibility for instruction/support permitted outside of regular classroom IEP/504*</c:v>
                </c:pt>
                <c:pt idx="8">
                  <c:v>Legal restrictions on disciplinary removals IEP, 504*</c:v>
                </c:pt>
              </c:strCache>
            </c:strRef>
          </c:cat>
          <c:val>
            <c:numRef>
              <c:f>Sheet1!$B$2:$B$10</c:f>
              <c:numCache>
                <c:formatCode>0</c:formatCode>
                <c:ptCount val="9"/>
                <c:pt idx="0">
                  <c:v>3</c:v>
                </c:pt>
                <c:pt idx="1">
                  <c:v>3.2</c:v>
                </c:pt>
                <c:pt idx="2">
                  <c:v>5</c:v>
                </c:pt>
                <c:pt idx="3">
                  <c:v>7.9</c:v>
                </c:pt>
                <c:pt idx="4">
                  <c:v>9.1999999999999993</c:v>
                </c:pt>
                <c:pt idx="5">
                  <c:v>12.5</c:v>
                </c:pt>
                <c:pt idx="6">
                  <c:v>16.399999999999999</c:v>
                </c:pt>
                <c:pt idx="7">
                  <c:v>19.399999999999999</c:v>
                </c:pt>
                <c:pt idx="8">
                  <c:v>17.899999999999999</c:v>
                </c:pt>
              </c:numCache>
            </c:numRef>
          </c:val>
          <c:extLst>
            <c:ext xmlns:c16="http://schemas.microsoft.com/office/drawing/2014/chart" uri="{C3380CC4-5D6E-409C-BE32-E72D297353CC}">
              <c16:uniqueId val="{00000000-80F5-4F8F-9BF6-1B53AFF016E5}"/>
            </c:ext>
          </c:extLst>
        </c:ser>
        <c:ser>
          <c:idx val="1"/>
          <c:order val="1"/>
          <c:tx>
            <c:strRef>
              <c:f>Sheet1!$C$1</c:f>
              <c:strCache>
                <c:ptCount val="1"/>
                <c:pt idx="0">
                  <c:v>Major Challenge</c:v>
                </c:pt>
              </c:strCache>
            </c:strRef>
          </c:tx>
          <c:spPr>
            <a:solidFill>
              <a:schemeClr val="bg1">
                <a:lumMod val="75000"/>
              </a:schemeClr>
            </a:solidFill>
            <a:ln>
              <a:solidFill>
                <a:sysClr val="windowText" lastClr="000000"/>
              </a:solidFill>
            </a:ln>
            <a:effectLst/>
          </c:spPr>
          <c:invertIfNegative val="0"/>
          <c:cat>
            <c:strRef>
              <c:f>Sheet1!$A$2:$A$10</c:f>
              <c:strCache>
                <c:ptCount val="9"/>
                <c:pt idx="0">
                  <c:v>District discourages pressing criminal charges </c:v>
                </c:pt>
                <c:pt idx="1">
                  <c:v>Parents do not support ARC recommendations  related to student placement</c:v>
                </c:pt>
                <c:pt idx="2">
                  <c:v>District discourages suspension</c:v>
                </c:pt>
                <c:pt idx="3">
                  <c:v>Parents do not support recommendations of mental health professionals</c:v>
                </c:pt>
                <c:pt idx="4">
                  <c:v>District discourages alternative placement</c:v>
                </c:pt>
                <c:pt idx="5">
                  <c:v>Parents do not support disciplinary consequences</c:v>
                </c:pt>
                <c:pt idx="6">
                  <c:v>Lack of alternative settings</c:v>
                </c:pt>
                <c:pt idx="7">
                  <c:v>Lack of flexibility for instruction/support permitted outside of regular classroom IEP/504*</c:v>
                </c:pt>
                <c:pt idx="8">
                  <c:v>Legal restrictions on disciplinary removals IEP, 504*</c:v>
                </c:pt>
              </c:strCache>
            </c:strRef>
          </c:cat>
          <c:val>
            <c:numRef>
              <c:f>Sheet1!$C$2:$C$10</c:f>
              <c:numCache>
                <c:formatCode>0</c:formatCode>
                <c:ptCount val="9"/>
                <c:pt idx="0">
                  <c:v>3</c:v>
                </c:pt>
                <c:pt idx="1">
                  <c:v>6.7</c:v>
                </c:pt>
                <c:pt idx="2">
                  <c:v>7.4</c:v>
                </c:pt>
                <c:pt idx="3">
                  <c:v>10.9</c:v>
                </c:pt>
                <c:pt idx="4">
                  <c:v>10.4</c:v>
                </c:pt>
                <c:pt idx="5">
                  <c:v>14.4</c:v>
                </c:pt>
                <c:pt idx="6">
                  <c:v>17.7</c:v>
                </c:pt>
                <c:pt idx="7">
                  <c:v>17.5</c:v>
                </c:pt>
                <c:pt idx="8">
                  <c:v>20.7</c:v>
                </c:pt>
              </c:numCache>
            </c:numRef>
          </c:val>
          <c:extLst>
            <c:ext xmlns:c16="http://schemas.microsoft.com/office/drawing/2014/chart" uri="{C3380CC4-5D6E-409C-BE32-E72D297353CC}">
              <c16:uniqueId val="{00000001-80F5-4F8F-9BF6-1B53AFF016E5}"/>
            </c:ext>
          </c:extLst>
        </c:ser>
        <c:ser>
          <c:idx val="2"/>
          <c:order val="2"/>
          <c:tx>
            <c:strRef>
              <c:f>Sheet1!$D$1</c:f>
              <c:strCache>
                <c:ptCount val="1"/>
                <c:pt idx="0">
                  <c:v>Moderate Challenge</c:v>
                </c:pt>
              </c:strCache>
            </c:strRef>
          </c:tx>
          <c:spPr>
            <a:solidFill>
              <a:schemeClr val="bg1">
                <a:lumMod val="95000"/>
              </a:schemeClr>
            </a:solidFill>
            <a:ln>
              <a:solidFill>
                <a:sysClr val="windowText" lastClr="000000"/>
              </a:solidFill>
            </a:ln>
            <a:effectLst/>
          </c:spPr>
          <c:invertIfNegative val="0"/>
          <c:cat>
            <c:strRef>
              <c:f>Sheet1!$A$2:$A$10</c:f>
              <c:strCache>
                <c:ptCount val="9"/>
                <c:pt idx="0">
                  <c:v>District discourages pressing criminal charges </c:v>
                </c:pt>
                <c:pt idx="1">
                  <c:v>Parents do not support ARC recommendations  related to student placement</c:v>
                </c:pt>
                <c:pt idx="2">
                  <c:v>District discourages suspension</c:v>
                </c:pt>
                <c:pt idx="3">
                  <c:v>Parents do not support recommendations of mental health professionals</c:v>
                </c:pt>
                <c:pt idx="4">
                  <c:v>District discourages alternative placement</c:v>
                </c:pt>
                <c:pt idx="5">
                  <c:v>Parents do not support disciplinary consequences</c:v>
                </c:pt>
                <c:pt idx="6">
                  <c:v>Lack of alternative settings</c:v>
                </c:pt>
                <c:pt idx="7">
                  <c:v>Lack of flexibility for instruction/support permitted outside of regular classroom IEP/504*</c:v>
                </c:pt>
                <c:pt idx="8">
                  <c:v>Legal restrictions on disciplinary removals IEP, 504*</c:v>
                </c:pt>
              </c:strCache>
            </c:strRef>
          </c:cat>
          <c:val>
            <c:numRef>
              <c:f>Sheet1!$D$2:$D$10</c:f>
              <c:numCache>
                <c:formatCode>0</c:formatCode>
                <c:ptCount val="9"/>
                <c:pt idx="0">
                  <c:v>6.8</c:v>
                </c:pt>
                <c:pt idx="1">
                  <c:v>16.5</c:v>
                </c:pt>
                <c:pt idx="2">
                  <c:v>12.5</c:v>
                </c:pt>
                <c:pt idx="3">
                  <c:v>23.3</c:v>
                </c:pt>
                <c:pt idx="4">
                  <c:v>11.1</c:v>
                </c:pt>
                <c:pt idx="5">
                  <c:v>23.5</c:v>
                </c:pt>
                <c:pt idx="6">
                  <c:v>21.2</c:v>
                </c:pt>
                <c:pt idx="7">
                  <c:v>24.8</c:v>
                </c:pt>
                <c:pt idx="8">
                  <c:v>21.9</c:v>
                </c:pt>
              </c:numCache>
            </c:numRef>
          </c:val>
          <c:extLst>
            <c:ext xmlns:c16="http://schemas.microsoft.com/office/drawing/2014/chart" uri="{C3380CC4-5D6E-409C-BE32-E72D297353CC}">
              <c16:uniqueId val="{00000002-80F5-4F8F-9BF6-1B53AFF016E5}"/>
            </c:ext>
          </c:extLst>
        </c:ser>
        <c:dLbls>
          <c:showLegendKey val="0"/>
          <c:showVal val="0"/>
          <c:showCatName val="0"/>
          <c:showSerName val="0"/>
          <c:showPercent val="0"/>
          <c:showBubbleSize val="0"/>
        </c:dLbls>
        <c:gapWidth val="150"/>
        <c:overlap val="100"/>
        <c:axId val="509834256"/>
        <c:axId val="509836216"/>
      </c:barChart>
      <c:catAx>
        <c:axId val="509834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09836216"/>
        <c:crosses val="autoZero"/>
        <c:auto val="1"/>
        <c:lblAlgn val="ctr"/>
        <c:lblOffset val="100"/>
        <c:noMultiLvlLbl val="0"/>
      </c:catAx>
      <c:valAx>
        <c:axId val="509836216"/>
        <c:scaling>
          <c:orientation val="minMax"/>
        </c:scaling>
        <c:delete val="0"/>
        <c:axPos val="b"/>
        <c:title>
          <c:tx>
            <c:rich>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r>
                  <a:rPr lang="en-US" sz="1800" b="1" dirty="0">
                    <a:solidFill>
                      <a:schemeClr val="tx1"/>
                    </a:solidFill>
                    <a:latin typeface="Segoe UI" panose="020B0502040204020203" pitchFamily="34" charset="0"/>
                    <a:cs typeface="Segoe UI" panose="020B0502040204020203" pitchFamily="34" charset="0"/>
                  </a:rPr>
                  <a:t>Percent Of Principals</a:t>
                </a:r>
              </a:p>
            </c:rich>
          </c:tx>
          <c:layout>
            <c:manualLayout>
              <c:xMode val="edge"/>
              <c:yMode val="edge"/>
              <c:x val="0.42600863954505686"/>
              <c:y val="0.92896359211961366"/>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defRPr>
            </a:pPr>
            <a:endParaRPr lang="en-US"/>
          </a:p>
        </c:txPr>
        <c:crossAx val="509834256"/>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Entry>
      <c:legendEntry>
        <c:idx val="1"/>
        <c:txPr>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Entry>
      <c:legendEntry>
        <c:idx val="2"/>
        <c:txPr>
          <a:bodyPr rot="0" spcFirstLastPara="1" vertOverflow="ellipsis" vert="horz" wrap="square" anchor="ctr" anchorCtr="1"/>
          <a:lstStyle/>
          <a:p>
            <a:pPr>
              <a:defRPr sz="1800" b="1"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Entry>
      <c:layout>
        <c:manualLayout>
          <c:xMode val="edge"/>
          <c:yMode val="edge"/>
          <c:x val="4.583333333333333E-2"/>
          <c:y val="6.4935076002160409E-3"/>
          <c:w val="0.9"/>
          <c:h val="8.0809401235538952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latin typeface="Calibri" panose="020F0502020204030204" pitchFamily="34" charset="0"/>
          <a:ea typeface="Calibri" panose="020F0502020204030204" pitchFamily="34" charset="0"/>
          <a:cs typeface="Calibri" panose="020F050202020403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'Table Data'!$I$20</c:f>
              <c:strCache>
                <c:ptCount val="1"/>
                <c:pt idx="0">
                  <c:v>Extreme</c:v>
                </c:pt>
              </c:strCache>
            </c:strRef>
          </c:tx>
          <c:spPr>
            <a:solidFill>
              <a:schemeClr val="bg1">
                <a:lumMod val="50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'Table Data'!$H$21:$H$23</c:f>
              <c:strCache>
                <c:ptCount val="3"/>
                <c:pt idx="0">
                  <c:v>Elementary (n=370)</c:v>
                </c:pt>
                <c:pt idx="1">
                  <c:v>Middle (n=121)</c:v>
                </c:pt>
                <c:pt idx="2">
                  <c:v>High (n=118)</c:v>
                </c:pt>
              </c:strCache>
            </c:strRef>
          </c:cat>
          <c:val>
            <c:numRef>
              <c:f>'Table Data'!$I$21:$I$23</c:f>
              <c:numCache>
                <c:formatCode>0</c:formatCode>
                <c:ptCount val="3"/>
                <c:pt idx="0">
                  <c:v>21.351351351351351</c:v>
                </c:pt>
                <c:pt idx="1">
                  <c:v>10.743801652892563</c:v>
                </c:pt>
                <c:pt idx="2">
                  <c:v>5.0847457627118651</c:v>
                </c:pt>
              </c:numCache>
            </c:numRef>
          </c:val>
          <c:extLst>
            <c:ext xmlns:c16="http://schemas.microsoft.com/office/drawing/2014/chart" uri="{C3380CC4-5D6E-409C-BE32-E72D297353CC}">
              <c16:uniqueId val="{00000000-AC04-403F-8526-9FF4CEC9EE2F}"/>
            </c:ext>
          </c:extLst>
        </c:ser>
        <c:ser>
          <c:idx val="1"/>
          <c:order val="1"/>
          <c:tx>
            <c:strRef>
              <c:f>'Table Data'!$J$20</c:f>
              <c:strCache>
                <c:ptCount val="1"/>
                <c:pt idx="0">
                  <c:v>Major</c:v>
                </c:pt>
              </c:strCache>
            </c:strRef>
          </c:tx>
          <c:spPr>
            <a:solidFill>
              <a:schemeClr val="bg1">
                <a:lumMod val="85000"/>
              </a:schemeClr>
            </a:solidFill>
            <a:ln>
              <a:solidFill>
                <a:sysClr val="windowText" lastClr="00000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'Table Data'!$H$21:$H$23</c:f>
              <c:strCache>
                <c:ptCount val="3"/>
                <c:pt idx="0">
                  <c:v>Elementary (n=370)</c:v>
                </c:pt>
                <c:pt idx="1">
                  <c:v>Middle (n=121)</c:v>
                </c:pt>
                <c:pt idx="2">
                  <c:v>High (n=118)</c:v>
                </c:pt>
              </c:strCache>
            </c:strRef>
          </c:cat>
          <c:val>
            <c:numRef>
              <c:f>'Table Data'!$J$21:$J$23</c:f>
              <c:numCache>
                <c:formatCode>0</c:formatCode>
                <c:ptCount val="3"/>
                <c:pt idx="0">
                  <c:v>20.27027027027027</c:v>
                </c:pt>
                <c:pt idx="1">
                  <c:v>19.834710743801654</c:v>
                </c:pt>
                <c:pt idx="2">
                  <c:v>9.3220338983050848</c:v>
                </c:pt>
              </c:numCache>
            </c:numRef>
          </c:val>
          <c:extLst>
            <c:ext xmlns:c16="http://schemas.microsoft.com/office/drawing/2014/chart" uri="{C3380CC4-5D6E-409C-BE32-E72D297353CC}">
              <c16:uniqueId val="{00000001-AC04-403F-8526-9FF4CEC9EE2F}"/>
            </c:ext>
          </c:extLst>
        </c:ser>
        <c:dLbls>
          <c:showLegendKey val="0"/>
          <c:showVal val="0"/>
          <c:showCatName val="0"/>
          <c:showSerName val="0"/>
          <c:showPercent val="0"/>
          <c:showBubbleSize val="0"/>
        </c:dLbls>
        <c:gapWidth val="150"/>
        <c:overlap val="100"/>
        <c:axId val="328074584"/>
        <c:axId val="328071448"/>
      </c:barChart>
      <c:catAx>
        <c:axId val="3280745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328071448"/>
        <c:crosses val="autoZero"/>
        <c:auto val="1"/>
        <c:lblAlgn val="ctr"/>
        <c:lblOffset val="100"/>
        <c:noMultiLvlLbl val="0"/>
      </c:catAx>
      <c:valAx>
        <c:axId val="328071448"/>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r>
                  <a:rPr lang="en-US" sz="1800" b="1" dirty="0">
                    <a:solidFill>
                      <a:schemeClr val="tx1"/>
                    </a:solidFill>
                    <a:latin typeface="Segoe UI" panose="020B0502040204020203" pitchFamily="34" charset="0"/>
                    <a:ea typeface="Calibri" panose="020F0502020204030204" pitchFamily="34" charset="0"/>
                    <a:cs typeface="Segoe UI" panose="020B0502040204020203" pitchFamily="34" charset="0"/>
                  </a:rPr>
                  <a:t>Percent</a:t>
                </a:r>
                <a:r>
                  <a:rPr lang="en-US" sz="1800" b="1" baseline="0" dirty="0">
                    <a:solidFill>
                      <a:schemeClr val="tx1"/>
                    </a:solidFill>
                    <a:latin typeface="Segoe UI" panose="020B0502040204020203" pitchFamily="34" charset="0"/>
                    <a:ea typeface="Calibri" panose="020F0502020204030204" pitchFamily="34" charset="0"/>
                    <a:cs typeface="Segoe UI" panose="020B0502040204020203" pitchFamily="34" charset="0"/>
                  </a:rPr>
                  <a:t> Of Principals</a:t>
                </a:r>
                <a:endParaRPr lang="en-US" sz="1800" b="1" dirty="0">
                  <a:solidFill>
                    <a:schemeClr val="tx1"/>
                  </a:solidFill>
                  <a:latin typeface="Segoe UI" panose="020B0502040204020203" pitchFamily="34" charset="0"/>
                  <a:ea typeface="Calibri" panose="020F0502020204030204" pitchFamily="34" charset="0"/>
                  <a:cs typeface="Segoe UI" panose="020B0502040204020203" pitchFamily="34" charset="0"/>
                </a:endParaRPr>
              </a:p>
            </c:rich>
          </c:tx>
          <c:layout>
            <c:manualLayout>
              <c:xMode val="edge"/>
              <c:yMode val="edge"/>
              <c:x val="0.45981146106736648"/>
              <c:y val="0.9110877806940799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32807458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Segoe UI" panose="020B0502040204020203" pitchFamily="34" charset="0"/>
              <a:ea typeface="Calibri" panose="020F0502020204030204" pitchFamily="34" charset="0"/>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0.31481</cdr:x>
      <cdr:y>0</cdr:y>
    </cdr:from>
    <cdr:to>
      <cdr:x>0.42593</cdr:x>
      <cdr:y>0.06589</cdr:y>
    </cdr:to>
    <cdr:sp macro="" textlink="">
      <cdr:nvSpPr>
        <cdr:cNvPr id="3" name="TextBox 2">
          <a:extLst xmlns:a="http://schemas.openxmlformats.org/drawingml/2006/main">
            <a:ext uri="{FF2B5EF4-FFF2-40B4-BE49-F238E27FC236}">
              <a16:creationId xmlns:a16="http://schemas.microsoft.com/office/drawing/2014/main" id="{EE6E8C85-C440-4D0F-8DC0-E0D4DF3C1FC3}"/>
            </a:ext>
          </a:extLst>
        </cdr:cNvPr>
        <cdr:cNvSpPr txBox="1"/>
      </cdr:nvSpPr>
      <cdr:spPr>
        <a:xfrm xmlns:a="http://schemas.openxmlformats.org/drawingml/2006/main">
          <a:off x="2590800" y="0"/>
          <a:ext cx="914400" cy="304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0.87963</cdr:x>
      <cdr:y>0.69579</cdr:y>
    </cdr:from>
    <cdr:to>
      <cdr:x>0.94444</cdr:x>
      <cdr:y>0.76232</cdr:y>
    </cdr:to>
    <cdr:sp macro="" textlink="">
      <cdr:nvSpPr>
        <cdr:cNvPr id="4" name="TextBox 3">
          <a:extLst xmlns:a="http://schemas.openxmlformats.org/drawingml/2006/main">
            <a:ext uri="{FF2B5EF4-FFF2-40B4-BE49-F238E27FC236}">
              <a16:creationId xmlns:a16="http://schemas.microsoft.com/office/drawing/2014/main" id="{C7445C1D-3567-46B7-AF8B-5013C3B11B25}"/>
            </a:ext>
          </a:extLst>
        </cdr:cNvPr>
        <cdr:cNvSpPr txBox="1"/>
      </cdr:nvSpPr>
      <cdr:spPr>
        <a:xfrm xmlns:a="http://schemas.openxmlformats.org/drawingml/2006/main">
          <a:off x="7239000" y="3218715"/>
          <a:ext cx="533400" cy="307777"/>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400" dirty="0">
              <a:latin typeface="Arial" panose="020B0604020202020204" pitchFamily="34" charset="0"/>
              <a:cs typeface="Arial" panose="020B0604020202020204" pitchFamily="34" charset="0"/>
            </a:rPr>
            <a:t>N/A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defRPr sz="1200"/>
            </a:lvl1pPr>
          </a:lstStyle>
          <a:p>
            <a:pPr>
              <a:defRPr/>
            </a:pPr>
            <a:endParaRPr lang="en-US" dirty="0"/>
          </a:p>
        </p:txBody>
      </p:sp>
      <p:sp>
        <p:nvSpPr>
          <p:cNvPr id="71683"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lgn="r">
              <a:defRPr sz="1200"/>
            </a:lvl1pPr>
          </a:lstStyle>
          <a:p>
            <a:pPr>
              <a:defRPr/>
            </a:pPr>
            <a:endParaRPr lang="en-US" dirty="0"/>
          </a:p>
        </p:txBody>
      </p:sp>
      <p:sp>
        <p:nvSpPr>
          <p:cNvPr id="71684"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defRPr sz="1200"/>
            </a:lvl1pPr>
          </a:lstStyle>
          <a:p>
            <a:pPr>
              <a:defRPr/>
            </a:pPr>
            <a:endParaRPr lang="en-US" dirty="0"/>
          </a:p>
        </p:txBody>
      </p:sp>
      <p:sp>
        <p:nvSpPr>
          <p:cNvPr id="71685"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lgn="r">
              <a:defRPr sz="1200"/>
            </a:lvl1pPr>
          </a:lstStyle>
          <a:p>
            <a:pPr>
              <a:defRPr/>
            </a:pPr>
            <a:fld id="{6B79A5E7-7CEE-4F75-97FC-28A102CF98F2}" type="slidenum">
              <a:rPr lang="en-US"/>
              <a:pPr>
                <a:defRPr/>
              </a:pPr>
              <a:t>‹#›</a:t>
            </a:fld>
            <a:endParaRPr lang="en-US" dirty="0"/>
          </a:p>
        </p:txBody>
      </p:sp>
    </p:spTree>
    <p:extLst>
      <p:ext uri="{BB962C8B-B14F-4D97-AF65-F5344CB8AC3E}">
        <p14:creationId xmlns:p14="http://schemas.microsoft.com/office/powerpoint/2010/main" val="3418164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defRPr sz="1200"/>
            </a:lvl1pPr>
          </a:lstStyle>
          <a:p>
            <a:pPr>
              <a:defRPr/>
            </a:pPr>
            <a:endParaRPr lang="en-US" dirty="0"/>
          </a:p>
        </p:txBody>
      </p:sp>
      <p:sp>
        <p:nvSpPr>
          <p:cNvPr id="4096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lgn="r">
              <a:defRPr sz="1200"/>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2514600" y="150813"/>
            <a:ext cx="2236788" cy="1677987"/>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76200" y="1828800"/>
            <a:ext cx="6932578" cy="731520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096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defRPr sz="1200"/>
            </a:lvl1pPr>
          </a:lstStyle>
          <a:p>
            <a:pPr>
              <a:defRPr/>
            </a:pPr>
            <a:endParaRPr lang="en-US" dirty="0"/>
          </a:p>
        </p:txBody>
      </p:sp>
      <p:sp>
        <p:nvSpPr>
          <p:cNvPr id="4096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lgn="r">
              <a:defRPr sz="1200"/>
            </a:lvl1pPr>
          </a:lstStyle>
          <a:p>
            <a:pPr>
              <a:defRPr/>
            </a:pPr>
            <a:fld id="{5012FC22-9ED1-4DD0-AD10-1F10BDD3DF47}" type="slidenum">
              <a:rPr lang="en-US"/>
              <a:pPr>
                <a:defRPr/>
              </a:pPr>
              <a:t>‹#›</a:t>
            </a:fld>
            <a:endParaRPr lang="en-US" dirty="0"/>
          </a:p>
        </p:txBody>
      </p:sp>
    </p:spTree>
    <p:extLst>
      <p:ext uri="{BB962C8B-B14F-4D97-AF65-F5344CB8AC3E}">
        <p14:creationId xmlns:p14="http://schemas.microsoft.com/office/powerpoint/2010/main" val="21578952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5447715D-FC68-43A0-986D-3439D73270F1}" type="slidenum">
              <a:rPr lang="en-US" smtClean="0"/>
              <a:pPr/>
              <a:t>1</a:t>
            </a:fld>
            <a:endParaRPr lang="en-US" dirty="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effectLst/>
              <a:latin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123325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10</a:t>
            </a:fld>
            <a:endParaRPr lang="en-US" dirty="0"/>
          </a:p>
        </p:txBody>
      </p:sp>
    </p:spTree>
    <p:extLst>
      <p:ext uri="{BB962C8B-B14F-4D97-AF65-F5344CB8AC3E}">
        <p14:creationId xmlns:p14="http://schemas.microsoft.com/office/powerpoint/2010/main" val="3443670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11</a:t>
            </a:fld>
            <a:endParaRPr lang="en-US" dirty="0"/>
          </a:p>
        </p:txBody>
      </p:sp>
    </p:spTree>
    <p:extLst>
      <p:ext uri="{BB962C8B-B14F-4D97-AF65-F5344CB8AC3E}">
        <p14:creationId xmlns:p14="http://schemas.microsoft.com/office/powerpoint/2010/main" val="4237329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12</a:t>
            </a:fld>
            <a:endParaRPr lang="en-US" dirty="0"/>
          </a:p>
        </p:txBody>
      </p:sp>
    </p:spTree>
    <p:extLst>
      <p:ext uri="{BB962C8B-B14F-4D97-AF65-F5344CB8AC3E}">
        <p14:creationId xmlns:p14="http://schemas.microsoft.com/office/powerpoint/2010/main" val="595451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13</a:t>
            </a:fld>
            <a:endParaRPr lang="en-US" dirty="0"/>
          </a:p>
        </p:txBody>
      </p:sp>
    </p:spTree>
    <p:extLst>
      <p:ext uri="{BB962C8B-B14F-4D97-AF65-F5344CB8AC3E}">
        <p14:creationId xmlns:p14="http://schemas.microsoft.com/office/powerpoint/2010/main" val="433292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Do more events entered in the system indicate that a district or school is facing greater behavior challenges?</a:t>
            </a:r>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14</a:t>
            </a:fld>
            <a:endParaRPr lang="en-US" dirty="0"/>
          </a:p>
        </p:txBody>
      </p:sp>
    </p:spTree>
    <p:extLst>
      <p:ext uri="{BB962C8B-B14F-4D97-AF65-F5344CB8AC3E}">
        <p14:creationId xmlns:p14="http://schemas.microsoft.com/office/powerpoint/2010/main" val="23700436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15</a:t>
            </a:fld>
            <a:endParaRPr lang="en-US" dirty="0"/>
          </a:p>
        </p:txBody>
      </p:sp>
    </p:spTree>
    <p:extLst>
      <p:ext uri="{BB962C8B-B14F-4D97-AF65-F5344CB8AC3E}">
        <p14:creationId xmlns:p14="http://schemas.microsoft.com/office/powerpoint/2010/main" val="3086882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16</a:t>
            </a:fld>
            <a:endParaRPr lang="en-US" dirty="0"/>
          </a:p>
        </p:txBody>
      </p:sp>
    </p:spTree>
    <p:extLst>
      <p:ext uri="{BB962C8B-B14F-4D97-AF65-F5344CB8AC3E}">
        <p14:creationId xmlns:p14="http://schemas.microsoft.com/office/powerpoint/2010/main" val="9064570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18</a:t>
            </a:fld>
            <a:endParaRPr lang="en-US" dirty="0"/>
          </a:p>
        </p:txBody>
      </p:sp>
    </p:spTree>
    <p:extLst>
      <p:ext uri="{BB962C8B-B14F-4D97-AF65-F5344CB8AC3E}">
        <p14:creationId xmlns:p14="http://schemas.microsoft.com/office/powerpoint/2010/main" val="3744534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19</a:t>
            </a:fld>
            <a:endParaRPr lang="en-US" dirty="0"/>
          </a:p>
        </p:txBody>
      </p:sp>
    </p:spTree>
    <p:extLst>
      <p:ext uri="{BB962C8B-B14F-4D97-AF65-F5344CB8AC3E}">
        <p14:creationId xmlns:p14="http://schemas.microsoft.com/office/powerpoint/2010/main" val="1726240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21</a:t>
            </a:fld>
            <a:endParaRPr lang="en-US" dirty="0"/>
          </a:p>
        </p:txBody>
      </p:sp>
    </p:spTree>
    <p:extLst>
      <p:ext uri="{BB962C8B-B14F-4D97-AF65-F5344CB8AC3E}">
        <p14:creationId xmlns:p14="http://schemas.microsoft.com/office/powerpoint/2010/main" val="3935815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a:t>
            </a:fld>
            <a:endParaRPr lang="en-US" dirty="0"/>
          </a:p>
        </p:txBody>
      </p:sp>
    </p:spTree>
    <p:extLst>
      <p:ext uri="{BB962C8B-B14F-4D97-AF65-F5344CB8AC3E}">
        <p14:creationId xmlns:p14="http://schemas.microsoft.com/office/powerpoint/2010/main" val="369918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23</a:t>
            </a:fld>
            <a:endParaRPr lang="en-US" dirty="0"/>
          </a:p>
        </p:txBody>
      </p:sp>
    </p:spTree>
    <p:extLst>
      <p:ext uri="{BB962C8B-B14F-4D97-AF65-F5344CB8AC3E}">
        <p14:creationId xmlns:p14="http://schemas.microsoft.com/office/powerpoint/2010/main" val="651283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200"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24</a:t>
            </a:fld>
            <a:endParaRPr lang="en-US" dirty="0"/>
          </a:p>
        </p:txBody>
      </p:sp>
    </p:spTree>
    <p:extLst>
      <p:ext uri="{BB962C8B-B14F-4D97-AF65-F5344CB8AC3E}">
        <p14:creationId xmlns:p14="http://schemas.microsoft.com/office/powerpoint/2010/main" val="3163512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25</a:t>
            </a:fld>
            <a:endParaRPr lang="en-US" dirty="0"/>
          </a:p>
        </p:txBody>
      </p:sp>
    </p:spTree>
    <p:extLst>
      <p:ext uri="{BB962C8B-B14F-4D97-AF65-F5344CB8AC3E}">
        <p14:creationId xmlns:p14="http://schemas.microsoft.com/office/powerpoint/2010/main" val="3486904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27</a:t>
            </a:fld>
            <a:endParaRPr lang="en-US" dirty="0"/>
          </a:p>
        </p:txBody>
      </p:sp>
    </p:spTree>
    <p:extLst>
      <p:ext uri="{BB962C8B-B14F-4D97-AF65-F5344CB8AC3E}">
        <p14:creationId xmlns:p14="http://schemas.microsoft.com/office/powerpoint/2010/main" val="28188178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200" i="1"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28</a:t>
            </a:fld>
            <a:endParaRPr lang="en-US" dirty="0"/>
          </a:p>
        </p:txBody>
      </p:sp>
    </p:spTree>
    <p:extLst>
      <p:ext uri="{BB962C8B-B14F-4D97-AF65-F5344CB8AC3E}">
        <p14:creationId xmlns:p14="http://schemas.microsoft.com/office/powerpoint/2010/main" val="28378400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29</a:t>
            </a:fld>
            <a:endParaRPr lang="en-US" dirty="0"/>
          </a:p>
        </p:txBody>
      </p:sp>
    </p:spTree>
    <p:extLst>
      <p:ext uri="{BB962C8B-B14F-4D97-AF65-F5344CB8AC3E}">
        <p14:creationId xmlns:p14="http://schemas.microsoft.com/office/powerpoint/2010/main" val="32335697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30</a:t>
            </a:fld>
            <a:endParaRPr lang="en-US" dirty="0"/>
          </a:p>
        </p:txBody>
      </p:sp>
    </p:spTree>
    <p:extLst>
      <p:ext uri="{BB962C8B-B14F-4D97-AF65-F5344CB8AC3E}">
        <p14:creationId xmlns:p14="http://schemas.microsoft.com/office/powerpoint/2010/main" val="42210640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pPr>
                <a:defRPr/>
              </a:pPr>
              <a:t>31</a:t>
            </a:fld>
            <a:endParaRPr lang="en-US" dirty="0"/>
          </a:p>
        </p:txBody>
      </p:sp>
    </p:spTree>
    <p:extLst>
      <p:ext uri="{BB962C8B-B14F-4D97-AF65-F5344CB8AC3E}">
        <p14:creationId xmlns:p14="http://schemas.microsoft.com/office/powerpoint/2010/main" val="15381449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32</a:t>
            </a:fld>
            <a:endParaRPr lang="en-US" dirty="0"/>
          </a:p>
        </p:txBody>
      </p:sp>
    </p:spTree>
    <p:extLst>
      <p:ext uri="{BB962C8B-B14F-4D97-AF65-F5344CB8AC3E}">
        <p14:creationId xmlns:p14="http://schemas.microsoft.com/office/powerpoint/2010/main" val="36619999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33</a:t>
            </a:fld>
            <a:endParaRPr lang="en-US" dirty="0"/>
          </a:p>
        </p:txBody>
      </p:sp>
    </p:spTree>
    <p:extLst>
      <p:ext uri="{BB962C8B-B14F-4D97-AF65-F5344CB8AC3E}">
        <p14:creationId xmlns:p14="http://schemas.microsoft.com/office/powerpoint/2010/main" val="4269971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a:t>
            </a:fld>
            <a:endParaRPr lang="en-US" dirty="0"/>
          </a:p>
        </p:txBody>
      </p:sp>
    </p:spTree>
    <p:extLst>
      <p:ext uri="{BB962C8B-B14F-4D97-AF65-F5344CB8AC3E}">
        <p14:creationId xmlns:p14="http://schemas.microsoft.com/office/powerpoint/2010/main" val="34846832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34</a:t>
            </a:fld>
            <a:endParaRPr lang="en-US" dirty="0"/>
          </a:p>
        </p:txBody>
      </p:sp>
    </p:spTree>
    <p:extLst>
      <p:ext uri="{BB962C8B-B14F-4D97-AF65-F5344CB8AC3E}">
        <p14:creationId xmlns:p14="http://schemas.microsoft.com/office/powerpoint/2010/main" val="2618127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35</a:t>
            </a:fld>
            <a:endParaRPr lang="en-US" dirty="0"/>
          </a:p>
        </p:txBody>
      </p:sp>
    </p:spTree>
    <p:extLst>
      <p:ext uri="{BB962C8B-B14F-4D97-AF65-F5344CB8AC3E}">
        <p14:creationId xmlns:p14="http://schemas.microsoft.com/office/powerpoint/2010/main" val="8627604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36</a:t>
            </a:fld>
            <a:endParaRPr lang="en-US" dirty="0"/>
          </a:p>
        </p:txBody>
      </p:sp>
    </p:spTree>
    <p:extLst>
      <p:ext uri="{BB962C8B-B14F-4D97-AF65-F5344CB8AC3E}">
        <p14:creationId xmlns:p14="http://schemas.microsoft.com/office/powerpoint/2010/main" val="42285041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37</a:t>
            </a:fld>
            <a:endParaRPr lang="en-US" dirty="0"/>
          </a:p>
        </p:txBody>
      </p:sp>
    </p:spTree>
    <p:extLst>
      <p:ext uri="{BB962C8B-B14F-4D97-AF65-F5344CB8AC3E}">
        <p14:creationId xmlns:p14="http://schemas.microsoft.com/office/powerpoint/2010/main" val="31111687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38</a:t>
            </a:fld>
            <a:endParaRPr lang="en-US" dirty="0"/>
          </a:p>
        </p:txBody>
      </p:sp>
    </p:spTree>
    <p:extLst>
      <p:ext uri="{BB962C8B-B14F-4D97-AF65-F5344CB8AC3E}">
        <p14:creationId xmlns:p14="http://schemas.microsoft.com/office/powerpoint/2010/main" val="35374691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39</a:t>
            </a:fld>
            <a:endParaRPr lang="en-US" dirty="0"/>
          </a:p>
        </p:txBody>
      </p:sp>
    </p:spTree>
    <p:extLst>
      <p:ext uri="{BB962C8B-B14F-4D97-AF65-F5344CB8AC3E}">
        <p14:creationId xmlns:p14="http://schemas.microsoft.com/office/powerpoint/2010/main" val="30154456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40</a:t>
            </a:fld>
            <a:endParaRPr lang="en-US" dirty="0"/>
          </a:p>
        </p:txBody>
      </p:sp>
    </p:spTree>
    <p:extLst>
      <p:ext uri="{BB962C8B-B14F-4D97-AF65-F5344CB8AC3E}">
        <p14:creationId xmlns:p14="http://schemas.microsoft.com/office/powerpoint/2010/main" val="6429413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41</a:t>
            </a:fld>
            <a:endParaRPr lang="en-US" dirty="0"/>
          </a:p>
        </p:txBody>
      </p:sp>
    </p:spTree>
    <p:extLst>
      <p:ext uri="{BB962C8B-B14F-4D97-AF65-F5344CB8AC3E}">
        <p14:creationId xmlns:p14="http://schemas.microsoft.com/office/powerpoint/2010/main" val="27666104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42</a:t>
            </a:fld>
            <a:endParaRPr lang="en-US" dirty="0"/>
          </a:p>
        </p:txBody>
      </p:sp>
    </p:spTree>
    <p:extLst>
      <p:ext uri="{BB962C8B-B14F-4D97-AF65-F5344CB8AC3E}">
        <p14:creationId xmlns:p14="http://schemas.microsoft.com/office/powerpoint/2010/main" val="15269933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a:p>
            <a:endParaRPr lang="en-US" i="0"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012FC22-9ED1-4DD0-AD10-1F10BDD3DF4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317071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b="0" i="0" dirty="0"/>
          </a:p>
          <a:p>
            <a:pPr marL="0" marR="0" algn="just">
              <a:spcBef>
                <a:spcPts val="0"/>
              </a:spcBef>
              <a:spcAft>
                <a:spcPts val="0"/>
              </a:spcAft>
            </a:pPr>
            <a:endParaRPr lang="en-US" b="0" i="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a:t>
            </a:fld>
            <a:endParaRPr lang="en-US" dirty="0"/>
          </a:p>
        </p:txBody>
      </p:sp>
    </p:spTree>
    <p:extLst>
      <p:ext uri="{BB962C8B-B14F-4D97-AF65-F5344CB8AC3E}">
        <p14:creationId xmlns:p14="http://schemas.microsoft.com/office/powerpoint/2010/main" val="581300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45</a:t>
            </a:fld>
            <a:endParaRPr lang="en-US" dirty="0"/>
          </a:p>
        </p:txBody>
      </p:sp>
    </p:spTree>
    <p:extLst>
      <p:ext uri="{BB962C8B-B14F-4D97-AF65-F5344CB8AC3E}">
        <p14:creationId xmlns:p14="http://schemas.microsoft.com/office/powerpoint/2010/main" val="21102997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47</a:t>
            </a:fld>
            <a:endParaRPr lang="en-US" dirty="0"/>
          </a:p>
        </p:txBody>
      </p:sp>
    </p:spTree>
    <p:extLst>
      <p:ext uri="{BB962C8B-B14F-4D97-AF65-F5344CB8AC3E}">
        <p14:creationId xmlns:p14="http://schemas.microsoft.com/office/powerpoint/2010/main" val="2529438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b="0" i="0" dirty="0"/>
          </a:p>
          <a:p>
            <a:pPr marL="0" marR="0" algn="just">
              <a:spcBef>
                <a:spcPts val="0"/>
              </a:spcBef>
              <a:spcAft>
                <a:spcPts val="0"/>
              </a:spcAft>
            </a:pPr>
            <a:endParaRPr lang="en-US" b="0" i="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5</a:t>
            </a:fld>
            <a:endParaRPr lang="en-US" dirty="0"/>
          </a:p>
        </p:txBody>
      </p:sp>
    </p:spTree>
    <p:extLst>
      <p:ext uri="{BB962C8B-B14F-4D97-AF65-F5344CB8AC3E}">
        <p14:creationId xmlns:p14="http://schemas.microsoft.com/office/powerpoint/2010/main" val="4120940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a:p>
            <a:endParaRPr lang="en-US" i="0" dirty="0"/>
          </a:p>
          <a:p>
            <a:endParaRPr lang="en-US" i="0"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012FC22-9ED1-4DD0-AD10-1F10BDD3DF4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93416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7</a:t>
            </a:fld>
            <a:endParaRPr lang="en-US" dirty="0"/>
          </a:p>
        </p:txBody>
      </p:sp>
    </p:spTree>
    <p:extLst>
      <p:ext uri="{BB962C8B-B14F-4D97-AF65-F5344CB8AC3E}">
        <p14:creationId xmlns:p14="http://schemas.microsoft.com/office/powerpoint/2010/main" val="3665436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a:p>
            <a:pPr marL="0" indent="0">
              <a:buFontTx/>
              <a:buNone/>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012FC22-9ED1-4DD0-AD10-1F10BDD3DF4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22075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9</a:t>
            </a:fld>
            <a:endParaRPr lang="en-US" dirty="0"/>
          </a:p>
        </p:txBody>
      </p:sp>
    </p:spTree>
    <p:extLst>
      <p:ext uri="{BB962C8B-B14F-4D97-AF65-F5344CB8AC3E}">
        <p14:creationId xmlns:p14="http://schemas.microsoft.com/office/powerpoint/2010/main" val="354138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alibri" panose="020F0502020204030204" pitchFamily="34" charset="0"/>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atin typeface="Calibri" panose="020F0502020204030204" pitchFamily="34" charset="0"/>
              </a:defRPr>
            </a:lvl1pPr>
            <a:extLst/>
          </a:lstStyle>
          <a:p>
            <a:r>
              <a:rPr kumimoji="0" lang="en-US" dirty="0"/>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dirty="0"/>
              <a:t>Click to edit Master subtitle style</a:t>
            </a:r>
          </a:p>
        </p:txBody>
      </p:sp>
      <p:sp>
        <p:nvSpPr>
          <p:cNvPr id="4" name="Date Placeholder 3"/>
          <p:cNvSpPr>
            <a:spLocks noGrp="1"/>
          </p:cNvSpPr>
          <p:nvPr>
            <p:ph type="dt" sz="half" idx="10"/>
          </p:nvPr>
        </p:nvSpPr>
        <p:spPr/>
        <p:txBody>
          <a:bodyPr/>
          <a:lstStyle>
            <a:lvl1pPr>
              <a:defRPr>
                <a:latin typeface="Calibri" panose="020F050202020403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Calibri" panose="020F0502020204030204" pitchFamily="34" charset="0"/>
              </a:defRPr>
            </a:lvl1pPr>
          </a:lstStyle>
          <a:p>
            <a:pPr>
              <a:defRPr/>
            </a:pPr>
            <a:fld id="{45F10C2D-1811-4775-8A92-E3A1F584CE33}" type="slidenum">
              <a:rPr lang="en-US" smtClean="0"/>
              <a:pPr>
                <a:defRPr/>
              </a:pPr>
              <a:t>‹#›</a:t>
            </a:fld>
            <a:endParaRPr lang="en-US" dirty="0"/>
          </a:p>
        </p:txBody>
      </p:sp>
      <p:sp>
        <p:nvSpPr>
          <p:cNvPr id="10" name="Rectangle 9"/>
          <p:cNvSpPr/>
          <p:nvPr/>
        </p:nvSpPr>
        <p:spPr bwMode="invGray">
          <a:xfrm>
            <a:off x="0" y="5128334"/>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p>
            <a:pPr>
              <a:defRPr/>
            </a:pPr>
            <a:fld id="{26FED307-6808-48F4-B0C3-65A3BBF31726}"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bwMode="ltGray">
          <a:xfrm>
            <a:off x="6647689" y="0"/>
            <a:ext cx="2514601" cy="685800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2" name="Vertical Title 1"/>
          <p:cNvSpPr>
            <a:spLocks noGrp="1"/>
          </p:cNvSpPr>
          <p:nvPr>
            <p:ph type="title" orient="vert"/>
          </p:nvPr>
        </p:nvSpPr>
        <p:spPr>
          <a:xfrm>
            <a:off x="6781800" y="274640"/>
            <a:ext cx="1905000" cy="5851525"/>
          </a:xfrm>
        </p:spPr>
        <p:txBody>
          <a:bodyPr vert="eaVert"/>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Vertical Text Placeholder 2"/>
          <p:cNvSpPr>
            <a:spLocks noGrp="1"/>
          </p:cNvSpPr>
          <p:nvPr>
            <p:ph type="body" orient="vert" idx="1"/>
          </p:nvPr>
        </p:nvSpPr>
        <p:spPr>
          <a:xfrm>
            <a:off x="457200" y="304801"/>
            <a:ext cx="6019800" cy="5851525"/>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a:xfrm>
            <a:off x="2640598" y="6377460"/>
            <a:ext cx="3836404" cy="365125"/>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4C8BDE9E-2670-4954-96AB-847E0292FC3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lvl1pPr algn="ctr">
              <a:defRPr>
                <a:latin typeface="Calibri" panose="020F0502020204030204" pitchFamily="34" charset="0"/>
                <a:cs typeface="Arial" panose="020B0604020202020204" pitchFamily="34" charset="0"/>
              </a:defRPr>
            </a:lvl1pPr>
            <a:extLst/>
          </a:lstStyle>
          <a:p>
            <a:r>
              <a:rPr kumimoji="0" lang="en-US" dirty="0"/>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cs typeface="Arial" panose="020B0604020202020204" pitchFamily="34" charset="0"/>
              </a:defRPr>
            </a:lvl1pPr>
            <a:lvl2pPr>
              <a:defRPr>
                <a:latin typeface="Calibri" panose="020F0502020204030204" pitchFamily="34" charset="0"/>
                <a:cs typeface="Arial" panose="020B0604020202020204" pitchFamily="34" charset="0"/>
              </a:defRPr>
            </a:lvl2pPr>
            <a:lvl3pPr>
              <a:defRPr>
                <a:latin typeface="Calibri" panose="020F0502020204030204" pitchFamily="34" charset="0"/>
                <a:cs typeface="Arial" panose="020B0604020202020204" pitchFamily="34" charset="0"/>
              </a:defRPr>
            </a:lvl3pPr>
            <a:lvl4pPr>
              <a:defRPr>
                <a:latin typeface="Calibri" panose="020F0502020204030204" pitchFamily="34" charset="0"/>
                <a:cs typeface="Arial" panose="020B0604020202020204" pitchFamily="34" charset="0"/>
              </a:defRPr>
            </a:lvl4pPr>
            <a:lvl5pPr>
              <a:defRPr>
                <a:latin typeface="Calibri" panose="020F0502020204030204" pitchFamily="34" charset="0"/>
                <a:cs typeface="Arial" panose="020B0604020202020204"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6341818-0A42-41AA-9C03-F736148CE49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29464" y="0"/>
            <a:ext cx="9144000" cy="260252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alibri" panose="020F0502020204030204" pitchFamily="34" charset="0"/>
              <a:cs typeface="Arial" panose="020B0604020202020204" pitchFamily="34" charset="0"/>
            </a:endParaRPr>
          </a:p>
        </p:txBody>
      </p:sp>
      <p:sp>
        <p:nvSpPr>
          <p:cNvPr id="12" name="Rectangle 11"/>
          <p:cNvSpPr/>
          <p:nvPr/>
        </p:nvSpPr>
        <p:spPr bwMode="invGray">
          <a:xfrm>
            <a:off x="0" y="2602520"/>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atin typeface="Calibri" panose="020F0502020204030204" pitchFamily="34" charset="0"/>
                <a:cs typeface="Arial" panose="020B0604020202020204" pitchFamily="34" charset="0"/>
              </a:defRPr>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lvl1pPr>
              <a:defRPr>
                <a:latin typeface="Calibri" panose="020F050202020403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Arial" panose="020B0604020202020204" pitchFamily="34" charset="0"/>
              </a:defRPr>
            </a:lvl1pPr>
          </a:lstStyle>
          <a:p>
            <a:pPr>
              <a:defRPr/>
            </a:pPr>
            <a:fld id="{C8992EAB-2577-4356-B77E-501B5B2E382D}"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13281" y="152401"/>
            <a:ext cx="8229600" cy="1251062"/>
          </a:xfrm>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Content Placeholder 2"/>
          <p:cNvSpPr>
            <a:spLocks noGrp="1"/>
          </p:cNvSpPr>
          <p:nvPr>
            <p:ph sz="half" idx="1"/>
          </p:nvPr>
        </p:nvSpPr>
        <p:spPr>
          <a:xfrm>
            <a:off x="513281" y="1773936"/>
            <a:ext cx="4038600" cy="4623816"/>
          </a:xfrm>
        </p:spPr>
        <p:txBody>
          <a:bodyPr lIns="91440"/>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704281" y="1773936"/>
            <a:ext cx="4038600" cy="4623816"/>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a:xfrm>
            <a:off x="513281" y="6476999"/>
            <a:ext cx="2133600" cy="274320"/>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Footer Placeholder 5"/>
          <p:cNvSpPr>
            <a:spLocks noGrp="1"/>
          </p:cNvSpPr>
          <p:nvPr>
            <p:ph type="ftr" sz="quarter" idx="11"/>
          </p:nvPr>
        </p:nvSpPr>
        <p:spPr>
          <a:xfrm>
            <a:off x="2696678" y="6476999"/>
            <a:ext cx="5507719" cy="274320"/>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EA062AD6-6A33-4C0E-BB35-55E63D5EE7C7}"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16E97C97-7D5A-4FAB-BF1B-9752EC67A710}"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F856442A-2528-4BAB-A598-E74533CCF4EC}"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2DB8A020-EFCC-4A4B-BAA6-437DFE256875}"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atin typeface="Arial" panose="020B0604020202020204" pitchFamily="34" charset="0"/>
                <a:cs typeface="Arial" panose="020B0604020202020204" pitchFamily="34" charset="0"/>
              </a:defRPr>
            </a:lvl1pPr>
            <a:extLst/>
          </a:lstStyle>
          <a:p>
            <a:r>
              <a:rPr kumimoji="0" lang="en-US"/>
              <a:t>Click to edit Master title style</a:t>
            </a:r>
          </a:p>
        </p:txBody>
      </p:sp>
      <p:sp>
        <p:nvSpPr>
          <p:cNvPr id="3" name="Content Placeholder 2"/>
          <p:cNvSpPr>
            <a:spLocks noGrp="1"/>
          </p:cNvSpPr>
          <p:nvPr>
            <p:ph idx="1"/>
          </p:nvPr>
        </p:nvSpPr>
        <p:spPr>
          <a:xfrm>
            <a:off x="3019378" y="1743134"/>
            <a:ext cx="5920641" cy="455888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8EF0D484-93E1-4C43-A604-22CD31E8AA73}" type="slidenum">
              <a:rPr lang="en-US" smtClean="0"/>
              <a:pPr>
                <a:defRPr/>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atin typeface="Arial" panose="020B0604020202020204" pitchFamily="34" charset="0"/>
                <a:cs typeface="Arial" panose="020B0604020202020204" pitchFamily="34" charset="0"/>
              </a:defRPr>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a:t>Click icon to add picture</a:t>
            </a:r>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pPr>
              <a:defRPr/>
            </a:pPr>
            <a:fld id="{F595A162-78AA-4849-854A-706701EBA7A0}"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B"/>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7" name="Rectangle 6"/>
          <p:cNvSpPr/>
          <p:nvPr/>
        </p:nvSpPr>
        <p:spPr bwMode="ltGray">
          <a:xfrm>
            <a:off x="2" y="1"/>
            <a:ext cx="9143999" cy="1433733"/>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dirty="0"/>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F8959265-0DF0-4080-B9F1-630107EBAF85}"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rgbClr val="0070C0"/>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0" y="2286000"/>
            <a:ext cx="9144000" cy="2590800"/>
          </a:xfrm>
        </p:spPr>
        <p:txBody>
          <a:bodyPr>
            <a:noAutofit/>
          </a:bodyPr>
          <a:lstStyle/>
          <a:p>
            <a:pPr algn="ctr"/>
            <a:r>
              <a:rPr lang="en-US" sz="3600" dirty="0">
                <a:solidFill>
                  <a:schemeClr val="tx1"/>
                </a:solidFill>
                <a:cs typeface="Calibri" panose="020F0502020204030204" pitchFamily="34" charset="0"/>
              </a:rPr>
              <a:t>Analysis of Student Discipline Data </a:t>
            </a:r>
            <a:br>
              <a:rPr lang="en-US" sz="3600" dirty="0">
                <a:solidFill>
                  <a:schemeClr val="tx1"/>
                </a:solidFill>
                <a:cs typeface="Calibri" panose="020F0502020204030204" pitchFamily="34" charset="0"/>
              </a:rPr>
            </a:br>
            <a:r>
              <a:rPr lang="en-US" sz="3600" dirty="0">
                <a:solidFill>
                  <a:schemeClr val="tx1"/>
                </a:solidFill>
                <a:cs typeface="Calibri" panose="020F0502020204030204" pitchFamily="34" charset="0"/>
              </a:rPr>
              <a:t>In Kentucky Schools And Challenges </a:t>
            </a:r>
            <a:br>
              <a:rPr lang="en-US" sz="3600" dirty="0">
                <a:solidFill>
                  <a:schemeClr val="tx1"/>
                </a:solidFill>
                <a:cs typeface="Calibri" panose="020F0502020204030204" pitchFamily="34" charset="0"/>
              </a:rPr>
            </a:br>
            <a:r>
              <a:rPr lang="en-US" sz="3600" dirty="0">
                <a:solidFill>
                  <a:schemeClr val="tx1"/>
                </a:solidFill>
                <a:cs typeface="Calibri" panose="020F0502020204030204" pitchFamily="34" charset="0"/>
              </a:rPr>
              <a:t>Addressing Persistent Or Severe Behaviors </a:t>
            </a:r>
          </a:p>
        </p:txBody>
      </p:sp>
      <p:sp>
        <p:nvSpPr>
          <p:cNvPr id="3076" name="Rectangle 3"/>
          <p:cNvSpPr>
            <a:spLocks noGrp="1" noChangeArrowheads="1"/>
          </p:cNvSpPr>
          <p:nvPr>
            <p:ph type="subTitle" idx="1"/>
          </p:nvPr>
        </p:nvSpPr>
        <p:spPr>
          <a:xfrm>
            <a:off x="0" y="5206999"/>
            <a:ext cx="9144000" cy="1544320"/>
          </a:xfrm>
        </p:spPr>
        <p:txBody>
          <a:bodyPr>
            <a:normAutofit/>
          </a:bodyPr>
          <a:lstStyle/>
          <a:p>
            <a:pPr algn="ctr" eaLnBrk="1" hangingPunct="1"/>
            <a:r>
              <a:rPr lang="en-US" sz="2400" dirty="0">
                <a:solidFill>
                  <a:schemeClr val="bg1"/>
                </a:solidFill>
                <a:cs typeface="Arial" pitchFamily="34" charset="0"/>
              </a:rPr>
              <a:t>Presentation to the </a:t>
            </a:r>
          </a:p>
          <a:p>
            <a:pPr algn="ctr" eaLnBrk="1" hangingPunct="1"/>
            <a:r>
              <a:rPr lang="en-US" sz="2400" dirty="0">
                <a:solidFill>
                  <a:schemeClr val="bg1"/>
                </a:solidFill>
                <a:cs typeface="Arial" pitchFamily="34" charset="0"/>
              </a:rPr>
              <a:t>Education Accountability and Assessment Review Subcommittee by the</a:t>
            </a:r>
          </a:p>
          <a:p>
            <a:pPr algn="ctr" eaLnBrk="1" hangingPunct="1"/>
            <a:r>
              <a:rPr lang="en-US" sz="2400" dirty="0">
                <a:solidFill>
                  <a:schemeClr val="bg1"/>
                </a:solidFill>
                <a:cs typeface="Arial" pitchFamily="34" charset="0"/>
              </a:rPr>
              <a:t>Office of Education Accountability</a:t>
            </a:r>
          </a:p>
          <a:p>
            <a:pPr algn="ctr" eaLnBrk="1" hangingPunct="1"/>
            <a:r>
              <a:rPr lang="en-US" sz="2400" dirty="0">
                <a:solidFill>
                  <a:schemeClr val="bg1"/>
                </a:solidFill>
                <a:cs typeface="Arial" pitchFamily="34" charset="0"/>
              </a:rPr>
              <a:t>November 4, 2025</a:t>
            </a:r>
          </a:p>
        </p:txBody>
      </p:sp>
      <p:sp>
        <p:nvSpPr>
          <p:cNvPr id="3074" name="Rectangle 15"/>
          <p:cNvSpPr>
            <a:spLocks noGrp="1" noChangeArrowheads="1"/>
          </p:cNvSpPr>
          <p:nvPr>
            <p:ph type="sldNum" sz="quarter" idx="12"/>
          </p:nvPr>
        </p:nvSpPr>
        <p:spPr>
          <a:noFill/>
        </p:spPr>
        <p:txBody>
          <a:bodyPr/>
          <a:lstStyle/>
          <a:p>
            <a:fld id="{E5B1B7EA-8E23-42C0-BB20-69FA2D3ECC56}" type="slidenum">
              <a:rPr lang="en-US" smtClean="0"/>
              <a:pPr/>
              <a:t>1</a:t>
            </a:fld>
            <a:endParaRPr lang="en-US" dirty="0"/>
          </a:p>
        </p:txBody>
      </p:sp>
      <p:pic>
        <p:nvPicPr>
          <p:cNvPr id="78852" name="Picture 4" descr="LRC Seal"/>
          <p:cNvPicPr>
            <a:picLocks noChangeAspect="1" noChangeArrowheads="1"/>
          </p:cNvPicPr>
          <p:nvPr/>
        </p:nvPicPr>
        <p:blipFill>
          <a:blip r:embed="rId3" cstate="print"/>
          <a:srcRect r="86325"/>
          <a:stretch>
            <a:fillRect/>
          </a:stretch>
        </p:blipFill>
        <p:spPr bwMode="auto">
          <a:xfrm>
            <a:off x="3962400" y="381000"/>
            <a:ext cx="1219200" cy="1165998"/>
          </a:xfrm>
          <a:prstGeom prst="rect">
            <a:avLst/>
          </a:prstGeom>
          <a:noFill/>
        </p:spPr>
      </p:pic>
    </p:spTree>
    <p:extLst>
      <p:ext uri="{BB962C8B-B14F-4D97-AF65-F5344CB8AC3E}">
        <p14:creationId xmlns:p14="http://schemas.microsoft.com/office/powerpoint/2010/main" val="402369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64FAB8-8908-47DD-8997-5B2A92982610}"/>
              </a:ext>
            </a:extLst>
          </p:cNvPr>
          <p:cNvSpPr>
            <a:spLocks noGrp="1"/>
          </p:cNvSpPr>
          <p:nvPr>
            <p:ph type="sldNum" sz="quarter" idx="12"/>
          </p:nvPr>
        </p:nvSpPr>
        <p:spPr/>
        <p:txBody>
          <a:bodyPr/>
          <a:lstStyle/>
          <a:p>
            <a:pPr>
              <a:defRPr/>
            </a:pPr>
            <a:fld id="{2DB8A020-EFCC-4A4B-BAA6-437DFE256875}" type="slidenum">
              <a:rPr lang="en-US" smtClean="0"/>
              <a:pPr>
                <a:defRPr/>
              </a:pPr>
              <a:t>10</a:t>
            </a:fld>
            <a:endParaRPr lang="en-US" dirty="0"/>
          </a:p>
        </p:txBody>
      </p:sp>
      <p:graphicFrame>
        <p:nvGraphicFramePr>
          <p:cNvPr id="3" name="Chart 2">
            <a:extLst>
              <a:ext uri="{FF2B5EF4-FFF2-40B4-BE49-F238E27FC236}">
                <a16:creationId xmlns:a16="http://schemas.microsoft.com/office/drawing/2014/main" id="{0AEBEA77-CE99-4643-926B-10D3B8286EBA}"/>
              </a:ext>
            </a:extLst>
          </p:cNvPr>
          <p:cNvGraphicFramePr>
            <a:graphicFrameLocks/>
          </p:cNvGraphicFramePr>
          <p:nvPr>
            <p:extLst>
              <p:ext uri="{D42A27DB-BD31-4B8C-83A1-F6EECF244321}">
                <p14:modId xmlns:p14="http://schemas.microsoft.com/office/powerpoint/2010/main" val="260946650"/>
              </p:ext>
            </p:extLst>
          </p:nvPr>
        </p:nvGraphicFramePr>
        <p:xfrm>
          <a:off x="381000" y="628710"/>
          <a:ext cx="8466260" cy="57720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C9B6C61-B7E3-4090-8A6D-222E8A3B7F91}"/>
              </a:ext>
            </a:extLst>
          </p:cNvPr>
          <p:cNvSpPr txBox="1"/>
          <p:nvPr/>
        </p:nvSpPr>
        <p:spPr>
          <a:xfrm>
            <a:off x="296740" y="228600"/>
            <a:ext cx="8466260" cy="461665"/>
          </a:xfrm>
          <a:prstGeom prst="rect">
            <a:avLst/>
          </a:prstGeom>
          <a:noFill/>
        </p:spPr>
        <p:txBody>
          <a:bodyPr wrap="square">
            <a:spAutoFit/>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Level Of Challenge Reported By Middle School Principals, 2025</a:t>
            </a:r>
          </a:p>
        </p:txBody>
      </p:sp>
      <p:sp>
        <p:nvSpPr>
          <p:cNvPr id="7" name="TextBox 6">
            <a:extLst>
              <a:ext uri="{FF2B5EF4-FFF2-40B4-BE49-F238E27FC236}">
                <a16:creationId xmlns:a16="http://schemas.microsoft.com/office/drawing/2014/main" id="{73D954DB-ACED-4E72-A210-9615527B020E}"/>
              </a:ext>
            </a:extLst>
          </p:cNvPr>
          <p:cNvSpPr txBox="1"/>
          <p:nvPr/>
        </p:nvSpPr>
        <p:spPr>
          <a:xfrm>
            <a:off x="296740" y="6229290"/>
            <a:ext cx="6625725" cy="923330"/>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*such as throwing objects, overturning furniture, and screaming</a:t>
            </a: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4345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64FAB8-8908-47DD-8997-5B2A92982610}"/>
              </a:ext>
            </a:extLst>
          </p:cNvPr>
          <p:cNvSpPr>
            <a:spLocks noGrp="1"/>
          </p:cNvSpPr>
          <p:nvPr>
            <p:ph type="sldNum" sz="quarter" idx="12"/>
          </p:nvPr>
        </p:nvSpPr>
        <p:spPr/>
        <p:txBody>
          <a:bodyPr/>
          <a:lstStyle/>
          <a:p>
            <a:pPr>
              <a:defRPr/>
            </a:pPr>
            <a:fld id="{2DB8A020-EFCC-4A4B-BAA6-437DFE256875}" type="slidenum">
              <a:rPr lang="en-US" smtClean="0"/>
              <a:pPr>
                <a:defRPr/>
              </a:pPr>
              <a:t>11</a:t>
            </a:fld>
            <a:endParaRPr lang="en-US" dirty="0"/>
          </a:p>
        </p:txBody>
      </p:sp>
      <p:graphicFrame>
        <p:nvGraphicFramePr>
          <p:cNvPr id="3" name="Chart 2">
            <a:extLst>
              <a:ext uri="{FF2B5EF4-FFF2-40B4-BE49-F238E27FC236}">
                <a16:creationId xmlns:a16="http://schemas.microsoft.com/office/drawing/2014/main" id="{93EA7FA5-9476-410D-BFC3-D3B4EB850FC0}"/>
              </a:ext>
            </a:extLst>
          </p:cNvPr>
          <p:cNvGraphicFramePr>
            <a:graphicFrameLocks/>
          </p:cNvGraphicFramePr>
          <p:nvPr>
            <p:extLst>
              <p:ext uri="{D42A27DB-BD31-4B8C-83A1-F6EECF244321}">
                <p14:modId xmlns:p14="http://schemas.microsoft.com/office/powerpoint/2010/main" val="157420728"/>
              </p:ext>
            </p:extLst>
          </p:nvPr>
        </p:nvGraphicFramePr>
        <p:xfrm>
          <a:off x="429453" y="684234"/>
          <a:ext cx="8174354" cy="531183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C5E8FA0-6AB1-4024-898E-52C03ECF832D}"/>
              </a:ext>
            </a:extLst>
          </p:cNvPr>
          <p:cNvSpPr txBox="1"/>
          <p:nvPr/>
        </p:nvSpPr>
        <p:spPr>
          <a:xfrm>
            <a:off x="242411" y="203301"/>
            <a:ext cx="8659177" cy="461665"/>
          </a:xfrm>
          <a:prstGeom prst="rect">
            <a:avLst/>
          </a:prstGeom>
          <a:noFill/>
        </p:spPr>
        <p:txBody>
          <a:bodyPr wrap="square">
            <a:spAutoFit/>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Level Of Challenge Reported By Elementary School Principals, 2025</a:t>
            </a:r>
          </a:p>
        </p:txBody>
      </p:sp>
      <p:sp>
        <p:nvSpPr>
          <p:cNvPr id="4" name="TextBox 3">
            <a:extLst>
              <a:ext uri="{FF2B5EF4-FFF2-40B4-BE49-F238E27FC236}">
                <a16:creationId xmlns:a16="http://schemas.microsoft.com/office/drawing/2014/main" id="{5CAEC8EB-A63F-426A-82DE-AA99D8CCBE2F}"/>
              </a:ext>
            </a:extLst>
          </p:cNvPr>
          <p:cNvSpPr txBox="1"/>
          <p:nvPr/>
        </p:nvSpPr>
        <p:spPr>
          <a:xfrm>
            <a:off x="609600" y="5996066"/>
            <a:ext cx="6625725" cy="923330"/>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*such as throwing objects, overturning furniture, and screaming</a:t>
            </a: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10753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5DF80-816F-4A68-861B-6E9C8A18A0AF}"/>
              </a:ext>
            </a:extLst>
          </p:cNvPr>
          <p:cNvSpPr>
            <a:spLocks noGrp="1"/>
          </p:cNvSpPr>
          <p:nvPr>
            <p:ph type="title"/>
          </p:nvPr>
        </p:nvSpPr>
        <p:spPr/>
        <p:txBody>
          <a:bodyPr>
            <a:normAutofit fontScale="90000"/>
          </a:bodyPr>
          <a:lstStyle/>
          <a:p>
            <a:r>
              <a:rPr kumimoji="0" lang="en-US" sz="4100" b="1" i="0" u="none" strike="noStrike" kern="1200" cap="none" spc="0" normalizeH="0" baseline="0" noProof="0" dirty="0">
                <a:ln>
                  <a:noFill/>
                </a:ln>
                <a:solidFill>
                  <a:prstClr val="white"/>
                </a:solidFill>
                <a:effectLst/>
                <a:uLnTx/>
                <a:uFillTx/>
                <a:latin typeface="Calibri" panose="020F0502020204030204" pitchFamily="34" charset="0"/>
                <a:ea typeface="+mj-ea"/>
                <a:cs typeface="Arial" panose="020B0604020202020204" pitchFamily="34" charset="0"/>
              </a:rPr>
              <a:t>Statewide </a:t>
            </a:r>
            <a:r>
              <a:rPr lang="en-US" sz="4100" dirty="0">
                <a:solidFill>
                  <a:prstClr val="white"/>
                </a:solidFill>
              </a:rPr>
              <a:t>Percentage Of Students With One Or More Behavior Events, 2024</a:t>
            </a:r>
            <a:endParaRPr lang="en-US" dirty="0"/>
          </a:p>
        </p:txBody>
      </p:sp>
      <p:graphicFrame>
        <p:nvGraphicFramePr>
          <p:cNvPr id="5" name="Content Placeholder 4">
            <a:extLst>
              <a:ext uri="{FF2B5EF4-FFF2-40B4-BE49-F238E27FC236}">
                <a16:creationId xmlns:a16="http://schemas.microsoft.com/office/drawing/2014/main" id="{4F6CD550-5899-4657-AFA9-8E2803187CC8}"/>
              </a:ext>
            </a:extLst>
          </p:cNvPr>
          <p:cNvGraphicFramePr>
            <a:graphicFrameLocks noGrp="1"/>
          </p:cNvGraphicFramePr>
          <p:nvPr>
            <p:ph idx="1"/>
            <p:extLst>
              <p:ext uri="{D42A27DB-BD31-4B8C-83A1-F6EECF244321}">
                <p14:modId xmlns:p14="http://schemas.microsoft.com/office/powerpoint/2010/main" val="1970518903"/>
              </p:ext>
            </p:extLst>
          </p:nvPr>
        </p:nvGraphicFramePr>
        <p:xfrm>
          <a:off x="457199" y="1609563"/>
          <a:ext cx="8229600" cy="4029237"/>
        </p:xfrm>
        <a:graphic>
          <a:graphicData uri="http://schemas.openxmlformats.org/drawingml/2006/table">
            <a:tbl>
              <a:tblPr firstRow="1" firstCol="1" bandRow="1"/>
              <a:tblGrid>
                <a:gridCol w="2796369">
                  <a:extLst>
                    <a:ext uri="{9D8B030D-6E8A-4147-A177-3AD203B41FA5}">
                      <a16:colId xmlns:a16="http://schemas.microsoft.com/office/drawing/2014/main" val="1482328642"/>
                    </a:ext>
                  </a:extLst>
                </a:gridCol>
                <a:gridCol w="1239286">
                  <a:extLst>
                    <a:ext uri="{9D8B030D-6E8A-4147-A177-3AD203B41FA5}">
                      <a16:colId xmlns:a16="http://schemas.microsoft.com/office/drawing/2014/main" val="963254661"/>
                    </a:ext>
                  </a:extLst>
                </a:gridCol>
                <a:gridCol w="1062597">
                  <a:extLst>
                    <a:ext uri="{9D8B030D-6E8A-4147-A177-3AD203B41FA5}">
                      <a16:colId xmlns:a16="http://schemas.microsoft.com/office/drawing/2014/main" val="3780736164"/>
                    </a:ext>
                  </a:extLst>
                </a:gridCol>
                <a:gridCol w="919036">
                  <a:extLst>
                    <a:ext uri="{9D8B030D-6E8A-4147-A177-3AD203B41FA5}">
                      <a16:colId xmlns:a16="http://schemas.microsoft.com/office/drawing/2014/main" val="2400165147"/>
                    </a:ext>
                  </a:extLst>
                </a:gridCol>
                <a:gridCol w="1240514">
                  <a:extLst>
                    <a:ext uri="{9D8B030D-6E8A-4147-A177-3AD203B41FA5}">
                      <a16:colId xmlns:a16="http://schemas.microsoft.com/office/drawing/2014/main" val="903719203"/>
                    </a:ext>
                  </a:extLst>
                </a:gridCol>
                <a:gridCol w="971798">
                  <a:extLst>
                    <a:ext uri="{9D8B030D-6E8A-4147-A177-3AD203B41FA5}">
                      <a16:colId xmlns:a16="http://schemas.microsoft.com/office/drawing/2014/main" val="3408661912"/>
                    </a:ext>
                  </a:extLst>
                </a:gridCol>
              </a:tblGrid>
              <a:tr h="1611696">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 </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Event Category</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1 or more</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3 or more</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5 or more</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10 or more</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20 or more</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0119157"/>
                  </a:ext>
                </a:extLst>
              </a:tr>
              <a:tr h="805847">
                <a:tc>
                  <a:txBody>
                    <a:bodyPr/>
                    <a:lstStyle/>
                    <a:p>
                      <a:pPr marL="0" marR="0" algn="l">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Law Violation</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5.1%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&lt;0.1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&lt;0.1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083771"/>
                  </a:ext>
                </a:extLst>
              </a:tr>
              <a:tr h="805847">
                <a:tc>
                  <a:txBody>
                    <a:bodyPr/>
                    <a:lstStyle/>
                    <a:p>
                      <a:pPr marL="0" marR="0" algn="l">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Board Violation</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12.0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3.6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87086837"/>
                  </a:ext>
                </a:extLst>
              </a:tr>
              <a:tr h="805847">
                <a:tc>
                  <a:txBody>
                    <a:bodyPr/>
                    <a:lstStyle/>
                    <a:p>
                      <a:pPr marL="0" marR="0" algn="l">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Any Behavior Event</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14.3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4.5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2.3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0.1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4298904"/>
                  </a:ext>
                </a:extLst>
              </a:tr>
            </a:tbl>
          </a:graphicData>
        </a:graphic>
      </p:graphicFrame>
      <p:sp>
        <p:nvSpPr>
          <p:cNvPr id="4" name="Slide Number Placeholder 3">
            <a:extLst>
              <a:ext uri="{FF2B5EF4-FFF2-40B4-BE49-F238E27FC236}">
                <a16:creationId xmlns:a16="http://schemas.microsoft.com/office/drawing/2014/main" id="{6B00B461-9D70-496A-90B6-0ACC29675C8B}"/>
              </a:ext>
            </a:extLst>
          </p:cNvPr>
          <p:cNvSpPr>
            <a:spLocks noGrp="1"/>
          </p:cNvSpPr>
          <p:nvPr>
            <p:ph type="sldNum" sz="quarter" idx="12"/>
          </p:nvPr>
        </p:nvSpPr>
        <p:spPr/>
        <p:txBody>
          <a:bodyPr/>
          <a:lstStyle/>
          <a:p>
            <a:pPr>
              <a:defRPr/>
            </a:pPr>
            <a:fld id="{E6341818-0A42-41AA-9C03-F736148CE495}" type="slidenum">
              <a:rPr lang="en-US" smtClean="0"/>
              <a:pPr>
                <a:defRPr/>
              </a:pPr>
              <a:t>12</a:t>
            </a:fld>
            <a:endParaRPr lang="en-US" dirty="0"/>
          </a:p>
        </p:txBody>
      </p:sp>
      <p:sp>
        <p:nvSpPr>
          <p:cNvPr id="3" name="TextBox 2">
            <a:extLst>
              <a:ext uri="{FF2B5EF4-FFF2-40B4-BE49-F238E27FC236}">
                <a16:creationId xmlns:a16="http://schemas.microsoft.com/office/drawing/2014/main" id="{83CB9514-F3BC-4F81-A43D-13A733B3BE1C}"/>
              </a:ext>
            </a:extLst>
          </p:cNvPr>
          <p:cNvSpPr txBox="1"/>
          <p:nvPr/>
        </p:nvSpPr>
        <p:spPr>
          <a:xfrm>
            <a:off x="533400" y="6321551"/>
            <a:ext cx="5257800" cy="381001"/>
          </a:xfrm>
          <a:prstGeom prst="rect">
            <a:avLst/>
          </a:prstGeom>
          <a:noFill/>
        </p:spPr>
        <p:txBody>
          <a:bodyPr wrap="square" rtlCol="0">
            <a:spAutoFit/>
          </a:bodyPr>
          <a:lstStyle/>
          <a:p>
            <a:endParaRPr lang="en-US" dirty="0"/>
          </a:p>
        </p:txBody>
      </p:sp>
      <p:sp>
        <p:nvSpPr>
          <p:cNvPr id="6" name="TextBox 5">
            <a:extLst>
              <a:ext uri="{FF2B5EF4-FFF2-40B4-BE49-F238E27FC236}">
                <a16:creationId xmlns:a16="http://schemas.microsoft.com/office/drawing/2014/main" id="{4AF837E0-2B46-4D7E-9D93-02C9328B6ABF}"/>
              </a:ext>
            </a:extLst>
          </p:cNvPr>
          <p:cNvSpPr txBox="1"/>
          <p:nvPr/>
        </p:nvSpPr>
        <p:spPr>
          <a:xfrm>
            <a:off x="762000" y="6321551"/>
            <a:ext cx="6842762" cy="274320"/>
          </a:xfrm>
          <a:prstGeom prst="rect">
            <a:avLst/>
          </a:prstGeom>
          <a:noFill/>
        </p:spPr>
        <p:txBody>
          <a:bodyPr wrap="square" rtlCol="0">
            <a:spAutoFit/>
          </a:bodyPr>
          <a:lstStyle/>
          <a:p>
            <a:endParaRPr lang="en-US" dirty="0"/>
          </a:p>
        </p:txBody>
      </p:sp>
      <p:sp>
        <p:nvSpPr>
          <p:cNvPr id="7" name="TextBox 6">
            <a:extLst>
              <a:ext uri="{FF2B5EF4-FFF2-40B4-BE49-F238E27FC236}">
                <a16:creationId xmlns:a16="http://schemas.microsoft.com/office/drawing/2014/main" id="{0AB17C79-BD18-44E2-A4B7-755280AA827C}"/>
              </a:ext>
            </a:extLst>
          </p:cNvPr>
          <p:cNvSpPr txBox="1"/>
          <p:nvPr/>
        </p:nvSpPr>
        <p:spPr>
          <a:xfrm>
            <a:off x="392489" y="6029281"/>
            <a:ext cx="7721024" cy="369332"/>
          </a:xfrm>
          <a:prstGeom prst="rect">
            <a:avLst/>
          </a:prstGeom>
          <a:noFill/>
        </p:spPr>
        <p:txBody>
          <a:bodyPr wrap="none" rtlCol="0">
            <a:spAutoFit/>
          </a:bodyPr>
          <a:lstStyle/>
          <a:p>
            <a:r>
              <a:rPr lang="en-US" dirty="0"/>
              <a:t>Source: Staff analysis of data from the Kentucky Department of Education.</a:t>
            </a:r>
          </a:p>
        </p:txBody>
      </p:sp>
    </p:spTree>
    <p:extLst>
      <p:ext uri="{BB962C8B-B14F-4D97-AF65-F5344CB8AC3E}">
        <p14:creationId xmlns:p14="http://schemas.microsoft.com/office/powerpoint/2010/main" val="1937671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p:txBody>
          <a:bodyPr>
            <a:normAutofit/>
          </a:bodyPr>
          <a:lstStyle/>
          <a:p>
            <a:r>
              <a:rPr lang="en-US" sz="3200" dirty="0">
                <a:solidFill>
                  <a:schemeClr val="bg1"/>
                </a:solidFill>
              </a:rPr>
              <a:t>Percentage Of Students With One Or More Behavior Events Across Districts</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13</a:t>
            </a:fld>
            <a:endParaRPr lang="en-US" dirty="0"/>
          </a:p>
        </p:txBody>
      </p:sp>
      <p:graphicFrame>
        <p:nvGraphicFramePr>
          <p:cNvPr id="7" name="Content Placeholder 3">
            <a:extLst>
              <a:ext uri="{FF2B5EF4-FFF2-40B4-BE49-F238E27FC236}">
                <a16:creationId xmlns:a16="http://schemas.microsoft.com/office/drawing/2014/main" id="{E0A1B0F4-2C68-4DFE-9048-EC224E6BDAE9}"/>
              </a:ext>
            </a:extLst>
          </p:cNvPr>
          <p:cNvGraphicFramePr>
            <a:graphicFrameLocks noGrp="1"/>
          </p:cNvGraphicFramePr>
          <p:nvPr>
            <p:ph idx="1"/>
            <p:extLst>
              <p:ext uri="{D42A27DB-BD31-4B8C-83A1-F6EECF244321}">
                <p14:modId xmlns:p14="http://schemas.microsoft.com/office/powerpoint/2010/main" val="3576076056"/>
              </p:ext>
            </p:extLst>
          </p:nvPr>
        </p:nvGraphicFramePr>
        <p:xfrm>
          <a:off x="179070" y="1615989"/>
          <a:ext cx="8759190" cy="448001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B79F497C-F6CD-4D97-9F9B-BB38B2E77D5B}"/>
              </a:ext>
            </a:extLst>
          </p:cNvPr>
          <p:cNvSpPr txBox="1"/>
          <p:nvPr/>
        </p:nvSpPr>
        <p:spPr>
          <a:xfrm>
            <a:off x="0" y="6518914"/>
            <a:ext cx="7391400"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Appendix H </a:t>
            </a:r>
            <a:r>
              <a:rPr lang="en-US" sz="1400" dirty="0">
                <a:latin typeface="Calibri" panose="020F0502020204030204" pitchFamily="34" charset="0"/>
                <a:ea typeface="Calibri" panose="020F0502020204030204" pitchFamily="34" charset="0"/>
                <a:cs typeface="Calibri" panose="020F0502020204030204" pitchFamily="34" charset="0"/>
              </a:rPr>
              <a:t>provides</a:t>
            </a:r>
            <a:r>
              <a:rPr lang="en-US" sz="1400" dirty="0">
                <a:latin typeface="Times New Roman" panose="02020603050405020304" pitchFamily="18" charset="0"/>
                <a:cs typeface="Times New Roman" panose="02020603050405020304" pitchFamily="18" charset="0"/>
              </a:rPr>
              <a:t> event rates for all districts.  </a:t>
            </a:r>
          </a:p>
        </p:txBody>
      </p:sp>
      <p:sp>
        <p:nvSpPr>
          <p:cNvPr id="6" name="TextBox 5">
            <a:extLst>
              <a:ext uri="{FF2B5EF4-FFF2-40B4-BE49-F238E27FC236}">
                <a16:creationId xmlns:a16="http://schemas.microsoft.com/office/drawing/2014/main" id="{38CA0CB3-2C3E-43FE-90AA-015DF28ED3E4}"/>
              </a:ext>
            </a:extLst>
          </p:cNvPr>
          <p:cNvSpPr txBox="1"/>
          <p:nvPr/>
        </p:nvSpPr>
        <p:spPr>
          <a:xfrm>
            <a:off x="205740" y="6107667"/>
            <a:ext cx="7137531"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Source: Staff analysis of data from the Kentucky Department of Education.</a:t>
            </a:r>
          </a:p>
        </p:txBody>
      </p:sp>
    </p:spTree>
    <p:extLst>
      <p:ext uri="{BB962C8B-B14F-4D97-AF65-F5344CB8AC3E}">
        <p14:creationId xmlns:p14="http://schemas.microsoft.com/office/powerpoint/2010/main" val="2581542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6C200-701D-47D4-8C10-B55E959DE9D2}"/>
              </a:ext>
            </a:extLst>
          </p:cNvPr>
          <p:cNvSpPr>
            <a:spLocks noGrp="1"/>
          </p:cNvSpPr>
          <p:nvPr>
            <p:ph type="title"/>
          </p:nvPr>
        </p:nvSpPr>
        <p:spPr/>
        <p:txBody>
          <a:bodyPr>
            <a:normAutofit fontScale="90000"/>
          </a:bodyPr>
          <a:lstStyle/>
          <a:p>
            <a:r>
              <a:rPr lang="en-US" dirty="0">
                <a:solidFill>
                  <a:schemeClr val="bg1"/>
                </a:solidFill>
              </a:rPr>
              <a:t>Behavior Event Rates As An Indicator Of Behavior-related Challenges</a:t>
            </a:r>
          </a:p>
        </p:txBody>
      </p:sp>
      <p:sp>
        <p:nvSpPr>
          <p:cNvPr id="3" name="Content Placeholder 2">
            <a:extLst>
              <a:ext uri="{FF2B5EF4-FFF2-40B4-BE49-F238E27FC236}">
                <a16:creationId xmlns:a16="http://schemas.microsoft.com/office/drawing/2014/main" id="{5D437771-F9C5-463D-923D-2A6334DA7F21}"/>
              </a:ext>
            </a:extLst>
          </p:cNvPr>
          <p:cNvSpPr>
            <a:spLocks noGrp="1"/>
          </p:cNvSpPr>
          <p:nvPr>
            <p:ph idx="1"/>
          </p:nvPr>
        </p:nvSpPr>
        <p:spPr/>
        <p:txBody>
          <a:bodyPr>
            <a:normAutofit/>
          </a:bodyPr>
          <a:lstStyle/>
          <a:p>
            <a:r>
              <a:rPr lang="en-US" dirty="0"/>
              <a:t>OEA site visits revealed variation among schools in thresholds used to enter board violations into the student information; due in part to local code of conduct</a:t>
            </a:r>
          </a:p>
          <a:p>
            <a:endParaRPr lang="en-US" dirty="0"/>
          </a:p>
          <a:p>
            <a:r>
              <a:rPr lang="en-US" dirty="0"/>
              <a:t>Staff compared district and school behavior event rates to rates at which educators and students reported behavior-related challenges</a:t>
            </a:r>
          </a:p>
          <a:p>
            <a:pPr marL="118872"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687D5790-FABD-4582-B58A-EE2A39ED9B7D}"/>
              </a:ext>
            </a:extLst>
          </p:cNvPr>
          <p:cNvSpPr>
            <a:spLocks noGrp="1"/>
          </p:cNvSpPr>
          <p:nvPr>
            <p:ph type="sldNum" sz="quarter" idx="12"/>
          </p:nvPr>
        </p:nvSpPr>
        <p:spPr/>
        <p:txBody>
          <a:bodyPr/>
          <a:lstStyle/>
          <a:p>
            <a:pPr>
              <a:defRPr/>
            </a:pPr>
            <a:fld id="{E6341818-0A42-41AA-9C03-F736148CE495}" type="slidenum">
              <a:rPr lang="en-US" smtClean="0"/>
              <a:pPr>
                <a:defRPr/>
              </a:pPr>
              <a:t>14</a:t>
            </a:fld>
            <a:endParaRPr lang="en-US" dirty="0"/>
          </a:p>
        </p:txBody>
      </p:sp>
    </p:spTree>
    <p:extLst>
      <p:ext uri="{BB962C8B-B14F-4D97-AF65-F5344CB8AC3E}">
        <p14:creationId xmlns:p14="http://schemas.microsoft.com/office/powerpoint/2010/main" val="502391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a:xfrm>
            <a:off x="76200" y="155448"/>
            <a:ext cx="8610600" cy="1252728"/>
          </a:xfrm>
        </p:spPr>
        <p:txBody>
          <a:bodyPr>
            <a:normAutofit fontScale="90000"/>
          </a:bodyPr>
          <a:lstStyle/>
          <a:p>
            <a:r>
              <a:rPr lang="en-US" sz="2800" dirty="0">
                <a:solidFill>
                  <a:schemeClr val="bg1"/>
                </a:solidFill>
              </a:rPr>
              <a:t>On Average, Educators’ Reports Of Classroom Disruptions From Student Misconduct  Increase With Behavior Event Rates</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15</a:t>
            </a:fld>
            <a:endParaRPr lang="en-US" dirty="0"/>
          </a:p>
        </p:txBody>
      </p:sp>
      <p:graphicFrame>
        <p:nvGraphicFramePr>
          <p:cNvPr id="7" name="Content Placeholder 3">
            <a:extLst>
              <a:ext uri="{FF2B5EF4-FFF2-40B4-BE49-F238E27FC236}">
                <a16:creationId xmlns:a16="http://schemas.microsoft.com/office/drawing/2014/main" id="{E0A1B0F4-2C68-4DFE-9048-EC224E6BDAE9}"/>
              </a:ext>
            </a:extLst>
          </p:cNvPr>
          <p:cNvGraphicFramePr>
            <a:graphicFrameLocks noGrp="1"/>
          </p:cNvGraphicFramePr>
          <p:nvPr>
            <p:ph idx="1"/>
            <p:extLst>
              <p:ext uri="{D42A27DB-BD31-4B8C-83A1-F6EECF244321}">
                <p14:modId xmlns:p14="http://schemas.microsoft.com/office/powerpoint/2010/main" val="3281072193"/>
              </p:ext>
            </p:extLst>
          </p:nvPr>
        </p:nvGraphicFramePr>
        <p:xfrm>
          <a:off x="457200" y="2233136"/>
          <a:ext cx="8229600" cy="42438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B08E2332-0004-42CB-80C5-116DB6101E8B}"/>
              </a:ext>
            </a:extLst>
          </p:cNvPr>
          <p:cNvSpPr txBox="1"/>
          <p:nvPr/>
        </p:nvSpPr>
        <p:spPr>
          <a:xfrm>
            <a:off x="1170433" y="2524851"/>
            <a:ext cx="1676400" cy="1200329"/>
          </a:xfrm>
          <a:prstGeom prst="rect">
            <a:avLst/>
          </a:prstGeom>
          <a:noFill/>
          <a:ln>
            <a:solidFill>
              <a:schemeClr val="tx1"/>
            </a:solidFill>
          </a:ln>
        </p:spPr>
        <p:txBody>
          <a:bodyPr wrap="square" rtlCol="0">
            <a:spAutoFit/>
          </a:bodyPr>
          <a:lstStyle/>
          <a:p>
            <a:r>
              <a:rPr lang="en-US" dirty="0"/>
              <a:t>11% of educators </a:t>
            </a:r>
          </a:p>
          <a:p>
            <a:r>
              <a:rPr lang="en-US" dirty="0">
                <a:latin typeface="Calibri" panose="020F0502020204030204" pitchFamily="34" charset="0"/>
                <a:ea typeface="Calibri" panose="020F0502020204030204" pitchFamily="34" charset="0"/>
                <a:cs typeface="Calibri" panose="020F0502020204030204" pitchFamily="34" charset="0"/>
              </a:rPr>
              <a:t>report</a:t>
            </a:r>
            <a:r>
              <a:rPr lang="en-US" dirty="0"/>
              <a:t> frequent</a:t>
            </a:r>
          </a:p>
          <a:p>
            <a:r>
              <a:rPr lang="en-US" dirty="0"/>
              <a:t>disruptions </a:t>
            </a:r>
          </a:p>
        </p:txBody>
      </p:sp>
      <p:sp>
        <p:nvSpPr>
          <p:cNvPr id="11" name="TextBox 10">
            <a:extLst>
              <a:ext uri="{FF2B5EF4-FFF2-40B4-BE49-F238E27FC236}">
                <a16:creationId xmlns:a16="http://schemas.microsoft.com/office/drawing/2014/main" id="{8C42F76B-E8DD-4A99-8EE4-AAE4F8ED4857}"/>
              </a:ext>
            </a:extLst>
          </p:cNvPr>
          <p:cNvSpPr txBox="1"/>
          <p:nvPr/>
        </p:nvSpPr>
        <p:spPr>
          <a:xfrm>
            <a:off x="6297168" y="2945553"/>
            <a:ext cx="1676400" cy="1477328"/>
          </a:xfrm>
          <a:prstGeom prst="rect">
            <a:avLst/>
          </a:prstGeom>
          <a:noFill/>
          <a:ln>
            <a:solidFill>
              <a:schemeClr val="tx1"/>
            </a:solidFill>
          </a:ln>
        </p:spPr>
        <p:txBody>
          <a:bodyPr wrap="square" rtlCol="0">
            <a:spAutoFit/>
          </a:bodyPr>
          <a:lstStyle/>
          <a:p>
            <a:r>
              <a:rPr lang="en-US" dirty="0"/>
              <a:t>48% of </a:t>
            </a:r>
            <a:r>
              <a:rPr lang="en-US" dirty="0">
                <a:latin typeface="Calibri" panose="020F0502020204030204" pitchFamily="34" charset="0"/>
                <a:ea typeface="Calibri" panose="020F0502020204030204" pitchFamily="34" charset="0"/>
                <a:cs typeface="Calibri" panose="020F0502020204030204" pitchFamily="34" charset="0"/>
              </a:rPr>
              <a:t>educators</a:t>
            </a:r>
            <a:r>
              <a:rPr lang="en-US" dirty="0"/>
              <a:t> </a:t>
            </a:r>
          </a:p>
          <a:p>
            <a:r>
              <a:rPr lang="en-US" dirty="0"/>
              <a:t>report frequent</a:t>
            </a:r>
          </a:p>
          <a:p>
            <a:r>
              <a:rPr lang="en-US" dirty="0">
                <a:latin typeface="Calibri" panose="020F0502020204030204" pitchFamily="34" charset="0"/>
                <a:ea typeface="Calibri" panose="020F0502020204030204" pitchFamily="34" charset="0"/>
                <a:cs typeface="Calibri" panose="020F0502020204030204" pitchFamily="34" charset="0"/>
              </a:rPr>
              <a:t>disruptions</a:t>
            </a:r>
            <a:r>
              <a:rPr lang="en-US" dirty="0"/>
              <a:t> </a:t>
            </a:r>
          </a:p>
        </p:txBody>
      </p:sp>
      <p:sp>
        <p:nvSpPr>
          <p:cNvPr id="12" name="Arrow: Down 11">
            <a:extLst>
              <a:ext uri="{FF2B5EF4-FFF2-40B4-BE49-F238E27FC236}">
                <a16:creationId xmlns:a16="http://schemas.microsoft.com/office/drawing/2014/main" id="{06193809-924F-45BA-98A9-E25E6C68B6E5}"/>
              </a:ext>
            </a:extLst>
          </p:cNvPr>
          <p:cNvSpPr/>
          <p:nvPr/>
        </p:nvSpPr>
        <p:spPr>
          <a:xfrm>
            <a:off x="1524000" y="392903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Down 12">
            <a:extLst>
              <a:ext uri="{FF2B5EF4-FFF2-40B4-BE49-F238E27FC236}">
                <a16:creationId xmlns:a16="http://schemas.microsoft.com/office/drawing/2014/main" id="{9E400588-BCAF-46E3-8387-7951554DC3C3}"/>
              </a:ext>
            </a:extLst>
          </p:cNvPr>
          <p:cNvSpPr/>
          <p:nvPr/>
        </p:nvSpPr>
        <p:spPr>
          <a:xfrm>
            <a:off x="6774873" y="4546124"/>
            <a:ext cx="394716" cy="7386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9A7048DD-652B-41C8-B58A-9FB40928DA6A}"/>
              </a:ext>
            </a:extLst>
          </p:cNvPr>
          <p:cNvSpPr txBox="1"/>
          <p:nvPr/>
        </p:nvSpPr>
        <p:spPr>
          <a:xfrm>
            <a:off x="304800" y="1557467"/>
            <a:ext cx="8633460" cy="707886"/>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Teachers’ reports of misconduct are often higher or lower than what the event rate would suggest, however. See Appendix G</a:t>
            </a:r>
            <a:r>
              <a:rPr lang="en-US" dirty="0"/>
              <a:t>.  </a:t>
            </a:r>
          </a:p>
        </p:txBody>
      </p:sp>
      <p:sp>
        <p:nvSpPr>
          <p:cNvPr id="10" name="TextBox 9">
            <a:extLst>
              <a:ext uri="{FF2B5EF4-FFF2-40B4-BE49-F238E27FC236}">
                <a16:creationId xmlns:a16="http://schemas.microsoft.com/office/drawing/2014/main" id="{23B35D0A-2D63-450D-9A91-2EC28B0A300B}"/>
              </a:ext>
            </a:extLst>
          </p:cNvPr>
          <p:cNvSpPr txBox="1"/>
          <p:nvPr/>
        </p:nvSpPr>
        <p:spPr>
          <a:xfrm>
            <a:off x="304800" y="6367165"/>
            <a:ext cx="7143943"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Source: Staff analysis of data from the Kentucky Department of Education</a:t>
            </a:r>
            <a:r>
              <a:rPr lang="en-US" dirty="0"/>
              <a:t>.</a:t>
            </a:r>
          </a:p>
        </p:txBody>
      </p:sp>
    </p:spTree>
    <p:extLst>
      <p:ext uri="{BB962C8B-B14F-4D97-AF65-F5344CB8AC3E}">
        <p14:creationId xmlns:p14="http://schemas.microsoft.com/office/powerpoint/2010/main" val="230124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3"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81FD4-5619-489D-AEE8-C431FCA02E41}"/>
              </a:ext>
            </a:extLst>
          </p:cNvPr>
          <p:cNvSpPr>
            <a:spLocks noGrp="1"/>
          </p:cNvSpPr>
          <p:nvPr>
            <p:ph type="title"/>
          </p:nvPr>
        </p:nvSpPr>
        <p:spPr>
          <a:xfrm>
            <a:off x="152400" y="155448"/>
            <a:ext cx="8785860" cy="1252728"/>
          </a:xfrm>
        </p:spPr>
        <p:txBody>
          <a:bodyPr>
            <a:noAutofit/>
          </a:bodyPr>
          <a:lstStyle/>
          <a:p>
            <a:r>
              <a:rPr lang="en-US" sz="3600" dirty="0">
                <a:solidFill>
                  <a:srgbClr val="FFFFFB"/>
                </a:solidFill>
              </a:rPr>
              <a:t>Behavior-Related Challenges As Shown By</a:t>
            </a:r>
            <a:br>
              <a:rPr lang="en-US" sz="3600" dirty="0">
                <a:solidFill>
                  <a:srgbClr val="FFFFFB"/>
                </a:solidFill>
              </a:rPr>
            </a:br>
            <a:r>
              <a:rPr lang="en-US" sz="3600" dirty="0">
                <a:solidFill>
                  <a:srgbClr val="FFFFFB"/>
                </a:solidFill>
              </a:rPr>
              <a:t>Event Rate, Teacher Survey, Student Survey</a:t>
            </a:r>
          </a:p>
        </p:txBody>
      </p:sp>
      <p:sp>
        <p:nvSpPr>
          <p:cNvPr id="3" name="Content Placeholder 2">
            <a:extLst>
              <a:ext uri="{FF2B5EF4-FFF2-40B4-BE49-F238E27FC236}">
                <a16:creationId xmlns:a16="http://schemas.microsoft.com/office/drawing/2014/main" id="{5B1317CB-DB3D-43F6-BF6F-DA95394CA84A}"/>
              </a:ext>
            </a:extLst>
          </p:cNvPr>
          <p:cNvSpPr>
            <a:spLocks noGrp="1"/>
          </p:cNvSpPr>
          <p:nvPr>
            <p:ph idx="1"/>
          </p:nvPr>
        </p:nvSpPr>
        <p:spPr>
          <a:xfrm>
            <a:off x="457200" y="1524000"/>
            <a:ext cx="8229600" cy="4876801"/>
          </a:xfrm>
        </p:spPr>
        <p:txBody>
          <a:bodyPr>
            <a:noAutofit/>
          </a:bodyPr>
          <a:lstStyle/>
          <a:p>
            <a:r>
              <a:rPr lang="en-US" sz="2400" dirty="0"/>
              <a:t>Based on data analyzed for the report, OEA urges caution in drawing conclusions about the level of behavior-related challenges in districts or schools based on event rate data alone</a:t>
            </a:r>
          </a:p>
          <a:p>
            <a:endParaRPr lang="en-US" sz="2400" dirty="0"/>
          </a:p>
          <a:p>
            <a:r>
              <a:rPr lang="en-US" sz="2400" dirty="0"/>
              <a:t>Event rate data, combined with teacher and student survey data provide a more accurate picture</a:t>
            </a:r>
          </a:p>
          <a:p>
            <a:endParaRPr lang="en-US" sz="2400" dirty="0"/>
          </a:p>
          <a:p>
            <a:r>
              <a:rPr lang="en-US" sz="2400" dirty="0"/>
              <a:t>Appendix H shows behavior event rate data, educator survey data, and student survey data for all districts in 2024</a:t>
            </a:r>
          </a:p>
          <a:p>
            <a:pPr marL="118872" indent="0">
              <a:buClr>
                <a:srgbClr val="0070C0"/>
              </a:buClr>
              <a:buNone/>
            </a:pPr>
            <a:endParaRPr lang="en-US" sz="2400" dirty="0"/>
          </a:p>
          <a:p>
            <a:pPr>
              <a:buClr>
                <a:srgbClr val="0070C0"/>
              </a:buClr>
            </a:pPr>
            <a:endParaRPr lang="en-US" sz="2400" dirty="0"/>
          </a:p>
          <a:p>
            <a:pPr marL="457200" lvl="1" indent="0">
              <a:buNone/>
            </a:pPr>
            <a:endParaRPr lang="en-US" sz="2400" dirty="0"/>
          </a:p>
          <a:p>
            <a:pPr marL="457200" lvl="1" indent="0">
              <a:buNone/>
            </a:pPr>
            <a:endParaRPr lang="en-US" sz="2400" dirty="0"/>
          </a:p>
          <a:p>
            <a:pPr marL="118872" indent="0">
              <a:buClr>
                <a:srgbClr val="0070C0"/>
              </a:buClr>
              <a:buNone/>
            </a:pPr>
            <a:endParaRPr lang="en-US" sz="2800" dirty="0"/>
          </a:p>
        </p:txBody>
      </p:sp>
      <p:sp>
        <p:nvSpPr>
          <p:cNvPr id="4" name="Slide Number Placeholder 3">
            <a:extLst>
              <a:ext uri="{FF2B5EF4-FFF2-40B4-BE49-F238E27FC236}">
                <a16:creationId xmlns:a16="http://schemas.microsoft.com/office/drawing/2014/main" id="{33A31AF7-66E7-479C-ACF6-AD621F79B1A0}"/>
              </a:ext>
            </a:extLst>
          </p:cNvPr>
          <p:cNvSpPr>
            <a:spLocks noGrp="1"/>
          </p:cNvSpPr>
          <p:nvPr>
            <p:ph type="sldNum" sz="quarter" idx="12"/>
          </p:nvPr>
        </p:nvSpPr>
        <p:spPr/>
        <p:txBody>
          <a:bodyPr/>
          <a:lstStyle/>
          <a:p>
            <a:pPr>
              <a:defRPr/>
            </a:pPr>
            <a:fld id="{E6341818-0A42-41AA-9C03-F736148CE495}" type="slidenum">
              <a:rPr lang="en-US" smtClean="0"/>
              <a:pPr>
                <a:defRPr/>
              </a:pPr>
              <a:t>16</a:t>
            </a:fld>
            <a:endParaRPr lang="en-US" dirty="0"/>
          </a:p>
        </p:txBody>
      </p:sp>
    </p:spTree>
    <p:extLst>
      <p:ext uri="{BB962C8B-B14F-4D97-AF65-F5344CB8AC3E}">
        <p14:creationId xmlns:p14="http://schemas.microsoft.com/office/powerpoint/2010/main" val="434677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2DD1F-B785-478F-A3C0-B069689108C2}"/>
              </a:ext>
            </a:extLst>
          </p:cNvPr>
          <p:cNvSpPr>
            <a:spLocks noGrp="1"/>
          </p:cNvSpPr>
          <p:nvPr>
            <p:ph type="title"/>
          </p:nvPr>
        </p:nvSpPr>
        <p:spPr/>
        <p:txBody>
          <a:bodyPr>
            <a:noAutofit/>
          </a:bodyPr>
          <a:lstStyle/>
          <a:p>
            <a:r>
              <a:rPr lang="en-US" sz="2800" dirty="0">
                <a:solidFill>
                  <a:schemeClr val="bg1"/>
                </a:solidFill>
              </a:rPr>
              <a:t>Districts And Schools With Behavior Challenges </a:t>
            </a:r>
            <a:br>
              <a:rPr lang="en-US" sz="2800" dirty="0">
                <a:solidFill>
                  <a:schemeClr val="bg1"/>
                </a:solidFill>
              </a:rPr>
            </a:br>
            <a:r>
              <a:rPr lang="en-US" sz="2800" dirty="0">
                <a:solidFill>
                  <a:schemeClr val="bg1"/>
                </a:solidFill>
              </a:rPr>
              <a:t>By Multiple Sources of Data, 2024</a:t>
            </a:r>
          </a:p>
        </p:txBody>
      </p:sp>
      <p:sp>
        <p:nvSpPr>
          <p:cNvPr id="3" name="Content Placeholder 2">
            <a:extLst>
              <a:ext uri="{FF2B5EF4-FFF2-40B4-BE49-F238E27FC236}">
                <a16:creationId xmlns:a16="http://schemas.microsoft.com/office/drawing/2014/main" id="{9FEB8045-36B1-45F0-BF71-DA94DA3B1F55}"/>
              </a:ext>
            </a:extLst>
          </p:cNvPr>
          <p:cNvSpPr>
            <a:spLocks noGrp="1"/>
          </p:cNvSpPr>
          <p:nvPr>
            <p:ph idx="1"/>
          </p:nvPr>
        </p:nvSpPr>
        <p:spPr>
          <a:xfrm>
            <a:off x="205740" y="1524000"/>
            <a:ext cx="8481060" cy="5178552"/>
          </a:xfrm>
        </p:spPr>
        <p:txBody>
          <a:bodyPr>
            <a:normAutofit fontScale="32500" lnSpcReduction="20000"/>
          </a:bodyPr>
          <a:lstStyle/>
          <a:p>
            <a:pPr marL="118872" indent="0">
              <a:buClr>
                <a:srgbClr val="0070C0"/>
              </a:buClr>
              <a:buNone/>
            </a:pPr>
            <a:r>
              <a:rPr lang="en-US" sz="8000" dirty="0"/>
              <a:t>Some districts and schools experience behavior challenges as indicated by all three sources of data analyzed:*</a:t>
            </a:r>
          </a:p>
          <a:p>
            <a:pPr marL="118872" indent="0">
              <a:buClr>
                <a:srgbClr val="0070C0"/>
              </a:buClr>
              <a:buNone/>
            </a:pPr>
            <a:endParaRPr lang="en-US" sz="8000" dirty="0"/>
          </a:p>
          <a:p>
            <a:pPr>
              <a:buClr>
                <a:srgbClr val="0070C0"/>
              </a:buClr>
            </a:pPr>
            <a:r>
              <a:rPr lang="en-US" sz="8000" dirty="0"/>
              <a:t>14 percent of districts</a:t>
            </a:r>
          </a:p>
          <a:p>
            <a:pPr>
              <a:buClr>
                <a:srgbClr val="0070C0"/>
              </a:buClr>
            </a:pPr>
            <a:r>
              <a:rPr lang="en-US" sz="8000" dirty="0"/>
              <a:t>7 percent of elementary schools</a:t>
            </a:r>
          </a:p>
          <a:p>
            <a:pPr>
              <a:buClr>
                <a:srgbClr val="0070C0"/>
              </a:buClr>
            </a:pPr>
            <a:r>
              <a:rPr lang="en-US" sz="8000" dirty="0"/>
              <a:t>13 percent of middle schools</a:t>
            </a:r>
          </a:p>
          <a:p>
            <a:pPr>
              <a:buClr>
                <a:srgbClr val="0070C0"/>
              </a:buClr>
            </a:pPr>
            <a:r>
              <a:rPr lang="en-US" sz="8000" dirty="0"/>
              <a:t>8 percent of high schools</a:t>
            </a:r>
          </a:p>
          <a:p>
            <a:pPr>
              <a:buClr>
                <a:srgbClr val="0070C0"/>
              </a:buClr>
            </a:pPr>
            <a:endParaRPr lang="en-US" sz="8000" dirty="0"/>
          </a:p>
          <a:p>
            <a:pPr>
              <a:buClr>
                <a:srgbClr val="0070C0"/>
              </a:buClr>
            </a:pPr>
            <a:endParaRPr lang="en-US" sz="8000" dirty="0"/>
          </a:p>
          <a:p>
            <a:pPr>
              <a:buClr>
                <a:srgbClr val="0070C0"/>
              </a:buClr>
            </a:pPr>
            <a:r>
              <a:rPr lang="en-US" sz="8000" dirty="0"/>
              <a:t>School culture, climate, and student behavior is a cornerstone of effective districts and schools</a:t>
            </a:r>
          </a:p>
          <a:p>
            <a:pPr lvl="1"/>
            <a:r>
              <a:rPr lang="en-US" sz="7600" dirty="0"/>
              <a:t>Data indicate districts and schools that could benefit from assistance</a:t>
            </a:r>
          </a:p>
          <a:p>
            <a:pPr lvl="2"/>
            <a:r>
              <a:rPr lang="en-US" sz="7200" dirty="0"/>
              <a:t>Resources available through KDE and KCSS</a:t>
            </a:r>
          </a:p>
        </p:txBody>
      </p:sp>
      <p:sp>
        <p:nvSpPr>
          <p:cNvPr id="4" name="Slide Number Placeholder 3">
            <a:extLst>
              <a:ext uri="{FF2B5EF4-FFF2-40B4-BE49-F238E27FC236}">
                <a16:creationId xmlns:a16="http://schemas.microsoft.com/office/drawing/2014/main" id="{12A1100B-D292-4633-A7A6-C7427AEBDA58}"/>
              </a:ext>
            </a:extLst>
          </p:cNvPr>
          <p:cNvSpPr>
            <a:spLocks noGrp="1"/>
          </p:cNvSpPr>
          <p:nvPr>
            <p:ph type="sldNum" sz="quarter" idx="12"/>
          </p:nvPr>
        </p:nvSpPr>
        <p:spPr/>
        <p:txBody>
          <a:bodyPr/>
          <a:lstStyle/>
          <a:p>
            <a:pPr>
              <a:defRPr/>
            </a:pPr>
            <a:fld id="{E6341818-0A42-41AA-9C03-F736148CE495}" type="slidenum">
              <a:rPr lang="en-US" smtClean="0"/>
              <a:pPr>
                <a:defRPr/>
              </a:pPr>
              <a:t>17</a:t>
            </a:fld>
            <a:endParaRPr lang="en-US" dirty="0"/>
          </a:p>
        </p:txBody>
      </p:sp>
      <p:sp>
        <p:nvSpPr>
          <p:cNvPr id="5" name="TextBox 4">
            <a:extLst>
              <a:ext uri="{FF2B5EF4-FFF2-40B4-BE49-F238E27FC236}">
                <a16:creationId xmlns:a16="http://schemas.microsoft.com/office/drawing/2014/main" id="{E2A745F7-D5CA-4298-8756-7BE885AD2CD6}"/>
              </a:ext>
            </a:extLst>
          </p:cNvPr>
          <p:cNvSpPr txBox="1"/>
          <p:nvPr/>
        </p:nvSpPr>
        <p:spPr>
          <a:xfrm>
            <a:off x="457200" y="6333220"/>
            <a:ext cx="3185552" cy="369332"/>
          </a:xfrm>
          <a:prstGeom prst="rect">
            <a:avLst/>
          </a:prstGeom>
          <a:noFill/>
        </p:spPr>
        <p:txBody>
          <a:bodyPr wrap="none" rtlCol="0">
            <a:spAutoFit/>
          </a:bodyPr>
          <a:lstStyle/>
          <a:p>
            <a:r>
              <a:rPr lang="en-US" dirty="0"/>
              <a:t>*See Appendix G, Figure G.E</a:t>
            </a:r>
          </a:p>
        </p:txBody>
      </p:sp>
    </p:spTree>
    <p:extLst>
      <p:ext uri="{BB962C8B-B14F-4D97-AF65-F5344CB8AC3E}">
        <p14:creationId xmlns:p14="http://schemas.microsoft.com/office/powerpoint/2010/main" val="1368674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p:txBody>
          <a:bodyPr>
            <a:normAutofit/>
          </a:bodyPr>
          <a:lstStyle/>
          <a:p>
            <a:r>
              <a:rPr lang="en-US" sz="3200" dirty="0">
                <a:solidFill>
                  <a:schemeClr val="bg1"/>
                </a:solidFill>
              </a:rPr>
              <a:t>Percentage Of Kentucky Principals Reporting</a:t>
            </a:r>
            <a:br>
              <a:rPr lang="en-US" sz="3200" dirty="0">
                <a:solidFill>
                  <a:schemeClr val="bg1"/>
                </a:solidFill>
              </a:rPr>
            </a:br>
            <a:r>
              <a:rPr lang="en-US" sz="3200" dirty="0">
                <a:solidFill>
                  <a:schemeClr val="bg1"/>
                </a:solidFill>
              </a:rPr>
              <a:t>Behavior-Related Problems, 2025</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18</a:t>
            </a:fld>
            <a:endParaRPr lang="en-US" dirty="0"/>
          </a:p>
        </p:txBody>
      </p:sp>
      <p:graphicFrame>
        <p:nvGraphicFramePr>
          <p:cNvPr id="8" name="Content Placeholder 3">
            <a:extLst>
              <a:ext uri="{FF2B5EF4-FFF2-40B4-BE49-F238E27FC236}">
                <a16:creationId xmlns:a16="http://schemas.microsoft.com/office/drawing/2014/main" id="{BA99258B-6423-4B66-99E3-7C4D25ADE761}"/>
              </a:ext>
            </a:extLst>
          </p:cNvPr>
          <p:cNvGraphicFramePr>
            <a:graphicFrameLocks noGrp="1"/>
          </p:cNvGraphicFramePr>
          <p:nvPr>
            <p:ph idx="1"/>
            <p:extLst>
              <p:ext uri="{D42A27DB-BD31-4B8C-83A1-F6EECF244321}">
                <p14:modId xmlns:p14="http://schemas.microsoft.com/office/powerpoint/2010/main" val="4220022922"/>
              </p:ext>
            </p:extLst>
          </p:nvPr>
        </p:nvGraphicFramePr>
        <p:xfrm>
          <a:off x="205740" y="1774825"/>
          <a:ext cx="8481060" cy="462597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0970B35D-C383-4FAB-A43B-A7215C64F8C2}"/>
              </a:ext>
            </a:extLst>
          </p:cNvPr>
          <p:cNvSpPr txBox="1"/>
          <p:nvPr/>
        </p:nvSpPr>
        <p:spPr>
          <a:xfrm>
            <a:off x="205740" y="6466114"/>
            <a:ext cx="7289996" cy="307777"/>
          </a:xfrm>
          <a:prstGeom prst="rect">
            <a:avLst/>
          </a:prstGeom>
          <a:noFill/>
        </p:spPr>
        <p:txBody>
          <a:bodyPr wrap="square" rtlCol="0">
            <a:spAutoFit/>
          </a:bodyPr>
          <a:lstStyle/>
          <a:p>
            <a:r>
              <a:rPr lang="en-US" sz="1400" dirty="0">
                <a:latin typeface="Calibri" panose="020F0502020204030204" pitchFamily="34" charset="0"/>
                <a:ea typeface="Calibri" panose="020F0502020204030204" pitchFamily="34" charset="0"/>
                <a:cs typeface="Calibri" panose="020F0502020204030204" pitchFamily="34" charset="0"/>
              </a:rPr>
              <a:t>Source: OEA Survey of A1 principals, 2025.</a:t>
            </a:r>
          </a:p>
        </p:txBody>
      </p:sp>
    </p:spTree>
    <p:extLst>
      <p:ext uri="{BB962C8B-B14F-4D97-AF65-F5344CB8AC3E}">
        <p14:creationId xmlns:p14="http://schemas.microsoft.com/office/powerpoint/2010/main" val="1825844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BCD0-33BC-443B-ADAC-B20975772803}"/>
              </a:ext>
            </a:extLst>
          </p:cNvPr>
          <p:cNvSpPr>
            <a:spLocks noGrp="1"/>
          </p:cNvSpPr>
          <p:nvPr>
            <p:ph type="title"/>
          </p:nvPr>
        </p:nvSpPr>
        <p:spPr/>
        <p:txBody>
          <a:bodyPr/>
          <a:lstStyle/>
          <a:p>
            <a:r>
              <a:rPr lang="en-US" dirty="0">
                <a:solidFill>
                  <a:schemeClr val="bg1"/>
                </a:solidFill>
              </a:rPr>
              <a:t>Outline</a:t>
            </a:r>
          </a:p>
        </p:txBody>
      </p:sp>
      <p:sp>
        <p:nvSpPr>
          <p:cNvPr id="3" name="Content Placeholder 2">
            <a:extLst>
              <a:ext uri="{FF2B5EF4-FFF2-40B4-BE49-F238E27FC236}">
                <a16:creationId xmlns:a16="http://schemas.microsoft.com/office/drawing/2014/main" id="{EF054BDD-FC32-45BA-9E86-D80E5F3B704E}"/>
              </a:ext>
            </a:extLst>
          </p:cNvPr>
          <p:cNvSpPr>
            <a:spLocks noGrp="1"/>
          </p:cNvSpPr>
          <p:nvPr>
            <p:ph idx="1"/>
          </p:nvPr>
        </p:nvSpPr>
        <p:spPr>
          <a:xfrm>
            <a:off x="457200" y="1775192"/>
            <a:ext cx="8686800" cy="4625609"/>
          </a:xfrm>
        </p:spPr>
        <p:txBody>
          <a:bodyPr>
            <a:normAutofit fontScale="92500" lnSpcReduction="20000"/>
          </a:bodyPr>
          <a:lstStyle/>
          <a:p>
            <a:pPr>
              <a:buClr>
                <a:srgbClr val="0070C0"/>
              </a:buClr>
            </a:pPr>
            <a:r>
              <a:rPr lang="en-US" sz="3600" dirty="0"/>
              <a:t>Background</a:t>
            </a:r>
          </a:p>
          <a:p>
            <a:pPr>
              <a:buClr>
                <a:srgbClr val="0070C0"/>
              </a:buClr>
            </a:pPr>
            <a:endParaRPr lang="en-US" sz="3600" dirty="0"/>
          </a:p>
          <a:p>
            <a:pPr>
              <a:buClr>
                <a:srgbClr val="0070C0"/>
              </a:buClr>
            </a:pPr>
            <a:r>
              <a:rPr lang="en-US" sz="3600" dirty="0"/>
              <a:t>Prevalence Of Behavior-related Challenges</a:t>
            </a:r>
          </a:p>
          <a:p>
            <a:pPr>
              <a:buClr>
                <a:srgbClr val="0070C0"/>
              </a:buClr>
            </a:pPr>
            <a:endParaRPr lang="en-US" sz="3600" dirty="0"/>
          </a:p>
          <a:p>
            <a:pPr>
              <a:buClr>
                <a:srgbClr val="0070C0"/>
              </a:buClr>
            </a:pPr>
            <a:r>
              <a:rPr lang="en-US" sz="3600" b="1" dirty="0"/>
              <a:t>Implementation Of Statutes</a:t>
            </a:r>
          </a:p>
          <a:p>
            <a:pPr lvl="1"/>
            <a:r>
              <a:rPr lang="en-US" sz="3200" dirty="0"/>
              <a:t>Consequences for dangerous events</a:t>
            </a:r>
          </a:p>
          <a:p>
            <a:pPr lvl="1"/>
            <a:r>
              <a:rPr lang="en-US" sz="3200" dirty="0"/>
              <a:t>Chronic disruption</a:t>
            </a:r>
          </a:p>
          <a:p>
            <a:pPr>
              <a:buClr>
                <a:srgbClr val="0070C0"/>
              </a:buClr>
            </a:pPr>
            <a:endParaRPr lang="en-US" sz="3600" dirty="0"/>
          </a:p>
          <a:p>
            <a:pPr>
              <a:buClr>
                <a:srgbClr val="0070C0"/>
              </a:buClr>
            </a:pPr>
            <a:r>
              <a:rPr lang="en-US" sz="3600" dirty="0"/>
              <a:t>Challenges Facing Schools In Addressing Behavior</a:t>
            </a:r>
          </a:p>
        </p:txBody>
      </p:sp>
      <p:sp>
        <p:nvSpPr>
          <p:cNvPr id="4" name="Slide Number Placeholder 3">
            <a:extLst>
              <a:ext uri="{FF2B5EF4-FFF2-40B4-BE49-F238E27FC236}">
                <a16:creationId xmlns:a16="http://schemas.microsoft.com/office/drawing/2014/main" id="{E2AC34E9-B4A8-4502-837D-8410A4AE25FA}"/>
              </a:ext>
            </a:extLst>
          </p:cNvPr>
          <p:cNvSpPr>
            <a:spLocks noGrp="1"/>
          </p:cNvSpPr>
          <p:nvPr>
            <p:ph type="sldNum" sz="quarter" idx="12"/>
          </p:nvPr>
        </p:nvSpPr>
        <p:spPr/>
        <p:txBody>
          <a:bodyPr/>
          <a:lstStyle/>
          <a:p>
            <a:pPr>
              <a:defRPr/>
            </a:pPr>
            <a:fld id="{E6341818-0A42-41AA-9C03-F736148CE495}" type="slidenum">
              <a:rPr lang="en-US" smtClean="0"/>
              <a:pPr>
                <a:defRPr/>
              </a:pPr>
              <a:t>19</a:t>
            </a:fld>
            <a:endParaRPr lang="en-US" dirty="0"/>
          </a:p>
        </p:txBody>
      </p:sp>
    </p:spTree>
    <p:extLst>
      <p:ext uri="{BB962C8B-B14F-4D97-AF65-F5344CB8AC3E}">
        <p14:creationId xmlns:p14="http://schemas.microsoft.com/office/powerpoint/2010/main" val="3287851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B24E-4D3A-4E1A-A14D-680A2EA733B7}"/>
              </a:ext>
            </a:extLst>
          </p:cNvPr>
          <p:cNvSpPr>
            <a:spLocks noGrp="1"/>
          </p:cNvSpPr>
          <p:nvPr>
            <p:ph type="title"/>
          </p:nvPr>
        </p:nvSpPr>
        <p:spPr/>
        <p:txBody>
          <a:bodyPr>
            <a:normAutofit/>
          </a:bodyPr>
          <a:lstStyle/>
          <a:p>
            <a:r>
              <a:rPr lang="en-US" dirty="0">
                <a:solidFill>
                  <a:schemeClr val="bg1"/>
                </a:solidFill>
              </a:rPr>
              <a:t>Major Findings</a:t>
            </a:r>
          </a:p>
        </p:txBody>
      </p:sp>
      <p:sp>
        <p:nvSpPr>
          <p:cNvPr id="3" name="Content Placeholder 2">
            <a:extLst>
              <a:ext uri="{FF2B5EF4-FFF2-40B4-BE49-F238E27FC236}">
                <a16:creationId xmlns:a16="http://schemas.microsoft.com/office/drawing/2014/main" id="{2BD74D61-1FE0-4653-8BE0-48B3293535E0}"/>
              </a:ext>
            </a:extLst>
          </p:cNvPr>
          <p:cNvSpPr>
            <a:spLocks noGrp="1"/>
          </p:cNvSpPr>
          <p:nvPr>
            <p:ph idx="1"/>
          </p:nvPr>
        </p:nvSpPr>
        <p:spPr>
          <a:xfrm>
            <a:off x="205740" y="1775192"/>
            <a:ext cx="8732520" cy="4927360"/>
          </a:xfrm>
        </p:spPr>
        <p:txBody>
          <a:bodyPr>
            <a:normAutofit fontScale="62500" lnSpcReduction="20000"/>
          </a:bodyPr>
          <a:lstStyle/>
          <a:p>
            <a:r>
              <a:rPr lang="en-US" sz="3800" dirty="0"/>
              <a:t>About 1 in 10 schools have major behavior-related challenges; up to one third have at least “moderate” challenges*</a:t>
            </a:r>
          </a:p>
          <a:p>
            <a:pPr marL="457200" lvl="1" indent="0">
              <a:buNone/>
            </a:pPr>
            <a:endParaRPr lang="en-US" sz="3800" dirty="0"/>
          </a:p>
          <a:p>
            <a:r>
              <a:rPr lang="en-US" sz="3800" dirty="0"/>
              <a:t>Statutes requiring or recommending consequences for persistent or severe behavior not always implemented</a:t>
            </a:r>
          </a:p>
          <a:p>
            <a:pPr lvl="1"/>
            <a:r>
              <a:rPr lang="en-US" sz="3800" dirty="0"/>
              <a:t>consequences to students for dangerous behaviors sometimes minimal</a:t>
            </a:r>
          </a:p>
          <a:p>
            <a:pPr marL="118872" indent="0">
              <a:buNone/>
            </a:pPr>
            <a:endParaRPr lang="en-US" sz="3800" dirty="0"/>
          </a:p>
          <a:p>
            <a:r>
              <a:rPr lang="en-US" sz="3800" dirty="0"/>
              <a:t>Top challenges reported by principals in addressing persistent or severe behavior challenges:</a:t>
            </a:r>
          </a:p>
          <a:p>
            <a:pPr lvl="1"/>
            <a:r>
              <a:rPr lang="en-US" sz="3800" dirty="0"/>
              <a:t>federal limitations on disciplinary removals for students with disabilities</a:t>
            </a:r>
          </a:p>
          <a:p>
            <a:pPr lvl="1"/>
            <a:r>
              <a:rPr lang="en-US" sz="3800" dirty="0"/>
              <a:t>lack of alternative placements for students who struggle to learn in the traditional classroom</a:t>
            </a:r>
          </a:p>
          <a:p>
            <a:pPr lvl="1"/>
            <a:endParaRPr lang="en-US" sz="3800" dirty="0"/>
          </a:p>
          <a:p>
            <a:pPr lvl="1"/>
            <a:endParaRPr lang="en-US" sz="3800" dirty="0"/>
          </a:p>
          <a:p>
            <a:pPr marL="457200" lvl="1" indent="0">
              <a:buNone/>
            </a:pPr>
            <a:endParaRPr lang="en-US" sz="5100" dirty="0"/>
          </a:p>
          <a:p>
            <a:pPr marL="118872" indent="0">
              <a:buNone/>
            </a:pPr>
            <a:endParaRPr lang="en-US" sz="5100" dirty="0"/>
          </a:p>
          <a:p>
            <a:pPr marL="118872" indent="0">
              <a:buNone/>
            </a:pPr>
            <a:endParaRPr lang="en-US" sz="5100"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AD9D718F-7B20-4563-AC78-7A4D5F8BA215}"/>
              </a:ext>
            </a:extLst>
          </p:cNvPr>
          <p:cNvSpPr>
            <a:spLocks noGrp="1"/>
          </p:cNvSpPr>
          <p:nvPr>
            <p:ph type="sldNum" sz="quarter" idx="12"/>
          </p:nvPr>
        </p:nvSpPr>
        <p:spPr/>
        <p:txBody>
          <a:bodyPr/>
          <a:lstStyle/>
          <a:p>
            <a:pPr>
              <a:defRPr/>
            </a:pPr>
            <a:fld id="{E6341818-0A42-41AA-9C03-F736148CE495}" type="slidenum">
              <a:rPr lang="en-US" smtClean="0"/>
              <a:pPr>
                <a:defRPr/>
              </a:pPr>
              <a:t>2</a:t>
            </a:fld>
            <a:endParaRPr lang="en-US" dirty="0"/>
          </a:p>
        </p:txBody>
      </p:sp>
      <p:sp>
        <p:nvSpPr>
          <p:cNvPr id="7" name="TextBox 6">
            <a:extLst>
              <a:ext uri="{FF2B5EF4-FFF2-40B4-BE49-F238E27FC236}">
                <a16:creationId xmlns:a16="http://schemas.microsoft.com/office/drawing/2014/main" id="{01A0048E-D28E-4B04-88E8-B0C09E5C41CB}"/>
              </a:ext>
            </a:extLst>
          </p:cNvPr>
          <p:cNvSpPr txBox="1"/>
          <p:nvPr/>
        </p:nvSpPr>
        <p:spPr>
          <a:xfrm>
            <a:off x="205740" y="6234791"/>
            <a:ext cx="7924800" cy="923330"/>
          </a:xfrm>
          <a:prstGeom prst="rect">
            <a:avLst/>
          </a:prstGeom>
          <a:noFill/>
        </p:spPr>
        <p:txBody>
          <a:bodyPr wrap="square" rtlCol="0">
            <a:spAutoFit/>
          </a:bodyPr>
          <a:lstStyle/>
          <a:p>
            <a:endParaRPr lang="en-US" dirty="0">
              <a:latin typeface="Calibri" panose="020F0502020204030204" pitchFamily="34" charset="0"/>
              <a:ea typeface="Calibri" panose="020F0502020204030204" pitchFamily="34" charset="0"/>
              <a:cs typeface="Calibri" panose="020F0502020204030204" pitchFamily="34" charset="0"/>
            </a:endParaRPr>
          </a:p>
          <a:p>
            <a:pPr marL="118872" indent="0">
              <a:buNone/>
            </a:pPr>
            <a:r>
              <a:rPr lang="en-US" sz="1800" dirty="0">
                <a:latin typeface="Calibri" panose="020F0502020204030204" pitchFamily="34" charset="0"/>
                <a:ea typeface="Calibri" panose="020F0502020204030204" pitchFamily="34" charset="0"/>
                <a:cs typeface="Calibri" panose="020F0502020204030204" pitchFamily="34" charset="0"/>
              </a:rPr>
              <a:t>* According to principals; teachers more likely to report major challenges</a:t>
            </a:r>
          </a:p>
          <a:p>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207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C1E01-FE57-4905-BACD-F1ADC1623F52}"/>
              </a:ext>
            </a:extLst>
          </p:cNvPr>
          <p:cNvSpPr>
            <a:spLocks noGrp="1"/>
          </p:cNvSpPr>
          <p:nvPr>
            <p:ph type="title"/>
          </p:nvPr>
        </p:nvSpPr>
        <p:spPr>
          <a:xfrm>
            <a:off x="-76200" y="155448"/>
            <a:ext cx="9220200" cy="1252728"/>
          </a:xfrm>
        </p:spPr>
        <p:txBody>
          <a:bodyPr>
            <a:normAutofit fontScale="90000"/>
          </a:bodyPr>
          <a:lstStyle/>
          <a:p>
            <a:r>
              <a:rPr lang="en-US" dirty="0"/>
              <a:t>Statutory Requirements:</a:t>
            </a:r>
            <a:br>
              <a:rPr lang="en-US" dirty="0"/>
            </a:br>
            <a:r>
              <a:rPr lang="en-US" dirty="0"/>
              <a:t>Weapons And Threats</a:t>
            </a:r>
          </a:p>
        </p:txBody>
      </p:sp>
      <p:sp>
        <p:nvSpPr>
          <p:cNvPr id="3" name="Content Placeholder 2">
            <a:extLst>
              <a:ext uri="{FF2B5EF4-FFF2-40B4-BE49-F238E27FC236}">
                <a16:creationId xmlns:a16="http://schemas.microsoft.com/office/drawing/2014/main" id="{072EA3B9-A033-4389-B096-375E1FD62805}"/>
              </a:ext>
            </a:extLst>
          </p:cNvPr>
          <p:cNvSpPr>
            <a:spLocks noGrp="1"/>
          </p:cNvSpPr>
          <p:nvPr>
            <p:ph idx="1"/>
          </p:nvPr>
        </p:nvSpPr>
        <p:spPr/>
        <p:txBody>
          <a:bodyPr>
            <a:normAutofit lnSpcReduction="10000"/>
          </a:bodyPr>
          <a:lstStyle/>
          <a:p>
            <a:r>
              <a:rPr lang="en-US" dirty="0"/>
              <a:t>KRS 158.150 requires expulsion or alternative placement for unlawful weapons and threats that pose a danger</a:t>
            </a:r>
          </a:p>
          <a:p>
            <a:endParaRPr lang="en-US" dirty="0"/>
          </a:p>
          <a:p>
            <a:r>
              <a:rPr lang="en-US" dirty="0"/>
              <a:t>A minority of weapon and threat events result in those consequences</a:t>
            </a:r>
          </a:p>
          <a:p>
            <a:pPr marL="118872" indent="0">
              <a:buNone/>
            </a:pPr>
            <a:endParaRPr lang="en-US" dirty="0"/>
          </a:p>
          <a:p>
            <a:r>
              <a:rPr lang="en-US" dirty="0"/>
              <a:t>Statute does not provide clear definitions of unlawful weapons or threats that pose a danger</a:t>
            </a:r>
          </a:p>
          <a:p>
            <a:endParaRPr lang="en-US" dirty="0"/>
          </a:p>
        </p:txBody>
      </p:sp>
      <p:sp>
        <p:nvSpPr>
          <p:cNvPr id="4" name="Slide Number Placeholder 3">
            <a:extLst>
              <a:ext uri="{FF2B5EF4-FFF2-40B4-BE49-F238E27FC236}">
                <a16:creationId xmlns:a16="http://schemas.microsoft.com/office/drawing/2014/main" id="{32367A3B-934D-4BBF-A41F-C99C6D67F9BC}"/>
              </a:ext>
            </a:extLst>
          </p:cNvPr>
          <p:cNvSpPr>
            <a:spLocks noGrp="1"/>
          </p:cNvSpPr>
          <p:nvPr>
            <p:ph type="sldNum" sz="quarter" idx="12"/>
          </p:nvPr>
        </p:nvSpPr>
        <p:spPr/>
        <p:txBody>
          <a:bodyPr/>
          <a:lstStyle/>
          <a:p>
            <a:pPr>
              <a:defRPr/>
            </a:pPr>
            <a:fld id="{E6341818-0A42-41AA-9C03-F736148CE495}" type="slidenum">
              <a:rPr lang="en-US" smtClean="0"/>
              <a:pPr>
                <a:defRPr/>
              </a:pPr>
              <a:t>20</a:t>
            </a:fld>
            <a:endParaRPr lang="en-US" dirty="0"/>
          </a:p>
        </p:txBody>
      </p:sp>
    </p:spTree>
    <p:extLst>
      <p:ext uri="{BB962C8B-B14F-4D97-AF65-F5344CB8AC3E}">
        <p14:creationId xmlns:p14="http://schemas.microsoft.com/office/powerpoint/2010/main" val="3623808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Consequences For Major Categories Of Weapon Events, A1 Schools, 2024</a:t>
            </a:r>
          </a:p>
        </p:txBody>
      </p:sp>
      <p:graphicFrame>
        <p:nvGraphicFramePr>
          <p:cNvPr id="6" name="Table 6">
            <a:extLst>
              <a:ext uri="{FF2B5EF4-FFF2-40B4-BE49-F238E27FC236}">
                <a16:creationId xmlns:a16="http://schemas.microsoft.com/office/drawing/2014/main" id="{1CB6873A-2658-4A91-9E3D-D459D0E7F76B}"/>
              </a:ext>
            </a:extLst>
          </p:cNvPr>
          <p:cNvGraphicFramePr>
            <a:graphicFrameLocks noGrp="1"/>
          </p:cNvGraphicFramePr>
          <p:nvPr>
            <p:ph idx="1"/>
            <p:extLst>
              <p:ext uri="{D42A27DB-BD31-4B8C-83A1-F6EECF244321}">
                <p14:modId xmlns:p14="http://schemas.microsoft.com/office/powerpoint/2010/main" val="1141676921"/>
              </p:ext>
            </p:extLst>
          </p:nvPr>
        </p:nvGraphicFramePr>
        <p:xfrm>
          <a:off x="29391" y="1610185"/>
          <a:ext cx="8991600" cy="3145656"/>
        </p:xfrm>
        <a:graphic>
          <a:graphicData uri="http://schemas.openxmlformats.org/drawingml/2006/table">
            <a:tbl>
              <a:tblPr firstRow="1" bandRow="1">
                <a:tableStyleId>{073A0DAA-6AF3-43AB-8588-CEC1D06C72B9}</a:tableStyleId>
              </a:tblPr>
              <a:tblGrid>
                <a:gridCol w="2057400">
                  <a:extLst>
                    <a:ext uri="{9D8B030D-6E8A-4147-A177-3AD203B41FA5}">
                      <a16:colId xmlns:a16="http://schemas.microsoft.com/office/drawing/2014/main" val="1736484014"/>
                    </a:ext>
                  </a:extLst>
                </a:gridCol>
                <a:gridCol w="1377593">
                  <a:extLst>
                    <a:ext uri="{9D8B030D-6E8A-4147-A177-3AD203B41FA5}">
                      <a16:colId xmlns:a16="http://schemas.microsoft.com/office/drawing/2014/main" val="4259089202"/>
                    </a:ext>
                  </a:extLst>
                </a:gridCol>
                <a:gridCol w="2323672">
                  <a:extLst>
                    <a:ext uri="{9D8B030D-6E8A-4147-A177-3AD203B41FA5}">
                      <a16:colId xmlns:a16="http://schemas.microsoft.com/office/drawing/2014/main" val="785411889"/>
                    </a:ext>
                  </a:extLst>
                </a:gridCol>
                <a:gridCol w="2212944">
                  <a:extLst>
                    <a:ext uri="{9D8B030D-6E8A-4147-A177-3AD203B41FA5}">
                      <a16:colId xmlns:a16="http://schemas.microsoft.com/office/drawing/2014/main" val="142019015"/>
                    </a:ext>
                  </a:extLst>
                </a:gridCol>
                <a:gridCol w="1019991">
                  <a:extLst>
                    <a:ext uri="{9D8B030D-6E8A-4147-A177-3AD203B41FA5}">
                      <a16:colId xmlns:a16="http://schemas.microsoft.com/office/drawing/2014/main" val="3745971306"/>
                    </a:ext>
                  </a:extLst>
                </a:gridCol>
              </a:tblGrid>
              <a:tr h="921771">
                <a:tc>
                  <a:txBody>
                    <a:bodyPr/>
                    <a:lstStyle/>
                    <a:p>
                      <a:r>
                        <a:rPr lang="en-US" sz="2200" dirty="0">
                          <a:latin typeface="Segoe UI" panose="020B0502040204020203" pitchFamily="34" charset="0"/>
                          <a:cs typeface="Segoe UI" panose="020B0502040204020203" pitchFamily="34" charset="0"/>
                        </a:rPr>
                        <a:t>Behavior</a:t>
                      </a:r>
                    </a:p>
                  </a:txBody>
                  <a:tcPr anchor="b"/>
                </a:tc>
                <a:tc>
                  <a:txBody>
                    <a:bodyPr/>
                    <a:lstStyle/>
                    <a:p>
                      <a:r>
                        <a:rPr lang="en-US" sz="2200" dirty="0">
                          <a:latin typeface="Segoe UI" panose="020B0502040204020203" pitchFamily="34" charset="0"/>
                          <a:cs typeface="Segoe UI" panose="020B0502040204020203" pitchFamily="34" charset="0"/>
                        </a:rPr>
                        <a:t>Local</a:t>
                      </a:r>
                    </a:p>
                  </a:txBody>
                  <a:tcPr anchor="b"/>
                </a:tc>
                <a:tc>
                  <a:txBody>
                    <a:bodyPr/>
                    <a:lstStyle/>
                    <a:p>
                      <a:r>
                        <a:rPr lang="en-US" sz="2200" dirty="0">
                          <a:latin typeface="Segoe UI" panose="020B0502040204020203" pitchFamily="34" charset="0"/>
                          <a:cs typeface="Segoe UI" panose="020B0502040204020203" pitchFamily="34" charset="0"/>
                        </a:rPr>
                        <a:t>In-school Removal </a:t>
                      </a:r>
                    </a:p>
                    <a:p>
                      <a:r>
                        <a:rPr lang="en-US" sz="2200" dirty="0">
                          <a:latin typeface="Segoe UI" panose="020B0502040204020203" pitchFamily="34" charset="0"/>
                          <a:cs typeface="Segoe UI" panose="020B0502040204020203" pitchFamily="34" charset="0"/>
                        </a:rPr>
                        <a:t>Or Suspension**</a:t>
                      </a:r>
                    </a:p>
                  </a:txBody>
                  <a:tcPr/>
                </a:tc>
                <a:tc>
                  <a:txBody>
                    <a:bodyPr/>
                    <a:lstStyle/>
                    <a:p>
                      <a:r>
                        <a:rPr lang="en-US" sz="2200" dirty="0">
                          <a:latin typeface="Segoe UI" panose="020B0502040204020203" pitchFamily="34" charset="0"/>
                          <a:cs typeface="Segoe UI" panose="020B0502040204020203" pitchFamily="34" charset="0"/>
                        </a:rPr>
                        <a:t>Expulsion Or Alternative Placement*</a:t>
                      </a:r>
                    </a:p>
                  </a:txBody>
                  <a:tcPr anchor="b"/>
                </a:tc>
                <a:tc>
                  <a:txBody>
                    <a:bodyPr/>
                    <a:lstStyle/>
                    <a:p>
                      <a:r>
                        <a:rPr lang="en-US" sz="2200" dirty="0">
                          <a:latin typeface="Segoe UI" panose="020B0502040204020203" pitchFamily="34" charset="0"/>
                          <a:cs typeface="Segoe UI" panose="020B0502040204020203" pitchFamily="34" charset="0"/>
                        </a:rPr>
                        <a:t>Total</a:t>
                      </a:r>
                    </a:p>
                  </a:txBody>
                  <a:tcPr anchor="b"/>
                </a:tc>
                <a:extLst>
                  <a:ext uri="{0D108BD9-81ED-4DB2-BD59-A6C34878D82A}">
                    <a16:rowId xmlns:a16="http://schemas.microsoft.com/office/drawing/2014/main" val="1649969222"/>
                  </a:ext>
                </a:extLst>
              </a:tr>
              <a:tr h="512094">
                <a:tc>
                  <a:txBody>
                    <a:bodyPr/>
                    <a:lstStyle/>
                    <a:p>
                      <a:r>
                        <a:rPr lang="en-US" sz="2200" dirty="0">
                          <a:latin typeface="Segoe UI" panose="020B0502040204020203" pitchFamily="34" charset="0"/>
                          <a:cs typeface="Segoe UI" panose="020B0502040204020203" pitchFamily="34" charset="0"/>
                        </a:rPr>
                        <a:t>Large knife</a:t>
                      </a:r>
                    </a:p>
                  </a:txBody>
                  <a:tcPr/>
                </a:tc>
                <a:tc>
                  <a:txBody>
                    <a:bodyPr/>
                    <a:lstStyle/>
                    <a:p>
                      <a:pPr algn="ctr"/>
                      <a:r>
                        <a:rPr lang="en-US" sz="2200" dirty="0">
                          <a:latin typeface="Segoe UI" panose="020B0502040204020203" pitchFamily="34" charset="0"/>
                          <a:cs typeface="Segoe UI" panose="020B0502040204020203" pitchFamily="34" charset="0"/>
                        </a:rPr>
                        <a:t>10.2%</a:t>
                      </a:r>
                    </a:p>
                  </a:txBody>
                  <a:tcPr/>
                </a:tc>
                <a:tc>
                  <a:txBody>
                    <a:bodyPr/>
                    <a:lstStyle/>
                    <a:p>
                      <a:pPr algn="ctr"/>
                      <a:r>
                        <a:rPr lang="en-US" sz="2200" dirty="0">
                          <a:latin typeface="Segoe UI" panose="020B0502040204020203" pitchFamily="34" charset="0"/>
                          <a:cs typeface="Segoe UI" panose="020B0502040204020203" pitchFamily="34" charset="0"/>
                        </a:rPr>
                        <a:t>77.7%</a:t>
                      </a:r>
                    </a:p>
                  </a:txBody>
                  <a:tcPr/>
                </a:tc>
                <a:tc>
                  <a:txBody>
                    <a:bodyPr/>
                    <a:lstStyle/>
                    <a:p>
                      <a:pPr algn="ctr"/>
                      <a:r>
                        <a:rPr lang="en-US" sz="2200" dirty="0">
                          <a:latin typeface="Segoe UI" panose="020B0502040204020203" pitchFamily="34" charset="0"/>
                          <a:cs typeface="Segoe UI" panose="020B0502040204020203" pitchFamily="34" charset="0"/>
                        </a:rPr>
                        <a:t>12.1%</a:t>
                      </a:r>
                    </a:p>
                  </a:txBody>
                  <a:tcPr/>
                </a:tc>
                <a:tc>
                  <a:txBody>
                    <a:bodyPr/>
                    <a:lstStyle/>
                    <a:p>
                      <a:pPr algn="r"/>
                      <a:r>
                        <a:rPr lang="en-US" sz="2200" dirty="0">
                          <a:latin typeface="Segoe UI" panose="020B0502040204020203" pitchFamily="34" charset="0"/>
                          <a:cs typeface="Segoe UI" panose="020B0502040204020203" pitchFamily="34" charset="0"/>
                        </a:rPr>
                        <a:t>256</a:t>
                      </a:r>
                    </a:p>
                  </a:txBody>
                  <a:tcPr/>
                </a:tc>
                <a:extLst>
                  <a:ext uri="{0D108BD9-81ED-4DB2-BD59-A6C34878D82A}">
                    <a16:rowId xmlns:a16="http://schemas.microsoft.com/office/drawing/2014/main" val="3034303620"/>
                  </a:ext>
                </a:extLst>
              </a:tr>
              <a:tr h="512094">
                <a:tc>
                  <a:txBody>
                    <a:bodyPr/>
                    <a:lstStyle/>
                    <a:p>
                      <a:r>
                        <a:rPr lang="en-US" sz="2200" dirty="0">
                          <a:latin typeface="Segoe UI" panose="020B0502040204020203" pitchFamily="34" charset="0"/>
                          <a:cs typeface="Segoe UI" panose="020B0502040204020203" pitchFamily="34" charset="0"/>
                        </a:rPr>
                        <a:t>Small knife</a:t>
                      </a:r>
                    </a:p>
                  </a:txBody>
                  <a:tcPr/>
                </a:tc>
                <a:tc>
                  <a:txBody>
                    <a:bodyPr/>
                    <a:lstStyle/>
                    <a:p>
                      <a:pPr algn="l"/>
                      <a:r>
                        <a:rPr lang="en-US" sz="2200" dirty="0">
                          <a:latin typeface="Segoe UI" panose="020B0502040204020203" pitchFamily="34" charset="0"/>
                          <a:cs typeface="Segoe UI" panose="020B0502040204020203" pitchFamily="34" charset="0"/>
                        </a:rPr>
                        <a:t>   23.8</a:t>
                      </a:r>
                    </a:p>
                  </a:txBody>
                  <a:tcPr/>
                </a:tc>
                <a:tc>
                  <a:txBody>
                    <a:bodyPr/>
                    <a:lstStyle/>
                    <a:p>
                      <a:pPr algn="l"/>
                      <a:r>
                        <a:rPr lang="en-US" sz="2200" dirty="0">
                          <a:latin typeface="Segoe UI" panose="020B0502040204020203" pitchFamily="34" charset="0"/>
                          <a:cs typeface="Segoe UI" panose="020B0502040204020203" pitchFamily="34" charset="0"/>
                        </a:rPr>
                        <a:t>         73.4</a:t>
                      </a:r>
                    </a:p>
                  </a:txBody>
                  <a:tcPr/>
                </a:tc>
                <a:tc>
                  <a:txBody>
                    <a:bodyPr/>
                    <a:lstStyle/>
                    <a:p>
                      <a:pPr algn="l"/>
                      <a:r>
                        <a:rPr lang="en-US" sz="2200" dirty="0">
                          <a:latin typeface="Segoe UI" panose="020B0502040204020203" pitchFamily="34" charset="0"/>
                          <a:cs typeface="Segoe UI" panose="020B0502040204020203" pitchFamily="34" charset="0"/>
                        </a:rPr>
                        <a:t>          2.9</a:t>
                      </a:r>
                    </a:p>
                  </a:txBody>
                  <a:tcPr/>
                </a:tc>
                <a:tc>
                  <a:txBody>
                    <a:bodyPr/>
                    <a:lstStyle/>
                    <a:p>
                      <a:pPr algn="r"/>
                      <a:r>
                        <a:rPr lang="en-US" sz="2200" dirty="0">
                          <a:latin typeface="Segoe UI" panose="020B0502040204020203" pitchFamily="34" charset="0"/>
                          <a:cs typeface="Segoe UI" panose="020B0502040204020203" pitchFamily="34" charset="0"/>
                        </a:rPr>
                        <a:t>244</a:t>
                      </a:r>
                    </a:p>
                  </a:txBody>
                  <a:tcPr/>
                </a:tc>
                <a:extLst>
                  <a:ext uri="{0D108BD9-81ED-4DB2-BD59-A6C34878D82A}">
                    <a16:rowId xmlns:a16="http://schemas.microsoft.com/office/drawing/2014/main" val="1656249186"/>
                  </a:ext>
                </a:extLst>
              </a:tr>
              <a:tr h="512094">
                <a:tc>
                  <a:txBody>
                    <a:bodyPr/>
                    <a:lstStyle/>
                    <a:p>
                      <a:r>
                        <a:rPr lang="en-US" sz="2200" dirty="0">
                          <a:latin typeface="Segoe UI" panose="020B0502040204020203" pitchFamily="34" charset="0"/>
                          <a:cs typeface="Segoe UI" panose="020B0502040204020203" pitchFamily="34" charset="0"/>
                        </a:rPr>
                        <a:t>Firearms</a:t>
                      </a:r>
                    </a:p>
                  </a:txBody>
                  <a:tcPr/>
                </a:tc>
                <a:tc>
                  <a:txBody>
                    <a:bodyPr/>
                    <a:lstStyle/>
                    <a:p>
                      <a:pPr algn="l"/>
                      <a:r>
                        <a:rPr lang="en-US" sz="2200" dirty="0">
                          <a:latin typeface="Segoe UI" panose="020B0502040204020203" pitchFamily="34" charset="0"/>
                          <a:cs typeface="Segoe UI" panose="020B0502040204020203" pitchFamily="34" charset="0"/>
                        </a:rPr>
                        <a:t>   14.8</a:t>
                      </a:r>
                    </a:p>
                  </a:txBody>
                  <a:tcPr/>
                </a:tc>
                <a:tc>
                  <a:txBody>
                    <a:bodyPr/>
                    <a:lstStyle/>
                    <a:p>
                      <a:pPr algn="l"/>
                      <a:r>
                        <a:rPr lang="en-US" sz="2200" dirty="0">
                          <a:latin typeface="Segoe UI" panose="020B0502040204020203" pitchFamily="34" charset="0"/>
                          <a:cs typeface="Segoe UI" panose="020B0502040204020203" pitchFamily="34" charset="0"/>
                        </a:rPr>
                        <a:t>         40.7</a:t>
                      </a:r>
                    </a:p>
                  </a:txBody>
                  <a:tcPr/>
                </a:tc>
                <a:tc>
                  <a:txBody>
                    <a:bodyPr/>
                    <a:lstStyle/>
                    <a:p>
                      <a:pPr algn="l"/>
                      <a:r>
                        <a:rPr lang="en-US" sz="2200" dirty="0">
                          <a:latin typeface="Segoe UI" panose="020B0502040204020203" pitchFamily="34" charset="0"/>
                          <a:cs typeface="Segoe UI" panose="020B0502040204020203" pitchFamily="34" charset="0"/>
                        </a:rPr>
                        <a:t>        44.4</a:t>
                      </a:r>
                    </a:p>
                  </a:txBody>
                  <a:tcPr/>
                </a:tc>
                <a:tc>
                  <a:txBody>
                    <a:bodyPr/>
                    <a:lstStyle/>
                    <a:p>
                      <a:pPr algn="r"/>
                      <a:r>
                        <a:rPr lang="en-US" sz="2200" dirty="0">
                          <a:latin typeface="Segoe UI" panose="020B0502040204020203" pitchFamily="34" charset="0"/>
                          <a:cs typeface="Segoe UI" panose="020B0502040204020203" pitchFamily="34" charset="0"/>
                        </a:rPr>
                        <a:t>27</a:t>
                      </a:r>
                    </a:p>
                  </a:txBody>
                  <a:tcPr/>
                </a:tc>
                <a:extLst>
                  <a:ext uri="{0D108BD9-81ED-4DB2-BD59-A6C34878D82A}">
                    <a16:rowId xmlns:a16="http://schemas.microsoft.com/office/drawing/2014/main" val="622978156"/>
                  </a:ext>
                </a:extLst>
              </a:tr>
              <a:tr h="512094">
                <a:tc>
                  <a:txBody>
                    <a:bodyPr/>
                    <a:lstStyle/>
                    <a:p>
                      <a:r>
                        <a:rPr lang="en-US" sz="2200" dirty="0">
                          <a:latin typeface="Segoe UI" panose="020B0502040204020203" pitchFamily="34" charset="0"/>
                          <a:cs typeface="Segoe UI" panose="020B0502040204020203" pitchFamily="34" charset="0"/>
                        </a:rPr>
                        <a:t>All weapons***</a:t>
                      </a:r>
                    </a:p>
                  </a:txBody>
                  <a:tcPr/>
                </a:tc>
                <a:tc>
                  <a:txBody>
                    <a:bodyPr/>
                    <a:lstStyle/>
                    <a:p>
                      <a:pPr algn="l"/>
                      <a:r>
                        <a:rPr lang="en-US" sz="2200" dirty="0">
                          <a:latin typeface="Segoe UI" panose="020B0502040204020203" pitchFamily="34" charset="0"/>
                          <a:cs typeface="Segoe UI" panose="020B0502040204020203" pitchFamily="34" charset="0"/>
                        </a:rPr>
                        <a:t>   19.7</a:t>
                      </a:r>
                    </a:p>
                  </a:txBody>
                  <a:tcPr/>
                </a:tc>
                <a:tc>
                  <a:txBody>
                    <a:bodyPr/>
                    <a:lstStyle/>
                    <a:p>
                      <a:pPr algn="l"/>
                      <a:r>
                        <a:rPr lang="en-US" sz="2200" dirty="0">
                          <a:latin typeface="Segoe UI" panose="020B0502040204020203" pitchFamily="34" charset="0"/>
                          <a:cs typeface="Segoe UI" panose="020B0502040204020203" pitchFamily="34" charset="0"/>
                        </a:rPr>
                        <a:t>         71.1</a:t>
                      </a:r>
                    </a:p>
                  </a:txBody>
                  <a:tcPr/>
                </a:tc>
                <a:tc>
                  <a:txBody>
                    <a:bodyPr/>
                    <a:lstStyle/>
                    <a:p>
                      <a:pPr algn="l"/>
                      <a:r>
                        <a:rPr lang="en-US" sz="2200" dirty="0">
                          <a:latin typeface="Segoe UI" panose="020B0502040204020203" pitchFamily="34" charset="0"/>
                          <a:cs typeface="Segoe UI" panose="020B0502040204020203" pitchFamily="34" charset="0"/>
                        </a:rPr>
                        <a:t>          9.2</a:t>
                      </a:r>
                    </a:p>
                  </a:txBody>
                  <a:tcPr/>
                </a:tc>
                <a:tc>
                  <a:txBody>
                    <a:bodyPr/>
                    <a:lstStyle/>
                    <a:p>
                      <a:pPr algn="r"/>
                      <a:r>
                        <a:rPr lang="en-US" sz="2200" dirty="0">
                          <a:latin typeface="Segoe UI" panose="020B0502040204020203" pitchFamily="34" charset="0"/>
                          <a:cs typeface="Segoe UI" panose="020B0502040204020203" pitchFamily="34" charset="0"/>
                        </a:rPr>
                        <a:t>938</a:t>
                      </a:r>
                    </a:p>
                  </a:txBody>
                  <a:tcPr/>
                </a:tc>
                <a:extLst>
                  <a:ext uri="{0D108BD9-81ED-4DB2-BD59-A6C34878D82A}">
                    <a16:rowId xmlns:a16="http://schemas.microsoft.com/office/drawing/2014/main" val="2907006645"/>
                  </a:ext>
                </a:extLst>
              </a:tr>
            </a:tbl>
          </a:graphicData>
        </a:graphic>
      </p:graphicFrame>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21</a:t>
            </a:fld>
            <a:endParaRPr lang="en-US" dirty="0"/>
          </a:p>
        </p:txBody>
      </p:sp>
      <p:sp>
        <p:nvSpPr>
          <p:cNvPr id="8" name="TextBox 7">
            <a:extLst>
              <a:ext uri="{FF2B5EF4-FFF2-40B4-BE49-F238E27FC236}">
                <a16:creationId xmlns:a16="http://schemas.microsoft.com/office/drawing/2014/main" id="{58A2ACF6-AF56-4CE1-B507-51D3E7BCC152}"/>
              </a:ext>
            </a:extLst>
          </p:cNvPr>
          <p:cNvSpPr txBox="1"/>
          <p:nvPr/>
        </p:nvSpPr>
        <p:spPr>
          <a:xfrm>
            <a:off x="0" y="4757099"/>
            <a:ext cx="8873522" cy="1077218"/>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*Also includes Interim Alternative Educational Setting (IAES) for students with IEPs</a:t>
            </a:r>
          </a:p>
          <a:p>
            <a:r>
              <a:rPr lang="en-US" sz="1600" dirty="0">
                <a:latin typeface="Times New Roman" panose="02020603050405020304" pitchFamily="18" charset="0"/>
                <a:cs typeface="Times New Roman" panose="02020603050405020304" pitchFamily="18" charset="0"/>
              </a:rPr>
              <a:t>for events involving weapons, drugs, or serious bodily injury; ** Most in this category are suspensions--students were suspended a median of 3 days.***See Appendix N for all weapons</a:t>
            </a:r>
          </a:p>
          <a:p>
            <a:r>
              <a:rPr lang="en-US" sz="1600" dirty="0">
                <a:latin typeface="Times New Roman" panose="02020603050405020304" pitchFamily="18" charset="0"/>
                <a:cs typeface="Times New Roman" panose="02020603050405020304" pitchFamily="18" charset="0"/>
              </a:rPr>
              <a:t>Source: Staff analysis of data from the Kentucky Department of Education</a:t>
            </a:r>
          </a:p>
        </p:txBody>
      </p:sp>
      <p:sp>
        <p:nvSpPr>
          <p:cNvPr id="3" name="TextBox 2">
            <a:extLst>
              <a:ext uri="{FF2B5EF4-FFF2-40B4-BE49-F238E27FC236}">
                <a16:creationId xmlns:a16="http://schemas.microsoft.com/office/drawing/2014/main" id="{15C82F8F-FA44-4DAF-AF6D-8F15E41BE3F6}"/>
              </a:ext>
            </a:extLst>
          </p:cNvPr>
          <p:cNvSpPr txBox="1"/>
          <p:nvPr/>
        </p:nvSpPr>
        <p:spPr>
          <a:xfrm>
            <a:off x="29391" y="5834317"/>
            <a:ext cx="8873523" cy="707886"/>
          </a:xfrm>
          <a:prstGeom prst="rect">
            <a:avLst/>
          </a:prstGeom>
          <a:noFill/>
          <a:ln w="38100">
            <a:solidFill>
              <a:srgbClr val="FF0000"/>
            </a:solidFill>
          </a:ln>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Note: Knives are the majority of weapons events. It is not clear which of these knives met statutory definitions of weapons that are unlawful on school property. </a:t>
            </a:r>
          </a:p>
        </p:txBody>
      </p:sp>
    </p:spTree>
    <p:extLst>
      <p:ext uri="{BB962C8B-B14F-4D97-AF65-F5344CB8AC3E}">
        <p14:creationId xmlns:p14="http://schemas.microsoft.com/office/powerpoint/2010/main" val="929016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72DD2-AE03-45E6-99F0-7D50362ED61D}"/>
              </a:ext>
            </a:extLst>
          </p:cNvPr>
          <p:cNvSpPr>
            <a:spLocks noGrp="1"/>
          </p:cNvSpPr>
          <p:nvPr>
            <p:ph type="title"/>
          </p:nvPr>
        </p:nvSpPr>
        <p:spPr>
          <a:xfrm>
            <a:off x="152400" y="155448"/>
            <a:ext cx="8785860" cy="1252728"/>
          </a:xfrm>
        </p:spPr>
        <p:txBody>
          <a:bodyPr>
            <a:normAutofit fontScale="90000"/>
          </a:bodyPr>
          <a:lstStyle/>
          <a:p>
            <a:br>
              <a:rPr lang="en-US" dirty="0">
                <a:solidFill>
                  <a:schemeClr val="bg1"/>
                </a:solidFill>
              </a:rPr>
            </a:br>
            <a:r>
              <a:rPr lang="en-US" dirty="0">
                <a:solidFill>
                  <a:schemeClr val="bg1"/>
                </a:solidFill>
              </a:rPr>
              <a:t>Definition Of Unlawful Weapons:</a:t>
            </a:r>
            <a:br>
              <a:rPr lang="en-US" dirty="0">
                <a:solidFill>
                  <a:schemeClr val="bg1"/>
                </a:solidFill>
              </a:rPr>
            </a:br>
            <a:r>
              <a:rPr lang="en-US" dirty="0">
                <a:solidFill>
                  <a:schemeClr val="bg1"/>
                </a:solidFill>
              </a:rPr>
              <a:t>Status Of Knives Unclear</a:t>
            </a:r>
            <a:br>
              <a:rPr lang="en-US"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DF93E250-F83D-43CA-AFDA-8377035D4E6D}"/>
              </a:ext>
            </a:extLst>
          </p:cNvPr>
          <p:cNvSpPr>
            <a:spLocks noGrp="1"/>
          </p:cNvSpPr>
          <p:nvPr>
            <p:ph idx="1"/>
          </p:nvPr>
        </p:nvSpPr>
        <p:spPr/>
        <p:txBody>
          <a:bodyPr>
            <a:normAutofit fontScale="92500" lnSpcReduction="10000"/>
          </a:bodyPr>
          <a:lstStyle/>
          <a:p>
            <a:r>
              <a:rPr lang="en-US" dirty="0"/>
              <a:t>KRS 158.150</a:t>
            </a:r>
          </a:p>
          <a:p>
            <a:pPr lvl="1"/>
            <a:r>
              <a:rPr lang="en-US" dirty="0"/>
              <a:t>Prohibits unlawful possession of weapons on school property as stated in KRS 527.070</a:t>
            </a:r>
          </a:p>
          <a:p>
            <a:endParaRPr lang="en-US" dirty="0"/>
          </a:p>
          <a:p>
            <a:r>
              <a:rPr lang="en-US" dirty="0"/>
              <a:t>KRS 527.070</a:t>
            </a:r>
          </a:p>
          <a:p>
            <a:pPr lvl="1"/>
            <a:r>
              <a:rPr lang="en-US" dirty="0"/>
              <a:t>Unlawful weapons on school property include “any firearm or other deadly weapon”</a:t>
            </a:r>
          </a:p>
          <a:p>
            <a:endParaRPr lang="en-US" dirty="0"/>
          </a:p>
          <a:p>
            <a:r>
              <a:rPr lang="en-US" dirty="0"/>
              <a:t>“Deadly weapon” defined in KRS 500.080</a:t>
            </a:r>
          </a:p>
          <a:p>
            <a:pPr lvl="1"/>
            <a:r>
              <a:rPr lang="en-US" dirty="0"/>
              <a:t>Definition includes “any knife, other than an ordinary pocket knife or hunting knife”</a:t>
            </a:r>
          </a:p>
        </p:txBody>
      </p:sp>
      <p:sp>
        <p:nvSpPr>
          <p:cNvPr id="4" name="Slide Number Placeholder 3">
            <a:extLst>
              <a:ext uri="{FF2B5EF4-FFF2-40B4-BE49-F238E27FC236}">
                <a16:creationId xmlns:a16="http://schemas.microsoft.com/office/drawing/2014/main" id="{18DF8A19-EF9B-4FF5-A4B5-9B9A36575EF4}"/>
              </a:ext>
            </a:extLst>
          </p:cNvPr>
          <p:cNvSpPr>
            <a:spLocks noGrp="1"/>
          </p:cNvSpPr>
          <p:nvPr>
            <p:ph type="sldNum" sz="quarter" idx="12"/>
          </p:nvPr>
        </p:nvSpPr>
        <p:spPr/>
        <p:txBody>
          <a:bodyPr/>
          <a:lstStyle/>
          <a:p>
            <a:pPr>
              <a:defRPr/>
            </a:pPr>
            <a:fld id="{E6341818-0A42-41AA-9C03-F736148CE495}" type="slidenum">
              <a:rPr lang="en-US" smtClean="0"/>
              <a:pPr>
                <a:defRPr/>
              </a:pPr>
              <a:t>22</a:t>
            </a:fld>
            <a:endParaRPr lang="en-US" dirty="0"/>
          </a:p>
        </p:txBody>
      </p:sp>
      <p:sp>
        <p:nvSpPr>
          <p:cNvPr id="5" name="Arrow: Right 4">
            <a:extLst>
              <a:ext uri="{FF2B5EF4-FFF2-40B4-BE49-F238E27FC236}">
                <a16:creationId xmlns:a16="http://schemas.microsoft.com/office/drawing/2014/main" id="{CEF9664E-B3B4-4ED3-BD11-0E23A3BEC430}"/>
              </a:ext>
            </a:extLst>
          </p:cNvPr>
          <p:cNvSpPr/>
          <p:nvPr/>
        </p:nvSpPr>
        <p:spPr>
          <a:xfrm rot="5400000">
            <a:off x="1895856" y="3011424"/>
            <a:ext cx="35052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rrow: Right 5">
            <a:extLst>
              <a:ext uri="{FF2B5EF4-FFF2-40B4-BE49-F238E27FC236}">
                <a16:creationId xmlns:a16="http://schemas.microsoft.com/office/drawing/2014/main" id="{6E164BCC-315D-494A-BEF4-A94C88D025C5}"/>
              </a:ext>
            </a:extLst>
          </p:cNvPr>
          <p:cNvSpPr/>
          <p:nvPr/>
        </p:nvSpPr>
        <p:spPr>
          <a:xfrm rot="5400000">
            <a:off x="1895856" y="4650260"/>
            <a:ext cx="35052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53509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lstStyle/>
          <a:p>
            <a:r>
              <a:rPr lang="en-US" dirty="0">
                <a:solidFill>
                  <a:srgbClr val="FFFFFB"/>
                </a:solidFill>
              </a:rPr>
              <a:t>Recommendation 3.1</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fontScale="92500" lnSpcReduction="20000"/>
          </a:bodyPr>
          <a:lstStyle/>
          <a:p>
            <a:pPr marL="118872" indent="0">
              <a:buNone/>
            </a:pPr>
            <a:r>
              <a:rPr lang="en-US" dirty="0"/>
              <a:t>If it is the intent of the General Assembly that district receive direct guidance related to </a:t>
            </a:r>
            <a:r>
              <a:rPr lang="en-US" b="1" dirty="0"/>
              <a:t>weapons that are considered to be unlawful</a:t>
            </a:r>
            <a:r>
              <a:rPr lang="en-US" dirty="0"/>
              <a:t>, it should consider amending KRS 158.150 to require the Kentucky Department of Education to collaborate with the Kentucky Center for School Safety and other relevant organizations to </a:t>
            </a:r>
            <a:r>
              <a:rPr lang="en-US" b="1" dirty="0"/>
              <a:t>identify “unlawful weapons”</a:t>
            </a:r>
            <a:r>
              <a:rPr lang="en-US" dirty="0"/>
              <a:t> that require expulsion as relevant to KRS 158.150. These definitions should be included in the Kentucky Department of Education’s model discipline policies. </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23</a:t>
            </a:fld>
            <a:endParaRPr lang="en-US" dirty="0"/>
          </a:p>
        </p:txBody>
      </p:sp>
    </p:spTree>
    <p:extLst>
      <p:ext uri="{BB962C8B-B14F-4D97-AF65-F5344CB8AC3E}">
        <p14:creationId xmlns:p14="http://schemas.microsoft.com/office/powerpoint/2010/main" val="1572521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Consequences For Major Categories Of Threat Events, A1 Schools, 2024</a:t>
            </a:r>
          </a:p>
        </p:txBody>
      </p:sp>
      <p:graphicFrame>
        <p:nvGraphicFramePr>
          <p:cNvPr id="6" name="Table 6">
            <a:extLst>
              <a:ext uri="{FF2B5EF4-FFF2-40B4-BE49-F238E27FC236}">
                <a16:creationId xmlns:a16="http://schemas.microsoft.com/office/drawing/2014/main" id="{1CB6873A-2658-4A91-9E3D-D459D0E7F76B}"/>
              </a:ext>
            </a:extLst>
          </p:cNvPr>
          <p:cNvGraphicFramePr>
            <a:graphicFrameLocks noGrp="1"/>
          </p:cNvGraphicFramePr>
          <p:nvPr>
            <p:ph idx="1"/>
            <p:extLst>
              <p:ext uri="{D42A27DB-BD31-4B8C-83A1-F6EECF244321}">
                <p14:modId xmlns:p14="http://schemas.microsoft.com/office/powerpoint/2010/main" val="2237630905"/>
              </p:ext>
            </p:extLst>
          </p:nvPr>
        </p:nvGraphicFramePr>
        <p:xfrm>
          <a:off x="169816" y="1517072"/>
          <a:ext cx="8880567" cy="3511741"/>
        </p:xfrm>
        <a:graphic>
          <a:graphicData uri="http://schemas.openxmlformats.org/drawingml/2006/table">
            <a:tbl>
              <a:tblPr firstRow="1" bandRow="1">
                <a:tableStyleId>{073A0DAA-6AF3-43AB-8588-CEC1D06C72B9}</a:tableStyleId>
              </a:tblPr>
              <a:tblGrid>
                <a:gridCol w="3030584">
                  <a:extLst>
                    <a:ext uri="{9D8B030D-6E8A-4147-A177-3AD203B41FA5}">
                      <a16:colId xmlns:a16="http://schemas.microsoft.com/office/drawing/2014/main" val="1736484014"/>
                    </a:ext>
                  </a:extLst>
                </a:gridCol>
                <a:gridCol w="1143000">
                  <a:extLst>
                    <a:ext uri="{9D8B030D-6E8A-4147-A177-3AD203B41FA5}">
                      <a16:colId xmlns:a16="http://schemas.microsoft.com/office/drawing/2014/main" val="4259089202"/>
                    </a:ext>
                  </a:extLst>
                </a:gridCol>
                <a:gridCol w="1846216">
                  <a:extLst>
                    <a:ext uri="{9D8B030D-6E8A-4147-A177-3AD203B41FA5}">
                      <a16:colId xmlns:a16="http://schemas.microsoft.com/office/drawing/2014/main" val="785411889"/>
                    </a:ext>
                  </a:extLst>
                </a:gridCol>
                <a:gridCol w="1954227">
                  <a:extLst>
                    <a:ext uri="{9D8B030D-6E8A-4147-A177-3AD203B41FA5}">
                      <a16:colId xmlns:a16="http://schemas.microsoft.com/office/drawing/2014/main" val="142019015"/>
                    </a:ext>
                  </a:extLst>
                </a:gridCol>
                <a:gridCol w="906540">
                  <a:extLst>
                    <a:ext uri="{9D8B030D-6E8A-4147-A177-3AD203B41FA5}">
                      <a16:colId xmlns:a16="http://schemas.microsoft.com/office/drawing/2014/main" val="3745971306"/>
                    </a:ext>
                  </a:extLst>
                </a:gridCol>
              </a:tblGrid>
              <a:tr h="1059331">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Behavior</a:t>
                      </a:r>
                    </a:p>
                  </a:txBody>
                  <a:tcPr anchor="b"/>
                </a:tc>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Local</a:t>
                      </a:r>
                    </a:p>
                  </a:txBody>
                  <a:tcPr anchor="b"/>
                </a:tc>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In-school Removal or suspension**</a:t>
                      </a:r>
                    </a:p>
                  </a:txBody>
                  <a:tcPr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a:solidFill>
                            <a:schemeClr val="lt1"/>
                          </a:solidFill>
                          <a:latin typeface="Segoe UI" panose="020B0502040204020203" pitchFamily="34" charset="0"/>
                          <a:ea typeface="Calibri" panose="020F0502020204030204" pitchFamily="34" charset="0"/>
                          <a:cs typeface="Segoe UI" panose="020B0502040204020203" pitchFamily="34" charset="0"/>
                        </a:rPr>
                        <a:t>Expulsion Or Alternative Placement*</a:t>
                      </a:r>
                    </a:p>
                  </a:txBody>
                  <a:tcPr anchor="b"/>
                </a:tc>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Total</a:t>
                      </a:r>
                    </a:p>
                  </a:txBody>
                  <a:tcPr anchor="b"/>
                </a:tc>
                <a:extLst>
                  <a:ext uri="{0D108BD9-81ED-4DB2-BD59-A6C34878D82A}">
                    <a16:rowId xmlns:a16="http://schemas.microsoft.com/office/drawing/2014/main" val="1649969222"/>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Threatening students</a:t>
                      </a:r>
                    </a:p>
                  </a:txBody>
                  <a:tcPr/>
                </a:tc>
                <a:tc>
                  <a:txBody>
                    <a:bodyPr/>
                    <a:lstStyle/>
                    <a:p>
                      <a:pPr algn="ctr"/>
                      <a:r>
                        <a:rPr lang="en-US" sz="1800" dirty="0">
                          <a:latin typeface="Segoe UI" panose="020B0502040204020203" pitchFamily="34" charset="0"/>
                          <a:ea typeface="Calibri" panose="020F0502020204030204" pitchFamily="34" charset="0"/>
                          <a:cs typeface="Segoe UI" panose="020B0502040204020203" pitchFamily="34" charset="0"/>
                        </a:rPr>
                        <a:t> 38.0%</a:t>
                      </a:r>
                    </a:p>
                  </a:txBody>
                  <a:tcPr/>
                </a:tc>
                <a:tc>
                  <a:txBody>
                    <a:bodyPr/>
                    <a:lstStyle/>
                    <a:p>
                      <a:pPr algn="ctr"/>
                      <a:r>
                        <a:rPr lang="en-US" sz="1800" dirty="0">
                          <a:latin typeface="Segoe UI" panose="020B0502040204020203" pitchFamily="34" charset="0"/>
                          <a:ea typeface="Calibri" panose="020F0502020204030204" pitchFamily="34" charset="0"/>
                          <a:cs typeface="Segoe UI" panose="020B0502040204020203" pitchFamily="34" charset="0"/>
                        </a:rPr>
                        <a:t>  60.4%</a:t>
                      </a:r>
                    </a:p>
                  </a:txBody>
                  <a:tcPr/>
                </a:tc>
                <a:tc>
                  <a:txBody>
                    <a:bodyPr/>
                    <a:lstStyle/>
                    <a:p>
                      <a:pPr algn="ctr"/>
                      <a:r>
                        <a:rPr lang="en-US" sz="1800" dirty="0">
                          <a:latin typeface="Segoe UI" panose="020B0502040204020203" pitchFamily="34" charset="0"/>
                          <a:ea typeface="Calibri" panose="020F0502020204030204" pitchFamily="34" charset="0"/>
                          <a:cs typeface="Segoe UI" panose="020B0502040204020203" pitchFamily="34" charset="0"/>
                        </a:rPr>
                        <a:t>  1.6%</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3,221</a:t>
                      </a:r>
                    </a:p>
                  </a:txBody>
                  <a:tcPr/>
                </a:tc>
                <a:extLst>
                  <a:ext uri="{0D108BD9-81ED-4DB2-BD59-A6C34878D82A}">
                    <a16:rowId xmlns:a16="http://schemas.microsoft.com/office/drawing/2014/main" val="3167003874"/>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Threatening staff</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31.2</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66.0</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a:t>
                      </a:r>
                      <a:r>
                        <a:rPr lang="en-US" sz="1800" baseline="0" dirty="0">
                          <a:latin typeface="Segoe UI" panose="020B0502040204020203" pitchFamily="34" charset="0"/>
                          <a:ea typeface="Calibri" panose="020F0502020204030204" pitchFamily="34" charset="0"/>
                          <a:cs typeface="Segoe UI" panose="020B0502040204020203" pitchFamily="34" charset="0"/>
                        </a:rPr>
                        <a:t> </a:t>
                      </a:r>
                      <a:r>
                        <a:rPr lang="en-US" sz="1800" dirty="0">
                          <a:latin typeface="Segoe UI" panose="020B0502040204020203" pitchFamily="34" charset="0"/>
                          <a:ea typeface="Calibri" panose="020F0502020204030204" pitchFamily="34" charset="0"/>
                          <a:cs typeface="Segoe UI" panose="020B0502040204020203" pitchFamily="34" charset="0"/>
                        </a:rPr>
                        <a:t>2.8</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857</a:t>
                      </a:r>
                    </a:p>
                  </a:txBody>
                  <a:tcPr/>
                </a:tc>
                <a:extLst>
                  <a:ext uri="{0D108BD9-81ED-4DB2-BD59-A6C34878D82A}">
                    <a16:rowId xmlns:a16="http://schemas.microsoft.com/office/drawing/2014/main" val="1956658262"/>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Bomb threat</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16.7</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71.4</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11.9</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42</a:t>
                      </a:r>
                    </a:p>
                  </a:txBody>
                  <a:tcPr/>
                </a:tc>
                <a:extLst>
                  <a:ext uri="{0D108BD9-81ED-4DB2-BD59-A6C34878D82A}">
                    <a16:rowId xmlns:a16="http://schemas.microsoft.com/office/drawing/2014/main" val="361784317"/>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Terroristic threat</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16.2</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75.5</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8.2</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1,528</a:t>
                      </a:r>
                    </a:p>
                  </a:txBody>
                  <a:tcPr/>
                </a:tc>
                <a:extLst>
                  <a:ext uri="{0D108BD9-81ED-4DB2-BD59-A6C34878D82A}">
                    <a16:rowId xmlns:a16="http://schemas.microsoft.com/office/drawing/2014/main" val="3060813628"/>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Wanton endangerment</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8.1</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83.8</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8.1</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37</a:t>
                      </a:r>
                    </a:p>
                  </a:txBody>
                  <a:tcPr/>
                </a:tc>
                <a:extLst>
                  <a:ext uri="{0D108BD9-81ED-4DB2-BD59-A6C34878D82A}">
                    <a16:rowId xmlns:a16="http://schemas.microsoft.com/office/drawing/2014/main" val="2234273041"/>
                  </a:ext>
                </a:extLst>
              </a:tr>
              <a:tr h="408735">
                <a:tc>
                  <a:txBody>
                    <a:bodyPr/>
                    <a:lstStyle/>
                    <a:p>
                      <a:r>
                        <a:rPr lang="en-US" sz="1800" dirty="0">
                          <a:latin typeface="Segoe UI" panose="020B0502040204020203" pitchFamily="34" charset="0"/>
                          <a:ea typeface="Calibri" panose="020F0502020204030204" pitchFamily="34" charset="0"/>
                          <a:cs typeface="Segoe UI" panose="020B0502040204020203" pitchFamily="34" charset="0"/>
                        </a:rPr>
                        <a:t>All threats***</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30.8</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65.5</a:t>
                      </a:r>
                    </a:p>
                  </a:txBody>
                  <a:tcPr/>
                </a:tc>
                <a:tc>
                  <a:txBody>
                    <a:bodyPr/>
                    <a:lstStyle/>
                    <a:p>
                      <a:pPr algn="l"/>
                      <a:r>
                        <a:rPr lang="en-US" sz="1800" dirty="0">
                          <a:latin typeface="Segoe UI" panose="020B0502040204020203" pitchFamily="34" charset="0"/>
                          <a:ea typeface="Calibri" panose="020F0502020204030204" pitchFamily="34" charset="0"/>
                          <a:cs typeface="Segoe UI" panose="020B0502040204020203" pitchFamily="34" charset="0"/>
                        </a:rPr>
                        <a:t>           3.7</a:t>
                      </a:r>
                    </a:p>
                  </a:txBody>
                  <a:tcPr/>
                </a:tc>
                <a:tc>
                  <a:txBody>
                    <a:bodyPr/>
                    <a:lstStyle/>
                    <a:p>
                      <a:pPr algn="r"/>
                      <a:r>
                        <a:rPr lang="en-US" sz="1800" dirty="0">
                          <a:latin typeface="Segoe UI" panose="020B0502040204020203" pitchFamily="34" charset="0"/>
                          <a:ea typeface="Calibri" panose="020F0502020204030204" pitchFamily="34" charset="0"/>
                          <a:cs typeface="Segoe UI" panose="020B0502040204020203" pitchFamily="34" charset="0"/>
                        </a:rPr>
                        <a:t>5,687</a:t>
                      </a:r>
                    </a:p>
                  </a:txBody>
                  <a:tcPr/>
                </a:tc>
                <a:extLst>
                  <a:ext uri="{0D108BD9-81ED-4DB2-BD59-A6C34878D82A}">
                    <a16:rowId xmlns:a16="http://schemas.microsoft.com/office/drawing/2014/main" val="202292934"/>
                  </a:ext>
                </a:extLst>
              </a:tr>
            </a:tbl>
          </a:graphicData>
        </a:graphic>
      </p:graphicFrame>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24</a:t>
            </a:fld>
            <a:endParaRPr lang="en-US" dirty="0"/>
          </a:p>
        </p:txBody>
      </p:sp>
      <p:sp>
        <p:nvSpPr>
          <p:cNvPr id="3" name="TextBox 2">
            <a:extLst>
              <a:ext uri="{FF2B5EF4-FFF2-40B4-BE49-F238E27FC236}">
                <a16:creationId xmlns:a16="http://schemas.microsoft.com/office/drawing/2014/main" id="{D658E8E9-1440-41F7-9EB0-1E9E26E42332}"/>
              </a:ext>
            </a:extLst>
          </p:cNvPr>
          <p:cNvSpPr txBox="1"/>
          <p:nvPr/>
        </p:nvSpPr>
        <p:spPr>
          <a:xfrm>
            <a:off x="38100" y="5028813"/>
            <a:ext cx="9067800" cy="1015663"/>
          </a:xfrm>
          <a:prstGeom prst="rect">
            <a:avLst/>
          </a:prstGeom>
          <a:noFill/>
        </p:spPr>
        <p:txBody>
          <a:bodyPr wrap="square" rtlCol="0">
            <a:spAutoFit/>
          </a:bodyPr>
          <a:lstStyle/>
          <a:p>
            <a:r>
              <a:rPr lang="en-US" sz="1200" dirty="0">
                <a:latin typeface="Times New Roman" panose="02020603050405020304" pitchFamily="18" charset="0"/>
                <a:ea typeface="Calibri" panose="020F0502020204030204" pitchFamily="34"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Also includes Interim Alternative Educational Setting (IAES) for students with IEPs for events involving weapons, drugs, or serious bodily injury.  **Most in this category were suspensions—students suspended for a median of 2 days. </a:t>
            </a:r>
            <a:r>
              <a:rPr lang="en-US" sz="1200" dirty="0">
                <a:latin typeface="Times New Roman" panose="02020603050405020304" pitchFamily="18" charset="0"/>
                <a:ea typeface="Calibri" panose="020F0502020204030204" pitchFamily="34" charset="0"/>
                <a:cs typeface="Times New Roman" panose="02020603050405020304" pitchFamily="18" charset="0"/>
              </a:rPr>
              <a:t>***Some threats not included in this table, due to low event counts.</a:t>
            </a:r>
          </a:p>
          <a:p>
            <a:r>
              <a:rPr lang="en-US" sz="1200" dirty="0">
                <a:latin typeface="Times New Roman" panose="02020603050405020304" pitchFamily="18" charset="0"/>
                <a:cs typeface="Times New Roman" panose="02020603050405020304" pitchFamily="18" charset="0"/>
              </a:rPr>
              <a:t>Source: Staff analysis of data from the Kentucky Department of Education</a:t>
            </a:r>
          </a:p>
          <a:p>
            <a:endParaRPr lang="en-US" sz="12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9EB14575-F31B-451B-AA50-205208B51015}"/>
              </a:ext>
            </a:extLst>
          </p:cNvPr>
          <p:cNvSpPr txBox="1"/>
          <p:nvPr/>
        </p:nvSpPr>
        <p:spPr>
          <a:xfrm>
            <a:off x="38100" y="5821235"/>
            <a:ext cx="8267075" cy="1015663"/>
          </a:xfrm>
          <a:prstGeom prst="rect">
            <a:avLst/>
          </a:prstGeom>
          <a:noFill/>
          <a:ln w="38100">
            <a:solidFill>
              <a:srgbClr val="FF0000"/>
            </a:solidFill>
          </a:ln>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Note: It is not clear which of these events met statutory conditions for expulsion or alternative placement: “clear and convincing evidence” of threats that pose a danger.</a:t>
            </a:r>
          </a:p>
        </p:txBody>
      </p:sp>
    </p:spTree>
    <p:extLst>
      <p:ext uri="{BB962C8B-B14F-4D97-AF65-F5344CB8AC3E}">
        <p14:creationId xmlns:p14="http://schemas.microsoft.com/office/powerpoint/2010/main" val="299205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lstStyle/>
          <a:p>
            <a:r>
              <a:rPr lang="en-US" dirty="0">
                <a:solidFill>
                  <a:srgbClr val="FFFFFB"/>
                </a:solidFill>
              </a:rPr>
              <a:t>Recommendation 3.2</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fontScale="92500" lnSpcReduction="10000"/>
          </a:bodyPr>
          <a:lstStyle/>
          <a:p>
            <a:pPr marL="118872" indent="0">
              <a:buNone/>
            </a:pPr>
            <a:r>
              <a:rPr lang="en-US" dirty="0"/>
              <a:t>If it is the intent of the General Assembly that districts receive direct guidance related to </a:t>
            </a:r>
            <a:r>
              <a:rPr lang="en-US" b="1" dirty="0"/>
              <a:t>threats that are considered dangerous</a:t>
            </a:r>
            <a:r>
              <a:rPr lang="en-US" dirty="0"/>
              <a:t>, it should consider amending KRS 158.150 to require the Kentucky Department of Education to collaborate with the Kentucky Center for School Safety and other relevant organizations to </a:t>
            </a:r>
            <a:r>
              <a:rPr lang="en-US" b="1" dirty="0"/>
              <a:t>identify conditions under which threats pose a danger </a:t>
            </a:r>
            <a:r>
              <a:rPr lang="en-US" dirty="0"/>
              <a:t>and require expulsion or alternative placement. Guidance should be included in KDE discipline guidelines. </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25</a:t>
            </a:fld>
            <a:endParaRPr lang="en-US" dirty="0"/>
          </a:p>
        </p:txBody>
      </p:sp>
    </p:spTree>
    <p:extLst>
      <p:ext uri="{BB962C8B-B14F-4D97-AF65-F5344CB8AC3E}">
        <p14:creationId xmlns:p14="http://schemas.microsoft.com/office/powerpoint/2010/main" val="1463464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C3870-812A-4331-B274-59A3EEA29F43}"/>
              </a:ext>
            </a:extLst>
          </p:cNvPr>
          <p:cNvSpPr>
            <a:spLocks noGrp="1"/>
          </p:cNvSpPr>
          <p:nvPr>
            <p:ph type="title"/>
          </p:nvPr>
        </p:nvSpPr>
        <p:spPr/>
        <p:txBody>
          <a:bodyPr/>
          <a:lstStyle/>
          <a:p>
            <a:r>
              <a:rPr lang="en-US" dirty="0"/>
              <a:t>Statutory Requirements: Assaults</a:t>
            </a:r>
          </a:p>
        </p:txBody>
      </p:sp>
      <p:sp>
        <p:nvSpPr>
          <p:cNvPr id="3" name="Content Placeholder 2">
            <a:extLst>
              <a:ext uri="{FF2B5EF4-FFF2-40B4-BE49-F238E27FC236}">
                <a16:creationId xmlns:a16="http://schemas.microsoft.com/office/drawing/2014/main" id="{30F5B17F-5B4E-4EA0-8B43-8FEFBE4BB399}"/>
              </a:ext>
            </a:extLst>
          </p:cNvPr>
          <p:cNvSpPr>
            <a:spLocks noGrp="1"/>
          </p:cNvSpPr>
          <p:nvPr>
            <p:ph idx="1"/>
          </p:nvPr>
        </p:nvSpPr>
        <p:spPr>
          <a:xfrm>
            <a:off x="457200" y="1408176"/>
            <a:ext cx="8229600" cy="4992625"/>
          </a:xfrm>
        </p:spPr>
        <p:txBody>
          <a:bodyPr>
            <a:normAutofit fontScale="77500" lnSpcReduction="20000"/>
          </a:bodyPr>
          <a:lstStyle/>
          <a:p>
            <a:endParaRPr lang="en-US" sz="3200" dirty="0"/>
          </a:p>
          <a:p>
            <a:r>
              <a:rPr lang="en-US" dirty="0"/>
              <a:t>KRS 158.150 requires local boards to adopt a policy requiring disciplinary actions, up to and including expulsion, for a student who has physically assaulted, battered, or abused educational personnel or students</a:t>
            </a:r>
          </a:p>
          <a:p>
            <a:endParaRPr lang="en-US" sz="3200" dirty="0"/>
          </a:p>
          <a:p>
            <a:r>
              <a:rPr lang="en-US" sz="3200" dirty="0"/>
              <a:t>KRS 158.444 requires reporting of all incidents of violence or assault against school employees and students</a:t>
            </a:r>
          </a:p>
          <a:p>
            <a:endParaRPr lang="en-US" sz="3200" dirty="0"/>
          </a:p>
          <a:p>
            <a:r>
              <a:rPr lang="en-US" dirty="0"/>
              <a:t>Few assaults—even the most life-threatening—result in expulsion or alternative placement</a:t>
            </a:r>
          </a:p>
          <a:p>
            <a:pPr lvl="1"/>
            <a:r>
              <a:rPr lang="en-US" dirty="0"/>
              <a:t>In some cases, consequences are minimal</a:t>
            </a:r>
          </a:p>
          <a:p>
            <a:endParaRPr lang="en-US" dirty="0"/>
          </a:p>
          <a:p>
            <a:r>
              <a:rPr lang="en-US" dirty="0"/>
              <a:t>Assaults on staff versus students not indicated in safe schools data</a:t>
            </a:r>
          </a:p>
        </p:txBody>
      </p:sp>
      <p:sp>
        <p:nvSpPr>
          <p:cNvPr id="4" name="Slide Number Placeholder 3">
            <a:extLst>
              <a:ext uri="{FF2B5EF4-FFF2-40B4-BE49-F238E27FC236}">
                <a16:creationId xmlns:a16="http://schemas.microsoft.com/office/drawing/2014/main" id="{0EB6A0E6-41F4-4F49-85B4-0FEC0F9DC9DD}"/>
              </a:ext>
            </a:extLst>
          </p:cNvPr>
          <p:cNvSpPr>
            <a:spLocks noGrp="1"/>
          </p:cNvSpPr>
          <p:nvPr>
            <p:ph type="sldNum" sz="quarter" idx="12"/>
          </p:nvPr>
        </p:nvSpPr>
        <p:spPr/>
        <p:txBody>
          <a:bodyPr/>
          <a:lstStyle/>
          <a:p>
            <a:pPr>
              <a:defRPr/>
            </a:pPr>
            <a:fld id="{E6341818-0A42-41AA-9C03-F736148CE495}" type="slidenum">
              <a:rPr lang="en-US" smtClean="0"/>
              <a:pPr>
                <a:defRPr/>
              </a:pPr>
              <a:t>26</a:t>
            </a:fld>
            <a:endParaRPr lang="en-US" dirty="0"/>
          </a:p>
        </p:txBody>
      </p:sp>
    </p:spTree>
    <p:extLst>
      <p:ext uri="{BB962C8B-B14F-4D97-AF65-F5344CB8AC3E}">
        <p14:creationId xmlns:p14="http://schemas.microsoft.com/office/powerpoint/2010/main" val="843989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Consequences For Assaults</a:t>
            </a:r>
            <a:br>
              <a:rPr lang="en-US" dirty="0">
                <a:solidFill>
                  <a:srgbClr val="FFFFFB"/>
                </a:solidFill>
              </a:rPr>
            </a:br>
            <a:r>
              <a:rPr lang="en-US" dirty="0">
                <a:solidFill>
                  <a:srgbClr val="FFFFFB"/>
                </a:solidFill>
              </a:rPr>
              <a:t>A1 Schools, 2024</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27</a:t>
            </a:fld>
            <a:endParaRPr lang="en-US" dirty="0"/>
          </a:p>
        </p:txBody>
      </p:sp>
      <p:sp>
        <p:nvSpPr>
          <p:cNvPr id="7" name="Content Placeholder 6">
            <a:extLst>
              <a:ext uri="{FF2B5EF4-FFF2-40B4-BE49-F238E27FC236}">
                <a16:creationId xmlns:a16="http://schemas.microsoft.com/office/drawing/2014/main" id="{7141BC31-F173-4029-B768-28DE4D1571C6}"/>
              </a:ext>
            </a:extLst>
          </p:cNvPr>
          <p:cNvSpPr>
            <a:spLocks noGrp="1"/>
          </p:cNvSpPr>
          <p:nvPr>
            <p:ph idx="1"/>
          </p:nvPr>
        </p:nvSpPr>
        <p:spPr>
          <a:xfrm>
            <a:off x="304800" y="5105400"/>
            <a:ext cx="8357969" cy="990600"/>
          </a:xfrm>
          <a:ln w="38100">
            <a:solidFill>
              <a:srgbClr val="FF0000"/>
            </a:solidFill>
          </a:ln>
        </p:spPr>
        <p:txBody>
          <a:bodyPr>
            <a:normAutofit/>
          </a:bodyPr>
          <a:lstStyle/>
          <a:p>
            <a:pPr marL="118872" indent="0">
              <a:buClr>
                <a:srgbClr val="0070C0"/>
              </a:buClr>
              <a:buNone/>
            </a:pPr>
            <a:r>
              <a:rPr lang="en-US" sz="2400" dirty="0"/>
              <a:t>Note: Safe Schools data software capable of identifying victims as students or staff but victim information is not recorded.</a:t>
            </a:r>
            <a:endParaRPr lang="en-US" dirty="0"/>
          </a:p>
          <a:p>
            <a:endParaRPr lang="en-US" dirty="0"/>
          </a:p>
        </p:txBody>
      </p:sp>
      <p:graphicFrame>
        <p:nvGraphicFramePr>
          <p:cNvPr id="6" name="Table 6">
            <a:extLst>
              <a:ext uri="{FF2B5EF4-FFF2-40B4-BE49-F238E27FC236}">
                <a16:creationId xmlns:a16="http://schemas.microsoft.com/office/drawing/2014/main" id="{AF4468C7-4E3D-4CBD-9ACF-9DEC3DC28493}"/>
              </a:ext>
            </a:extLst>
          </p:cNvPr>
          <p:cNvGraphicFramePr>
            <a:graphicFrameLocks/>
          </p:cNvGraphicFramePr>
          <p:nvPr>
            <p:extLst>
              <p:ext uri="{D42A27DB-BD31-4B8C-83A1-F6EECF244321}">
                <p14:modId xmlns:p14="http://schemas.microsoft.com/office/powerpoint/2010/main" val="2979649303"/>
              </p:ext>
            </p:extLst>
          </p:nvPr>
        </p:nvGraphicFramePr>
        <p:xfrm>
          <a:off x="157679" y="1575910"/>
          <a:ext cx="8833921" cy="2243882"/>
        </p:xfrm>
        <a:graphic>
          <a:graphicData uri="http://schemas.openxmlformats.org/drawingml/2006/table">
            <a:tbl>
              <a:tblPr firstRow="1" bandRow="1">
                <a:tableStyleId>{073A0DAA-6AF3-43AB-8588-CEC1D06C72B9}</a:tableStyleId>
              </a:tblPr>
              <a:tblGrid>
                <a:gridCol w="1930883">
                  <a:extLst>
                    <a:ext uri="{9D8B030D-6E8A-4147-A177-3AD203B41FA5}">
                      <a16:colId xmlns:a16="http://schemas.microsoft.com/office/drawing/2014/main" val="1736484014"/>
                    </a:ext>
                  </a:extLst>
                </a:gridCol>
                <a:gridCol w="1151012">
                  <a:extLst>
                    <a:ext uri="{9D8B030D-6E8A-4147-A177-3AD203B41FA5}">
                      <a16:colId xmlns:a16="http://schemas.microsoft.com/office/drawing/2014/main" val="4259089202"/>
                    </a:ext>
                  </a:extLst>
                </a:gridCol>
                <a:gridCol w="2055380">
                  <a:extLst>
                    <a:ext uri="{9D8B030D-6E8A-4147-A177-3AD203B41FA5}">
                      <a16:colId xmlns:a16="http://schemas.microsoft.com/office/drawing/2014/main" val="785411889"/>
                    </a:ext>
                  </a:extLst>
                </a:gridCol>
                <a:gridCol w="2706046">
                  <a:extLst>
                    <a:ext uri="{9D8B030D-6E8A-4147-A177-3AD203B41FA5}">
                      <a16:colId xmlns:a16="http://schemas.microsoft.com/office/drawing/2014/main" val="142019015"/>
                    </a:ext>
                  </a:extLst>
                </a:gridCol>
                <a:gridCol w="990600">
                  <a:extLst>
                    <a:ext uri="{9D8B030D-6E8A-4147-A177-3AD203B41FA5}">
                      <a16:colId xmlns:a16="http://schemas.microsoft.com/office/drawing/2014/main" val="3745971306"/>
                    </a:ext>
                  </a:extLst>
                </a:gridCol>
              </a:tblGrid>
              <a:tr h="1329482">
                <a:tc>
                  <a:txBody>
                    <a:bodyPr/>
                    <a:lstStyle/>
                    <a:p>
                      <a:r>
                        <a:rPr lang="en-US" sz="2200" dirty="0">
                          <a:latin typeface="Segoe UI" panose="020B0502040204020203" pitchFamily="34" charset="0"/>
                          <a:ea typeface="Calibri" panose="020F0502020204030204" pitchFamily="34" charset="0"/>
                          <a:cs typeface="Segoe UI" panose="020B0502040204020203" pitchFamily="34" charset="0"/>
                        </a:rPr>
                        <a:t>Behavior</a:t>
                      </a:r>
                    </a:p>
                  </a:txBody>
                  <a:tcPr anchor="b"/>
                </a:tc>
                <a:tc>
                  <a:txBody>
                    <a:bodyPr/>
                    <a:lstStyle/>
                    <a:p>
                      <a:pPr algn="ctr"/>
                      <a:r>
                        <a:rPr lang="en-US" sz="2200" dirty="0">
                          <a:latin typeface="Segoe UI" panose="020B0502040204020203" pitchFamily="34" charset="0"/>
                          <a:ea typeface="Calibri" panose="020F0502020204030204" pitchFamily="34" charset="0"/>
                          <a:cs typeface="Segoe UI" panose="020B0502040204020203" pitchFamily="34" charset="0"/>
                        </a:rPr>
                        <a:t>Local</a:t>
                      </a:r>
                    </a:p>
                  </a:txBody>
                  <a:tcPr anchor="b"/>
                </a:tc>
                <a:tc>
                  <a:txBody>
                    <a:bodyPr/>
                    <a:lstStyle/>
                    <a:p>
                      <a:pPr algn="ctr"/>
                      <a:r>
                        <a:rPr lang="en-US" sz="2200" dirty="0">
                          <a:latin typeface="Segoe UI" panose="020B0502040204020203" pitchFamily="34" charset="0"/>
                          <a:ea typeface="Calibri" panose="020F0502020204030204" pitchFamily="34" charset="0"/>
                          <a:cs typeface="Segoe UI" panose="020B0502040204020203" pitchFamily="34" charset="0"/>
                        </a:rPr>
                        <a:t>INSR or suspension**</a:t>
                      </a:r>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lt1"/>
                          </a:solidFill>
                          <a:latin typeface="Segoe UI" panose="020B0502040204020203" pitchFamily="34" charset="0"/>
                          <a:ea typeface="+mn-ea"/>
                          <a:cs typeface="Segoe UI" panose="020B0502040204020203" pitchFamily="34" charset="0"/>
                        </a:rPr>
                        <a:t>Expulsion Or Alternative Placement</a:t>
                      </a:r>
                      <a:r>
                        <a:rPr lang="en-US" sz="2200" dirty="0">
                          <a:latin typeface="Segoe UI" panose="020B0502040204020203" pitchFamily="34" charset="0"/>
                          <a:ea typeface="Calibri" panose="020F0502020204030204" pitchFamily="34" charset="0"/>
                          <a:cs typeface="Segoe UI" panose="020B0502040204020203" pitchFamily="34" charset="0"/>
                        </a:rPr>
                        <a:t>*</a:t>
                      </a:r>
                    </a:p>
                  </a:txBody>
                  <a:tcPr anchor="b"/>
                </a:tc>
                <a:tc>
                  <a:txBody>
                    <a:bodyPr/>
                    <a:lstStyle/>
                    <a:p>
                      <a:r>
                        <a:rPr lang="en-US" sz="2800" dirty="0">
                          <a:latin typeface="Calibri" panose="020F0502020204030204" pitchFamily="34" charset="0"/>
                          <a:ea typeface="Calibri" panose="020F0502020204030204" pitchFamily="34" charset="0"/>
                          <a:cs typeface="Calibri" panose="020F0502020204030204" pitchFamily="34" charset="0"/>
                        </a:rPr>
                        <a:t>Total</a:t>
                      </a:r>
                    </a:p>
                  </a:txBody>
                  <a:tcPr anchor="b"/>
                </a:tc>
                <a:extLst>
                  <a:ext uri="{0D108BD9-81ED-4DB2-BD59-A6C34878D82A}">
                    <a16:rowId xmlns:a16="http://schemas.microsoft.com/office/drawing/2014/main" val="1649969222"/>
                  </a:ext>
                </a:extLst>
              </a:tr>
              <a:tr h="338004">
                <a:tc>
                  <a:txBody>
                    <a:bodyPr/>
                    <a:lstStyle/>
                    <a:p>
                      <a:r>
                        <a:rPr lang="en-US" sz="2200" dirty="0">
                          <a:latin typeface="Segoe UI" panose="020B0502040204020203" pitchFamily="34" charset="0"/>
                          <a:ea typeface="Calibri" panose="020F0502020204030204" pitchFamily="34" charset="0"/>
                          <a:cs typeface="Segoe UI" panose="020B0502040204020203" pitchFamily="34" charset="0"/>
                        </a:rPr>
                        <a:t>1</a:t>
                      </a:r>
                      <a:r>
                        <a:rPr lang="en-US" sz="2200" baseline="30000" dirty="0">
                          <a:latin typeface="Segoe UI" panose="020B0502040204020203" pitchFamily="34" charset="0"/>
                          <a:ea typeface="Calibri" panose="020F0502020204030204" pitchFamily="34" charset="0"/>
                          <a:cs typeface="Segoe UI" panose="020B0502040204020203" pitchFamily="34" charset="0"/>
                        </a:rPr>
                        <a:t>st</a:t>
                      </a:r>
                      <a:r>
                        <a:rPr lang="en-US" sz="2200" dirty="0">
                          <a:latin typeface="Segoe UI" panose="020B0502040204020203" pitchFamily="34" charset="0"/>
                          <a:ea typeface="Calibri" panose="020F0502020204030204" pitchFamily="34" charset="0"/>
                          <a:cs typeface="Segoe UI" panose="020B0502040204020203" pitchFamily="34" charset="0"/>
                        </a:rPr>
                        <a:t> degree</a:t>
                      </a:r>
                    </a:p>
                  </a:txBody>
                  <a:tcPr/>
                </a:tc>
                <a:tc>
                  <a:txBody>
                    <a:bodyPr/>
                    <a:lstStyle/>
                    <a:p>
                      <a:pPr algn="ctr"/>
                      <a:r>
                        <a:rPr lang="en-US" sz="2200" dirty="0">
                          <a:latin typeface="Segoe UI" panose="020B0502040204020203" pitchFamily="34" charset="0"/>
                          <a:ea typeface="Calibri" panose="020F0502020204030204" pitchFamily="34" charset="0"/>
                          <a:cs typeface="Segoe UI" panose="020B0502040204020203" pitchFamily="34" charset="0"/>
                        </a:rPr>
                        <a:t>28.6%</a:t>
                      </a:r>
                    </a:p>
                  </a:txBody>
                  <a:tcPr/>
                </a:tc>
                <a:tc>
                  <a:txBody>
                    <a:bodyPr/>
                    <a:lstStyle/>
                    <a:p>
                      <a:pPr algn="ctr"/>
                      <a:r>
                        <a:rPr lang="en-US" sz="2200" dirty="0">
                          <a:latin typeface="Segoe UI" panose="020B0502040204020203" pitchFamily="34" charset="0"/>
                          <a:ea typeface="Calibri" panose="020F0502020204030204" pitchFamily="34" charset="0"/>
                          <a:cs typeface="Segoe UI" panose="020B0502040204020203" pitchFamily="34" charset="0"/>
                        </a:rPr>
                        <a:t>64.3%</a:t>
                      </a:r>
                    </a:p>
                  </a:txBody>
                  <a:tcPr/>
                </a:tc>
                <a:tc>
                  <a:txBody>
                    <a:bodyPr/>
                    <a:lstStyle/>
                    <a:p>
                      <a:pPr algn="ctr"/>
                      <a:r>
                        <a:rPr lang="en-US" sz="2200" dirty="0">
                          <a:latin typeface="Segoe UI" panose="020B0502040204020203" pitchFamily="34" charset="0"/>
                          <a:ea typeface="Calibri" panose="020F0502020204030204" pitchFamily="34" charset="0"/>
                          <a:cs typeface="Segoe UI" panose="020B0502040204020203" pitchFamily="34" charset="0"/>
                        </a:rPr>
                        <a:t>7.1%</a:t>
                      </a:r>
                    </a:p>
                  </a:txBody>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rPr>
                        <a:t>72</a:t>
                      </a:r>
                    </a:p>
                  </a:txBody>
                  <a:tcPr/>
                </a:tc>
                <a:extLst>
                  <a:ext uri="{0D108BD9-81ED-4DB2-BD59-A6C34878D82A}">
                    <a16:rowId xmlns:a16="http://schemas.microsoft.com/office/drawing/2014/main" val="3167003874"/>
                  </a:ext>
                </a:extLst>
              </a:tr>
              <a:tr h="338004">
                <a:tc>
                  <a:txBody>
                    <a:bodyPr/>
                    <a:lstStyle/>
                    <a:p>
                      <a:r>
                        <a:rPr lang="en-US" sz="2200" dirty="0">
                          <a:latin typeface="Segoe UI" panose="020B0502040204020203" pitchFamily="34" charset="0"/>
                          <a:ea typeface="Calibri" panose="020F0502020204030204" pitchFamily="34" charset="0"/>
                          <a:cs typeface="Segoe UI" panose="020B0502040204020203" pitchFamily="34" charset="0"/>
                        </a:rPr>
                        <a:t>All assaults***</a:t>
                      </a:r>
                    </a:p>
                  </a:txBody>
                  <a:tcPr/>
                </a:tc>
                <a:tc>
                  <a:txBody>
                    <a:bodyPr/>
                    <a:lstStyle/>
                    <a:p>
                      <a:pPr algn="l"/>
                      <a:r>
                        <a:rPr lang="en-US" sz="2200" dirty="0">
                          <a:latin typeface="Segoe UI" panose="020B0502040204020203" pitchFamily="34" charset="0"/>
                          <a:ea typeface="Calibri" panose="020F0502020204030204" pitchFamily="34" charset="0"/>
                          <a:cs typeface="Segoe UI" panose="020B0502040204020203" pitchFamily="34" charset="0"/>
                        </a:rPr>
                        <a:t> 15.6</a:t>
                      </a:r>
                    </a:p>
                  </a:txBody>
                  <a:tcPr/>
                </a:tc>
                <a:tc>
                  <a:txBody>
                    <a:bodyPr/>
                    <a:lstStyle/>
                    <a:p>
                      <a:pPr algn="l"/>
                      <a:r>
                        <a:rPr lang="en-US" sz="2200" dirty="0">
                          <a:latin typeface="Segoe UI" panose="020B0502040204020203" pitchFamily="34" charset="0"/>
                          <a:ea typeface="Calibri" panose="020F0502020204030204" pitchFamily="34" charset="0"/>
                          <a:cs typeface="Segoe UI" panose="020B0502040204020203" pitchFamily="34" charset="0"/>
                        </a:rPr>
                        <a:t>       74.7</a:t>
                      </a:r>
                    </a:p>
                  </a:txBody>
                  <a:tcPr/>
                </a:tc>
                <a:tc>
                  <a:txBody>
                    <a:bodyPr/>
                    <a:lstStyle/>
                    <a:p>
                      <a:pPr algn="l"/>
                      <a:r>
                        <a:rPr lang="en-US" sz="2200" dirty="0">
                          <a:latin typeface="Segoe UI" panose="020B0502040204020203" pitchFamily="34" charset="0"/>
                          <a:ea typeface="Calibri" panose="020F0502020204030204" pitchFamily="34" charset="0"/>
                          <a:cs typeface="Segoe UI" panose="020B0502040204020203" pitchFamily="34" charset="0"/>
                        </a:rPr>
                        <a:t>             9.7</a:t>
                      </a:r>
                    </a:p>
                  </a:txBody>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rPr>
                        <a:t>1,580</a:t>
                      </a:r>
                    </a:p>
                  </a:txBody>
                  <a:tcPr/>
                </a:tc>
                <a:extLst>
                  <a:ext uri="{0D108BD9-81ED-4DB2-BD59-A6C34878D82A}">
                    <a16:rowId xmlns:a16="http://schemas.microsoft.com/office/drawing/2014/main" val="2234273041"/>
                  </a:ext>
                </a:extLst>
              </a:tr>
            </a:tbl>
          </a:graphicData>
        </a:graphic>
      </p:graphicFrame>
      <p:sp>
        <p:nvSpPr>
          <p:cNvPr id="9" name="TextBox 8">
            <a:extLst>
              <a:ext uri="{FF2B5EF4-FFF2-40B4-BE49-F238E27FC236}">
                <a16:creationId xmlns:a16="http://schemas.microsoft.com/office/drawing/2014/main" id="{56208EAF-9EEB-4CED-A4E1-7CA3FDCDAD1F}"/>
              </a:ext>
            </a:extLst>
          </p:cNvPr>
          <p:cNvSpPr txBox="1"/>
          <p:nvPr/>
        </p:nvSpPr>
        <p:spPr>
          <a:xfrm>
            <a:off x="157678" y="3922959"/>
            <a:ext cx="9067800" cy="1015663"/>
          </a:xfrm>
          <a:prstGeom prst="rect">
            <a:avLst/>
          </a:prstGeom>
          <a:noFill/>
        </p:spPr>
        <p:txBody>
          <a:bodyPr wrap="square" rtlCol="0">
            <a:spAutoFit/>
          </a:bodyPr>
          <a:lstStyle/>
          <a:p>
            <a:r>
              <a:rPr lang="en-US" sz="1200" dirty="0">
                <a:latin typeface="Times New Roman" panose="02020603050405020304" pitchFamily="18" charset="0"/>
                <a:ea typeface="Calibri" panose="020F0502020204030204" pitchFamily="34"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Also includes Interim Alternative Educational Setting (IAES) for students with IEPs for weapons, drugs, or serious bodily injury. </a:t>
            </a:r>
          </a:p>
          <a:p>
            <a:r>
              <a:rPr lang="en-US" sz="1200" dirty="0">
                <a:latin typeface="Times New Roman" panose="02020603050405020304" pitchFamily="18" charset="0"/>
                <a:cs typeface="Times New Roman" panose="02020603050405020304" pitchFamily="18" charset="0"/>
              </a:rPr>
              <a:t> **Most of these were suspensions for a median of 2.7 days.</a:t>
            </a:r>
          </a:p>
          <a:p>
            <a:r>
              <a:rPr lang="en-US"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ea typeface="Calibri" panose="020F0502020204030204" pitchFamily="34" charset="0"/>
                <a:cs typeface="Times New Roman" panose="02020603050405020304" pitchFamily="18" charset="0"/>
              </a:rPr>
              <a:t>***See p. 43 for all categories of assaults. </a:t>
            </a:r>
          </a:p>
          <a:p>
            <a:r>
              <a:rPr lang="en-US" sz="1200" dirty="0">
                <a:latin typeface="Times New Roman" panose="02020603050405020304" pitchFamily="18" charset="0"/>
                <a:cs typeface="Times New Roman" panose="02020603050405020304" pitchFamily="18" charset="0"/>
              </a:rPr>
              <a:t>Source: Staff analysis of data from the Kentucky Department of Education</a:t>
            </a:r>
          </a:p>
          <a:p>
            <a:endParaRPr lang="en-US" sz="1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51427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lstStyle/>
          <a:p>
            <a:r>
              <a:rPr lang="en-US" dirty="0">
                <a:solidFill>
                  <a:srgbClr val="FFFFFB"/>
                </a:solidFill>
              </a:rPr>
              <a:t>Recommendation 3.3</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a:bodyPr>
          <a:lstStyle/>
          <a:p>
            <a:pPr marL="118872" indent="0">
              <a:buNone/>
            </a:pPr>
            <a:r>
              <a:rPr lang="en-US" dirty="0"/>
              <a:t>If it was the intent of the General Assembly that incidents of violence against staff, students, or other groups be specifically identified, it should consider amending KRS 158.444 to specify required groups be identified as victims in safe schools data reporting.</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28</a:t>
            </a:fld>
            <a:endParaRPr lang="en-US" dirty="0"/>
          </a:p>
        </p:txBody>
      </p:sp>
    </p:spTree>
    <p:extLst>
      <p:ext uri="{BB962C8B-B14F-4D97-AF65-F5344CB8AC3E}">
        <p14:creationId xmlns:p14="http://schemas.microsoft.com/office/powerpoint/2010/main" val="536283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Chronic Disruption</a:t>
            </a:r>
            <a:br>
              <a:rPr lang="en-US" dirty="0">
                <a:solidFill>
                  <a:srgbClr val="FFFFFB"/>
                </a:solidFill>
              </a:rPr>
            </a:br>
            <a:r>
              <a:rPr lang="en-US" dirty="0">
                <a:solidFill>
                  <a:srgbClr val="FFFFFB"/>
                </a:solidFill>
              </a:rPr>
              <a:t>KRS 158.150</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fontScale="92500" lnSpcReduction="10000"/>
          </a:bodyPr>
          <a:lstStyle/>
          <a:p>
            <a:pPr>
              <a:buClr>
                <a:srgbClr val="0070C0"/>
              </a:buClr>
            </a:pPr>
            <a:r>
              <a:rPr lang="en-US" dirty="0"/>
              <a:t>A chronically disruptive student removed from the same classroom three times within 30 days</a:t>
            </a:r>
          </a:p>
          <a:p>
            <a:pPr lvl="1"/>
            <a:r>
              <a:rPr lang="en-US" dirty="0"/>
              <a:t>May be suspended</a:t>
            </a:r>
          </a:p>
          <a:p>
            <a:pPr lvl="1"/>
            <a:r>
              <a:rPr lang="en-US" dirty="0"/>
              <a:t>May be permanently removed from a classroom for the remainder of the year and placed in</a:t>
            </a:r>
          </a:p>
          <a:p>
            <a:pPr lvl="2"/>
            <a:r>
              <a:rPr lang="en-US" dirty="0"/>
              <a:t>Another classroom </a:t>
            </a:r>
          </a:p>
          <a:p>
            <a:pPr lvl="2"/>
            <a:r>
              <a:rPr lang="en-US" dirty="0"/>
              <a:t>An alternative setting, including virtual</a:t>
            </a:r>
          </a:p>
          <a:p>
            <a:pPr lvl="2"/>
            <a:endParaRPr lang="en-US" dirty="0"/>
          </a:p>
          <a:p>
            <a:pPr>
              <a:buClr>
                <a:srgbClr val="0070C0"/>
              </a:buClr>
            </a:pPr>
            <a:r>
              <a:rPr lang="en-US" dirty="0"/>
              <a:t>OEA principal survey data indicate that just over one third of principals reported having policies, practices, and procedures</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29</a:t>
            </a:fld>
            <a:endParaRPr lang="en-US" dirty="0"/>
          </a:p>
        </p:txBody>
      </p:sp>
    </p:spTree>
    <p:extLst>
      <p:ext uri="{BB962C8B-B14F-4D97-AF65-F5344CB8AC3E}">
        <p14:creationId xmlns:p14="http://schemas.microsoft.com/office/powerpoint/2010/main" val="156028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BCD0-33BC-443B-ADAC-B20975772803}"/>
              </a:ext>
            </a:extLst>
          </p:cNvPr>
          <p:cNvSpPr>
            <a:spLocks noGrp="1"/>
          </p:cNvSpPr>
          <p:nvPr>
            <p:ph type="title"/>
          </p:nvPr>
        </p:nvSpPr>
        <p:spPr/>
        <p:txBody>
          <a:bodyPr/>
          <a:lstStyle/>
          <a:p>
            <a:r>
              <a:rPr lang="en-US" dirty="0">
                <a:solidFill>
                  <a:schemeClr val="bg1"/>
                </a:solidFill>
              </a:rPr>
              <a:t>Outline</a:t>
            </a:r>
          </a:p>
        </p:txBody>
      </p:sp>
      <p:sp>
        <p:nvSpPr>
          <p:cNvPr id="3" name="Content Placeholder 2">
            <a:extLst>
              <a:ext uri="{FF2B5EF4-FFF2-40B4-BE49-F238E27FC236}">
                <a16:creationId xmlns:a16="http://schemas.microsoft.com/office/drawing/2014/main" id="{EF054BDD-FC32-45BA-9E86-D80E5F3B704E}"/>
              </a:ext>
            </a:extLst>
          </p:cNvPr>
          <p:cNvSpPr>
            <a:spLocks noGrp="1"/>
          </p:cNvSpPr>
          <p:nvPr>
            <p:ph idx="1"/>
          </p:nvPr>
        </p:nvSpPr>
        <p:spPr>
          <a:xfrm>
            <a:off x="457200" y="1775192"/>
            <a:ext cx="8481060" cy="4625609"/>
          </a:xfrm>
        </p:spPr>
        <p:txBody>
          <a:bodyPr>
            <a:normAutofit/>
          </a:bodyPr>
          <a:lstStyle/>
          <a:p>
            <a:pPr>
              <a:buClr>
                <a:srgbClr val="0070C0"/>
              </a:buClr>
            </a:pPr>
            <a:r>
              <a:rPr lang="en-US" sz="3600" dirty="0"/>
              <a:t>Background</a:t>
            </a:r>
          </a:p>
          <a:p>
            <a:pPr>
              <a:buClr>
                <a:srgbClr val="0070C0"/>
              </a:buClr>
            </a:pPr>
            <a:endParaRPr lang="en-US" sz="3600" dirty="0"/>
          </a:p>
          <a:p>
            <a:pPr>
              <a:buClr>
                <a:srgbClr val="0070C0"/>
              </a:buClr>
            </a:pPr>
            <a:r>
              <a:rPr lang="en-US" sz="3600" dirty="0"/>
              <a:t>Prevalence Of Behavior-related Challenges</a:t>
            </a:r>
          </a:p>
          <a:p>
            <a:pPr>
              <a:buClr>
                <a:srgbClr val="0070C0"/>
              </a:buClr>
            </a:pPr>
            <a:endParaRPr lang="en-US" sz="3600" dirty="0"/>
          </a:p>
          <a:p>
            <a:pPr>
              <a:buClr>
                <a:srgbClr val="0070C0"/>
              </a:buClr>
            </a:pPr>
            <a:r>
              <a:rPr lang="en-US" sz="3600" dirty="0"/>
              <a:t>Implementation Of Statutes</a:t>
            </a:r>
          </a:p>
          <a:p>
            <a:pPr>
              <a:buClr>
                <a:srgbClr val="0070C0"/>
              </a:buClr>
            </a:pPr>
            <a:endParaRPr lang="en-US" sz="3600" dirty="0"/>
          </a:p>
          <a:p>
            <a:pPr>
              <a:buClr>
                <a:srgbClr val="0070C0"/>
              </a:buClr>
            </a:pPr>
            <a:r>
              <a:rPr lang="en-US" sz="3600" dirty="0"/>
              <a:t>Challenges Facing Schools In Addressing Behavior</a:t>
            </a:r>
          </a:p>
        </p:txBody>
      </p:sp>
      <p:sp>
        <p:nvSpPr>
          <p:cNvPr id="4" name="Slide Number Placeholder 3">
            <a:extLst>
              <a:ext uri="{FF2B5EF4-FFF2-40B4-BE49-F238E27FC236}">
                <a16:creationId xmlns:a16="http://schemas.microsoft.com/office/drawing/2014/main" id="{E2AC34E9-B4A8-4502-837D-8410A4AE25FA}"/>
              </a:ext>
            </a:extLst>
          </p:cNvPr>
          <p:cNvSpPr>
            <a:spLocks noGrp="1"/>
          </p:cNvSpPr>
          <p:nvPr>
            <p:ph type="sldNum" sz="quarter" idx="12"/>
          </p:nvPr>
        </p:nvSpPr>
        <p:spPr/>
        <p:txBody>
          <a:bodyPr/>
          <a:lstStyle/>
          <a:p>
            <a:pPr>
              <a:defRPr/>
            </a:pPr>
            <a:fld id="{E6341818-0A42-41AA-9C03-F736148CE495}" type="slidenum">
              <a:rPr lang="en-US" smtClean="0"/>
              <a:pPr>
                <a:defRPr/>
              </a:pPr>
              <a:t>3</a:t>
            </a:fld>
            <a:endParaRPr lang="en-US" dirty="0"/>
          </a:p>
        </p:txBody>
      </p:sp>
    </p:spTree>
    <p:extLst>
      <p:ext uri="{BB962C8B-B14F-4D97-AF65-F5344CB8AC3E}">
        <p14:creationId xmlns:p14="http://schemas.microsoft.com/office/powerpoint/2010/main" val="7593728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Number Of Chronically Disruptive</a:t>
            </a:r>
            <a:br>
              <a:rPr lang="en-US" dirty="0">
                <a:solidFill>
                  <a:srgbClr val="FFFFFB"/>
                </a:solidFill>
              </a:rPr>
            </a:br>
            <a:r>
              <a:rPr lang="en-US" dirty="0">
                <a:solidFill>
                  <a:srgbClr val="FFFFFB"/>
                </a:solidFill>
              </a:rPr>
              <a:t>Students By School, 2025</a:t>
            </a:r>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30</a:t>
            </a:fld>
            <a:endParaRPr lang="en-US" dirty="0"/>
          </a:p>
        </p:txBody>
      </p:sp>
      <p:graphicFrame>
        <p:nvGraphicFramePr>
          <p:cNvPr id="12" name="Chart 11">
            <a:extLst>
              <a:ext uri="{FF2B5EF4-FFF2-40B4-BE49-F238E27FC236}">
                <a16:creationId xmlns:a16="http://schemas.microsoft.com/office/drawing/2014/main" id="{2BD83601-6FA7-4AA2-9861-F7714E19EDF4}"/>
              </a:ext>
            </a:extLst>
          </p:cNvPr>
          <p:cNvGraphicFramePr/>
          <p:nvPr>
            <p:extLst>
              <p:ext uri="{D42A27DB-BD31-4B8C-83A1-F6EECF244321}">
                <p14:modId xmlns:p14="http://schemas.microsoft.com/office/powerpoint/2010/main" val="1083085539"/>
              </p:ext>
            </p:extLst>
          </p:nvPr>
        </p:nvGraphicFramePr>
        <p:xfrm>
          <a:off x="228600" y="1828800"/>
          <a:ext cx="8010630" cy="446578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1A8DAED6-8151-4BFB-8309-A3418CC5FACF}"/>
              </a:ext>
            </a:extLst>
          </p:cNvPr>
          <p:cNvSpPr txBox="1"/>
          <p:nvPr/>
        </p:nvSpPr>
        <p:spPr>
          <a:xfrm>
            <a:off x="838200" y="6405721"/>
            <a:ext cx="4616970" cy="369332"/>
          </a:xfrm>
          <a:prstGeom prst="rect">
            <a:avLst/>
          </a:prstGeom>
          <a:noFill/>
        </p:spPr>
        <p:txBody>
          <a:bodyPr wrap="square">
            <a:sp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p:txBody>
      </p:sp>
    </p:spTree>
    <p:extLst>
      <p:ext uri="{BB962C8B-B14F-4D97-AF65-F5344CB8AC3E}">
        <p14:creationId xmlns:p14="http://schemas.microsoft.com/office/powerpoint/2010/main" val="27385519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0D2E-F01E-49AE-A7E7-CDB4F35B9BEA}"/>
              </a:ext>
            </a:extLst>
          </p:cNvPr>
          <p:cNvSpPr>
            <a:spLocks noGrp="1"/>
          </p:cNvSpPr>
          <p:nvPr>
            <p:ph type="title"/>
          </p:nvPr>
        </p:nvSpPr>
        <p:spPr/>
        <p:txBody>
          <a:bodyPr>
            <a:normAutofit fontScale="90000"/>
          </a:bodyPr>
          <a:lstStyle/>
          <a:p>
            <a:r>
              <a:rPr lang="en-US" dirty="0">
                <a:solidFill>
                  <a:schemeClr val="bg1"/>
                </a:solidFill>
              </a:rPr>
              <a:t>Placement Of Chronically </a:t>
            </a:r>
            <a:br>
              <a:rPr lang="en-US" dirty="0">
                <a:solidFill>
                  <a:schemeClr val="bg1"/>
                </a:solidFill>
              </a:rPr>
            </a:br>
            <a:r>
              <a:rPr lang="en-US" dirty="0">
                <a:solidFill>
                  <a:schemeClr val="bg1"/>
                </a:solidFill>
              </a:rPr>
              <a:t>Disruptive Students, 2025</a:t>
            </a:r>
          </a:p>
        </p:txBody>
      </p:sp>
      <p:graphicFrame>
        <p:nvGraphicFramePr>
          <p:cNvPr id="5" name="Content Placeholder 4">
            <a:extLst>
              <a:ext uri="{FF2B5EF4-FFF2-40B4-BE49-F238E27FC236}">
                <a16:creationId xmlns:a16="http://schemas.microsoft.com/office/drawing/2014/main" id="{CC4DD3BA-52AC-4A98-BD6C-6C0FF99A972D}"/>
              </a:ext>
            </a:extLst>
          </p:cNvPr>
          <p:cNvGraphicFramePr>
            <a:graphicFrameLocks noGrp="1"/>
          </p:cNvGraphicFramePr>
          <p:nvPr>
            <p:ph idx="1"/>
            <p:extLst>
              <p:ext uri="{D42A27DB-BD31-4B8C-83A1-F6EECF244321}">
                <p14:modId xmlns:p14="http://schemas.microsoft.com/office/powerpoint/2010/main" val="536153830"/>
              </p:ext>
            </p:extLst>
          </p:nvPr>
        </p:nvGraphicFramePr>
        <p:xfrm>
          <a:off x="76200" y="1535667"/>
          <a:ext cx="8862060" cy="4103133"/>
        </p:xfrm>
        <a:graphic>
          <a:graphicData uri="http://schemas.openxmlformats.org/drawingml/2006/table">
            <a:tbl>
              <a:tblPr firstRow="1" firstCol="1" bandRow="1">
                <a:tableStyleId>{793D81CF-94F2-401A-BA57-92F5A7B2D0C5}</a:tableStyleId>
              </a:tblPr>
              <a:tblGrid>
                <a:gridCol w="6781800">
                  <a:extLst>
                    <a:ext uri="{9D8B030D-6E8A-4147-A177-3AD203B41FA5}">
                      <a16:colId xmlns:a16="http://schemas.microsoft.com/office/drawing/2014/main" val="739461763"/>
                    </a:ext>
                  </a:extLst>
                </a:gridCol>
                <a:gridCol w="2080260">
                  <a:extLst>
                    <a:ext uri="{9D8B030D-6E8A-4147-A177-3AD203B41FA5}">
                      <a16:colId xmlns:a16="http://schemas.microsoft.com/office/drawing/2014/main" val="1545449807"/>
                    </a:ext>
                  </a:extLst>
                </a:gridCol>
              </a:tblGrid>
              <a:tr h="685800">
                <a:tc>
                  <a:txBody>
                    <a:bodyPr/>
                    <a:lstStyle/>
                    <a:p>
                      <a:pPr marL="0" marR="0">
                        <a:spcBef>
                          <a:spcPts val="0"/>
                        </a:spcBef>
                        <a:spcAft>
                          <a:spcPts val="0"/>
                        </a:spcAft>
                      </a:pPr>
                      <a:r>
                        <a:rPr lang="en-US" sz="2000" dirty="0">
                          <a:effectLst/>
                          <a:latin typeface="Segoe UI" panose="020B0502040204020203" pitchFamily="34" charset="0"/>
                          <a:cs typeface="Segoe UI" panose="020B0502040204020203" pitchFamily="34" charset="0"/>
                        </a:rPr>
                        <a:t>Option</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tc>
                <a:tc>
                  <a:txBody>
                    <a:bodyPr/>
                    <a:lstStyle/>
                    <a:p>
                      <a:pPr marL="0" marR="0">
                        <a:spcBef>
                          <a:spcPts val="0"/>
                        </a:spcBef>
                        <a:spcAft>
                          <a:spcPts val="0"/>
                        </a:spcAft>
                      </a:pPr>
                      <a:r>
                        <a:rPr lang="en-US" sz="2000" dirty="0">
                          <a:effectLst/>
                          <a:latin typeface="Segoe UI" panose="020B0502040204020203" pitchFamily="34" charset="0"/>
                          <a:cs typeface="Segoe UI" panose="020B0502040204020203" pitchFamily="34" charset="0"/>
                        </a:rPr>
                        <a:t>Percent Of Principals</a:t>
                      </a:r>
                    </a:p>
                    <a:p>
                      <a:pPr marL="0" marR="0">
                        <a:spcBef>
                          <a:spcPts val="0"/>
                        </a:spcBef>
                        <a:spcAft>
                          <a:spcPts val="0"/>
                        </a:spcAft>
                      </a:pPr>
                      <a:r>
                        <a:rPr lang="en-US" sz="2000" dirty="0">
                          <a:effectLst/>
                          <a:latin typeface="Segoe UI" panose="020B0502040204020203" pitchFamily="34" charset="0"/>
                          <a:ea typeface="Times New Roman" panose="02020603050405020304" pitchFamily="18" charset="0"/>
                          <a:cs typeface="Segoe UI" panose="020B0502040204020203" pitchFamily="34" charset="0"/>
                        </a:rPr>
                        <a:t>Using Option At Least Once</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592933732"/>
                  </a:ext>
                </a:extLst>
              </a:tr>
              <a:tr h="26924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Reassigned to a different teacher in the school</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0" algn="ctr">
                        <a:spcBef>
                          <a:spcPts val="0"/>
                        </a:spcBef>
                        <a:spcAft>
                          <a:spcPts val="0"/>
                        </a:spcAft>
                      </a:pPr>
                      <a:r>
                        <a:rPr lang="en-US" sz="2000" dirty="0">
                          <a:effectLst/>
                          <a:latin typeface="Segoe UI" panose="020B0502040204020203" pitchFamily="34" charset="0"/>
                          <a:cs typeface="Segoe UI" panose="020B0502040204020203" pitchFamily="34" charset="0"/>
                        </a:rPr>
                        <a:t>      42%</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1406032456"/>
                  </a:ext>
                </a:extLst>
              </a:tr>
              <a:tr h="53848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In-person alternative learning program or classroom located in the school</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54</a:t>
                      </a:r>
                      <a:endParaRPr lang="en-US" sz="3600" dirty="0">
                        <a:effectLst/>
                        <a:latin typeface="Segoe UI" panose="020B0502040204020203" pitchFamily="34" charset="0"/>
                        <a:cs typeface="Segoe UI" panose="020B0502040204020203" pitchFamily="34" charset="0"/>
                      </a:endParaRPr>
                    </a:p>
                    <a:p>
                      <a:pPr marL="0" marR="257175" algn="ctr">
                        <a:spcBef>
                          <a:spcPts val="0"/>
                        </a:spcBef>
                        <a:spcAft>
                          <a:spcPts val="0"/>
                        </a:spcAft>
                      </a:pPr>
                      <a:endParaRPr lang="en-US" sz="2000" dirty="0">
                        <a:effectLst/>
                        <a:latin typeface="Segoe UI" panose="020B0502040204020203" pitchFamily="34" charset="0"/>
                        <a:cs typeface="Segoe UI" panose="020B0502040204020203" pitchFamily="34" charset="0"/>
                      </a:endParaRPr>
                    </a:p>
                  </a:txBody>
                  <a:tcPr marL="68580" marR="68580" marT="0" marB="0"/>
                </a:tc>
                <a:extLst>
                  <a:ext uri="{0D108BD9-81ED-4DB2-BD59-A6C34878D82A}">
                    <a16:rowId xmlns:a16="http://schemas.microsoft.com/office/drawing/2014/main" val="3900134935"/>
                  </a:ext>
                </a:extLst>
              </a:tr>
              <a:tr h="53848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In-person alternative learning program located in the district</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45</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3130363663"/>
                  </a:ext>
                </a:extLst>
              </a:tr>
              <a:tr h="369333">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In-person virtual learning program located in the school</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17</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1190613423"/>
                  </a:ext>
                </a:extLst>
              </a:tr>
              <a:tr h="38100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Virtual learning program at the student’s residence</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29</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3159395094"/>
                  </a:ext>
                </a:extLst>
              </a:tr>
              <a:tr h="26924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In-school suspension</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86</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2844091933"/>
                  </a:ext>
                </a:extLst>
              </a:tr>
              <a:tr h="269240">
                <a:tc>
                  <a:txBody>
                    <a:bodyPr/>
                    <a:lstStyle/>
                    <a:p>
                      <a:pPr marL="0" marR="0">
                        <a:spcBef>
                          <a:spcPts val="0"/>
                        </a:spcBef>
                        <a:spcAft>
                          <a:spcPts val="0"/>
                        </a:spcAft>
                      </a:pPr>
                      <a:r>
                        <a:rPr lang="en-US" sz="2000" b="0" dirty="0">
                          <a:effectLst/>
                          <a:latin typeface="Segoe UI" panose="020B0502040204020203" pitchFamily="34" charset="0"/>
                          <a:cs typeface="Segoe UI" panose="020B0502040204020203" pitchFamily="34" charset="0"/>
                        </a:rPr>
                        <a:t>Out-of-school suspension</a:t>
                      </a:r>
                      <a:endParaRPr lang="en-US" sz="3600" b="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tc>
                  <a:txBody>
                    <a:bodyPr/>
                    <a:lstStyle/>
                    <a:p>
                      <a:pPr marL="0" marR="257175" algn="ctr">
                        <a:spcBef>
                          <a:spcPts val="0"/>
                        </a:spcBef>
                        <a:spcAft>
                          <a:spcPts val="0"/>
                        </a:spcAft>
                      </a:pPr>
                      <a:r>
                        <a:rPr lang="en-US" sz="2000" dirty="0">
                          <a:effectLst/>
                          <a:latin typeface="Segoe UI" panose="020B0502040204020203" pitchFamily="34" charset="0"/>
                          <a:cs typeface="Segoe UI" panose="020B0502040204020203" pitchFamily="34" charset="0"/>
                        </a:rPr>
                        <a:t>       92</a:t>
                      </a:r>
                      <a:endParaRPr lang="en-US" sz="36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tc>
                <a:extLst>
                  <a:ext uri="{0D108BD9-81ED-4DB2-BD59-A6C34878D82A}">
                    <a16:rowId xmlns:a16="http://schemas.microsoft.com/office/drawing/2014/main" val="2957539345"/>
                  </a:ext>
                </a:extLst>
              </a:tr>
            </a:tbl>
          </a:graphicData>
        </a:graphic>
      </p:graphicFrame>
      <p:sp>
        <p:nvSpPr>
          <p:cNvPr id="4" name="Slide Number Placeholder 3">
            <a:extLst>
              <a:ext uri="{FF2B5EF4-FFF2-40B4-BE49-F238E27FC236}">
                <a16:creationId xmlns:a16="http://schemas.microsoft.com/office/drawing/2014/main" id="{A0AFDC16-C7AD-489C-9705-CC19DF1E569E}"/>
              </a:ext>
            </a:extLst>
          </p:cNvPr>
          <p:cNvSpPr>
            <a:spLocks noGrp="1"/>
          </p:cNvSpPr>
          <p:nvPr>
            <p:ph type="sldNum" sz="quarter" idx="12"/>
          </p:nvPr>
        </p:nvSpPr>
        <p:spPr/>
        <p:txBody>
          <a:bodyPr/>
          <a:lstStyle/>
          <a:p>
            <a:pPr>
              <a:defRPr/>
            </a:pPr>
            <a:fld id="{E6341818-0A42-41AA-9C03-F736148CE495}" type="slidenum">
              <a:rPr lang="en-US" smtClean="0"/>
              <a:pPr>
                <a:defRPr/>
              </a:pPr>
              <a:t>31</a:t>
            </a:fld>
            <a:endParaRPr lang="en-US" dirty="0"/>
          </a:p>
        </p:txBody>
      </p:sp>
      <p:sp>
        <p:nvSpPr>
          <p:cNvPr id="6" name="TextBox 5">
            <a:extLst>
              <a:ext uri="{FF2B5EF4-FFF2-40B4-BE49-F238E27FC236}">
                <a16:creationId xmlns:a16="http://schemas.microsoft.com/office/drawing/2014/main" id="{1A8DAED6-8151-4BFB-8309-A3418CC5FACF}"/>
              </a:ext>
            </a:extLst>
          </p:cNvPr>
          <p:cNvSpPr txBox="1"/>
          <p:nvPr/>
        </p:nvSpPr>
        <p:spPr>
          <a:xfrm>
            <a:off x="76200" y="5897195"/>
            <a:ext cx="8155744" cy="923330"/>
          </a:xfrm>
          <a:prstGeom prst="rect">
            <a:avLst/>
          </a:prstGeom>
          <a:noFill/>
        </p:spPr>
        <p:txBody>
          <a:bodyPr wrap="square">
            <a:sp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Notes: Principals could select more than one option</a:t>
            </a:r>
            <a:r>
              <a:rPr lang="en-US" dirty="0">
                <a:latin typeface="Calibri" panose="020F0502020204030204" pitchFamily="34" charset="0"/>
                <a:ea typeface="Calibri" panose="020F0502020204030204" pitchFamily="34" charset="0"/>
                <a:cs typeface="Calibri" panose="020F0502020204030204" pitchFamily="34" charset="0"/>
              </a:rPr>
              <a:t>; data in this table calculated from data reported in Table 3.9 on p. 48</a:t>
            </a:r>
            <a:endParaRPr lang="en-US" sz="1800" dirty="0">
              <a:latin typeface="Calibri" panose="020F0502020204030204" pitchFamily="34" charset="0"/>
              <a:ea typeface="Calibri" panose="020F0502020204030204" pitchFamily="34" charset="0"/>
              <a:cs typeface="Calibri" panose="020F0502020204030204" pitchFamily="34" charset="0"/>
            </a:endParaRP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p:txBody>
      </p:sp>
    </p:spTree>
    <p:extLst>
      <p:ext uri="{BB962C8B-B14F-4D97-AF65-F5344CB8AC3E}">
        <p14:creationId xmlns:p14="http://schemas.microsoft.com/office/powerpoint/2010/main" val="23580758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normAutofit fontScale="90000"/>
          </a:bodyPr>
          <a:lstStyle/>
          <a:p>
            <a:r>
              <a:rPr lang="en-US" dirty="0">
                <a:solidFill>
                  <a:srgbClr val="FFFFFB"/>
                </a:solidFill>
              </a:rPr>
              <a:t>Chronic Disruption In </a:t>
            </a:r>
            <a:br>
              <a:rPr lang="en-US" dirty="0">
                <a:solidFill>
                  <a:srgbClr val="FFFFFB"/>
                </a:solidFill>
              </a:rPr>
            </a:br>
            <a:r>
              <a:rPr lang="en-US" dirty="0">
                <a:solidFill>
                  <a:srgbClr val="FFFFFB"/>
                </a:solidFill>
              </a:rPr>
              <a:t>Site Visit Schools</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fontScale="92500" lnSpcReduction="20000"/>
          </a:bodyPr>
          <a:lstStyle/>
          <a:p>
            <a:pPr>
              <a:buClr>
                <a:srgbClr val="0033CC"/>
              </a:buClr>
            </a:pPr>
            <a:endParaRPr lang="en-US" dirty="0"/>
          </a:p>
          <a:p>
            <a:pPr>
              <a:buClr>
                <a:srgbClr val="0033CC"/>
              </a:buClr>
            </a:pPr>
            <a:r>
              <a:rPr lang="en-US" dirty="0"/>
              <a:t>Teachers in most site visit schools expressed frustration with lack of consequences for classroom disruption</a:t>
            </a:r>
          </a:p>
          <a:p>
            <a:pPr>
              <a:buClr>
                <a:srgbClr val="0033CC"/>
              </a:buClr>
            </a:pPr>
            <a:endParaRPr lang="en-US" dirty="0"/>
          </a:p>
          <a:p>
            <a:pPr>
              <a:buClr>
                <a:srgbClr val="0033CC"/>
              </a:buClr>
            </a:pPr>
            <a:r>
              <a:rPr lang="en-US" dirty="0"/>
              <a:t>Teachers especially upset when extremely disruptive students removed from class briefly, often returned to classroom with a snack</a:t>
            </a:r>
          </a:p>
          <a:p>
            <a:pPr>
              <a:buClr>
                <a:srgbClr val="0033CC"/>
              </a:buClr>
            </a:pPr>
            <a:endParaRPr lang="en-US" dirty="0"/>
          </a:p>
          <a:p>
            <a:pPr>
              <a:buClr>
                <a:srgbClr val="0033CC"/>
              </a:buClr>
            </a:pPr>
            <a:r>
              <a:rPr lang="en-US" dirty="0"/>
              <a:t>None of the 12 site visit schools were implementing chronic disruption policies</a:t>
            </a:r>
          </a:p>
          <a:p>
            <a:endParaRPr lang="en-US" dirty="0"/>
          </a:p>
          <a:p>
            <a:endParaRPr lang="en-US" dirty="0"/>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32</a:t>
            </a:fld>
            <a:endParaRPr lang="en-US" dirty="0"/>
          </a:p>
        </p:txBody>
      </p:sp>
    </p:spTree>
    <p:extLst>
      <p:ext uri="{BB962C8B-B14F-4D97-AF65-F5344CB8AC3E}">
        <p14:creationId xmlns:p14="http://schemas.microsoft.com/office/powerpoint/2010/main" val="3802295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BCD0-33BC-443B-ADAC-B20975772803}"/>
              </a:ext>
            </a:extLst>
          </p:cNvPr>
          <p:cNvSpPr>
            <a:spLocks noGrp="1"/>
          </p:cNvSpPr>
          <p:nvPr>
            <p:ph type="title"/>
          </p:nvPr>
        </p:nvSpPr>
        <p:spPr/>
        <p:txBody>
          <a:bodyPr/>
          <a:lstStyle/>
          <a:p>
            <a:r>
              <a:rPr lang="en-US" dirty="0">
                <a:solidFill>
                  <a:schemeClr val="bg1"/>
                </a:solidFill>
              </a:rPr>
              <a:t>Outline</a:t>
            </a:r>
          </a:p>
        </p:txBody>
      </p:sp>
      <p:sp>
        <p:nvSpPr>
          <p:cNvPr id="3" name="Content Placeholder 2">
            <a:extLst>
              <a:ext uri="{FF2B5EF4-FFF2-40B4-BE49-F238E27FC236}">
                <a16:creationId xmlns:a16="http://schemas.microsoft.com/office/drawing/2014/main" id="{EF054BDD-FC32-45BA-9E86-D80E5F3B704E}"/>
              </a:ext>
            </a:extLst>
          </p:cNvPr>
          <p:cNvSpPr>
            <a:spLocks noGrp="1"/>
          </p:cNvSpPr>
          <p:nvPr>
            <p:ph idx="1"/>
          </p:nvPr>
        </p:nvSpPr>
        <p:spPr>
          <a:xfrm>
            <a:off x="457200" y="1775192"/>
            <a:ext cx="8481060" cy="4625609"/>
          </a:xfrm>
        </p:spPr>
        <p:txBody>
          <a:bodyPr>
            <a:normAutofit fontScale="85000" lnSpcReduction="20000"/>
          </a:bodyPr>
          <a:lstStyle/>
          <a:p>
            <a:pPr>
              <a:buClr>
                <a:srgbClr val="0070C0"/>
              </a:buClr>
            </a:pPr>
            <a:r>
              <a:rPr lang="en-US" sz="3600" dirty="0"/>
              <a:t>Background</a:t>
            </a:r>
          </a:p>
          <a:p>
            <a:pPr>
              <a:buClr>
                <a:srgbClr val="0070C0"/>
              </a:buClr>
            </a:pPr>
            <a:endParaRPr lang="en-US" sz="3600" dirty="0"/>
          </a:p>
          <a:p>
            <a:pPr>
              <a:buClr>
                <a:srgbClr val="0070C0"/>
              </a:buClr>
            </a:pPr>
            <a:r>
              <a:rPr lang="en-US" sz="3600" dirty="0"/>
              <a:t>Prevalence Of Behavior-related Challenges</a:t>
            </a:r>
          </a:p>
          <a:p>
            <a:pPr>
              <a:buClr>
                <a:srgbClr val="0070C0"/>
              </a:buClr>
            </a:pPr>
            <a:endParaRPr lang="en-US" sz="3600" dirty="0"/>
          </a:p>
          <a:p>
            <a:pPr>
              <a:buClr>
                <a:srgbClr val="0070C0"/>
              </a:buClr>
            </a:pPr>
            <a:r>
              <a:rPr lang="en-US" sz="3600" dirty="0"/>
              <a:t>Implementation Of Statutes</a:t>
            </a:r>
          </a:p>
          <a:p>
            <a:pPr>
              <a:buClr>
                <a:srgbClr val="0070C0"/>
              </a:buClr>
            </a:pPr>
            <a:endParaRPr lang="en-US" sz="3600" dirty="0"/>
          </a:p>
          <a:p>
            <a:pPr>
              <a:buClr>
                <a:srgbClr val="0070C0"/>
              </a:buClr>
            </a:pPr>
            <a:r>
              <a:rPr lang="en-US" sz="3600" b="1" dirty="0"/>
              <a:t>Challenges Facing Schools In Addressing Behavior</a:t>
            </a:r>
          </a:p>
          <a:p>
            <a:pPr lvl="1"/>
            <a:r>
              <a:rPr lang="en-US" sz="3200" dirty="0"/>
              <a:t>Lack of alternative settings for instruction</a:t>
            </a:r>
          </a:p>
          <a:p>
            <a:pPr lvl="1"/>
            <a:r>
              <a:rPr lang="en-US" sz="3200" dirty="0"/>
              <a:t>Federally-established restrictions on disciplinary removals for students with disabilities</a:t>
            </a:r>
          </a:p>
          <a:p>
            <a:pPr marL="457200" lvl="1" indent="0">
              <a:buNone/>
            </a:pPr>
            <a:endParaRPr lang="en-US" sz="3200" dirty="0"/>
          </a:p>
          <a:p>
            <a:pPr>
              <a:buClr>
                <a:srgbClr val="0070C0"/>
              </a:buClr>
            </a:pPr>
            <a:endParaRPr lang="en-US" sz="3600" dirty="0"/>
          </a:p>
          <a:p>
            <a:pPr>
              <a:buClr>
                <a:srgbClr val="0070C0"/>
              </a:buClr>
            </a:pPr>
            <a:endParaRPr lang="en-US" sz="3600" b="1" dirty="0"/>
          </a:p>
          <a:p>
            <a:pPr>
              <a:buClr>
                <a:srgbClr val="0070C0"/>
              </a:buClr>
            </a:pPr>
            <a:endParaRPr lang="en-US" sz="3600" b="1" dirty="0"/>
          </a:p>
        </p:txBody>
      </p:sp>
      <p:sp>
        <p:nvSpPr>
          <p:cNvPr id="4" name="Slide Number Placeholder 3">
            <a:extLst>
              <a:ext uri="{FF2B5EF4-FFF2-40B4-BE49-F238E27FC236}">
                <a16:creationId xmlns:a16="http://schemas.microsoft.com/office/drawing/2014/main" id="{E2AC34E9-B4A8-4502-837D-8410A4AE25FA}"/>
              </a:ext>
            </a:extLst>
          </p:cNvPr>
          <p:cNvSpPr>
            <a:spLocks noGrp="1"/>
          </p:cNvSpPr>
          <p:nvPr>
            <p:ph type="sldNum" sz="quarter" idx="12"/>
          </p:nvPr>
        </p:nvSpPr>
        <p:spPr/>
        <p:txBody>
          <a:bodyPr/>
          <a:lstStyle/>
          <a:p>
            <a:pPr>
              <a:defRPr/>
            </a:pPr>
            <a:fld id="{E6341818-0A42-41AA-9C03-F736148CE495}" type="slidenum">
              <a:rPr lang="en-US" smtClean="0"/>
              <a:pPr>
                <a:defRPr/>
              </a:pPr>
              <a:t>33</a:t>
            </a:fld>
            <a:endParaRPr lang="en-US" dirty="0"/>
          </a:p>
        </p:txBody>
      </p:sp>
    </p:spTree>
    <p:extLst>
      <p:ext uri="{BB962C8B-B14F-4D97-AF65-F5344CB8AC3E}">
        <p14:creationId xmlns:p14="http://schemas.microsoft.com/office/powerpoint/2010/main" val="2229618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1A245-5F6C-4A40-BCC9-A633A6E9560C}"/>
              </a:ext>
            </a:extLst>
          </p:cNvPr>
          <p:cNvSpPr>
            <a:spLocks noGrp="1"/>
          </p:cNvSpPr>
          <p:nvPr>
            <p:ph type="title"/>
          </p:nvPr>
        </p:nvSpPr>
        <p:spPr/>
        <p:txBody>
          <a:bodyPr>
            <a:normAutofit fontScale="90000"/>
          </a:bodyPr>
          <a:lstStyle/>
          <a:p>
            <a:br>
              <a:rPr lang="en-US" dirty="0">
                <a:solidFill>
                  <a:schemeClr val="bg1"/>
                </a:solidFill>
              </a:rPr>
            </a:br>
            <a:r>
              <a:rPr lang="en-US" dirty="0">
                <a:solidFill>
                  <a:schemeClr val="bg1"/>
                </a:solidFill>
              </a:rPr>
              <a:t>Promoting Positive Behavior</a:t>
            </a:r>
            <a:br>
              <a:rPr lang="en-US"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522AEA6C-A3A2-47FD-BBD9-48DD17B24192}"/>
              </a:ext>
            </a:extLst>
          </p:cNvPr>
          <p:cNvSpPr>
            <a:spLocks noGrp="1"/>
          </p:cNvSpPr>
          <p:nvPr>
            <p:ph idx="1"/>
          </p:nvPr>
        </p:nvSpPr>
        <p:spPr>
          <a:xfrm>
            <a:off x="457200" y="1775192"/>
            <a:ext cx="8229600" cy="4927360"/>
          </a:xfrm>
        </p:spPr>
        <p:txBody>
          <a:bodyPr>
            <a:normAutofit/>
          </a:bodyPr>
          <a:lstStyle/>
          <a:p>
            <a:r>
              <a:rPr lang="en-US" dirty="0"/>
              <a:t>Additional options and supports reported as highly or extremely needed by principals:*</a:t>
            </a:r>
          </a:p>
          <a:p>
            <a:pPr lvl="1"/>
            <a:r>
              <a:rPr lang="en-US" dirty="0"/>
              <a:t>Mental health supports (41 percent)</a:t>
            </a:r>
          </a:p>
          <a:p>
            <a:pPr lvl="1"/>
            <a:r>
              <a:rPr lang="en-US" dirty="0"/>
              <a:t>Flexibility in options permitted for instruction or support for students with disabilities, without documenting a disciplinary removal (39 percent)</a:t>
            </a:r>
          </a:p>
          <a:p>
            <a:pPr lvl="1"/>
            <a:r>
              <a:rPr lang="en-US" dirty="0"/>
              <a:t>Parent support for student discipline (39 percent)</a:t>
            </a:r>
          </a:p>
          <a:p>
            <a:endParaRPr lang="en-US" dirty="0"/>
          </a:p>
          <a:p>
            <a:pPr marL="118872" indent="0">
              <a:buNone/>
            </a:pPr>
            <a:endParaRPr lang="en-US" sz="2600" dirty="0"/>
          </a:p>
          <a:p>
            <a:pPr marL="118872" indent="0">
              <a:buNone/>
            </a:pPr>
            <a:r>
              <a:rPr lang="en-US" sz="2600" dirty="0"/>
              <a:t>* See Appendix A Questions 18 and 19</a:t>
            </a:r>
          </a:p>
        </p:txBody>
      </p:sp>
      <p:sp>
        <p:nvSpPr>
          <p:cNvPr id="4" name="Slide Number Placeholder 3">
            <a:extLst>
              <a:ext uri="{FF2B5EF4-FFF2-40B4-BE49-F238E27FC236}">
                <a16:creationId xmlns:a16="http://schemas.microsoft.com/office/drawing/2014/main" id="{8BA3F88B-BF7D-483F-A5A5-B219E59ADFD4}"/>
              </a:ext>
            </a:extLst>
          </p:cNvPr>
          <p:cNvSpPr>
            <a:spLocks noGrp="1"/>
          </p:cNvSpPr>
          <p:nvPr>
            <p:ph type="sldNum" sz="quarter" idx="12"/>
          </p:nvPr>
        </p:nvSpPr>
        <p:spPr/>
        <p:txBody>
          <a:bodyPr/>
          <a:lstStyle/>
          <a:p>
            <a:pPr>
              <a:defRPr/>
            </a:pPr>
            <a:fld id="{E6341818-0A42-41AA-9C03-F736148CE495}" type="slidenum">
              <a:rPr lang="en-US" smtClean="0"/>
              <a:pPr>
                <a:defRPr/>
              </a:pPr>
              <a:t>34</a:t>
            </a:fld>
            <a:endParaRPr lang="en-US" dirty="0"/>
          </a:p>
        </p:txBody>
      </p:sp>
    </p:spTree>
    <p:extLst>
      <p:ext uri="{BB962C8B-B14F-4D97-AF65-F5344CB8AC3E}">
        <p14:creationId xmlns:p14="http://schemas.microsoft.com/office/powerpoint/2010/main" val="25076134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AF85A-59DC-405B-B9E1-C68353890960}"/>
              </a:ext>
            </a:extLst>
          </p:cNvPr>
          <p:cNvSpPr>
            <a:spLocks noGrp="1"/>
          </p:cNvSpPr>
          <p:nvPr>
            <p:ph type="title"/>
          </p:nvPr>
        </p:nvSpPr>
        <p:spPr>
          <a:xfrm>
            <a:off x="205740" y="0"/>
            <a:ext cx="8732520" cy="883919"/>
          </a:xfrm>
        </p:spPr>
        <p:txBody>
          <a:bodyPr>
            <a:normAutofit/>
          </a:bodyPr>
          <a:lstStyle/>
          <a:p>
            <a:pPr algn="ctr"/>
            <a: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Challenges Addressing Persistent Or Severe Barriers, 2025</a:t>
            </a:r>
          </a:p>
        </p:txBody>
      </p:sp>
      <p:sp>
        <p:nvSpPr>
          <p:cNvPr id="3" name="Slide Number Placeholder 2">
            <a:extLst>
              <a:ext uri="{FF2B5EF4-FFF2-40B4-BE49-F238E27FC236}">
                <a16:creationId xmlns:a16="http://schemas.microsoft.com/office/drawing/2014/main" id="{9D9401D2-D058-43EF-9E73-73EAF526C1F5}"/>
              </a:ext>
            </a:extLst>
          </p:cNvPr>
          <p:cNvSpPr>
            <a:spLocks noGrp="1"/>
          </p:cNvSpPr>
          <p:nvPr>
            <p:ph type="sldNum" sz="quarter" idx="12"/>
          </p:nvPr>
        </p:nvSpPr>
        <p:spPr/>
        <p:txBody>
          <a:bodyPr/>
          <a:lstStyle/>
          <a:p>
            <a:pPr>
              <a:defRPr/>
            </a:pPr>
            <a:fld id="{F856442A-2528-4BAB-A598-E74533CCF4EC}" type="slidenum">
              <a:rPr lang="en-US" smtClean="0"/>
              <a:pPr>
                <a:defRPr/>
              </a:pPr>
              <a:t>35</a:t>
            </a:fld>
            <a:endParaRPr lang="en-US" dirty="0"/>
          </a:p>
        </p:txBody>
      </p:sp>
      <p:graphicFrame>
        <p:nvGraphicFramePr>
          <p:cNvPr id="4" name="Chart 3">
            <a:extLst>
              <a:ext uri="{FF2B5EF4-FFF2-40B4-BE49-F238E27FC236}">
                <a16:creationId xmlns:a16="http://schemas.microsoft.com/office/drawing/2014/main" id="{A922B72D-7D60-4071-BB9F-7D551CF0CBCA}"/>
              </a:ext>
            </a:extLst>
          </p:cNvPr>
          <p:cNvGraphicFramePr/>
          <p:nvPr>
            <p:extLst>
              <p:ext uri="{D42A27DB-BD31-4B8C-83A1-F6EECF244321}">
                <p14:modId xmlns:p14="http://schemas.microsoft.com/office/powerpoint/2010/main" val="1389503143"/>
              </p:ext>
            </p:extLst>
          </p:nvPr>
        </p:nvGraphicFramePr>
        <p:xfrm>
          <a:off x="0" y="609600"/>
          <a:ext cx="9144000" cy="5867399"/>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6342F057-3672-44CE-86C2-D6F3AC1DDA5E}"/>
              </a:ext>
            </a:extLst>
          </p:cNvPr>
          <p:cNvSpPr txBox="1"/>
          <p:nvPr/>
        </p:nvSpPr>
        <p:spPr>
          <a:xfrm>
            <a:off x="304800" y="6153833"/>
            <a:ext cx="4572000" cy="646331"/>
          </a:xfrm>
          <a:prstGeom prst="rect">
            <a:avLst/>
          </a:prstGeom>
          <a:noFill/>
        </p:spPr>
        <p:txBody>
          <a:bodyPr wrap="square">
            <a:sp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 </a:t>
            </a:r>
          </a:p>
          <a:p>
            <a:r>
              <a:rPr lang="en-US" sz="1800" dirty="0">
                <a:latin typeface="Calibri" panose="020F0502020204030204" pitchFamily="34" charset="0"/>
                <a:ea typeface="Calibri" panose="020F0502020204030204" pitchFamily="34" charset="0"/>
                <a:cs typeface="Calibri" panose="020F0502020204030204" pitchFamily="34" charset="0"/>
              </a:rPr>
              <a:t> Source: OEA Survey of A1 principals, 2025.</a:t>
            </a:r>
          </a:p>
        </p:txBody>
      </p:sp>
    </p:spTree>
    <p:extLst>
      <p:ext uri="{BB962C8B-B14F-4D97-AF65-F5344CB8AC3E}">
        <p14:creationId xmlns:p14="http://schemas.microsoft.com/office/powerpoint/2010/main" val="2275682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3AA4A-49FC-4A08-A928-717F016C396A}"/>
              </a:ext>
            </a:extLst>
          </p:cNvPr>
          <p:cNvSpPr>
            <a:spLocks noGrp="1"/>
          </p:cNvSpPr>
          <p:nvPr>
            <p:ph type="title"/>
          </p:nvPr>
        </p:nvSpPr>
        <p:spPr>
          <a:xfrm>
            <a:off x="152400" y="155448"/>
            <a:ext cx="8991600" cy="1252728"/>
          </a:xfrm>
        </p:spPr>
        <p:txBody>
          <a:bodyPr>
            <a:normAutofit fontScale="90000"/>
          </a:bodyPr>
          <a:lstStyle/>
          <a:p>
            <a:r>
              <a:rPr lang="en-US" dirty="0">
                <a:solidFill>
                  <a:schemeClr val="bg1"/>
                </a:solidFill>
              </a:rPr>
              <a:t>Principals Reporting Need For Alternative Placements, By Level,  2025</a:t>
            </a:r>
          </a:p>
        </p:txBody>
      </p:sp>
      <p:sp>
        <p:nvSpPr>
          <p:cNvPr id="4" name="Slide Number Placeholder 3">
            <a:extLst>
              <a:ext uri="{FF2B5EF4-FFF2-40B4-BE49-F238E27FC236}">
                <a16:creationId xmlns:a16="http://schemas.microsoft.com/office/drawing/2014/main" id="{1CF67FAC-867D-4200-BB1D-46BB418D488D}"/>
              </a:ext>
            </a:extLst>
          </p:cNvPr>
          <p:cNvSpPr>
            <a:spLocks noGrp="1"/>
          </p:cNvSpPr>
          <p:nvPr>
            <p:ph type="sldNum" sz="quarter" idx="12"/>
          </p:nvPr>
        </p:nvSpPr>
        <p:spPr/>
        <p:txBody>
          <a:bodyPr/>
          <a:lstStyle/>
          <a:p>
            <a:pPr>
              <a:defRPr/>
            </a:pPr>
            <a:fld id="{E6341818-0A42-41AA-9C03-F736148CE495}" type="slidenum">
              <a:rPr lang="en-US" smtClean="0"/>
              <a:pPr>
                <a:defRPr/>
              </a:pPr>
              <a:t>36</a:t>
            </a:fld>
            <a:endParaRPr lang="en-US" dirty="0"/>
          </a:p>
        </p:txBody>
      </p:sp>
      <p:graphicFrame>
        <p:nvGraphicFramePr>
          <p:cNvPr id="5" name="Content Placeholder 4">
            <a:extLst>
              <a:ext uri="{FF2B5EF4-FFF2-40B4-BE49-F238E27FC236}">
                <a16:creationId xmlns:a16="http://schemas.microsoft.com/office/drawing/2014/main" id="{94752FDF-3D35-444E-9D54-0BB241458200}"/>
              </a:ext>
            </a:extLst>
          </p:cNvPr>
          <p:cNvGraphicFramePr>
            <a:graphicFrameLocks noGrp="1"/>
          </p:cNvGraphicFramePr>
          <p:nvPr>
            <p:ph idx="1"/>
            <p:extLst>
              <p:ext uri="{D42A27DB-BD31-4B8C-83A1-F6EECF244321}">
                <p14:modId xmlns:p14="http://schemas.microsoft.com/office/powerpoint/2010/main" val="2321238855"/>
              </p:ext>
            </p:extLst>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242785EE-F3C0-470A-B8CC-35A0A09CAA5E}"/>
              </a:ext>
            </a:extLst>
          </p:cNvPr>
          <p:cNvSpPr txBox="1"/>
          <p:nvPr/>
        </p:nvSpPr>
        <p:spPr>
          <a:xfrm>
            <a:off x="457200" y="6380628"/>
            <a:ext cx="4616970" cy="369332"/>
          </a:xfrm>
          <a:prstGeom prst="rect">
            <a:avLst/>
          </a:prstGeom>
          <a:noFill/>
        </p:spPr>
        <p:txBody>
          <a:bodyPr wrap="square">
            <a:sp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endParaRPr lang="en-US" dirty="0"/>
          </a:p>
        </p:txBody>
      </p:sp>
    </p:spTree>
    <p:extLst>
      <p:ext uri="{BB962C8B-B14F-4D97-AF65-F5344CB8AC3E}">
        <p14:creationId xmlns:p14="http://schemas.microsoft.com/office/powerpoint/2010/main" val="213221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8690B-A561-471F-B294-246A0AF781F8}"/>
              </a:ext>
            </a:extLst>
          </p:cNvPr>
          <p:cNvSpPr>
            <a:spLocks noGrp="1"/>
          </p:cNvSpPr>
          <p:nvPr>
            <p:ph type="title"/>
          </p:nvPr>
        </p:nvSpPr>
        <p:spPr>
          <a:xfrm>
            <a:off x="0" y="155448"/>
            <a:ext cx="8938260" cy="1252728"/>
          </a:xfrm>
        </p:spPr>
        <p:txBody>
          <a:bodyPr>
            <a:noAutofit/>
          </a:bodyPr>
          <a:lstStyle/>
          <a:p>
            <a:r>
              <a:rPr lang="en-US" sz="2800" b="1" dirty="0">
                <a:solidFill>
                  <a:schemeClr val="bg1"/>
                </a:solidFill>
                <a:effectLst/>
                <a:latin typeface="Times New Roman" panose="02020603050405020304" pitchFamily="18" charset="0"/>
                <a:ea typeface="Times New Roman" panose="02020603050405020304" pitchFamily="18" charset="0"/>
              </a:rPr>
              <a:t>Principals Reporting Challenges Caused By </a:t>
            </a:r>
            <a:r>
              <a:rPr lang="en-US" sz="2800" dirty="0">
                <a:solidFill>
                  <a:schemeClr val="bg1"/>
                </a:solidFill>
                <a:latin typeface="Times New Roman" panose="02020603050405020304" pitchFamily="18" charset="0"/>
                <a:ea typeface="Times New Roman" panose="02020603050405020304" pitchFamily="18" charset="0"/>
              </a:rPr>
              <a:t>Difficulty Of Students To Regulate Extreme Behavior, 2025*</a:t>
            </a:r>
            <a:endParaRPr lang="en-US" sz="2800" dirty="0">
              <a:solidFill>
                <a:schemeClr val="bg1"/>
              </a:solidFill>
            </a:endParaRPr>
          </a:p>
        </p:txBody>
      </p:sp>
      <p:sp>
        <p:nvSpPr>
          <p:cNvPr id="4" name="Slide Number Placeholder 3">
            <a:extLst>
              <a:ext uri="{FF2B5EF4-FFF2-40B4-BE49-F238E27FC236}">
                <a16:creationId xmlns:a16="http://schemas.microsoft.com/office/drawing/2014/main" id="{EFD94C0B-79EF-4079-87EA-CB9EF1B82B3A}"/>
              </a:ext>
            </a:extLst>
          </p:cNvPr>
          <p:cNvSpPr>
            <a:spLocks noGrp="1"/>
          </p:cNvSpPr>
          <p:nvPr>
            <p:ph type="sldNum" sz="quarter" idx="12"/>
          </p:nvPr>
        </p:nvSpPr>
        <p:spPr/>
        <p:txBody>
          <a:bodyPr/>
          <a:lstStyle/>
          <a:p>
            <a:pPr>
              <a:defRPr/>
            </a:pPr>
            <a:fld id="{E6341818-0A42-41AA-9C03-F736148CE495}" type="slidenum">
              <a:rPr lang="en-US" smtClean="0"/>
              <a:pPr>
                <a:defRPr/>
              </a:pPr>
              <a:t>37</a:t>
            </a:fld>
            <a:endParaRPr lang="en-US" dirty="0"/>
          </a:p>
        </p:txBody>
      </p:sp>
      <p:graphicFrame>
        <p:nvGraphicFramePr>
          <p:cNvPr id="5" name="Content Placeholder 4">
            <a:extLst>
              <a:ext uri="{FF2B5EF4-FFF2-40B4-BE49-F238E27FC236}">
                <a16:creationId xmlns:a16="http://schemas.microsoft.com/office/drawing/2014/main" id="{DA7FD4CB-7C11-4937-908D-6C9CCE10BA45}"/>
              </a:ext>
            </a:extLst>
          </p:cNvPr>
          <p:cNvGraphicFramePr>
            <a:graphicFrameLocks noGrp="1"/>
          </p:cNvGraphicFramePr>
          <p:nvPr>
            <p:ph idx="1"/>
            <p:extLst>
              <p:ext uri="{D42A27DB-BD31-4B8C-83A1-F6EECF244321}">
                <p14:modId xmlns:p14="http://schemas.microsoft.com/office/powerpoint/2010/main" val="2579586305"/>
              </p:ext>
            </p:extLst>
          </p:nvPr>
        </p:nvGraphicFramePr>
        <p:xfrm>
          <a:off x="304800" y="1774825"/>
          <a:ext cx="8382000" cy="439737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4903CA64-8BA6-40F4-948A-100EBF05490B}"/>
              </a:ext>
            </a:extLst>
          </p:cNvPr>
          <p:cNvSpPr txBox="1"/>
          <p:nvPr/>
        </p:nvSpPr>
        <p:spPr>
          <a:xfrm>
            <a:off x="308475" y="6152494"/>
            <a:ext cx="6625725" cy="923330"/>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*such as throwing objects, overturning furniture, and screaming</a:t>
            </a: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044639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B83F1-AAEB-44A7-96DB-1D459049CC5F}"/>
              </a:ext>
            </a:extLst>
          </p:cNvPr>
          <p:cNvSpPr>
            <a:spLocks noGrp="1"/>
          </p:cNvSpPr>
          <p:nvPr>
            <p:ph type="title"/>
          </p:nvPr>
        </p:nvSpPr>
        <p:spPr>
          <a:xfrm>
            <a:off x="76200" y="155448"/>
            <a:ext cx="9448800" cy="1252728"/>
          </a:xfrm>
        </p:spPr>
        <p:txBody>
          <a:bodyPr>
            <a:normAutofit/>
          </a:bodyPr>
          <a:lstStyle/>
          <a:p>
            <a:r>
              <a:rPr lang="en-US" sz="3200" dirty="0">
                <a:solidFill>
                  <a:schemeClr val="bg1"/>
                </a:solidFill>
              </a:rPr>
              <a:t>Students That Required Classrooms Clears, 2025</a:t>
            </a:r>
          </a:p>
        </p:txBody>
      </p:sp>
      <p:sp>
        <p:nvSpPr>
          <p:cNvPr id="4" name="Slide Number Placeholder 3">
            <a:extLst>
              <a:ext uri="{FF2B5EF4-FFF2-40B4-BE49-F238E27FC236}">
                <a16:creationId xmlns:a16="http://schemas.microsoft.com/office/drawing/2014/main" id="{E69562B9-C1D1-4466-9EEF-466862C5E5CD}"/>
              </a:ext>
            </a:extLst>
          </p:cNvPr>
          <p:cNvSpPr>
            <a:spLocks noGrp="1"/>
          </p:cNvSpPr>
          <p:nvPr>
            <p:ph type="sldNum" sz="quarter" idx="12"/>
          </p:nvPr>
        </p:nvSpPr>
        <p:spPr/>
        <p:txBody>
          <a:bodyPr/>
          <a:lstStyle/>
          <a:p>
            <a:pPr>
              <a:defRPr/>
            </a:pPr>
            <a:fld id="{E6341818-0A42-41AA-9C03-F736148CE495}" type="slidenum">
              <a:rPr lang="en-US" smtClean="0"/>
              <a:pPr>
                <a:defRPr/>
              </a:pPr>
              <a:t>38</a:t>
            </a:fld>
            <a:endParaRPr lang="en-US" dirty="0"/>
          </a:p>
        </p:txBody>
      </p:sp>
      <p:graphicFrame>
        <p:nvGraphicFramePr>
          <p:cNvPr id="7" name="Content Placeholder 6">
            <a:extLst>
              <a:ext uri="{FF2B5EF4-FFF2-40B4-BE49-F238E27FC236}">
                <a16:creationId xmlns:a16="http://schemas.microsoft.com/office/drawing/2014/main" id="{FDA97A34-65F1-4EB0-82D0-EF80A5EE45C0}"/>
              </a:ext>
            </a:extLst>
          </p:cNvPr>
          <p:cNvGraphicFramePr>
            <a:graphicFrameLocks noGrp="1"/>
          </p:cNvGraphicFramePr>
          <p:nvPr>
            <p:ph idx="1"/>
            <p:extLst>
              <p:ext uri="{D42A27DB-BD31-4B8C-83A1-F6EECF244321}">
                <p14:modId xmlns:p14="http://schemas.microsoft.com/office/powerpoint/2010/main" val="838396398"/>
              </p:ext>
            </p:extLst>
          </p:nvPr>
        </p:nvGraphicFramePr>
        <p:xfrm>
          <a:off x="331470" y="1459243"/>
          <a:ext cx="8481060" cy="476402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ED04FC37-2C81-487A-872A-641DC5A1AF67}"/>
              </a:ext>
            </a:extLst>
          </p:cNvPr>
          <p:cNvSpPr txBox="1"/>
          <p:nvPr/>
        </p:nvSpPr>
        <p:spPr>
          <a:xfrm>
            <a:off x="295244" y="6015334"/>
            <a:ext cx="4226093" cy="923330"/>
          </a:xfrm>
          <a:prstGeom prst="rect">
            <a:avLst/>
          </a:prstGeom>
          <a:noFill/>
        </p:spPr>
        <p:txBody>
          <a:bodyPr wrap="none" rtlCol="0">
            <a:spAutoFit/>
          </a:bodyPr>
          <a:lstStyle/>
          <a:p>
            <a:endParaRPr lang="en-US" dirty="0">
              <a:latin typeface="Segoe UI" panose="020B0502040204020203" pitchFamily="34" charset="0"/>
              <a:cs typeface="Segoe UI" panose="020B0502040204020203" pitchFamily="34" charset="0"/>
            </a:endParaRP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267438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84C13-566F-4CF9-842F-38CE9C09B998}"/>
              </a:ext>
            </a:extLst>
          </p:cNvPr>
          <p:cNvSpPr>
            <a:spLocks noGrp="1"/>
          </p:cNvSpPr>
          <p:nvPr>
            <p:ph type="title"/>
          </p:nvPr>
        </p:nvSpPr>
        <p:spPr/>
        <p:txBody>
          <a:bodyPr/>
          <a:lstStyle/>
          <a:p>
            <a:r>
              <a:rPr lang="en-US" dirty="0">
                <a:solidFill>
                  <a:schemeClr val="bg1"/>
                </a:solidFill>
              </a:rPr>
              <a:t>Recommendation 4.1</a:t>
            </a:r>
          </a:p>
        </p:txBody>
      </p:sp>
      <p:sp>
        <p:nvSpPr>
          <p:cNvPr id="3" name="Content Placeholder 2">
            <a:extLst>
              <a:ext uri="{FF2B5EF4-FFF2-40B4-BE49-F238E27FC236}">
                <a16:creationId xmlns:a16="http://schemas.microsoft.com/office/drawing/2014/main" id="{004D9500-4AFF-4AB0-BAA7-899A6BAC877D}"/>
              </a:ext>
            </a:extLst>
          </p:cNvPr>
          <p:cNvSpPr>
            <a:spLocks noGrp="1"/>
          </p:cNvSpPr>
          <p:nvPr>
            <p:ph idx="1"/>
          </p:nvPr>
        </p:nvSpPr>
        <p:spPr>
          <a:xfrm>
            <a:off x="304800" y="1775192"/>
            <a:ext cx="8382000" cy="4625609"/>
          </a:xfrm>
        </p:spPr>
        <p:txBody>
          <a:bodyPr/>
          <a:lstStyle/>
          <a:p>
            <a:pPr marL="0" marR="0" indent="0" algn="ctr">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Calibri" panose="020F0502020204030204" pitchFamily="34" charset="0"/>
                <a:cs typeface="Segoe UI" panose="020B0502040204020203" pitchFamily="34" charset="0"/>
              </a:rPr>
              <a:t>The Kentucky Department of Education should collaborate with the Kentucky Center for School Safety and other relevant organizations to identify promising practices in Kentucky schools or nationally, related to school-based instructional settings or alternative programs for students whose behavior interrupts their learning or the learning of others. Special attention should be paid to programs for elementary school students who experience difficulty regulating extreme behavior that is persistently disruptive to the learning environment in the classroom.  </a:t>
            </a:r>
            <a:endParaRPr lang="en-US" sz="2400" dirty="0">
              <a:effectLst/>
              <a:latin typeface="Times New Roman" panose="02020603050405020304" pitchFamily="18" charset="0"/>
              <a:ea typeface="Times New Roman" panose="02020603050405020304" pitchFamily="18" charset="0"/>
            </a:endParaRPr>
          </a:p>
          <a:p>
            <a:pPr marL="118872" indent="0">
              <a:buNone/>
            </a:pPr>
            <a:endParaRPr lang="en-US" dirty="0"/>
          </a:p>
        </p:txBody>
      </p:sp>
      <p:sp>
        <p:nvSpPr>
          <p:cNvPr id="4" name="Slide Number Placeholder 3">
            <a:extLst>
              <a:ext uri="{FF2B5EF4-FFF2-40B4-BE49-F238E27FC236}">
                <a16:creationId xmlns:a16="http://schemas.microsoft.com/office/drawing/2014/main" id="{431C7E51-89BE-4422-BD4F-6A817BA6E908}"/>
              </a:ext>
            </a:extLst>
          </p:cNvPr>
          <p:cNvSpPr>
            <a:spLocks noGrp="1"/>
          </p:cNvSpPr>
          <p:nvPr>
            <p:ph type="sldNum" sz="quarter" idx="12"/>
          </p:nvPr>
        </p:nvSpPr>
        <p:spPr/>
        <p:txBody>
          <a:bodyPr/>
          <a:lstStyle/>
          <a:p>
            <a:pPr>
              <a:defRPr/>
            </a:pPr>
            <a:fld id="{E6341818-0A42-41AA-9C03-F736148CE495}" type="slidenum">
              <a:rPr lang="en-US" smtClean="0"/>
              <a:pPr>
                <a:defRPr/>
              </a:pPr>
              <a:t>39</a:t>
            </a:fld>
            <a:endParaRPr lang="en-US" dirty="0"/>
          </a:p>
        </p:txBody>
      </p:sp>
    </p:spTree>
    <p:extLst>
      <p:ext uri="{BB962C8B-B14F-4D97-AF65-F5344CB8AC3E}">
        <p14:creationId xmlns:p14="http://schemas.microsoft.com/office/powerpoint/2010/main" val="1478343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normAutofit/>
          </a:bodyPr>
          <a:lstStyle/>
          <a:p>
            <a:r>
              <a:rPr lang="en-US" sz="3600" dirty="0">
                <a:solidFill>
                  <a:schemeClr val="bg1"/>
                </a:solidFill>
              </a:rPr>
              <a:t>Data Sources</a:t>
            </a:r>
            <a:br>
              <a:rPr lang="en-US" sz="3600" dirty="0">
                <a:solidFill>
                  <a:schemeClr val="bg1"/>
                </a:solidFill>
              </a:rPr>
            </a:br>
            <a:r>
              <a:rPr lang="en-US" sz="3600" dirty="0">
                <a:solidFill>
                  <a:schemeClr val="bg1"/>
                </a:solidFill>
              </a:rPr>
              <a:t>Kentucky Department Of Education (KDE)</a:t>
            </a:r>
          </a:p>
        </p:txBody>
      </p:sp>
      <p:sp>
        <p:nvSpPr>
          <p:cNvPr id="3" name="Content Placeholder 2">
            <a:extLst>
              <a:ext uri="{FF2B5EF4-FFF2-40B4-BE49-F238E27FC236}">
                <a16:creationId xmlns:a16="http://schemas.microsoft.com/office/drawing/2014/main" id="{96B58CBF-D552-4191-A5F1-6704BA0B013F}"/>
              </a:ext>
            </a:extLst>
          </p:cNvPr>
          <p:cNvSpPr>
            <a:spLocks noGrp="1"/>
          </p:cNvSpPr>
          <p:nvPr>
            <p:ph idx="1"/>
          </p:nvPr>
        </p:nvSpPr>
        <p:spPr>
          <a:xfrm>
            <a:off x="0" y="1545336"/>
            <a:ext cx="9144000" cy="5312664"/>
          </a:xfrm>
        </p:spPr>
        <p:txBody>
          <a:bodyPr>
            <a:normAutofit/>
          </a:bodyPr>
          <a:lstStyle/>
          <a:p>
            <a:pPr>
              <a:buClr>
                <a:srgbClr val="0033CC"/>
              </a:buClr>
            </a:pPr>
            <a:r>
              <a:rPr lang="en-US" sz="2800" dirty="0"/>
              <a:t>2024 school year:</a:t>
            </a:r>
          </a:p>
          <a:p>
            <a:pPr lvl="1">
              <a:buClr>
                <a:srgbClr val="FF0000"/>
              </a:buClr>
            </a:pPr>
            <a:r>
              <a:rPr lang="en-US" dirty="0"/>
              <a:t>Safe schools data</a:t>
            </a:r>
          </a:p>
          <a:p>
            <a:pPr lvl="2">
              <a:buClr>
                <a:srgbClr val="FF0000"/>
              </a:buClr>
            </a:pPr>
            <a:r>
              <a:rPr lang="en-US" dirty="0"/>
              <a:t>OEA urges caution against using safe schools data alone to draw conclusions about student behavior challenges</a:t>
            </a:r>
          </a:p>
          <a:p>
            <a:pPr lvl="1">
              <a:buClr>
                <a:srgbClr val="FF0000"/>
              </a:buClr>
            </a:pPr>
            <a:r>
              <a:rPr lang="en-US" dirty="0"/>
              <a:t>Educator working conditions survey </a:t>
            </a:r>
          </a:p>
          <a:p>
            <a:pPr lvl="1">
              <a:buClr>
                <a:srgbClr val="FF0000"/>
              </a:buClr>
            </a:pPr>
            <a:r>
              <a:rPr lang="en-US" dirty="0"/>
              <a:t>Student climate and safety survey data </a:t>
            </a:r>
          </a:p>
          <a:p>
            <a:pPr lvl="1">
              <a:buClr>
                <a:srgbClr val="FF0000"/>
              </a:buClr>
            </a:pPr>
            <a:r>
              <a:rPr lang="en-US" dirty="0"/>
              <a:t>Student enrollment, demographic, and program eligibility data </a:t>
            </a:r>
          </a:p>
          <a:p>
            <a:pPr marL="118872" indent="0">
              <a:buNone/>
            </a:pPr>
            <a:endParaRPr lang="en-US" sz="18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4</a:t>
            </a:fld>
            <a:endParaRPr lang="en-US" dirty="0"/>
          </a:p>
        </p:txBody>
      </p:sp>
    </p:spTree>
    <p:extLst>
      <p:ext uri="{BB962C8B-B14F-4D97-AF65-F5344CB8AC3E}">
        <p14:creationId xmlns:p14="http://schemas.microsoft.com/office/powerpoint/2010/main" val="25942828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CD6C0-B44B-4880-8C60-8649C31886DB}"/>
              </a:ext>
            </a:extLst>
          </p:cNvPr>
          <p:cNvSpPr>
            <a:spLocks noGrp="1"/>
          </p:cNvSpPr>
          <p:nvPr>
            <p:ph type="title"/>
          </p:nvPr>
        </p:nvSpPr>
        <p:spPr/>
        <p:txBody>
          <a:bodyPr>
            <a:noAutofit/>
          </a:bodyPr>
          <a:lstStyle/>
          <a:p>
            <a:r>
              <a:rPr lang="en-US" sz="2800" dirty="0">
                <a:solidFill>
                  <a:schemeClr val="bg1"/>
                </a:solidFill>
              </a:rPr>
              <a:t>Challenges Associated With Federal Thresholds </a:t>
            </a:r>
            <a:br>
              <a:rPr lang="en-US" sz="2800" dirty="0">
                <a:solidFill>
                  <a:schemeClr val="bg1"/>
                </a:solidFill>
              </a:rPr>
            </a:br>
            <a:r>
              <a:rPr lang="en-US" sz="2800" dirty="0">
                <a:solidFill>
                  <a:schemeClr val="bg1"/>
                </a:solidFill>
              </a:rPr>
              <a:t>On Disciplinary Removals Students With Disabilities: Caveats</a:t>
            </a:r>
          </a:p>
        </p:txBody>
      </p:sp>
      <p:sp>
        <p:nvSpPr>
          <p:cNvPr id="3" name="Content Placeholder 2">
            <a:extLst>
              <a:ext uri="{FF2B5EF4-FFF2-40B4-BE49-F238E27FC236}">
                <a16:creationId xmlns:a16="http://schemas.microsoft.com/office/drawing/2014/main" id="{E7F5AF73-9E68-4DBC-A235-ECFC96010D84}"/>
              </a:ext>
            </a:extLst>
          </p:cNvPr>
          <p:cNvSpPr>
            <a:spLocks noGrp="1"/>
          </p:cNvSpPr>
          <p:nvPr>
            <p:ph idx="1"/>
          </p:nvPr>
        </p:nvSpPr>
        <p:spPr/>
        <p:txBody>
          <a:bodyPr>
            <a:normAutofit fontScale="92500" lnSpcReduction="20000"/>
          </a:bodyPr>
          <a:lstStyle/>
          <a:p>
            <a:r>
              <a:rPr lang="en-US" dirty="0"/>
              <a:t>Law is in place for a reason</a:t>
            </a:r>
          </a:p>
          <a:p>
            <a:pPr lvl="1"/>
            <a:r>
              <a:rPr lang="en-US" dirty="0"/>
              <a:t>Positive impacts</a:t>
            </a:r>
          </a:p>
          <a:p>
            <a:pPr lvl="1"/>
            <a:endParaRPr lang="en-US" dirty="0"/>
          </a:p>
          <a:p>
            <a:r>
              <a:rPr lang="en-US" dirty="0"/>
              <a:t>Overwhelming majority of students with IEPs (82 percent) have no behavior events</a:t>
            </a:r>
          </a:p>
          <a:p>
            <a:pPr lvl="1"/>
            <a:r>
              <a:rPr lang="en-US" dirty="0"/>
              <a:t>Appendix O shows students with IEPs have serious behavior events at up to 3 times the rate of other students</a:t>
            </a:r>
          </a:p>
          <a:p>
            <a:pPr marL="118872" indent="0">
              <a:buNone/>
            </a:pPr>
            <a:endParaRPr lang="en-US" dirty="0"/>
          </a:p>
          <a:p>
            <a:r>
              <a:rPr lang="en-US" dirty="0"/>
              <a:t>Strong concern of many principals about  unintended consequences in some cases should be understood, addressed</a:t>
            </a:r>
          </a:p>
        </p:txBody>
      </p:sp>
      <p:sp>
        <p:nvSpPr>
          <p:cNvPr id="4" name="Slide Number Placeholder 3">
            <a:extLst>
              <a:ext uri="{FF2B5EF4-FFF2-40B4-BE49-F238E27FC236}">
                <a16:creationId xmlns:a16="http://schemas.microsoft.com/office/drawing/2014/main" id="{CEFB9139-5F62-443F-9B8A-45506BF44816}"/>
              </a:ext>
            </a:extLst>
          </p:cNvPr>
          <p:cNvSpPr>
            <a:spLocks noGrp="1"/>
          </p:cNvSpPr>
          <p:nvPr>
            <p:ph type="sldNum" sz="quarter" idx="12"/>
          </p:nvPr>
        </p:nvSpPr>
        <p:spPr/>
        <p:txBody>
          <a:bodyPr/>
          <a:lstStyle/>
          <a:p>
            <a:pPr>
              <a:defRPr/>
            </a:pPr>
            <a:fld id="{E6341818-0A42-41AA-9C03-F736148CE495}" type="slidenum">
              <a:rPr lang="en-US" smtClean="0"/>
              <a:pPr>
                <a:defRPr/>
              </a:pPr>
              <a:t>40</a:t>
            </a:fld>
            <a:endParaRPr lang="en-US" dirty="0"/>
          </a:p>
        </p:txBody>
      </p:sp>
    </p:spTree>
    <p:extLst>
      <p:ext uri="{BB962C8B-B14F-4D97-AF65-F5344CB8AC3E}">
        <p14:creationId xmlns:p14="http://schemas.microsoft.com/office/powerpoint/2010/main" val="233153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5F14F-A038-4734-A148-D2072F74211C}"/>
              </a:ext>
            </a:extLst>
          </p:cNvPr>
          <p:cNvSpPr>
            <a:spLocks noGrp="1"/>
          </p:cNvSpPr>
          <p:nvPr>
            <p:ph type="title"/>
          </p:nvPr>
        </p:nvSpPr>
        <p:spPr>
          <a:xfrm>
            <a:off x="0" y="155448"/>
            <a:ext cx="8686800" cy="1252728"/>
          </a:xfrm>
        </p:spPr>
        <p:txBody>
          <a:bodyPr>
            <a:normAutofit/>
          </a:bodyPr>
          <a:lstStyle/>
          <a:p>
            <a:r>
              <a:rPr lang="en-US" sz="3600" dirty="0">
                <a:solidFill>
                  <a:schemeClr val="bg1"/>
                </a:solidFill>
              </a:rPr>
              <a:t>Problems Reported By Principals Due To Federal Thresholds On Disciplinary Removals</a:t>
            </a:r>
          </a:p>
        </p:txBody>
      </p:sp>
      <p:sp>
        <p:nvSpPr>
          <p:cNvPr id="3" name="Content Placeholder 2">
            <a:extLst>
              <a:ext uri="{FF2B5EF4-FFF2-40B4-BE49-F238E27FC236}">
                <a16:creationId xmlns:a16="http://schemas.microsoft.com/office/drawing/2014/main" id="{721BD5AB-3550-4D5F-9C41-5C989FE08D6C}"/>
              </a:ext>
            </a:extLst>
          </p:cNvPr>
          <p:cNvSpPr>
            <a:spLocks noGrp="1"/>
          </p:cNvSpPr>
          <p:nvPr>
            <p:ph idx="1"/>
          </p:nvPr>
        </p:nvSpPr>
        <p:spPr/>
        <p:txBody>
          <a:bodyPr>
            <a:normAutofit lnSpcReduction="10000"/>
          </a:bodyPr>
          <a:lstStyle/>
          <a:p>
            <a:pPr>
              <a:buClr>
                <a:srgbClr val="0070C0"/>
              </a:buClr>
            </a:pPr>
            <a:r>
              <a:rPr lang="en-US" dirty="0"/>
              <a:t>Schools reduce disciplinary consequences, in order to avoid threshold</a:t>
            </a:r>
          </a:p>
          <a:p>
            <a:pPr>
              <a:buClr>
                <a:srgbClr val="0070C0"/>
              </a:buClr>
            </a:pPr>
            <a:endParaRPr lang="en-US" dirty="0"/>
          </a:p>
          <a:p>
            <a:pPr>
              <a:buClr>
                <a:srgbClr val="0070C0"/>
              </a:buClr>
            </a:pPr>
            <a:r>
              <a:rPr lang="en-US" dirty="0"/>
              <a:t>Creates severely disruptive or even unsafe conditions</a:t>
            </a:r>
          </a:p>
          <a:p>
            <a:pPr>
              <a:buClr>
                <a:srgbClr val="0070C0"/>
              </a:buClr>
            </a:pPr>
            <a:endParaRPr lang="en-US" dirty="0"/>
          </a:p>
          <a:p>
            <a:pPr>
              <a:buClr>
                <a:srgbClr val="0070C0"/>
              </a:buClr>
            </a:pPr>
            <a:r>
              <a:rPr lang="en-US" dirty="0"/>
              <a:t>May also have unintended, negative consequences for students with disabilities who may not understand consequences they will face as adults</a:t>
            </a:r>
          </a:p>
        </p:txBody>
      </p:sp>
      <p:sp>
        <p:nvSpPr>
          <p:cNvPr id="4" name="Slide Number Placeholder 3">
            <a:extLst>
              <a:ext uri="{FF2B5EF4-FFF2-40B4-BE49-F238E27FC236}">
                <a16:creationId xmlns:a16="http://schemas.microsoft.com/office/drawing/2014/main" id="{CA6E0800-68A9-4B72-A2C0-5F02DC59E4B6}"/>
              </a:ext>
            </a:extLst>
          </p:cNvPr>
          <p:cNvSpPr>
            <a:spLocks noGrp="1"/>
          </p:cNvSpPr>
          <p:nvPr>
            <p:ph type="sldNum" sz="quarter" idx="12"/>
          </p:nvPr>
        </p:nvSpPr>
        <p:spPr/>
        <p:txBody>
          <a:bodyPr/>
          <a:lstStyle/>
          <a:p>
            <a:pPr>
              <a:defRPr/>
            </a:pPr>
            <a:fld id="{E6341818-0A42-41AA-9C03-F736148CE495}" type="slidenum">
              <a:rPr lang="en-US" smtClean="0"/>
              <a:pPr>
                <a:defRPr/>
              </a:pPr>
              <a:t>41</a:t>
            </a:fld>
            <a:endParaRPr lang="en-US" dirty="0"/>
          </a:p>
        </p:txBody>
      </p:sp>
    </p:spTree>
    <p:extLst>
      <p:ext uri="{BB962C8B-B14F-4D97-AF65-F5344CB8AC3E}">
        <p14:creationId xmlns:p14="http://schemas.microsoft.com/office/powerpoint/2010/main" val="181760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C9287-4E31-4BB1-A703-184C86AD9353}"/>
              </a:ext>
            </a:extLst>
          </p:cNvPr>
          <p:cNvSpPr>
            <a:spLocks noGrp="1"/>
          </p:cNvSpPr>
          <p:nvPr>
            <p:ph type="title"/>
          </p:nvPr>
        </p:nvSpPr>
        <p:spPr>
          <a:xfrm>
            <a:off x="152400" y="228600"/>
            <a:ext cx="8915400" cy="1179576"/>
          </a:xfrm>
        </p:spPr>
        <p:txBody>
          <a:bodyPr>
            <a:normAutofit fontScale="90000"/>
          </a:bodyPr>
          <a:lstStyle/>
          <a:p>
            <a:pPr marR="0">
              <a:spcBef>
                <a:spcPts val="0"/>
              </a:spcBef>
              <a:spcAft>
                <a:spcPts val="0"/>
              </a:spcAft>
            </a:pPr>
            <a:br>
              <a:rPr lang="en-US" sz="3600" b="1" dirty="0">
                <a:effectLst/>
                <a:ea typeface="Calibri" panose="020F0502020204030204" pitchFamily="34" charset="0"/>
                <a:cs typeface="Calibri" panose="020F0502020204030204" pitchFamily="34" charset="0"/>
              </a:rPr>
            </a:br>
            <a:r>
              <a:rPr lang="en-US" sz="3600" b="1" dirty="0">
                <a:solidFill>
                  <a:schemeClr val="bg1"/>
                </a:solidFill>
                <a:effectLst/>
                <a:ea typeface="Calibri" panose="020F0502020204030204" pitchFamily="34" charset="0"/>
                <a:cs typeface="Calibri" panose="020F0502020204030204" pitchFamily="34" charset="0"/>
              </a:rPr>
              <a:t>Percent Of Principals Reporting Challenges Due To</a:t>
            </a:r>
            <a:br>
              <a:rPr lang="en-US" sz="3600" dirty="0">
                <a:solidFill>
                  <a:schemeClr val="bg1"/>
                </a:solidFill>
                <a:effectLst/>
                <a:ea typeface="Calibri" panose="020F0502020204030204" pitchFamily="34" charset="0"/>
                <a:cs typeface="Calibri" panose="020F0502020204030204" pitchFamily="34" charset="0"/>
              </a:rPr>
            </a:br>
            <a:r>
              <a:rPr lang="en-US" sz="3600" dirty="0">
                <a:solidFill>
                  <a:schemeClr val="bg1"/>
                </a:solidFill>
                <a:ea typeface="Calibri" panose="020F0502020204030204" pitchFamily="34" charset="0"/>
                <a:cs typeface="Calibri" panose="020F0502020204030204" pitchFamily="34" charset="0"/>
              </a:rPr>
              <a:t>Federal </a:t>
            </a:r>
            <a:r>
              <a:rPr lang="en-US" sz="3600" b="1" dirty="0">
                <a:solidFill>
                  <a:schemeClr val="bg1"/>
                </a:solidFill>
                <a:effectLst/>
                <a:ea typeface="Calibri" panose="020F0502020204030204" pitchFamily="34" charset="0"/>
                <a:cs typeface="Calibri" panose="020F0502020204030204" pitchFamily="34" charset="0"/>
              </a:rPr>
              <a:t>Restrictions On Disciplinary Removals, 2025</a:t>
            </a:r>
            <a:br>
              <a:rPr lang="en-US" sz="3100" dirty="0">
                <a:effectLst/>
                <a:latin typeface="Times New Roman" panose="02020603050405020304" pitchFamily="18" charset="0"/>
                <a:ea typeface="Times New Roman" panose="02020603050405020304" pitchFamily="18" charset="0"/>
              </a:rPr>
            </a:br>
            <a:br>
              <a:rPr lang="en-US" sz="1800" dirty="0">
                <a:effectLst/>
                <a:latin typeface="Times New Roman" panose="02020603050405020304" pitchFamily="18" charset="0"/>
                <a:ea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633B56E4-3D49-427C-9438-5E888A67CE04}"/>
              </a:ext>
            </a:extLst>
          </p:cNvPr>
          <p:cNvSpPr>
            <a:spLocks noGrp="1"/>
          </p:cNvSpPr>
          <p:nvPr>
            <p:ph type="sldNum" sz="quarter" idx="12"/>
          </p:nvPr>
        </p:nvSpPr>
        <p:spPr/>
        <p:txBody>
          <a:bodyPr/>
          <a:lstStyle/>
          <a:p>
            <a:pPr>
              <a:defRPr/>
            </a:pPr>
            <a:fld id="{E6341818-0A42-41AA-9C03-F736148CE495}" type="slidenum">
              <a:rPr lang="en-US" smtClean="0"/>
              <a:pPr>
                <a:defRPr/>
              </a:pPr>
              <a:t>42</a:t>
            </a:fld>
            <a:endParaRPr lang="en-US" dirty="0"/>
          </a:p>
        </p:txBody>
      </p:sp>
      <p:graphicFrame>
        <p:nvGraphicFramePr>
          <p:cNvPr id="6" name="Table 5">
            <a:extLst>
              <a:ext uri="{FF2B5EF4-FFF2-40B4-BE49-F238E27FC236}">
                <a16:creationId xmlns:a16="http://schemas.microsoft.com/office/drawing/2014/main" id="{3D1BB1F3-4F5F-43F8-89CD-7183A35BD0DA}"/>
              </a:ext>
            </a:extLst>
          </p:cNvPr>
          <p:cNvGraphicFramePr>
            <a:graphicFrameLocks noGrp="1"/>
          </p:cNvGraphicFramePr>
          <p:nvPr>
            <p:extLst>
              <p:ext uri="{D42A27DB-BD31-4B8C-83A1-F6EECF244321}">
                <p14:modId xmlns:p14="http://schemas.microsoft.com/office/powerpoint/2010/main" val="1099963786"/>
              </p:ext>
            </p:extLst>
          </p:nvPr>
        </p:nvGraphicFramePr>
        <p:xfrm>
          <a:off x="152400" y="1905000"/>
          <a:ext cx="8785861" cy="2895600"/>
        </p:xfrm>
        <a:graphic>
          <a:graphicData uri="http://schemas.openxmlformats.org/drawingml/2006/table">
            <a:tbl>
              <a:tblPr firstRow="1" firstCol="1" bandRow="1"/>
              <a:tblGrid>
                <a:gridCol w="2218985">
                  <a:extLst>
                    <a:ext uri="{9D8B030D-6E8A-4147-A177-3AD203B41FA5}">
                      <a16:colId xmlns:a16="http://schemas.microsoft.com/office/drawing/2014/main" val="1023440107"/>
                    </a:ext>
                  </a:extLst>
                </a:gridCol>
                <a:gridCol w="1641719">
                  <a:extLst>
                    <a:ext uri="{9D8B030D-6E8A-4147-A177-3AD203B41FA5}">
                      <a16:colId xmlns:a16="http://schemas.microsoft.com/office/drawing/2014/main" val="1451223804"/>
                    </a:ext>
                  </a:extLst>
                </a:gridCol>
                <a:gridCol w="1641719">
                  <a:extLst>
                    <a:ext uri="{9D8B030D-6E8A-4147-A177-3AD203B41FA5}">
                      <a16:colId xmlns:a16="http://schemas.microsoft.com/office/drawing/2014/main" val="3298187333"/>
                    </a:ext>
                  </a:extLst>
                </a:gridCol>
                <a:gridCol w="1641719">
                  <a:extLst>
                    <a:ext uri="{9D8B030D-6E8A-4147-A177-3AD203B41FA5}">
                      <a16:colId xmlns:a16="http://schemas.microsoft.com/office/drawing/2014/main" val="1622199467"/>
                    </a:ext>
                  </a:extLst>
                </a:gridCol>
                <a:gridCol w="1641719">
                  <a:extLst>
                    <a:ext uri="{9D8B030D-6E8A-4147-A177-3AD203B41FA5}">
                      <a16:colId xmlns:a16="http://schemas.microsoft.com/office/drawing/2014/main" val="4027117807"/>
                    </a:ext>
                  </a:extLst>
                </a:gridCol>
              </a:tblGrid>
              <a:tr h="1930400">
                <a:tc>
                  <a:txBody>
                    <a:bodyPr/>
                    <a:lstStyle/>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Little Or No</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Challenge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Minor</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Challenge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Moderate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Challenge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Major Challenge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Extreme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p>
                      <a:pPr marL="0" marR="0" algn="ctr">
                        <a:spcBef>
                          <a:spcPts val="0"/>
                        </a:spcBef>
                        <a:spcAft>
                          <a:spcPts val="0"/>
                        </a:spcAft>
                      </a:pPr>
                      <a:r>
                        <a:rPr lang="en-US" sz="2000" b="1" dirty="0">
                          <a:effectLst/>
                          <a:latin typeface="Segoe UI" panose="020B0502040204020203" pitchFamily="34" charset="0"/>
                          <a:ea typeface="Times New Roman" panose="02020603050405020304" pitchFamily="18" charset="0"/>
                          <a:cs typeface="Segoe UI" panose="020B0502040204020203" pitchFamily="34" charset="0"/>
                        </a:rPr>
                        <a:t>Challenge</a:t>
                      </a:r>
                      <a:endParaRPr lang="en-US" sz="2000" dirty="0">
                        <a:effectLst/>
                        <a:latin typeface="Segoe UI" panose="020B0502040204020203" pitchFamily="34" charset="0"/>
                        <a:ea typeface="Times New Roman" panose="02020603050405020304" pitchFamily="18" charset="0"/>
                        <a:cs typeface="Segoe UI" panose="020B0502040204020203"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2584801"/>
                  </a:ext>
                </a:extLst>
              </a:tr>
              <a:tr h="965200">
                <a:tc>
                  <a:txBody>
                    <a:bodyPr/>
                    <a:lstStyle/>
                    <a:p>
                      <a:pPr marL="0" marR="0" algn="ctr">
                        <a:spcBef>
                          <a:spcPts val="0"/>
                        </a:spcBef>
                        <a:spcAft>
                          <a:spcPts val="0"/>
                        </a:spcAft>
                      </a:pPr>
                      <a:r>
                        <a:rPr lang="en-US" sz="2000" b="0" dirty="0">
                          <a:effectLst/>
                          <a:latin typeface="Segoe UI" panose="020B0502040204020203" pitchFamily="34" charset="0"/>
                          <a:ea typeface="Times New Roman" panose="02020603050405020304" pitchFamily="18" charset="0"/>
                          <a:cs typeface="Segoe UI" panose="020B0502040204020203" pitchFamily="34" charset="0"/>
                        </a:rPr>
                        <a:t>21%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b="0" dirty="0">
                          <a:effectLst/>
                          <a:latin typeface="Segoe UI" panose="020B0502040204020203" pitchFamily="34" charset="0"/>
                          <a:ea typeface="Times New Roman" panose="02020603050405020304" pitchFamily="18" charset="0"/>
                          <a:cs typeface="Segoe UI" panose="020B0502040204020203" pitchFamily="34" charset="0"/>
                        </a:rPr>
                        <a:t>18%</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b="0" dirty="0">
                          <a:effectLst/>
                          <a:latin typeface="Segoe UI" panose="020B0502040204020203" pitchFamily="34" charset="0"/>
                          <a:ea typeface="Times New Roman" panose="02020603050405020304" pitchFamily="18" charset="0"/>
                          <a:cs typeface="Segoe UI" panose="020B0502040204020203" pitchFamily="34" charset="0"/>
                        </a:rPr>
                        <a:t>22%</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b="0" dirty="0">
                          <a:effectLst/>
                          <a:latin typeface="Segoe UI" panose="020B0502040204020203" pitchFamily="34" charset="0"/>
                          <a:ea typeface="Times New Roman" panose="02020603050405020304" pitchFamily="18" charset="0"/>
                          <a:cs typeface="Segoe UI" panose="020B0502040204020203" pitchFamily="34" charset="0"/>
                        </a:rPr>
                        <a:t>21%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b="0" dirty="0">
                          <a:effectLst/>
                          <a:latin typeface="Segoe UI" panose="020B0502040204020203" pitchFamily="34" charset="0"/>
                          <a:ea typeface="Times New Roman" panose="02020603050405020304" pitchFamily="18" charset="0"/>
                          <a:cs typeface="Segoe UI" panose="020B0502040204020203" pitchFamily="34" charset="0"/>
                        </a:rPr>
                        <a:t>18%</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81849424"/>
                  </a:ext>
                </a:extLst>
              </a:tr>
            </a:tbl>
          </a:graphicData>
        </a:graphic>
      </p:graphicFrame>
      <p:sp>
        <p:nvSpPr>
          <p:cNvPr id="5" name="TextBox 4">
            <a:extLst>
              <a:ext uri="{FF2B5EF4-FFF2-40B4-BE49-F238E27FC236}">
                <a16:creationId xmlns:a16="http://schemas.microsoft.com/office/drawing/2014/main" id="{45CBF0CF-FE40-4406-A735-4D2E742209F8}"/>
              </a:ext>
            </a:extLst>
          </p:cNvPr>
          <p:cNvSpPr txBox="1"/>
          <p:nvPr/>
        </p:nvSpPr>
        <p:spPr>
          <a:xfrm>
            <a:off x="381000" y="4615934"/>
            <a:ext cx="4616970" cy="369332"/>
          </a:xfrm>
          <a:prstGeom prst="rect">
            <a:avLst/>
          </a:prstGeom>
          <a:noFill/>
        </p:spPr>
        <p:txBody>
          <a:bodyPr wrap="square">
            <a:sp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endParaRPr lang="en-US" dirty="0"/>
          </a:p>
        </p:txBody>
      </p:sp>
    </p:spTree>
    <p:extLst>
      <p:ext uri="{BB962C8B-B14F-4D97-AF65-F5344CB8AC3E}">
        <p14:creationId xmlns:p14="http://schemas.microsoft.com/office/powerpoint/2010/main" val="36090776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2D937-A3A4-4F19-B6CA-DF950415FE5D}"/>
              </a:ext>
            </a:extLst>
          </p:cNvPr>
          <p:cNvSpPr>
            <a:spLocks noGrp="1"/>
          </p:cNvSpPr>
          <p:nvPr>
            <p:ph type="title"/>
          </p:nvPr>
        </p:nvSpPr>
        <p:spPr>
          <a:xfrm>
            <a:off x="-99060" y="155448"/>
            <a:ext cx="8785860" cy="1252728"/>
          </a:xfrm>
        </p:spPr>
        <p:txBody>
          <a:bodyPr>
            <a:normAutofit/>
          </a:bodyPr>
          <a:lstStyle/>
          <a:p>
            <a:r>
              <a:rPr lang="en-US" sz="3600" dirty="0">
                <a:solidFill>
                  <a:schemeClr val="bg1"/>
                </a:solidFill>
              </a:rPr>
              <a:t>Factors Affecting Implementation</a:t>
            </a:r>
          </a:p>
        </p:txBody>
      </p:sp>
      <p:sp>
        <p:nvSpPr>
          <p:cNvPr id="3" name="Content Placeholder 2">
            <a:extLst>
              <a:ext uri="{FF2B5EF4-FFF2-40B4-BE49-F238E27FC236}">
                <a16:creationId xmlns:a16="http://schemas.microsoft.com/office/drawing/2014/main" id="{402962F7-D992-49C3-838D-1601208F88E5}"/>
              </a:ext>
            </a:extLst>
          </p:cNvPr>
          <p:cNvSpPr>
            <a:spLocks noGrp="1"/>
          </p:cNvSpPr>
          <p:nvPr>
            <p:ph idx="1"/>
          </p:nvPr>
        </p:nvSpPr>
        <p:spPr>
          <a:xfrm>
            <a:off x="148046" y="1605834"/>
            <a:ext cx="8785860" cy="5252166"/>
          </a:xfrm>
        </p:spPr>
        <p:txBody>
          <a:bodyPr>
            <a:noAutofit/>
          </a:bodyPr>
          <a:lstStyle/>
          <a:p>
            <a:pPr>
              <a:buClr>
                <a:srgbClr val="0066FF"/>
              </a:buClr>
            </a:pPr>
            <a:r>
              <a:rPr lang="en-US" sz="2800" dirty="0">
                <a:ea typeface="Calibri" panose="020F0502020204030204" pitchFamily="34" charset="0"/>
                <a:cs typeface="Calibri" panose="020F0502020204030204" pitchFamily="34" charset="0"/>
              </a:rPr>
              <a:t>Degree to which a “continuum of alternative placement” options are available outside of the regular classroom, as required by federal law</a:t>
            </a:r>
          </a:p>
          <a:p>
            <a:pPr>
              <a:buClr>
                <a:srgbClr val="0066FF"/>
              </a:buClr>
            </a:pPr>
            <a:endParaRPr lang="en-US" sz="2800" dirty="0">
              <a:ea typeface="Calibri" panose="020F0502020204030204" pitchFamily="34" charset="0"/>
              <a:cs typeface="Calibri" panose="020F0502020204030204" pitchFamily="34" charset="0"/>
            </a:endParaRPr>
          </a:p>
          <a:p>
            <a:pPr>
              <a:buClr>
                <a:srgbClr val="0066FF"/>
              </a:buClr>
            </a:pPr>
            <a:r>
              <a:rPr lang="en-US" sz="2800" dirty="0">
                <a:effectLst/>
                <a:ea typeface="Calibri" panose="020F0502020204030204" pitchFamily="34" charset="0"/>
                <a:cs typeface="Calibri" panose="020F0502020204030204" pitchFamily="34" charset="0"/>
              </a:rPr>
              <a:t>District </a:t>
            </a:r>
            <a:r>
              <a:rPr lang="en-US" sz="2800" dirty="0">
                <a:ea typeface="Calibri" panose="020F0502020204030204" pitchFamily="34" charset="0"/>
                <a:cs typeface="Calibri" panose="020F0502020204030204" pitchFamily="34" charset="0"/>
              </a:rPr>
              <a:t>support for a</a:t>
            </a:r>
            <a:r>
              <a:rPr lang="en-US" sz="2800" dirty="0">
                <a:effectLst/>
                <a:ea typeface="Calibri" panose="020F0502020204030204" pitchFamily="34" charset="0"/>
                <a:cs typeface="Calibri" panose="020F0502020204030204" pitchFamily="34" charset="0"/>
              </a:rPr>
              <a:t>lternative </a:t>
            </a:r>
            <a:r>
              <a:rPr lang="en-US" sz="2800" dirty="0">
                <a:ea typeface="Calibri" panose="020F0502020204030204" pitchFamily="34" charset="0"/>
                <a:cs typeface="Calibri" panose="020F0502020204030204" pitchFamily="34" charset="0"/>
              </a:rPr>
              <a:t>p</a:t>
            </a:r>
            <a:r>
              <a:rPr lang="en-US" sz="2800" dirty="0">
                <a:effectLst/>
                <a:ea typeface="Calibri" panose="020F0502020204030204" pitchFamily="34" charset="0"/>
                <a:cs typeface="Calibri" panose="020F0502020204030204" pitchFamily="34" charset="0"/>
              </a:rPr>
              <a:t>lacement</a:t>
            </a:r>
          </a:p>
          <a:p>
            <a:pPr>
              <a:buClr>
                <a:srgbClr val="0066FF"/>
              </a:buClr>
            </a:pPr>
            <a:endParaRPr lang="en-US" sz="2800" dirty="0">
              <a:effectLst/>
              <a:ea typeface="Calibri" panose="020F0502020204030204" pitchFamily="34" charset="0"/>
              <a:cs typeface="Calibri" panose="020F0502020204030204" pitchFamily="34" charset="0"/>
            </a:endParaRPr>
          </a:p>
          <a:p>
            <a:pPr>
              <a:buClr>
                <a:srgbClr val="0066FF"/>
              </a:buClr>
            </a:pPr>
            <a:r>
              <a:rPr lang="en-US" sz="2800" dirty="0">
                <a:ea typeface="Calibri" panose="020F0502020204030204" pitchFamily="34" charset="0"/>
                <a:cs typeface="Calibri" panose="020F0502020204030204" pitchFamily="34" charset="0"/>
              </a:rPr>
              <a:t>Legal challenges/threats experienced by districts</a:t>
            </a:r>
          </a:p>
          <a:p>
            <a:pPr>
              <a:buClr>
                <a:srgbClr val="0066FF"/>
              </a:buClr>
            </a:pPr>
            <a:endParaRPr lang="en-US" sz="2800" dirty="0">
              <a:ea typeface="Calibri" panose="020F0502020204030204" pitchFamily="34" charset="0"/>
              <a:cs typeface="Calibri" panose="020F0502020204030204" pitchFamily="34" charset="0"/>
            </a:endParaRPr>
          </a:p>
          <a:p>
            <a:pPr>
              <a:buClr>
                <a:srgbClr val="0066FF"/>
              </a:buClr>
            </a:pPr>
            <a:r>
              <a:rPr lang="en-US" sz="2800" dirty="0">
                <a:ea typeface="Calibri" panose="020F0502020204030204" pitchFamily="34" charset="0"/>
                <a:cs typeface="Calibri" panose="020F0502020204030204" pitchFamily="34" charset="0"/>
              </a:rPr>
              <a:t>Administrators understanding of the law</a:t>
            </a:r>
          </a:p>
          <a:p>
            <a:pPr marL="118872" indent="0">
              <a:buClr>
                <a:srgbClr val="0066FF"/>
              </a:buClr>
              <a:buNone/>
            </a:pPr>
            <a:endParaRPr lang="en-US" sz="2800" dirty="0">
              <a:ea typeface="Calibri" panose="020F0502020204030204" pitchFamily="34" charset="0"/>
              <a:cs typeface="Calibri" panose="020F0502020204030204" pitchFamily="34" charset="0"/>
            </a:endParaRPr>
          </a:p>
          <a:p>
            <a:pPr>
              <a:buClr>
                <a:srgbClr val="0066FF"/>
              </a:buClr>
            </a:pPr>
            <a:r>
              <a:rPr lang="en-US" sz="2800" dirty="0">
                <a:ea typeface="Calibri" panose="020F0502020204030204" pitchFamily="34" charset="0"/>
                <a:cs typeface="Calibri" panose="020F0502020204030204" pitchFamily="34" charset="0"/>
              </a:rPr>
              <a:t>Clarity a</a:t>
            </a:r>
            <a:r>
              <a:rPr lang="en-US" sz="2800" dirty="0">
                <a:effectLst/>
                <a:ea typeface="Calibri" panose="020F0502020204030204" pitchFamily="34" charset="0"/>
                <a:cs typeface="Calibri" panose="020F0502020204030204" pitchFamily="34" charset="0"/>
              </a:rPr>
              <a:t>bout </a:t>
            </a:r>
            <a:r>
              <a:rPr lang="en-US" sz="2800" dirty="0">
                <a:ea typeface="Calibri" panose="020F0502020204030204" pitchFamily="34" charset="0"/>
                <a:cs typeface="Calibri" panose="020F0502020204030204" pitchFamily="34" charset="0"/>
              </a:rPr>
              <a:t>w</a:t>
            </a:r>
            <a:r>
              <a:rPr lang="en-US" sz="2800" dirty="0">
                <a:effectLst/>
                <a:ea typeface="Calibri" panose="020F0502020204030204" pitchFamily="34" charset="0"/>
                <a:cs typeface="Calibri" panose="020F0502020204030204" pitchFamily="34" charset="0"/>
              </a:rPr>
              <a:t>hat KDE considers </a:t>
            </a:r>
            <a:r>
              <a:rPr lang="en-US" sz="2800" dirty="0">
                <a:ea typeface="Calibri" panose="020F0502020204030204" pitchFamily="34" charset="0"/>
                <a:cs typeface="Calibri" panose="020F0502020204030204" pitchFamily="34" charset="0"/>
              </a:rPr>
              <a:t>a</a:t>
            </a:r>
            <a:r>
              <a:rPr lang="en-US" sz="2800" dirty="0">
                <a:effectLst/>
                <a:ea typeface="Calibri" panose="020F0502020204030204" pitchFamily="34" charset="0"/>
                <a:cs typeface="Calibri" panose="020F0502020204030204" pitchFamily="34" charset="0"/>
              </a:rPr>
              <a:t>ppropriate </a:t>
            </a:r>
            <a:r>
              <a:rPr lang="en-US" sz="2800" dirty="0">
                <a:ea typeface="Calibri" panose="020F0502020204030204" pitchFamily="34" charset="0"/>
                <a:cs typeface="Calibri" panose="020F0502020204030204" pitchFamily="34" charset="0"/>
              </a:rPr>
              <a:t>f</a:t>
            </a:r>
            <a:r>
              <a:rPr lang="en-US" sz="2800" dirty="0">
                <a:effectLst/>
                <a:ea typeface="Calibri" panose="020F0502020204030204" pitchFamily="34" charset="0"/>
                <a:cs typeface="Calibri" panose="020F0502020204030204" pitchFamily="34" charset="0"/>
              </a:rPr>
              <a:t>or disciplinary </a:t>
            </a:r>
            <a:r>
              <a:rPr lang="en-US" sz="2800" dirty="0">
                <a:ea typeface="Calibri" panose="020F0502020204030204" pitchFamily="34" charset="0"/>
                <a:cs typeface="Calibri" panose="020F0502020204030204" pitchFamily="34" charset="0"/>
              </a:rPr>
              <a:t>r</a:t>
            </a:r>
            <a:r>
              <a:rPr lang="en-US" sz="2800" dirty="0">
                <a:effectLst/>
                <a:ea typeface="Calibri" panose="020F0502020204030204" pitchFamily="34" charset="0"/>
                <a:cs typeface="Calibri" panose="020F0502020204030204" pitchFamily="34" charset="0"/>
              </a:rPr>
              <a:t>emovals</a:t>
            </a:r>
            <a:endParaRPr lang="en-US" sz="2800" dirty="0">
              <a:ea typeface="Calibri" panose="020F0502020204030204" pitchFamily="34" charset="0"/>
              <a:cs typeface="Calibri" panose="020F0502020204030204" pitchFamily="34" charset="0"/>
            </a:endParaRPr>
          </a:p>
          <a:p>
            <a:endParaRPr lang="en-US" sz="2800" b="1" dirty="0">
              <a:latin typeface="Times New Roman" panose="02020603050405020304" pitchFamily="18" charset="0"/>
            </a:endParaRPr>
          </a:p>
          <a:p>
            <a:pPr marL="118872" indent="0">
              <a:buNone/>
            </a:pPr>
            <a:endParaRPr lang="en-US" sz="2800" dirty="0"/>
          </a:p>
        </p:txBody>
      </p:sp>
      <p:sp>
        <p:nvSpPr>
          <p:cNvPr id="4" name="Slide Number Placeholder 3">
            <a:extLst>
              <a:ext uri="{FF2B5EF4-FFF2-40B4-BE49-F238E27FC236}">
                <a16:creationId xmlns:a16="http://schemas.microsoft.com/office/drawing/2014/main" id="{A164C1F8-5F3C-47F8-90C7-C81BD5F719AF}"/>
              </a:ext>
            </a:extLst>
          </p:cNvPr>
          <p:cNvSpPr>
            <a:spLocks noGrp="1"/>
          </p:cNvSpPr>
          <p:nvPr>
            <p:ph type="sldNum" sz="quarter" idx="12"/>
          </p:nvPr>
        </p:nvSpPr>
        <p:spPr/>
        <p:txBody>
          <a:bodyPr/>
          <a:lstStyle/>
          <a:p>
            <a:pPr>
              <a:defRPr/>
            </a:pPr>
            <a:fld id="{E6341818-0A42-41AA-9C03-F736148CE495}" type="slidenum">
              <a:rPr lang="en-US" smtClean="0"/>
              <a:pPr>
                <a:defRPr/>
              </a:pPr>
              <a:t>43</a:t>
            </a:fld>
            <a:endParaRPr lang="en-US" dirty="0"/>
          </a:p>
        </p:txBody>
      </p:sp>
    </p:spTree>
    <p:extLst>
      <p:ext uri="{BB962C8B-B14F-4D97-AF65-F5344CB8AC3E}">
        <p14:creationId xmlns:p14="http://schemas.microsoft.com/office/powerpoint/2010/main" val="3999907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ED773-148B-43BA-84D8-8A769032A2A6}"/>
              </a:ext>
            </a:extLst>
          </p:cNvPr>
          <p:cNvSpPr>
            <a:spLocks noGrp="1"/>
          </p:cNvSpPr>
          <p:nvPr>
            <p:ph type="title"/>
          </p:nvPr>
        </p:nvSpPr>
        <p:spPr>
          <a:xfrm>
            <a:off x="152400" y="155448"/>
            <a:ext cx="8785860" cy="606553"/>
          </a:xfrm>
        </p:spPr>
        <p:txBody>
          <a:bodyPr>
            <a:noAutofit/>
          </a:bodyPr>
          <a:lstStyle/>
          <a:p>
            <a:r>
              <a:rPr lang="en-US" sz="2400" dirty="0">
                <a:solidFill>
                  <a:schemeClr val="tx1"/>
                </a:solidFill>
              </a:rPr>
              <a:t>Local Discipline Decisions Subject To</a:t>
            </a:r>
            <a:br>
              <a:rPr lang="en-US" sz="2400" dirty="0">
                <a:solidFill>
                  <a:schemeClr val="tx1"/>
                </a:solidFill>
              </a:rPr>
            </a:br>
            <a:r>
              <a:rPr lang="en-US" sz="2400" dirty="0">
                <a:solidFill>
                  <a:schemeClr val="tx1"/>
                </a:solidFill>
              </a:rPr>
              <a:t>Tension Between State And Federal Law</a:t>
            </a:r>
          </a:p>
        </p:txBody>
      </p:sp>
      <p:sp>
        <p:nvSpPr>
          <p:cNvPr id="4" name="Slide Number Placeholder 3">
            <a:extLst>
              <a:ext uri="{FF2B5EF4-FFF2-40B4-BE49-F238E27FC236}">
                <a16:creationId xmlns:a16="http://schemas.microsoft.com/office/drawing/2014/main" id="{AFD3F85B-9E94-4C61-B47A-7E949B15427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6341818-0A42-41AA-9C03-F736148CE495}" type="slidenum">
              <a:rPr kumimoji="0" lang="en-US" sz="1200" b="0" i="0" u="none" strike="noStrike" kern="1200" cap="none" spc="0" normalizeH="0" baseline="0" noProof="0" smtClean="0">
                <a:ln>
                  <a:noFill/>
                </a:ln>
                <a:solidFill>
                  <a:prstClr val="black">
                    <a:tint val="95000"/>
                  </a:prst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US" sz="1200" b="0" i="0" u="none" strike="noStrike" kern="1200" cap="none" spc="0" normalizeH="0" baseline="0" noProof="0" dirty="0">
              <a:ln>
                <a:noFill/>
              </a:ln>
              <a:solidFill>
                <a:prstClr val="black">
                  <a:tint val="95000"/>
                </a:prstClr>
              </a:solidFill>
              <a:effectLst/>
              <a:uLnTx/>
              <a:uFillTx/>
              <a:latin typeface="Arial" charset="0"/>
              <a:ea typeface="+mn-ea"/>
              <a:cs typeface="+mn-cs"/>
            </a:endParaRPr>
          </a:p>
        </p:txBody>
      </p:sp>
      <p:sp>
        <p:nvSpPr>
          <p:cNvPr id="6" name="Rectangle 5">
            <a:extLst>
              <a:ext uri="{FF2B5EF4-FFF2-40B4-BE49-F238E27FC236}">
                <a16:creationId xmlns:a16="http://schemas.microsoft.com/office/drawing/2014/main" id="{59D275F8-5880-484A-A312-594C4475BC11}"/>
              </a:ext>
            </a:extLst>
          </p:cNvPr>
          <p:cNvSpPr/>
          <p:nvPr/>
        </p:nvSpPr>
        <p:spPr>
          <a:xfrm>
            <a:off x="312414" y="919433"/>
            <a:ext cx="2621274" cy="5872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Federal Government</a:t>
            </a:r>
          </a:p>
        </p:txBody>
      </p:sp>
      <p:sp>
        <p:nvSpPr>
          <p:cNvPr id="7" name="Rectangle 6">
            <a:extLst>
              <a:ext uri="{FF2B5EF4-FFF2-40B4-BE49-F238E27FC236}">
                <a16:creationId xmlns:a16="http://schemas.microsoft.com/office/drawing/2014/main" id="{25CD5EA9-1632-4A0D-9FE5-836C12E96093}"/>
              </a:ext>
            </a:extLst>
          </p:cNvPr>
          <p:cNvSpPr/>
          <p:nvPr/>
        </p:nvSpPr>
        <p:spPr>
          <a:xfrm>
            <a:off x="5246107" y="953900"/>
            <a:ext cx="2743199" cy="533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General Assembly</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195C601E-ECBF-45E8-9BB8-3F353CCC9EDF}"/>
              </a:ext>
            </a:extLst>
          </p:cNvPr>
          <p:cNvSpPr/>
          <p:nvPr/>
        </p:nvSpPr>
        <p:spPr>
          <a:xfrm>
            <a:off x="4930751" y="3605301"/>
            <a:ext cx="3403796" cy="48490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Local Board of Education</a:t>
            </a:r>
          </a:p>
        </p:txBody>
      </p:sp>
      <p:sp>
        <p:nvSpPr>
          <p:cNvPr id="13" name="Rectangle 12">
            <a:extLst>
              <a:ext uri="{FF2B5EF4-FFF2-40B4-BE49-F238E27FC236}">
                <a16:creationId xmlns:a16="http://schemas.microsoft.com/office/drawing/2014/main" id="{E5DC022D-E4DA-45B3-A6A5-09C68BC63CC4}"/>
              </a:ext>
            </a:extLst>
          </p:cNvPr>
          <p:cNvSpPr/>
          <p:nvPr/>
        </p:nvSpPr>
        <p:spPr>
          <a:xfrm>
            <a:off x="5300637" y="4947360"/>
            <a:ext cx="2743200" cy="3654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Superintendent</a:t>
            </a: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4" name="Rectangle 13">
            <a:extLst>
              <a:ext uri="{FF2B5EF4-FFF2-40B4-BE49-F238E27FC236}">
                <a16:creationId xmlns:a16="http://schemas.microsoft.com/office/drawing/2014/main" id="{62374C3C-0E47-44E3-903C-12402769BE80}"/>
              </a:ext>
            </a:extLst>
          </p:cNvPr>
          <p:cNvSpPr/>
          <p:nvPr/>
        </p:nvSpPr>
        <p:spPr>
          <a:xfrm>
            <a:off x="5242312" y="5864228"/>
            <a:ext cx="2743200" cy="3654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Principal</a:t>
            </a: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22" name="Arrow: Right 21">
            <a:extLst>
              <a:ext uri="{FF2B5EF4-FFF2-40B4-BE49-F238E27FC236}">
                <a16:creationId xmlns:a16="http://schemas.microsoft.com/office/drawing/2014/main" id="{531ED46E-538C-4BF3-8D0D-175FCB9ABD98}"/>
              </a:ext>
            </a:extLst>
          </p:cNvPr>
          <p:cNvSpPr/>
          <p:nvPr/>
        </p:nvSpPr>
        <p:spPr>
          <a:xfrm rot="5400000">
            <a:off x="6499995" y="4178212"/>
            <a:ext cx="265308" cy="25923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Arrow: Right 22">
            <a:extLst>
              <a:ext uri="{FF2B5EF4-FFF2-40B4-BE49-F238E27FC236}">
                <a16:creationId xmlns:a16="http://schemas.microsoft.com/office/drawing/2014/main" id="{6D82E8D6-476B-46B0-968B-CC1A1B652C31}"/>
              </a:ext>
            </a:extLst>
          </p:cNvPr>
          <p:cNvSpPr/>
          <p:nvPr/>
        </p:nvSpPr>
        <p:spPr>
          <a:xfrm rot="5400000">
            <a:off x="6520616" y="5489316"/>
            <a:ext cx="261764" cy="20318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7" name="Arrow: Right 26">
            <a:extLst>
              <a:ext uri="{FF2B5EF4-FFF2-40B4-BE49-F238E27FC236}">
                <a16:creationId xmlns:a16="http://schemas.microsoft.com/office/drawing/2014/main" id="{B868E549-F063-4A34-A184-FE363E10433E}"/>
              </a:ext>
            </a:extLst>
          </p:cNvPr>
          <p:cNvSpPr/>
          <p:nvPr/>
        </p:nvSpPr>
        <p:spPr>
          <a:xfrm rot="5400000">
            <a:off x="6449421" y="1675129"/>
            <a:ext cx="512348" cy="311378"/>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37" name="Arrow: Right 36">
            <a:extLst>
              <a:ext uri="{FF2B5EF4-FFF2-40B4-BE49-F238E27FC236}">
                <a16:creationId xmlns:a16="http://schemas.microsoft.com/office/drawing/2014/main" id="{2D7CC0A3-9CC1-4CA5-829B-845F259F32AF}"/>
              </a:ext>
            </a:extLst>
          </p:cNvPr>
          <p:cNvSpPr/>
          <p:nvPr/>
        </p:nvSpPr>
        <p:spPr>
          <a:xfrm flipV="1">
            <a:off x="3604812" y="5351891"/>
            <a:ext cx="1691216" cy="327147"/>
          </a:xfrm>
          <a:prstGeom prst="rightArrow">
            <a:avLst>
              <a:gd name="adj1" fmla="val 50000"/>
              <a:gd name="adj2" fmla="val 50301"/>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10" name="Rectangle: Rounded Corners 9">
            <a:extLst>
              <a:ext uri="{FF2B5EF4-FFF2-40B4-BE49-F238E27FC236}">
                <a16:creationId xmlns:a16="http://schemas.microsoft.com/office/drawing/2014/main" id="{A4E1E73E-8196-41D0-9F50-E12DE8409AF7}"/>
              </a:ext>
            </a:extLst>
          </p:cNvPr>
          <p:cNvSpPr/>
          <p:nvPr/>
        </p:nvSpPr>
        <p:spPr>
          <a:xfrm>
            <a:off x="5156410" y="4497137"/>
            <a:ext cx="3021753" cy="374083"/>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rPr>
              <a:t>Local code of conduct</a:t>
            </a:r>
          </a:p>
        </p:txBody>
      </p:sp>
      <p:sp>
        <p:nvSpPr>
          <p:cNvPr id="42" name="Rectangle: Rounded Corners 41">
            <a:extLst>
              <a:ext uri="{FF2B5EF4-FFF2-40B4-BE49-F238E27FC236}">
                <a16:creationId xmlns:a16="http://schemas.microsoft.com/office/drawing/2014/main" id="{ED11C921-A988-4D12-B860-7E4F3B1DD515}"/>
              </a:ext>
            </a:extLst>
          </p:cNvPr>
          <p:cNvSpPr/>
          <p:nvPr/>
        </p:nvSpPr>
        <p:spPr>
          <a:xfrm>
            <a:off x="4182255" y="2187405"/>
            <a:ext cx="4900791" cy="1298952"/>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Requires local policies that:</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expel for unlawful weapons, dangerous threats </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permit principals to address chronic disruption through classroom removal</a:t>
            </a:r>
          </a:p>
        </p:txBody>
      </p:sp>
      <p:sp>
        <p:nvSpPr>
          <p:cNvPr id="24" name="TextBox 23">
            <a:extLst>
              <a:ext uri="{FF2B5EF4-FFF2-40B4-BE49-F238E27FC236}">
                <a16:creationId xmlns:a16="http://schemas.microsoft.com/office/drawing/2014/main" id="{D179F1C8-594E-47E6-AF64-6D9A609368DC}"/>
              </a:ext>
            </a:extLst>
          </p:cNvPr>
          <p:cNvSpPr txBox="1"/>
          <p:nvPr/>
        </p:nvSpPr>
        <p:spPr>
          <a:xfrm>
            <a:off x="214040" y="6149107"/>
            <a:ext cx="8472760" cy="369332"/>
          </a:xfrm>
          <a:prstGeom prst="rect">
            <a:avLst/>
          </a:prstGeom>
          <a:noFill/>
        </p:spPr>
        <p:txBody>
          <a:bodyPr wrap="square" rtlCol="0">
            <a:spAutoFit/>
          </a:bodyPr>
          <a:lstStyle/>
          <a:p>
            <a:r>
              <a:rPr lang="en-US" dirty="0"/>
              <a:t>*unless specific conditions are met</a:t>
            </a:r>
          </a:p>
        </p:txBody>
      </p:sp>
      <p:sp>
        <p:nvSpPr>
          <p:cNvPr id="43" name="Arrow: Right 42">
            <a:extLst>
              <a:ext uri="{FF2B5EF4-FFF2-40B4-BE49-F238E27FC236}">
                <a16:creationId xmlns:a16="http://schemas.microsoft.com/office/drawing/2014/main" id="{E11F15BE-9734-4A31-9062-EBE08BEE79C8}"/>
              </a:ext>
            </a:extLst>
          </p:cNvPr>
          <p:cNvSpPr/>
          <p:nvPr/>
        </p:nvSpPr>
        <p:spPr>
          <a:xfrm>
            <a:off x="3130237" y="1064892"/>
            <a:ext cx="1919321" cy="273207"/>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44" name="Rectangle: Rounded Corners 43">
            <a:extLst>
              <a:ext uri="{FF2B5EF4-FFF2-40B4-BE49-F238E27FC236}">
                <a16:creationId xmlns:a16="http://schemas.microsoft.com/office/drawing/2014/main" id="{8ED42792-BB27-4B66-B60D-B8173F0860A7}"/>
              </a:ext>
            </a:extLst>
          </p:cNvPr>
          <p:cNvSpPr/>
          <p:nvPr/>
        </p:nvSpPr>
        <p:spPr>
          <a:xfrm>
            <a:off x="249103" y="2172322"/>
            <a:ext cx="3788365" cy="1621546"/>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Provides legal protections for students with disabilities against long-term removals  </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maximum of an accumulated 10 days*</a:t>
            </a:r>
          </a:p>
        </p:txBody>
      </p:sp>
      <p:sp>
        <p:nvSpPr>
          <p:cNvPr id="45" name="Arrow: Right 44">
            <a:extLst>
              <a:ext uri="{FF2B5EF4-FFF2-40B4-BE49-F238E27FC236}">
                <a16:creationId xmlns:a16="http://schemas.microsoft.com/office/drawing/2014/main" id="{D884BD54-5E72-4938-803E-7F47CB443C12}"/>
              </a:ext>
            </a:extLst>
          </p:cNvPr>
          <p:cNvSpPr/>
          <p:nvPr/>
        </p:nvSpPr>
        <p:spPr>
          <a:xfrm rot="5400000">
            <a:off x="1466067" y="1686432"/>
            <a:ext cx="489743" cy="311378"/>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0" name="Arrow: Right 19">
            <a:extLst>
              <a:ext uri="{FF2B5EF4-FFF2-40B4-BE49-F238E27FC236}">
                <a16:creationId xmlns:a16="http://schemas.microsoft.com/office/drawing/2014/main" id="{01583834-25C4-4D96-8600-FA772F9D69AA}"/>
              </a:ext>
            </a:extLst>
          </p:cNvPr>
          <p:cNvSpPr/>
          <p:nvPr/>
        </p:nvSpPr>
        <p:spPr>
          <a:xfrm rot="5400000">
            <a:off x="1538402" y="3968380"/>
            <a:ext cx="489743" cy="311377"/>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30" name="Rectangle 29">
            <a:extLst>
              <a:ext uri="{FF2B5EF4-FFF2-40B4-BE49-F238E27FC236}">
                <a16:creationId xmlns:a16="http://schemas.microsoft.com/office/drawing/2014/main" id="{5D41EA93-97F6-4205-AE47-C5D852FB34DC}"/>
              </a:ext>
            </a:extLst>
          </p:cNvPr>
          <p:cNvSpPr/>
          <p:nvPr/>
        </p:nvSpPr>
        <p:spPr>
          <a:xfrm>
            <a:off x="567362" y="4546883"/>
            <a:ext cx="2743199" cy="160222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200" b="1" dirty="0">
                <a:solidFill>
                  <a:prstClr val="black"/>
                </a:solidFill>
                <a:latin typeface="Calibri" panose="020F0502020204030204" pitchFamily="34" charset="0"/>
                <a:ea typeface="Calibri" panose="020F0502020204030204" pitchFamily="34" charset="0"/>
                <a:cs typeface="Calibri" panose="020F0502020204030204" pitchFamily="34" charset="0"/>
              </a:rPr>
              <a:t>KDE</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200" b="1" dirty="0">
                <a:solidFill>
                  <a:prstClr val="black"/>
                </a:solidFill>
                <a:latin typeface="Calibri" panose="020F0502020204030204" pitchFamily="34" charset="0"/>
                <a:ea typeface="Calibri" panose="020F0502020204030204" pitchFamily="34" charset="0"/>
                <a:cs typeface="Calibri" panose="020F0502020204030204" pitchFamily="34" charset="0"/>
              </a:rPr>
              <a:t>Data collection, monitoring, review/audit, dispute resolution</a:t>
            </a:r>
            <a:endPar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588924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EB32-CBEF-4B30-AB15-D77C875B1872}"/>
              </a:ext>
            </a:extLst>
          </p:cNvPr>
          <p:cNvSpPr>
            <a:spLocks noGrp="1"/>
          </p:cNvSpPr>
          <p:nvPr>
            <p:ph type="title"/>
          </p:nvPr>
        </p:nvSpPr>
        <p:spPr/>
        <p:txBody>
          <a:bodyPr/>
          <a:lstStyle/>
          <a:p>
            <a:r>
              <a:rPr lang="en-US" dirty="0">
                <a:solidFill>
                  <a:schemeClr val="bg1"/>
                </a:solidFill>
              </a:rPr>
              <a:t>Recommendation 4.2</a:t>
            </a:r>
          </a:p>
        </p:txBody>
      </p:sp>
      <p:sp>
        <p:nvSpPr>
          <p:cNvPr id="3" name="Slide Number Placeholder 2">
            <a:extLst>
              <a:ext uri="{FF2B5EF4-FFF2-40B4-BE49-F238E27FC236}">
                <a16:creationId xmlns:a16="http://schemas.microsoft.com/office/drawing/2014/main" id="{044E0DEA-08FC-4C1F-82F6-C9E1D9DFBE18}"/>
              </a:ext>
            </a:extLst>
          </p:cNvPr>
          <p:cNvSpPr>
            <a:spLocks noGrp="1"/>
          </p:cNvSpPr>
          <p:nvPr>
            <p:ph type="sldNum" sz="quarter" idx="12"/>
          </p:nvPr>
        </p:nvSpPr>
        <p:spPr/>
        <p:txBody>
          <a:bodyPr/>
          <a:lstStyle/>
          <a:p>
            <a:pPr>
              <a:defRPr/>
            </a:pPr>
            <a:fld id="{F856442A-2528-4BAB-A598-E74533CCF4EC}" type="slidenum">
              <a:rPr lang="en-US" smtClean="0"/>
              <a:pPr>
                <a:defRPr/>
              </a:pPr>
              <a:t>45</a:t>
            </a:fld>
            <a:endParaRPr lang="en-US" dirty="0"/>
          </a:p>
        </p:txBody>
      </p:sp>
      <p:sp>
        <p:nvSpPr>
          <p:cNvPr id="5" name="TextBox 4">
            <a:extLst>
              <a:ext uri="{FF2B5EF4-FFF2-40B4-BE49-F238E27FC236}">
                <a16:creationId xmlns:a16="http://schemas.microsoft.com/office/drawing/2014/main" id="{EBDE08B5-17EC-4513-B0BC-599E78BE33B7}"/>
              </a:ext>
            </a:extLst>
          </p:cNvPr>
          <p:cNvSpPr txBox="1"/>
          <p:nvPr/>
        </p:nvSpPr>
        <p:spPr>
          <a:xfrm>
            <a:off x="483704" y="1828800"/>
            <a:ext cx="8454556" cy="4524315"/>
          </a:xfrm>
          <a:prstGeom prst="rect">
            <a:avLst/>
          </a:prstGeom>
          <a:noFill/>
        </p:spPr>
        <p:txBody>
          <a:bodyPr wrap="square">
            <a:spAutoFit/>
          </a:bodyPr>
          <a:lstStyle/>
          <a:p>
            <a:r>
              <a:rPr lang="en-US" sz="2400" b="1" dirty="0">
                <a:effectLst/>
                <a:latin typeface="Times New Roman" panose="02020603050405020304" pitchFamily="18" charset="0"/>
                <a:ea typeface="Times New Roman" panose="02020603050405020304" pitchFamily="18" charset="0"/>
              </a:rPr>
              <a:t>The Kentucky Department of Education should solicit data from educators about challenges they are experiencing under federal law as it relates to addressing persistent or severe behavior of students with disabilities. Data might include focus groups or surveys and should provide options for anonymous submissions. Data collection should address challenges associated with implementation of federal law, including manifestation determination reviews; provision of a continuum of alternative placements; threats of legal action; and any questions about what is strictly required by federal law related to what must be counted as a disciplinary removal and included in data collected to fulfill federal requirements. </a:t>
            </a:r>
            <a:endParaRPr lang="en-US" sz="2400" dirty="0"/>
          </a:p>
        </p:txBody>
      </p:sp>
    </p:spTree>
    <p:extLst>
      <p:ext uri="{BB962C8B-B14F-4D97-AF65-F5344CB8AC3E}">
        <p14:creationId xmlns:p14="http://schemas.microsoft.com/office/powerpoint/2010/main" val="3948166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EB32-CBEF-4B30-AB15-D77C875B1872}"/>
              </a:ext>
            </a:extLst>
          </p:cNvPr>
          <p:cNvSpPr>
            <a:spLocks noGrp="1"/>
          </p:cNvSpPr>
          <p:nvPr>
            <p:ph type="title"/>
          </p:nvPr>
        </p:nvSpPr>
        <p:spPr/>
        <p:txBody>
          <a:bodyPr/>
          <a:lstStyle/>
          <a:p>
            <a:r>
              <a:rPr lang="en-US" dirty="0">
                <a:solidFill>
                  <a:schemeClr val="bg1"/>
                </a:solidFill>
              </a:rPr>
              <a:t>Recommendation 4.3</a:t>
            </a:r>
          </a:p>
        </p:txBody>
      </p:sp>
      <p:sp>
        <p:nvSpPr>
          <p:cNvPr id="3" name="Slide Number Placeholder 2">
            <a:extLst>
              <a:ext uri="{FF2B5EF4-FFF2-40B4-BE49-F238E27FC236}">
                <a16:creationId xmlns:a16="http://schemas.microsoft.com/office/drawing/2014/main" id="{044E0DEA-08FC-4C1F-82F6-C9E1D9DFBE18}"/>
              </a:ext>
            </a:extLst>
          </p:cNvPr>
          <p:cNvSpPr>
            <a:spLocks noGrp="1"/>
          </p:cNvSpPr>
          <p:nvPr>
            <p:ph type="sldNum" sz="quarter" idx="12"/>
          </p:nvPr>
        </p:nvSpPr>
        <p:spPr/>
        <p:txBody>
          <a:bodyPr/>
          <a:lstStyle/>
          <a:p>
            <a:pPr>
              <a:defRPr/>
            </a:pPr>
            <a:fld id="{F856442A-2528-4BAB-A598-E74533CCF4EC}" type="slidenum">
              <a:rPr lang="en-US" smtClean="0"/>
              <a:pPr>
                <a:defRPr/>
              </a:pPr>
              <a:t>46</a:t>
            </a:fld>
            <a:endParaRPr lang="en-US" dirty="0"/>
          </a:p>
        </p:txBody>
      </p:sp>
      <p:sp>
        <p:nvSpPr>
          <p:cNvPr id="5" name="TextBox 4">
            <a:extLst>
              <a:ext uri="{FF2B5EF4-FFF2-40B4-BE49-F238E27FC236}">
                <a16:creationId xmlns:a16="http://schemas.microsoft.com/office/drawing/2014/main" id="{0B1C1B3F-17F3-44DB-A709-6EF1684FC0AC}"/>
              </a:ext>
            </a:extLst>
          </p:cNvPr>
          <p:cNvSpPr txBox="1"/>
          <p:nvPr/>
        </p:nvSpPr>
        <p:spPr>
          <a:xfrm>
            <a:off x="609600" y="1997839"/>
            <a:ext cx="7924800" cy="3046988"/>
          </a:xfrm>
          <a:prstGeom prst="rect">
            <a:avLst/>
          </a:prstGeom>
          <a:noFill/>
        </p:spPr>
        <p:txBody>
          <a:bodyPr wrap="square">
            <a:spAutoFit/>
          </a:bodyPr>
          <a:lstStyle/>
          <a:p>
            <a:r>
              <a:rPr lang="en-US" sz="2400" b="1" dirty="0">
                <a:latin typeface="Times New Roman" panose="02020603050405020304" pitchFamily="18" charset="0"/>
                <a:ea typeface="Times New Roman" panose="02020603050405020304" pitchFamily="18" charset="0"/>
              </a:rPr>
              <a:t>By</a:t>
            </a:r>
            <a:r>
              <a:rPr lang="en-US" sz="2400" b="1" dirty="0">
                <a:effectLst/>
                <a:latin typeface="Times New Roman" panose="02020603050405020304" pitchFamily="18" charset="0"/>
                <a:ea typeface="Times New Roman" panose="02020603050405020304" pitchFamily="18" charset="0"/>
              </a:rPr>
              <a:t> August 29, 2026, the Kentucky Department of Education should submit findings of its data collection to the Education Assessment and Accountability Review Subcommittee and the Interim Joint Committee on Education. Findings may include any observations of the department related to areas of confusion in the law and any training that should be provided to district or school administrators. </a:t>
            </a:r>
            <a:endParaRPr lang="en-US" sz="2400" dirty="0"/>
          </a:p>
        </p:txBody>
      </p:sp>
    </p:spTree>
    <p:extLst>
      <p:ext uri="{BB962C8B-B14F-4D97-AF65-F5344CB8AC3E}">
        <p14:creationId xmlns:p14="http://schemas.microsoft.com/office/powerpoint/2010/main" val="4013616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EB32-CBEF-4B30-AB15-D77C875B1872}"/>
              </a:ext>
            </a:extLst>
          </p:cNvPr>
          <p:cNvSpPr>
            <a:spLocks noGrp="1"/>
          </p:cNvSpPr>
          <p:nvPr>
            <p:ph type="title"/>
          </p:nvPr>
        </p:nvSpPr>
        <p:spPr/>
        <p:txBody>
          <a:bodyPr/>
          <a:lstStyle/>
          <a:p>
            <a:r>
              <a:rPr lang="en-US" dirty="0">
                <a:solidFill>
                  <a:schemeClr val="bg1"/>
                </a:solidFill>
              </a:rPr>
              <a:t>Recommendation 4.4</a:t>
            </a:r>
          </a:p>
        </p:txBody>
      </p:sp>
      <p:sp>
        <p:nvSpPr>
          <p:cNvPr id="3" name="Slide Number Placeholder 2">
            <a:extLst>
              <a:ext uri="{FF2B5EF4-FFF2-40B4-BE49-F238E27FC236}">
                <a16:creationId xmlns:a16="http://schemas.microsoft.com/office/drawing/2014/main" id="{044E0DEA-08FC-4C1F-82F6-C9E1D9DFBE18}"/>
              </a:ext>
            </a:extLst>
          </p:cNvPr>
          <p:cNvSpPr>
            <a:spLocks noGrp="1"/>
          </p:cNvSpPr>
          <p:nvPr>
            <p:ph type="sldNum" sz="quarter" idx="12"/>
          </p:nvPr>
        </p:nvSpPr>
        <p:spPr/>
        <p:txBody>
          <a:bodyPr/>
          <a:lstStyle/>
          <a:p>
            <a:pPr>
              <a:defRPr/>
            </a:pPr>
            <a:fld id="{F856442A-2528-4BAB-A598-E74533CCF4EC}" type="slidenum">
              <a:rPr lang="en-US" smtClean="0"/>
              <a:pPr>
                <a:defRPr/>
              </a:pPr>
              <a:t>47</a:t>
            </a:fld>
            <a:endParaRPr lang="en-US" dirty="0"/>
          </a:p>
        </p:txBody>
      </p:sp>
      <p:sp>
        <p:nvSpPr>
          <p:cNvPr id="5" name="TextBox 4">
            <a:extLst>
              <a:ext uri="{FF2B5EF4-FFF2-40B4-BE49-F238E27FC236}">
                <a16:creationId xmlns:a16="http://schemas.microsoft.com/office/drawing/2014/main" id="{80CC9DFC-7D57-48C7-9C14-BCD97F87AF24}"/>
              </a:ext>
            </a:extLst>
          </p:cNvPr>
          <p:cNvSpPr txBox="1"/>
          <p:nvPr/>
        </p:nvSpPr>
        <p:spPr>
          <a:xfrm>
            <a:off x="457200" y="1869365"/>
            <a:ext cx="8610600" cy="4154984"/>
          </a:xfrm>
          <a:prstGeom prst="rect">
            <a:avLst/>
          </a:prstGeom>
          <a:noFill/>
        </p:spPr>
        <p:txBody>
          <a:bodyPr wrap="square">
            <a:spAutoFit/>
          </a:bodyPr>
          <a:lstStyle/>
          <a:p>
            <a:pPr marL="0" marR="0">
              <a:spcBef>
                <a:spcPts val="0"/>
              </a:spcBef>
              <a:spcAft>
                <a:spcPts val="0"/>
              </a:spcAft>
            </a:pPr>
            <a:r>
              <a:rPr lang="en-US" sz="2400" b="1" dirty="0">
                <a:latin typeface="Times New Roman" panose="02020603050405020304" pitchFamily="18" charset="0"/>
                <a:ea typeface="Times New Roman" panose="02020603050405020304" pitchFamily="18" charset="0"/>
              </a:rPr>
              <a:t>Based on </a:t>
            </a:r>
            <a:r>
              <a:rPr lang="en-US" sz="2400" b="1" dirty="0">
                <a:effectLst/>
                <a:latin typeface="Times New Roman" panose="02020603050405020304" pitchFamily="18" charset="0"/>
                <a:ea typeface="Times New Roman" panose="02020603050405020304" pitchFamily="18" charset="0"/>
              </a:rPr>
              <a:t>findings of its data collection and any feedback from the General Assembly, the Kentucky Department of Education should develop guidance documents and training to assist educators in understanding their options and responsibilities under federal law to prevent and address persistent or severe behavior challenges of students with disabilities. Guidance should provide examples of continuum of placement options that are being implemented within the commonwealth as well as examples of disciplinary removals that may be carried out without counting towards the time accumulated towards a change of placement under federal law.</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138444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6B59AF-2A60-44A8-96A5-0AE3149D36AD}"/>
              </a:ext>
            </a:extLst>
          </p:cNvPr>
          <p:cNvSpPr>
            <a:spLocks noGrp="1"/>
          </p:cNvSpPr>
          <p:nvPr>
            <p:ph idx="1"/>
          </p:nvPr>
        </p:nvSpPr>
        <p:spPr/>
        <p:txBody>
          <a:bodyPr/>
          <a:lstStyle/>
          <a:p>
            <a:endParaRPr lang="en-US" dirty="0"/>
          </a:p>
          <a:p>
            <a:pPr marL="118872" indent="0" algn="ctr">
              <a:buNone/>
            </a:pPr>
            <a:r>
              <a:rPr lang="en-US" sz="6600" dirty="0"/>
              <a:t>End</a:t>
            </a:r>
          </a:p>
          <a:p>
            <a:pPr marL="118872" indent="0" algn="ctr">
              <a:buNone/>
            </a:pPr>
            <a:r>
              <a:rPr lang="en-US" sz="6600" dirty="0"/>
              <a:t>Questions?</a:t>
            </a:r>
          </a:p>
          <a:p>
            <a:pPr marL="118872" indent="0" algn="ctr">
              <a:buNone/>
            </a:pPr>
            <a:endParaRPr lang="en-US" sz="6000" dirty="0"/>
          </a:p>
        </p:txBody>
      </p:sp>
      <p:sp>
        <p:nvSpPr>
          <p:cNvPr id="4" name="Slide Number Placeholder 3">
            <a:extLst>
              <a:ext uri="{FF2B5EF4-FFF2-40B4-BE49-F238E27FC236}">
                <a16:creationId xmlns:a16="http://schemas.microsoft.com/office/drawing/2014/main" id="{CAC01598-EFFF-452B-8B7D-3D6964ADDFF5}"/>
              </a:ext>
            </a:extLst>
          </p:cNvPr>
          <p:cNvSpPr>
            <a:spLocks noGrp="1"/>
          </p:cNvSpPr>
          <p:nvPr>
            <p:ph type="sldNum" sz="quarter" idx="12"/>
          </p:nvPr>
        </p:nvSpPr>
        <p:spPr/>
        <p:txBody>
          <a:bodyPr/>
          <a:lstStyle/>
          <a:p>
            <a:pPr>
              <a:defRPr/>
            </a:pPr>
            <a:fld id="{E6341818-0A42-41AA-9C03-F736148CE495}" type="slidenum">
              <a:rPr lang="en-US" smtClean="0"/>
              <a:pPr>
                <a:defRPr/>
              </a:pPr>
              <a:t>48</a:t>
            </a:fld>
            <a:endParaRPr lang="en-US" dirty="0"/>
          </a:p>
        </p:txBody>
      </p:sp>
    </p:spTree>
    <p:extLst>
      <p:ext uri="{BB962C8B-B14F-4D97-AF65-F5344CB8AC3E}">
        <p14:creationId xmlns:p14="http://schemas.microsoft.com/office/powerpoint/2010/main" val="744184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normAutofit/>
          </a:bodyPr>
          <a:lstStyle/>
          <a:p>
            <a:r>
              <a:rPr lang="en-US" sz="3600" dirty="0">
                <a:solidFill>
                  <a:schemeClr val="bg1"/>
                </a:solidFill>
              </a:rPr>
              <a:t>Data Sources</a:t>
            </a:r>
            <a:br>
              <a:rPr lang="en-US" sz="3600" dirty="0">
                <a:solidFill>
                  <a:schemeClr val="bg1"/>
                </a:solidFill>
              </a:rPr>
            </a:br>
            <a:r>
              <a:rPr lang="en-US" sz="3600" dirty="0">
                <a:solidFill>
                  <a:schemeClr val="bg1"/>
                </a:solidFill>
              </a:rPr>
              <a:t>Office of Education Accountability (OEA)</a:t>
            </a:r>
          </a:p>
        </p:txBody>
      </p:sp>
      <p:sp>
        <p:nvSpPr>
          <p:cNvPr id="3" name="Content Placeholder 2">
            <a:extLst>
              <a:ext uri="{FF2B5EF4-FFF2-40B4-BE49-F238E27FC236}">
                <a16:creationId xmlns:a16="http://schemas.microsoft.com/office/drawing/2014/main" id="{96B58CBF-D552-4191-A5F1-6704BA0B013F}"/>
              </a:ext>
            </a:extLst>
          </p:cNvPr>
          <p:cNvSpPr>
            <a:spLocks noGrp="1"/>
          </p:cNvSpPr>
          <p:nvPr>
            <p:ph idx="1"/>
          </p:nvPr>
        </p:nvSpPr>
        <p:spPr>
          <a:xfrm>
            <a:off x="0" y="1545336"/>
            <a:ext cx="9144000" cy="5312664"/>
          </a:xfrm>
        </p:spPr>
        <p:txBody>
          <a:bodyPr>
            <a:normAutofit/>
          </a:bodyPr>
          <a:lstStyle/>
          <a:p>
            <a:pPr>
              <a:buClr>
                <a:srgbClr val="0070C0"/>
              </a:buClr>
            </a:pPr>
            <a:r>
              <a:rPr lang="en-US" sz="2800" dirty="0"/>
              <a:t>Site Visits </a:t>
            </a:r>
          </a:p>
          <a:p>
            <a:pPr lvl="1">
              <a:buClr>
                <a:srgbClr val="FF0000"/>
              </a:buClr>
            </a:pPr>
            <a:r>
              <a:rPr lang="en-US" dirty="0"/>
              <a:t>12 schools across the commonwealth </a:t>
            </a:r>
          </a:p>
          <a:p>
            <a:pPr lvl="1">
              <a:buClr>
                <a:srgbClr val="FF0000"/>
              </a:buClr>
            </a:pPr>
            <a:r>
              <a:rPr lang="en-US" dirty="0"/>
              <a:t>Interviews with administrators, counselors, teachers, including special education, and school resources officers</a:t>
            </a:r>
          </a:p>
          <a:p>
            <a:endParaRPr lang="en-US" sz="2800" dirty="0"/>
          </a:p>
          <a:p>
            <a:pPr>
              <a:buClr>
                <a:srgbClr val="0070C0"/>
              </a:buClr>
            </a:pPr>
            <a:r>
              <a:rPr lang="en-US" sz="2800" dirty="0"/>
              <a:t>OEA survey of all A1 principals, 2025</a:t>
            </a:r>
          </a:p>
          <a:p>
            <a:endParaRPr lang="en-US" sz="2800" dirty="0"/>
          </a:p>
          <a:p>
            <a:pPr>
              <a:buClr>
                <a:srgbClr val="0070C0"/>
              </a:buClr>
            </a:pPr>
            <a:r>
              <a:rPr lang="en-US" sz="2800" dirty="0"/>
              <a:t>Interviews with staff from KDE and the Kentucky Center for School Safety (KCSS), including principal mentors</a:t>
            </a:r>
          </a:p>
          <a:p>
            <a:pPr marL="118872"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5</a:t>
            </a:fld>
            <a:endParaRPr lang="en-US" dirty="0"/>
          </a:p>
        </p:txBody>
      </p:sp>
    </p:spTree>
    <p:extLst>
      <p:ext uri="{BB962C8B-B14F-4D97-AF65-F5344CB8AC3E}">
        <p14:creationId xmlns:p14="http://schemas.microsoft.com/office/powerpoint/2010/main" val="416925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ED773-148B-43BA-84D8-8A769032A2A6}"/>
              </a:ext>
            </a:extLst>
          </p:cNvPr>
          <p:cNvSpPr>
            <a:spLocks noGrp="1"/>
          </p:cNvSpPr>
          <p:nvPr>
            <p:ph type="title"/>
          </p:nvPr>
        </p:nvSpPr>
        <p:spPr>
          <a:xfrm>
            <a:off x="152400" y="155448"/>
            <a:ext cx="8785860" cy="606553"/>
          </a:xfrm>
        </p:spPr>
        <p:txBody>
          <a:bodyPr>
            <a:noAutofit/>
          </a:bodyPr>
          <a:lstStyle/>
          <a:p>
            <a:r>
              <a:rPr lang="en-US" sz="2800" dirty="0">
                <a:solidFill>
                  <a:schemeClr val="tx1"/>
                </a:solidFill>
              </a:rPr>
              <a:t>Local Discipline Decisions Subject To</a:t>
            </a:r>
            <a:br>
              <a:rPr lang="en-US" sz="2800" dirty="0">
                <a:solidFill>
                  <a:schemeClr val="tx1"/>
                </a:solidFill>
              </a:rPr>
            </a:br>
            <a:r>
              <a:rPr lang="en-US" sz="2800" dirty="0">
                <a:solidFill>
                  <a:schemeClr val="tx1"/>
                </a:solidFill>
              </a:rPr>
              <a:t>Tension Between State And Federal Law</a:t>
            </a:r>
          </a:p>
        </p:txBody>
      </p:sp>
      <p:sp>
        <p:nvSpPr>
          <p:cNvPr id="4" name="Slide Number Placeholder 3">
            <a:extLst>
              <a:ext uri="{FF2B5EF4-FFF2-40B4-BE49-F238E27FC236}">
                <a16:creationId xmlns:a16="http://schemas.microsoft.com/office/drawing/2014/main" id="{AFD3F85B-9E94-4C61-B47A-7E949B15427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6341818-0A42-41AA-9C03-F736148CE495}" type="slidenum">
              <a:rPr kumimoji="0" lang="en-US" sz="1200" b="0" i="0" u="none" strike="noStrike" kern="1200" cap="none" spc="0" normalizeH="0" baseline="0" noProof="0" smtClean="0">
                <a:ln>
                  <a:noFill/>
                </a:ln>
                <a:solidFill>
                  <a:prstClr val="black">
                    <a:tint val="95000"/>
                  </a:prst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prstClr val="black">
                  <a:tint val="95000"/>
                </a:prstClr>
              </a:solidFill>
              <a:effectLst/>
              <a:uLnTx/>
              <a:uFillTx/>
              <a:latin typeface="Arial" charset="0"/>
              <a:ea typeface="+mn-ea"/>
              <a:cs typeface="+mn-cs"/>
            </a:endParaRPr>
          </a:p>
        </p:txBody>
      </p:sp>
      <p:sp>
        <p:nvSpPr>
          <p:cNvPr id="6" name="Rectangle 5">
            <a:extLst>
              <a:ext uri="{FF2B5EF4-FFF2-40B4-BE49-F238E27FC236}">
                <a16:creationId xmlns:a16="http://schemas.microsoft.com/office/drawing/2014/main" id="{59D275F8-5880-484A-A312-594C4475BC11}"/>
              </a:ext>
            </a:extLst>
          </p:cNvPr>
          <p:cNvSpPr/>
          <p:nvPr/>
        </p:nvSpPr>
        <p:spPr>
          <a:xfrm>
            <a:off x="312414" y="919433"/>
            <a:ext cx="2621274" cy="5872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Federal Government</a:t>
            </a:r>
          </a:p>
        </p:txBody>
      </p:sp>
      <p:sp>
        <p:nvSpPr>
          <p:cNvPr id="7" name="Rectangle 6">
            <a:extLst>
              <a:ext uri="{FF2B5EF4-FFF2-40B4-BE49-F238E27FC236}">
                <a16:creationId xmlns:a16="http://schemas.microsoft.com/office/drawing/2014/main" id="{25CD5EA9-1632-4A0D-9FE5-836C12E96093}"/>
              </a:ext>
            </a:extLst>
          </p:cNvPr>
          <p:cNvSpPr/>
          <p:nvPr/>
        </p:nvSpPr>
        <p:spPr>
          <a:xfrm>
            <a:off x="5246107" y="953900"/>
            <a:ext cx="2743199" cy="533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General Assembly</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195C601E-ECBF-45E8-9BB8-3F353CCC9EDF}"/>
              </a:ext>
            </a:extLst>
          </p:cNvPr>
          <p:cNvSpPr/>
          <p:nvPr/>
        </p:nvSpPr>
        <p:spPr>
          <a:xfrm>
            <a:off x="4930751" y="3605301"/>
            <a:ext cx="3403796" cy="48490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Local Board of Education</a:t>
            </a:r>
          </a:p>
        </p:txBody>
      </p:sp>
      <p:sp>
        <p:nvSpPr>
          <p:cNvPr id="13" name="Rectangle 12">
            <a:extLst>
              <a:ext uri="{FF2B5EF4-FFF2-40B4-BE49-F238E27FC236}">
                <a16:creationId xmlns:a16="http://schemas.microsoft.com/office/drawing/2014/main" id="{E5DC022D-E4DA-45B3-A6A5-09C68BC63CC4}"/>
              </a:ext>
            </a:extLst>
          </p:cNvPr>
          <p:cNvSpPr/>
          <p:nvPr/>
        </p:nvSpPr>
        <p:spPr>
          <a:xfrm>
            <a:off x="5300637" y="4947360"/>
            <a:ext cx="2743200" cy="3654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Superintendent</a:t>
            </a: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4" name="Rectangle 13">
            <a:extLst>
              <a:ext uri="{FF2B5EF4-FFF2-40B4-BE49-F238E27FC236}">
                <a16:creationId xmlns:a16="http://schemas.microsoft.com/office/drawing/2014/main" id="{62374C3C-0E47-44E3-903C-12402769BE80}"/>
              </a:ext>
            </a:extLst>
          </p:cNvPr>
          <p:cNvSpPr/>
          <p:nvPr/>
        </p:nvSpPr>
        <p:spPr>
          <a:xfrm>
            <a:off x="5242312" y="5864228"/>
            <a:ext cx="2743200" cy="3654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Principal</a:t>
            </a:r>
            <a:endParaRPr kumimoji="0" lang="en-U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22" name="Arrow: Right 21">
            <a:extLst>
              <a:ext uri="{FF2B5EF4-FFF2-40B4-BE49-F238E27FC236}">
                <a16:creationId xmlns:a16="http://schemas.microsoft.com/office/drawing/2014/main" id="{531ED46E-538C-4BF3-8D0D-175FCB9ABD98}"/>
              </a:ext>
            </a:extLst>
          </p:cNvPr>
          <p:cNvSpPr/>
          <p:nvPr/>
        </p:nvSpPr>
        <p:spPr>
          <a:xfrm rot="5400000">
            <a:off x="6499995" y="4178212"/>
            <a:ext cx="265308" cy="25923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Arrow: Right 22">
            <a:extLst>
              <a:ext uri="{FF2B5EF4-FFF2-40B4-BE49-F238E27FC236}">
                <a16:creationId xmlns:a16="http://schemas.microsoft.com/office/drawing/2014/main" id="{6D82E8D6-476B-46B0-968B-CC1A1B652C31}"/>
              </a:ext>
            </a:extLst>
          </p:cNvPr>
          <p:cNvSpPr/>
          <p:nvPr/>
        </p:nvSpPr>
        <p:spPr>
          <a:xfrm rot="5400000">
            <a:off x="6520616" y="5489316"/>
            <a:ext cx="261764" cy="20318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7" name="Arrow: Right 26">
            <a:extLst>
              <a:ext uri="{FF2B5EF4-FFF2-40B4-BE49-F238E27FC236}">
                <a16:creationId xmlns:a16="http://schemas.microsoft.com/office/drawing/2014/main" id="{B868E549-F063-4A34-A184-FE363E10433E}"/>
              </a:ext>
            </a:extLst>
          </p:cNvPr>
          <p:cNvSpPr/>
          <p:nvPr/>
        </p:nvSpPr>
        <p:spPr>
          <a:xfrm rot="5400000">
            <a:off x="6449421" y="1675129"/>
            <a:ext cx="512348" cy="311378"/>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37" name="Arrow: Right 36">
            <a:extLst>
              <a:ext uri="{FF2B5EF4-FFF2-40B4-BE49-F238E27FC236}">
                <a16:creationId xmlns:a16="http://schemas.microsoft.com/office/drawing/2014/main" id="{2D7CC0A3-9CC1-4CA5-829B-845F259F32AF}"/>
              </a:ext>
            </a:extLst>
          </p:cNvPr>
          <p:cNvSpPr/>
          <p:nvPr/>
        </p:nvSpPr>
        <p:spPr>
          <a:xfrm rot="2333346" flipV="1">
            <a:off x="3647038" y="4771425"/>
            <a:ext cx="1524224" cy="267939"/>
          </a:xfrm>
          <a:prstGeom prst="rightArrow">
            <a:avLst>
              <a:gd name="adj1" fmla="val 50000"/>
              <a:gd name="adj2" fmla="val 50301"/>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10" name="Rectangle: Rounded Corners 9">
            <a:extLst>
              <a:ext uri="{FF2B5EF4-FFF2-40B4-BE49-F238E27FC236}">
                <a16:creationId xmlns:a16="http://schemas.microsoft.com/office/drawing/2014/main" id="{A4E1E73E-8196-41D0-9F50-E12DE8409AF7}"/>
              </a:ext>
            </a:extLst>
          </p:cNvPr>
          <p:cNvSpPr/>
          <p:nvPr/>
        </p:nvSpPr>
        <p:spPr>
          <a:xfrm>
            <a:off x="5156410" y="4497137"/>
            <a:ext cx="3021753" cy="374083"/>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Local code of conduct</a:t>
            </a:r>
          </a:p>
        </p:txBody>
      </p:sp>
      <p:sp>
        <p:nvSpPr>
          <p:cNvPr id="42" name="Rectangle: Rounded Corners 41">
            <a:extLst>
              <a:ext uri="{FF2B5EF4-FFF2-40B4-BE49-F238E27FC236}">
                <a16:creationId xmlns:a16="http://schemas.microsoft.com/office/drawing/2014/main" id="{ED11C921-A988-4D12-B860-7E4F3B1DD515}"/>
              </a:ext>
            </a:extLst>
          </p:cNvPr>
          <p:cNvSpPr/>
          <p:nvPr/>
        </p:nvSpPr>
        <p:spPr>
          <a:xfrm>
            <a:off x="4182255" y="2187405"/>
            <a:ext cx="4900791" cy="1298952"/>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Requires local policies that:</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Expel/alternative  for unlawful weapons, dangerous threats </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permit principals to address chronic disruption through classroom removal</a:t>
            </a:r>
          </a:p>
        </p:txBody>
      </p:sp>
      <p:sp>
        <p:nvSpPr>
          <p:cNvPr id="24" name="TextBox 23">
            <a:extLst>
              <a:ext uri="{FF2B5EF4-FFF2-40B4-BE49-F238E27FC236}">
                <a16:creationId xmlns:a16="http://schemas.microsoft.com/office/drawing/2014/main" id="{D179F1C8-594E-47E6-AF64-6D9A609368DC}"/>
              </a:ext>
            </a:extLst>
          </p:cNvPr>
          <p:cNvSpPr txBox="1"/>
          <p:nvPr/>
        </p:nvSpPr>
        <p:spPr>
          <a:xfrm>
            <a:off x="172770" y="5980119"/>
            <a:ext cx="8472760" cy="1077218"/>
          </a:xfrm>
          <a:prstGeom prst="rect">
            <a:avLst/>
          </a:prstGeom>
          <a:noFill/>
        </p:spPr>
        <p:txBody>
          <a:bodyPr wrap="square" rtlCol="0">
            <a:spAutoFit/>
          </a:bodyPr>
          <a:lstStyle/>
          <a:p>
            <a:r>
              <a:rPr lang="en-US" sz="1600" dirty="0"/>
              <a:t>*unless specific conditions are met;</a:t>
            </a:r>
          </a:p>
          <a:p>
            <a:r>
              <a:rPr lang="en-US" sz="1600" dirty="0"/>
              <a:t>see pages 6-11 of the report for additional details on governance, federal law</a:t>
            </a:r>
          </a:p>
          <a:p>
            <a:r>
              <a:rPr lang="en-US" sz="1600" dirty="0"/>
              <a:t>** see page 18, Appendixes D and E of the report for KY data.</a:t>
            </a:r>
          </a:p>
          <a:p>
            <a:r>
              <a:rPr lang="en-US" sz="1600" dirty="0"/>
              <a:t> </a:t>
            </a:r>
          </a:p>
        </p:txBody>
      </p:sp>
      <p:sp>
        <p:nvSpPr>
          <p:cNvPr id="43" name="Arrow: Right 42">
            <a:extLst>
              <a:ext uri="{FF2B5EF4-FFF2-40B4-BE49-F238E27FC236}">
                <a16:creationId xmlns:a16="http://schemas.microsoft.com/office/drawing/2014/main" id="{E11F15BE-9734-4A31-9062-EBE08BEE79C8}"/>
              </a:ext>
            </a:extLst>
          </p:cNvPr>
          <p:cNvSpPr/>
          <p:nvPr/>
        </p:nvSpPr>
        <p:spPr>
          <a:xfrm>
            <a:off x="3130237" y="1064892"/>
            <a:ext cx="1919321" cy="273207"/>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44" name="Rectangle: Rounded Corners 43">
            <a:extLst>
              <a:ext uri="{FF2B5EF4-FFF2-40B4-BE49-F238E27FC236}">
                <a16:creationId xmlns:a16="http://schemas.microsoft.com/office/drawing/2014/main" id="{8ED42792-BB27-4B66-B60D-B8173F0860A7}"/>
              </a:ext>
            </a:extLst>
          </p:cNvPr>
          <p:cNvSpPr/>
          <p:nvPr/>
        </p:nvSpPr>
        <p:spPr>
          <a:xfrm>
            <a:off x="205740" y="1994299"/>
            <a:ext cx="3342824" cy="2992812"/>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Provides legal protections against disproportionate disciplinary removals for  individual student groups, especially:</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Students with an Individualized Education Program (IEP) or 504 Plan</a:t>
            </a:r>
          </a:p>
          <a:p>
            <a:pPr marL="285750" indent="-285750">
              <a:buFont typeface="Arial" panose="020B0604020202020204" pitchFamily="34" charset="0"/>
              <a:buChar char="•"/>
            </a:pP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maximum of an accumulated 10 days*</a:t>
            </a:r>
          </a:p>
        </p:txBody>
      </p:sp>
      <p:sp>
        <p:nvSpPr>
          <p:cNvPr id="45" name="Arrow: Right 44">
            <a:extLst>
              <a:ext uri="{FF2B5EF4-FFF2-40B4-BE49-F238E27FC236}">
                <a16:creationId xmlns:a16="http://schemas.microsoft.com/office/drawing/2014/main" id="{D884BD54-5E72-4938-803E-7F47CB443C12}"/>
              </a:ext>
            </a:extLst>
          </p:cNvPr>
          <p:cNvSpPr/>
          <p:nvPr/>
        </p:nvSpPr>
        <p:spPr>
          <a:xfrm rot="5400000">
            <a:off x="1512415" y="1640085"/>
            <a:ext cx="397048" cy="311379"/>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21" name="Rectangle: Rounded Corners 20">
            <a:extLst>
              <a:ext uri="{FF2B5EF4-FFF2-40B4-BE49-F238E27FC236}">
                <a16:creationId xmlns:a16="http://schemas.microsoft.com/office/drawing/2014/main" id="{6CE79E76-899C-477D-8773-35CDBB582AF7}"/>
              </a:ext>
            </a:extLst>
          </p:cNvPr>
          <p:cNvSpPr/>
          <p:nvPr/>
        </p:nvSpPr>
        <p:spPr>
          <a:xfrm>
            <a:off x="214040" y="5092982"/>
            <a:ext cx="3299461" cy="909421"/>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National policy concerns about exclusionary discipline generally **</a:t>
            </a:r>
          </a:p>
        </p:txBody>
      </p:sp>
      <p:sp>
        <p:nvSpPr>
          <p:cNvPr id="25" name="Arrow: Right 24">
            <a:extLst>
              <a:ext uri="{FF2B5EF4-FFF2-40B4-BE49-F238E27FC236}">
                <a16:creationId xmlns:a16="http://schemas.microsoft.com/office/drawing/2014/main" id="{F865DCD1-4B24-4E26-B484-8427D5CD00B3}"/>
              </a:ext>
            </a:extLst>
          </p:cNvPr>
          <p:cNvSpPr/>
          <p:nvPr/>
        </p:nvSpPr>
        <p:spPr>
          <a:xfrm>
            <a:off x="3838419" y="5564144"/>
            <a:ext cx="951376" cy="326968"/>
          </a:xfrm>
          <a:prstGeom prst="rightArrow">
            <a:avLst>
              <a:gd name="adj1" fmla="val 50000"/>
              <a:gd name="adj2" fmla="val 5598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Tree>
    <p:extLst>
      <p:ext uri="{BB962C8B-B14F-4D97-AF65-F5344CB8AC3E}">
        <p14:creationId xmlns:p14="http://schemas.microsoft.com/office/powerpoint/2010/main" val="2839422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44"/>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45"/>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24">
                                            <p:txEl>
                                              <p:pRg st="2" end="2"/>
                                            </p:txEl>
                                          </p:spTgt>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27" grpId="0" animBg="1"/>
      <p:bldP spid="37" grpId="0" animBg="1"/>
      <p:bldP spid="42" grpId="0" animBg="1"/>
      <p:bldP spid="24" grpId="0"/>
      <p:bldP spid="43" grpId="0" animBg="1"/>
      <p:bldP spid="44" grpId="0" animBg="1"/>
      <p:bldP spid="45" grpId="0" animBg="1"/>
      <p:bldP spid="21"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BCD0-33BC-443B-ADAC-B20975772803}"/>
              </a:ext>
            </a:extLst>
          </p:cNvPr>
          <p:cNvSpPr>
            <a:spLocks noGrp="1"/>
          </p:cNvSpPr>
          <p:nvPr>
            <p:ph type="title"/>
          </p:nvPr>
        </p:nvSpPr>
        <p:spPr/>
        <p:txBody>
          <a:bodyPr/>
          <a:lstStyle/>
          <a:p>
            <a:r>
              <a:rPr lang="en-US" dirty="0">
                <a:solidFill>
                  <a:schemeClr val="bg1"/>
                </a:solidFill>
              </a:rPr>
              <a:t>Outline</a:t>
            </a:r>
          </a:p>
        </p:txBody>
      </p:sp>
      <p:sp>
        <p:nvSpPr>
          <p:cNvPr id="3" name="Content Placeholder 2">
            <a:extLst>
              <a:ext uri="{FF2B5EF4-FFF2-40B4-BE49-F238E27FC236}">
                <a16:creationId xmlns:a16="http://schemas.microsoft.com/office/drawing/2014/main" id="{EF054BDD-FC32-45BA-9E86-D80E5F3B704E}"/>
              </a:ext>
            </a:extLst>
          </p:cNvPr>
          <p:cNvSpPr>
            <a:spLocks noGrp="1"/>
          </p:cNvSpPr>
          <p:nvPr>
            <p:ph idx="1"/>
          </p:nvPr>
        </p:nvSpPr>
        <p:spPr/>
        <p:txBody>
          <a:bodyPr>
            <a:normAutofit fontScale="85000" lnSpcReduction="10000"/>
          </a:bodyPr>
          <a:lstStyle/>
          <a:p>
            <a:pPr>
              <a:buClr>
                <a:srgbClr val="0070C0"/>
              </a:buClr>
            </a:pPr>
            <a:r>
              <a:rPr lang="en-US" sz="3600" dirty="0"/>
              <a:t>Background</a:t>
            </a:r>
          </a:p>
          <a:p>
            <a:pPr>
              <a:buClr>
                <a:srgbClr val="0070C0"/>
              </a:buClr>
            </a:pPr>
            <a:endParaRPr lang="en-US" sz="3600" dirty="0"/>
          </a:p>
          <a:p>
            <a:pPr>
              <a:buClr>
                <a:srgbClr val="0070C0"/>
              </a:buClr>
            </a:pPr>
            <a:r>
              <a:rPr lang="en-US" sz="3600" b="1" dirty="0"/>
              <a:t>Prevalence Of Behavior-related Challenges</a:t>
            </a:r>
          </a:p>
          <a:p>
            <a:pPr lvl="1"/>
            <a:r>
              <a:rPr lang="en-US" sz="3200" dirty="0"/>
              <a:t>Behaviors presenting greatest challenge</a:t>
            </a:r>
          </a:p>
          <a:p>
            <a:pPr lvl="1"/>
            <a:r>
              <a:rPr lang="en-US" sz="3200" dirty="0"/>
              <a:t>Prevalence of challenges in districts and schools</a:t>
            </a:r>
          </a:p>
          <a:p>
            <a:pPr>
              <a:buClr>
                <a:srgbClr val="0070C0"/>
              </a:buClr>
            </a:pPr>
            <a:endParaRPr lang="en-US" sz="3600" dirty="0"/>
          </a:p>
          <a:p>
            <a:pPr>
              <a:buClr>
                <a:srgbClr val="0070C0"/>
              </a:buClr>
            </a:pPr>
            <a:r>
              <a:rPr lang="en-US" sz="3600" dirty="0"/>
              <a:t>Implementation Of Statutes</a:t>
            </a:r>
          </a:p>
          <a:p>
            <a:pPr>
              <a:buClr>
                <a:srgbClr val="0070C0"/>
              </a:buClr>
            </a:pPr>
            <a:endParaRPr lang="en-US" sz="3600" dirty="0"/>
          </a:p>
          <a:p>
            <a:pPr>
              <a:buClr>
                <a:srgbClr val="0070C0"/>
              </a:buClr>
            </a:pPr>
            <a:r>
              <a:rPr lang="en-US" sz="3600" dirty="0"/>
              <a:t>Challenges Facing Schools In Addressing Behavior</a:t>
            </a:r>
          </a:p>
        </p:txBody>
      </p:sp>
      <p:sp>
        <p:nvSpPr>
          <p:cNvPr id="4" name="Slide Number Placeholder 3">
            <a:extLst>
              <a:ext uri="{FF2B5EF4-FFF2-40B4-BE49-F238E27FC236}">
                <a16:creationId xmlns:a16="http://schemas.microsoft.com/office/drawing/2014/main" id="{E2AC34E9-B4A8-4502-837D-8410A4AE25FA}"/>
              </a:ext>
            </a:extLst>
          </p:cNvPr>
          <p:cNvSpPr>
            <a:spLocks noGrp="1"/>
          </p:cNvSpPr>
          <p:nvPr>
            <p:ph type="sldNum" sz="quarter" idx="12"/>
          </p:nvPr>
        </p:nvSpPr>
        <p:spPr/>
        <p:txBody>
          <a:bodyPr/>
          <a:lstStyle/>
          <a:p>
            <a:pPr>
              <a:defRPr/>
            </a:pPr>
            <a:fld id="{E6341818-0A42-41AA-9C03-F736148CE495}" type="slidenum">
              <a:rPr lang="en-US" smtClean="0"/>
              <a:pPr>
                <a:defRPr/>
              </a:pPr>
              <a:t>7</a:t>
            </a:fld>
            <a:endParaRPr lang="en-US" dirty="0"/>
          </a:p>
        </p:txBody>
      </p:sp>
    </p:spTree>
    <p:extLst>
      <p:ext uri="{BB962C8B-B14F-4D97-AF65-F5344CB8AC3E}">
        <p14:creationId xmlns:p14="http://schemas.microsoft.com/office/powerpoint/2010/main" val="317111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112F8-4E9B-4D0E-ADA1-8C79155C88CD}"/>
              </a:ext>
            </a:extLst>
          </p:cNvPr>
          <p:cNvSpPr>
            <a:spLocks noGrp="1"/>
          </p:cNvSpPr>
          <p:nvPr>
            <p:ph type="title"/>
          </p:nvPr>
        </p:nvSpPr>
        <p:spPr/>
        <p:txBody>
          <a:bodyPr>
            <a:normAutofit fontScale="90000"/>
          </a:bodyPr>
          <a:lstStyle/>
          <a:p>
            <a:r>
              <a:rPr lang="en-US" dirty="0">
                <a:solidFill>
                  <a:schemeClr val="bg1"/>
                </a:solidFill>
              </a:rPr>
              <a:t>KDE Safe Schools Data</a:t>
            </a:r>
            <a:br>
              <a:rPr lang="en-US" dirty="0">
                <a:solidFill>
                  <a:schemeClr val="bg1"/>
                </a:solidFill>
              </a:rPr>
            </a:br>
            <a:r>
              <a:rPr lang="en-US" dirty="0">
                <a:solidFill>
                  <a:schemeClr val="bg1"/>
                </a:solidFill>
              </a:rPr>
              <a:t>Required By KRS 158.144</a:t>
            </a:r>
          </a:p>
        </p:txBody>
      </p:sp>
      <p:sp>
        <p:nvSpPr>
          <p:cNvPr id="4" name="Slide Number Placeholder 3">
            <a:extLst>
              <a:ext uri="{FF2B5EF4-FFF2-40B4-BE49-F238E27FC236}">
                <a16:creationId xmlns:a16="http://schemas.microsoft.com/office/drawing/2014/main" id="{22513812-1F5B-4C33-ABDB-F34A2B47C65B}"/>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6341818-0A42-41AA-9C03-F736148CE495}" type="slidenum">
              <a:rPr kumimoji="0" lang="en-US" sz="1200" b="0" i="0" u="none" strike="noStrike" kern="1200" cap="none" spc="0" normalizeH="0" baseline="0" noProof="0" smtClean="0">
                <a:ln>
                  <a:noFill/>
                </a:ln>
                <a:solidFill>
                  <a:prstClr val="black">
                    <a:tint val="95000"/>
                  </a:prst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prstClr val="black">
                  <a:tint val="95000"/>
                </a:prstClr>
              </a:solidFill>
              <a:effectLst/>
              <a:uLnTx/>
              <a:uFillTx/>
              <a:latin typeface="Arial" charset="0"/>
              <a:ea typeface="+mn-ea"/>
              <a:cs typeface="+mn-cs"/>
            </a:endParaRPr>
          </a:p>
        </p:txBody>
      </p:sp>
      <p:graphicFrame>
        <p:nvGraphicFramePr>
          <p:cNvPr id="5" name="Table 4">
            <a:extLst>
              <a:ext uri="{FF2B5EF4-FFF2-40B4-BE49-F238E27FC236}">
                <a16:creationId xmlns:a16="http://schemas.microsoft.com/office/drawing/2014/main" id="{0EB3C07E-80C8-49D5-9C19-A142D839641D}"/>
              </a:ext>
            </a:extLst>
          </p:cNvPr>
          <p:cNvGraphicFramePr>
            <a:graphicFrameLocks noGrp="1"/>
          </p:cNvGraphicFramePr>
          <p:nvPr>
            <p:extLst>
              <p:ext uri="{D42A27DB-BD31-4B8C-83A1-F6EECF244321}">
                <p14:modId xmlns:p14="http://schemas.microsoft.com/office/powerpoint/2010/main" val="1272223731"/>
              </p:ext>
            </p:extLst>
          </p:nvPr>
        </p:nvGraphicFramePr>
        <p:xfrm>
          <a:off x="228833" y="1717547"/>
          <a:ext cx="4316730" cy="3540253"/>
        </p:xfrm>
        <a:graphic>
          <a:graphicData uri="http://schemas.openxmlformats.org/drawingml/2006/table">
            <a:tbl>
              <a:tblPr firstRow="1" firstCol="1" bandRow="1"/>
              <a:tblGrid>
                <a:gridCol w="4316730">
                  <a:extLst>
                    <a:ext uri="{9D8B030D-6E8A-4147-A177-3AD203B41FA5}">
                      <a16:colId xmlns:a16="http://schemas.microsoft.com/office/drawing/2014/main" val="2756632792"/>
                    </a:ext>
                  </a:extLst>
                </a:gridCol>
              </a:tblGrid>
              <a:tr h="505750">
                <a:tc>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Law Violations</a:t>
                      </a:r>
                      <a:endParaRPr lang="en-US" sz="4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4991139"/>
                  </a:ext>
                </a:extLst>
              </a:tr>
              <a:tr h="3034503">
                <a:tc>
                  <a:txBody>
                    <a:bodyPr/>
                    <a:lstStyle/>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Bullying/harassment </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Vapes/other tobacco </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Drugs</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effectLst/>
                          <a:latin typeface="Segoe UI" panose="020B0502040204020203" pitchFamily="34" charset="0"/>
                          <a:ea typeface="Calibri" panose="020F0502020204030204" pitchFamily="34" charset="0"/>
                          <a:cs typeface="Segoe UI" panose="020B0502040204020203" pitchFamily="34" charset="0"/>
                        </a:rPr>
                        <a:t>Violence (includes threats, assaults)</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Weapons</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Alcohol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5331431"/>
                  </a:ext>
                </a:extLst>
              </a:tr>
            </a:tbl>
          </a:graphicData>
        </a:graphic>
      </p:graphicFrame>
      <p:graphicFrame>
        <p:nvGraphicFramePr>
          <p:cNvPr id="6" name="Table 5">
            <a:extLst>
              <a:ext uri="{FF2B5EF4-FFF2-40B4-BE49-F238E27FC236}">
                <a16:creationId xmlns:a16="http://schemas.microsoft.com/office/drawing/2014/main" id="{8B4739FF-3221-457E-8AF3-890669D2EC36}"/>
              </a:ext>
            </a:extLst>
          </p:cNvPr>
          <p:cNvGraphicFramePr>
            <a:graphicFrameLocks noGrp="1"/>
          </p:cNvGraphicFramePr>
          <p:nvPr>
            <p:extLst>
              <p:ext uri="{D42A27DB-BD31-4B8C-83A1-F6EECF244321}">
                <p14:modId xmlns:p14="http://schemas.microsoft.com/office/powerpoint/2010/main" val="2198044411"/>
              </p:ext>
            </p:extLst>
          </p:nvPr>
        </p:nvGraphicFramePr>
        <p:xfrm>
          <a:off x="4621530" y="1717547"/>
          <a:ext cx="4316730" cy="3540253"/>
        </p:xfrm>
        <a:graphic>
          <a:graphicData uri="http://schemas.openxmlformats.org/drawingml/2006/table">
            <a:tbl>
              <a:tblPr firstRow="1" firstCol="1" bandRow="1"/>
              <a:tblGrid>
                <a:gridCol w="4316730">
                  <a:extLst>
                    <a:ext uri="{9D8B030D-6E8A-4147-A177-3AD203B41FA5}">
                      <a16:colId xmlns:a16="http://schemas.microsoft.com/office/drawing/2014/main" val="260955349"/>
                    </a:ext>
                  </a:extLst>
                </a:gridCol>
              </a:tblGrid>
              <a:tr h="505750">
                <a:tc>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Board Violations</a:t>
                      </a:r>
                      <a:endParaRPr lang="en-US" sz="4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9832121"/>
                  </a:ext>
                </a:extLst>
              </a:tr>
              <a:tr h="3034503">
                <a:tc>
                  <a:txBody>
                    <a:bodyPr/>
                    <a:lstStyle/>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Disorderly, Disrespectful, Disruptive</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Attendance, Tardiness, </a:t>
                      </a:r>
                    </a:p>
                    <a:p>
                      <a:pPr marL="0" marR="0" indent="0">
                        <a:spcBef>
                          <a:spcPts val="0"/>
                        </a:spcBef>
                        <a:spcAft>
                          <a:spcPts val="0"/>
                        </a:spcAft>
                        <a:buFont typeface="Arial" panose="020B0604020202020204" pitchFamily="34" charset="0"/>
                        <a:buNone/>
                      </a:pPr>
                      <a:r>
                        <a:rPr lang="en-US" sz="2400" dirty="0">
                          <a:effectLst/>
                          <a:latin typeface="Segoe UI" panose="020B0502040204020203" pitchFamily="34" charset="0"/>
                          <a:ea typeface="Calibri" panose="020F0502020204030204" pitchFamily="34" charset="0"/>
                          <a:cs typeface="Segoe UI" panose="020B0502040204020203" pitchFamily="34" charset="0"/>
                        </a:rPr>
                        <a:t>       Skipping</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Fighting </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Insubordination</a:t>
                      </a:r>
                    </a:p>
                    <a:p>
                      <a:pPr marL="571500" marR="0" indent="-571500">
                        <a:spcBef>
                          <a:spcPts val="0"/>
                        </a:spcBef>
                        <a:spcAft>
                          <a:spcPts val="0"/>
                        </a:spcAft>
                        <a:buFont typeface="Arial" panose="020B0604020202020204" pitchFamily="34" charset="0"/>
                        <a:buChar char="•"/>
                      </a:pPr>
                      <a:r>
                        <a:rPr lang="en-US" sz="2400" dirty="0">
                          <a:effectLst/>
                          <a:latin typeface="Segoe UI" panose="020B0502040204020203" pitchFamily="34" charset="0"/>
                          <a:ea typeface="Calibri" panose="020F0502020204030204" pitchFamily="34" charset="0"/>
                          <a:cs typeface="Segoe UI" panose="020B0502040204020203" pitchFamily="34" charset="0"/>
                        </a:rPr>
                        <a:t>Profanity, Vulgarity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7152345"/>
                  </a:ext>
                </a:extLst>
              </a:tr>
            </a:tbl>
          </a:graphicData>
        </a:graphic>
      </p:graphicFrame>
      <p:sp>
        <p:nvSpPr>
          <p:cNvPr id="9" name="TextBox 8">
            <a:extLst>
              <a:ext uri="{FF2B5EF4-FFF2-40B4-BE49-F238E27FC236}">
                <a16:creationId xmlns:a16="http://schemas.microsoft.com/office/drawing/2014/main" id="{7E63EFC0-C788-4416-B8EB-59CB238353CF}"/>
              </a:ext>
            </a:extLst>
          </p:cNvPr>
          <p:cNvSpPr txBox="1"/>
          <p:nvPr/>
        </p:nvSpPr>
        <p:spPr>
          <a:xfrm>
            <a:off x="28303" y="6476999"/>
            <a:ext cx="5722765" cy="400110"/>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See page 26 of the report for complete data. </a:t>
            </a:r>
          </a:p>
        </p:txBody>
      </p:sp>
      <p:sp>
        <p:nvSpPr>
          <p:cNvPr id="13" name="Arrow: Up 12">
            <a:extLst>
              <a:ext uri="{FF2B5EF4-FFF2-40B4-BE49-F238E27FC236}">
                <a16:creationId xmlns:a16="http://schemas.microsoft.com/office/drawing/2014/main" id="{E81CFCE7-68E7-4D84-9BAB-C0A925E2E88C}"/>
              </a:ext>
            </a:extLst>
          </p:cNvPr>
          <p:cNvSpPr/>
          <p:nvPr/>
        </p:nvSpPr>
        <p:spPr>
          <a:xfrm>
            <a:off x="1510898" y="5232365"/>
            <a:ext cx="20705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Segoe UI" panose="020B0502040204020203" pitchFamily="34" charset="0"/>
                <a:cs typeface="Segoe UI" panose="020B0502040204020203" pitchFamily="34" charset="0"/>
              </a:rPr>
              <a:t>19% of events</a:t>
            </a:r>
          </a:p>
        </p:txBody>
      </p:sp>
      <p:sp>
        <p:nvSpPr>
          <p:cNvPr id="14" name="Arrow: Up 13">
            <a:extLst>
              <a:ext uri="{FF2B5EF4-FFF2-40B4-BE49-F238E27FC236}">
                <a16:creationId xmlns:a16="http://schemas.microsoft.com/office/drawing/2014/main" id="{B8B6043F-66AF-4F41-A442-6B6D461B0383}"/>
              </a:ext>
            </a:extLst>
          </p:cNvPr>
          <p:cNvSpPr/>
          <p:nvPr/>
        </p:nvSpPr>
        <p:spPr>
          <a:xfrm>
            <a:off x="5405758" y="5274916"/>
            <a:ext cx="20705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Segoe UI" panose="020B0502040204020203" pitchFamily="34" charset="0"/>
                <a:cs typeface="Segoe UI" panose="020B0502040204020203" pitchFamily="34" charset="0"/>
              </a:rPr>
              <a:t>81% of events</a:t>
            </a:r>
          </a:p>
        </p:txBody>
      </p:sp>
    </p:spTree>
    <p:extLst>
      <p:ext uri="{BB962C8B-B14F-4D97-AF65-F5344CB8AC3E}">
        <p14:creationId xmlns:p14="http://schemas.microsoft.com/office/powerpoint/2010/main" val="1608997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64FAB8-8908-47DD-8997-5B2A92982610}"/>
              </a:ext>
            </a:extLst>
          </p:cNvPr>
          <p:cNvSpPr>
            <a:spLocks noGrp="1"/>
          </p:cNvSpPr>
          <p:nvPr>
            <p:ph type="sldNum" sz="quarter" idx="12"/>
          </p:nvPr>
        </p:nvSpPr>
        <p:spPr/>
        <p:txBody>
          <a:bodyPr/>
          <a:lstStyle/>
          <a:p>
            <a:pPr>
              <a:defRPr/>
            </a:pPr>
            <a:fld id="{2DB8A020-EFCC-4A4B-BAA6-437DFE256875}" type="slidenum">
              <a:rPr lang="en-US" smtClean="0"/>
              <a:pPr>
                <a:defRPr/>
              </a:pPr>
              <a:t>9</a:t>
            </a:fld>
            <a:endParaRPr lang="en-US" dirty="0"/>
          </a:p>
        </p:txBody>
      </p:sp>
      <p:graphicFrame>
        <p:nvGraphicFramePr>
          <p:cNvPr id="3" name="Chart 2">
            <a:extLst>
              <a:ext uri="{FF2B5EF4-FFF2-40B4-BE49-F238E27FC236}">
                <a16:creationId xmlns:a16="http://schemas.microsoft.com/office/drawing/2014/main" id="{C4D5B61F-DA49-40F8-827D-BE9E5FA84815}"/>
              </a:ext>
            </a:extLst>
          </p:cNvPr>
          <p:cNvGraphicFramePr>
            <a:graphicFrameLocks/>
          </p:cNvGraphicFramePr>
          <p:nvPr>
            <p:extLst>
              <p:ext uri="{D42A27DB-BD31-4B8C-83A1-F6EECF244321}">
                <p14:modId xmlns:p14="http://schemas.microsoft.com/office/powerpoint/2010/main" val="4212067153"/>
              </p:ext>
            </p:extLst>
          </p:nvPr>
        </p:nvGraphicFramePr>
        <p:xfrm>
          <a:off x="205740" y="609600"/>
          <a:ext cx="873252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06C760FF-E571-4699-B51D-710AA84403E5}"/>
              </a:ext>
            </a:extLst>
          </p:cNvPr>
          <p:cNvSpPr txBox="1"/>
          <p:nvPr/>
        </p:nvSpPr>
        <p:spPr>
          <a:xfrm>
            <a:off x="609600" y="127464"/>
            <a:ext cx="8001000" cy="461665"/>
          </a:xfrm>
          <a:prstGeom prst="rect">
            <a:avLst/>
          </a:prstGeom>
          <a:noFill/>
        </p:spPr>
        <p:txBody>
          <a:bodyPr wrap="square" rtlCol="0">
            <a:spAutoFit/>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Level Of Challenge Reported By High School Principals, 2025</a:t>
            </a:r>
          </a:p>
        </p:txBody>
      </p:sp>
      <p:sp>
        <p:nvSpPr>
          <p:cNvPr id="5" name="TextBox 4">
            <a:extLst>
              <a:ext uri="{FF2B5EF4-FFF2-40B4-BE49-F238E27FC236}">
                <a16:creationId xmlns:a16="http://schemas.microsoft.com/office/drawing/2014/main" id="{3B744535-D01B-407F-9DF5-79D563D96796}"/>
              </a:ext>
            </a:extLst>
          </p:cNvPr>
          <p:cNvSpPr txBox="1"/>
          <p:nvPr/>
        </p:nvSpPr>
        <p:spPr>
          <a:xfrm>
            <a:off x="205740" y="6152494"/>
            <a:ext cx="6625725" cy="923330"/>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*such as throwing objects, overturning furniture, and screaming</a:t>
            </a:r>
          </a:p>
          <a:p>
            <a:r>
              <a:rPr lang="en-US" sz="1800" dirty="0">
                <a:latin typeface="Calibri" panose="020F0502020204030204" pitchFamily="34" charset="0"/>
                <a:ea typeface="Calibri" panose="020F0502020204030204" pitchFamily="34" charset="0"/>
                <a:cs typeface="Calibri" panose="020F0502020204030204" pitchFamily="34" charset="0"/>
              </a:rPr>
              <a:t>Source: OEA Survey of A1 principals, 2025.</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523061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extLst>
    <a:ext uri="{05A4C25C-085E-4340-85A3-A5531E510DB2}">
      <thm15:themeFamily xmlns:thm15="http://schemas.microsoft.com/office/thememl/2012/main" name="LRC_log_blue_white.potx" id="{6060D2F6-2DB5-4190-B044-B41D9D760475}" vid="{5058F862-C91B-4CD0-99C9-693A3228294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rcSegoe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69563</TotalTime>
  <Words>3142</Words>
  <Application>Microsoft Office PowerPoint</Application>
  <PresentationFormat>On-screen Show (4:3)</PresentationFormat>
  <Paragraphs>555</Paragraphs>
  <Slides>48</Slides>
  <Notes>41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Calibri</vt:lpstr>
      <vt:lpstr>Corbel</vt:lpstr>
      <vt:lpstr>Segoe UI</vt:lpstr>
      <vt:lpstr>Times New Roman</vt:lpstr>
      <vt:lpstr>Wingdings</vt:lpstr>
      <vt:lpstr>Wingdings 2</vt:lpstr>
      <vt:lpstr>Wingdings 3</vt:lpstr>
      <vt:lpstr>Module</vt:lpstr>
      <vt:lpstr>Analysis of Student Discipline Data  In Kentucky Schools And Challenges  Addressing Persistent Or Severe Behaviors </vt:lpstr>
      <vt:lpstr>Major Findings</vt:lpstr>
      <vt:lpstr>Outline</vt:lpstr>
      <vt:lpstr>Data Sources Kentucky Department Of Education (KDE)</vt:lpstr>
      <vt:lpstr>Data Sources Office of Education Accountability (OEA)</vt:lpstr>
      <vt:lpstr>Local Discipline Decisions Subject To Tension Between State And Federal Law</vt:lpstr>
      <vt:lpstr>Outline</vt:lpstr>
      <vt:lpstr>KDE Safe Schools Data Required By KRS 158.144</vt:lpstr>
      <vt:lpstr>PowerPoint Presentation</vt:lpstr>
      <vt:lpstr>PowerPoint Presentation</vt:lpstr>
      <vt:lpstr>PowerPoint Presentation</vt:lpstr>
      <vt:lpstr>Statewide Percentage Of Students With One Or More Behavior Events, 2024</vt:lpstr>
      <vt:lpstr>Percentage Of Students With One Or More Behavior Events Across Districts</vt:lpstr>
      <vt:lpstr>Behavior Event Rates As An Indicator Of Behavior-related Challenges</vt:lpstr>
      <vt:lpstr>On Average, Educators’ Reports Of Classroom Disruptions From Student Misconduct  Increase With Behavior Event Rates</vt:lpstr>
      <vt:lpstr>Behavior-Related Challenges As Shown By Event Rate, Teacher Survey, Student Survey</vt:lpstr>
      <vt:lpstr>Districts And Schools With Behavior Challenges  By Multiple Sources of Data, 2024</vt:lpstr>
      <vt:lpstr>Percentage Of Kentucky Principals Reporting Behavior-Related Problems, 2025</vt:lpstr>
      <vt:lpstr>Outline</vt:lpstr>
      <vt:lpstr>Statutory Requirements: Weapons And Threats</vt:lpstr>
      <vt:lpstr>Consequences For Major Categories Of Weapon Events, A1 Schools, 2024</vt:lpstr>
      <vt:lpstr> Definition Of Unlawful Weapons: Status Of Knives Unclear </vt:lpstr>
      <vt:lpstr>Recommendation 3.1</vt:lpstr>
      <vt:lpstr>Consequences For Major Categories Of Threat Events, A1 Schools, 2024</vt:lpstr>
      <vt:lpstr>Recommendation 3.2</vt:lpstr>
      <vt:lpstr>Statutory Requirements: Assaults</vt:lpstr>
      <vt:lpstr>Consequences For Assaults A1 Schools, 2024</vt:lpstr>
      <vt:lpstr>Recommendation 3.3</vt:lpstr>
      <vt:lpstr>Chronic Disruption KRS 158.150</vt:lpstr>
      <vt:lpstr>Number Of Chronically Disruptive Students By School, 2025</vt:lpstr>
      <vt:lpstr>Placement Of Chronically  Disruptive Students, 2025</vt:lpstr>
      <vt:lpstr>Chronic Disruption In  Site Visit Schools</vt:lpstr>
      <vt:lpstr>Outline</vt:lpstr>
      <vt:lpstr> Promoting Positive Behavior </vt:lpstr>
      <vt:lpstr> Challenges Addressing Persistent Or Severe Barriers, 2025</vt:lpstr>
      <vt:lpstr>Principals Reporting Need For Alternative Placements, By Level,  2025</vt:lpstr>
      <vt:lpstr>Principals Reporting Challenges Caused By Difficulty Of Students To Regulate Extreme Behavior, 2025*</vt:lpstr>
      <vt:lpstr>Students That Required Classrooms Clears, 2025</vt:lpstr>
      <vt:lpstr>Recommendation 4.1</vt:lpstr>
      <vt:lpstr>Challenges Associated With Federal Thresholds  On Disciplinary Removals Students With Disabilities: Caveats</vt:lpstr>
      <vt:lpstr>Problems Reported By Principals Due To Federal Thresholds On Disciplinary Removals</vt:lpstr>
      <vt:lpstr> Percent Of Principals Reporting Challenges Due To Federal Restrictions On Disciplinary Removals, 2025  </vt:lpstr>
      <vt:lpstr>Factors Affecting Implementation</vt:lpstr>
      <vt:lpstr>Local Discipline Decisions Subject To Tension Between State And Federal Law</vt:lpstr>
      <vt:lpstr>Recommendation 4.2</vt:lpstr>
      <vt:lpstr>Recommendation 4.3</vt:lpstr>
      <vt:lpstr>Recommendation 4.4</vt:lpstr>
      <vt:lpstr>PowerPoint Presentation</vt:lpstr>
    </vt:vector>
  </TitlesOfParts>
  <Company>LRC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Data Profiles</dc:title>
  <dc:creator>lrc</dc:creator>
  <cp:lastModifiedBy>Nelson, Deborah (LRC)</cp:lastModifiedBy>
  <cp:revision>4915</cp:revision>
  <cp:lastPrinted>2025-11-03T14:32:51Z</cp:lastPrinted>
  <dcterms:created xsi:type="dcterms:W3CDTF">2008-05-27T17:04:15Z</dcterms:created>
  <dcterms:modified xsi:type="dcterms:W3CDTF">2025-11-03T14:46:49Z</dcterms:modified>
</cp:coreProperties>
</file>