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60" r:id="rId5"/>
    <p:sldId id="299" r:id="rId6"/>
    <p:sldId id="292" r:id="rId7"/>
    <p:sldId id="293" r:id="rId8"/>
    <p:sldId id="294" r:id="rId9"/>
    <p:sldId id="295" r:id="rId10"/>
    <p:sldId id="296" r:id="rId11"/>
    <p:sldId id="297" r:id="rId12"/>
    <p:sldId id="285" r:id="rId13"/>
    <p:sldId id="298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1" autoAdjust="0"/>
    <p:restoredTop sz="86391" autoAdjust="0"/>
  </p:normalViewPr>
  <p:slideViewPr>
    <p:cSldViewPr snapToGrid="0">
      <p:cViewPr varScale="1">
        <p:scale>
          <a:sx n="61" d="100"/>
          <a:sy n="61" d="100"/>
        </p:scale>
        <p:origin x="64" y="2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0A9CA-909A-4E01-A83F-892311B825DA}" type="datetimeFigureOut">
              <a:rPr lang="en-US" smtClean="0"/>
              <a:t>7/27/2020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56319-F659-4F4A-B235-46C1D89DEC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7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FE0ECEE-3A51-48DE-AAAC-46FB92769BD5}" type="datetimeFigureOut">
              <a:rPr lang="en-US" smtClean="0"/>
              <a:t>7/27/2020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8C6FB68-2575-4575-A3E9-F3288BCF7C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3709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6400" y="640080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3B8C1A-B3FA-4E19-85F6-8AA27377C9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3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13B8C1A-B3FA-4E19-85F6-8AA27377C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02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13B8C1A-B3FA-4E19-85F6-8AA27377C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9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6400" y="640080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3B8C1A-B3FA-4E19-85F6-8AA27377C9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36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13B8C1A-B3FA-4E19-85F6-8AA27377C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28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13B8C1A-B3FA-4E19-85F6-8AA27377C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52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13B8C1A-B3FA-4E19-85F6-8AA27377C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4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13B8C1A-B3FA-4E19-85F6-8AA27377C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89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13B8C1A-B3FA-4E19-85F6-8AA27377C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9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13B8C1A-B3FA-4E19-85F6-8AA27377C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13B8C1A-B3FA-4E19-85F6-8AA27377C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8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solidFill>
            <a:srgbClr val="278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12192000" cy="609600"/>
          </a:xfrm>
          <a:prstGeom prst="rect">
            <a:avLst/>
          </a:prstGeom>
          <a:solidFill>
            <a:srgbClr val="278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1" y="5867400"/>
            <a:ext cx="1071081" cy="76132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00" y="640080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3B8C1A-B3FA-4E19-85F6-8AA27377C9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8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794898"/>
            <a:ext cx="10363200" cy="1470025"/>
          </a:xfrm>
        </p:spPr>
        <p:txBody>
          <a:bodyPr/>
          <a:lstStyle/>
          <a:p>
            <a:r>
              <a:rPr lang="en-US" dirty="0" smtClean="0"/>
              <a:t>Update on Plans to Transition to a State Based Exchange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4439652"/>
            <a:ext cx="8534400" cy="175520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July </a:t>
            </a:r>
            <a:r>
              <a:rPr lang="en-US" sz="2000" b="1" dirty="0" smtClean="0">
                <a:solidFill>
                  <a:schemeClr val="tx1"/>
                </a:solidFill>
              </a:rPr>
              <a:t>29, </a:t>
            </a:r>
            <a:r>
              <a:rPr lang="en-US" sz="2000" b="1" dirty="0">
                <a:solidFill>
                  <a:schemeClr val="tx1"/>
                </a:solidFill>
              </a:rPr>
              <a:t>2020</a:t>
            </a:r>
          </a:p>
          <a:p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Eric Friedlander, Secretary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Carrie Banahan, Senior Health Policy Advisor </a:t>
            </a:r>
          </a:p>
          <a:p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587" y="497682"/>
            <a:ext cx="2028825" cy="212248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997" y="6257925"/>
            <a:ext cx="20383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23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C1A-B3FA-4E19-85F6-8AA27377C97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7200" dirty="0" smtClean="0">
                <a:latin typeface="Arial Black" panose="020B0A04020102020204" pitchFamily="34" charset="0"/>
              </a:rPr>
              <a:t>QUESTIONS?</a:t>
            </a:r>
            <a:endParaRPr lang="en-US" sz="7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76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Benefit Exchange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 June 16, 2020 Governor </a:t>
            </a:r>
            <a:r>
              <a:rPr lang="en-US" dirty="0" err="1" smtClean="0"/>
              <a:t>Beshear</a:t>
            </a:r>
            <a:r>
              <a:rPr lang="en-US" dirty="0" smtClean="0"/>
              <a:t> announced a plan to move Kentucky back to a State Based Exchange.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will result in cost savings for residents and will allow us to better serve Kentucky families.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savings will be achieved through the elimination of the Federal Exchange user fee which was $15.2M in 2019.</a:t>
            </a:r>
            <a:endParaRPr lang="en-US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C1A-B3FA-4E19-85F6-8AA27377C97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Benefit Exchange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An Exchange is an organized marketplace where individuals can shop for health insurance coverage </a:t>
            </a:r>
          </a:p>
          <a:p>
            <a:r>
              <a:rPr lang="en-US" sz="2000" dirty="0" smtClean="0"/>
              <a:t>Through the Exchange, individuals purchasing Qualified Health Plans are eligible for Advance Premium Tax Credits </a:t>
            </a:r>
            <a:r>
              <a:rPr lang="en-US" sz="2000" dirty="0"/>
              <a:t>(</a:t>
            </a:r>
            <a:r>
              <a:rPr lang="en-US" sz="2000" dirty="0" smtClean="0"/>
              <a:t>income between 138%-400% FPL) and Cost Sharing Reductions (income below 250% FPL) </a:t>
            </a:r>
          </a:p>
          <a:p>
            <a:r>
              <a:rPr lang="en-US" sz="2000" dirty="0" smtClean="0"/>
              <a:t>Qualified Health Plans </a:t>
            </a:r>
          </a:p>
          <a:p>
            <a:pPr lvl="1"/>
            <a:r>
              <a:rPr lang="en-US" sz="2000" dirty="0"/>
              <a:t>Offer consumer </a:t>
            </a:r>
            <a:r>
              <a:rPr lang="en-US" sz="2000" dirty="0" smtClean="0"/>
              <a:t>protections</a:t>
            </a:r>
            <a:endParaRPr lang="en-US" sz="2000" dirty="0"/>
          </a:p>
          <a:p>
            <a:pPr lvl="1"/>
            <a:r>
              <a:rPr lang="en-US" sz="2000" dirty="0" smtClean="0"/>
              <a:t>Include Essential Health Benefits</a:t>
            </a:r>
          </a:p>
          <a:p>
            <a:pPr lvl="1"/>
            <a:r>
              <a:rPr lang="en-US" sz="2000" dirty="0" smtClean="0"/>
              <a:t>Provide different levels of coverage </a:t>
            </a:r>
          </a:p>
          <a:p>
            <a:pPr lvl="1"/>
            <a:r>
              <a:rPr lang="en-US" sz="2000" dirty="0" smtClean="0"/>
              <a:t>Maintain health care quality ratings</a:t>
            </a:r>
          </a:p>
          <a:p>
            <a:r>
              <a:rPr lang="en-US" sz="2000" dirty="0" smtClean="0"/>
              <a:t>There are 3 Exchange types: </a:t>
            </a:r>
            <a:endParaRPr lang="en-US" sz="2000" dirty="0"/>
          </a:p>
          <a:p>
            <a:pPr lvl="1"/>
            <a:r>
              <a:rPr lang="en-US" sz="2000" dirty="0" smtClean="0"/>
              <a:t>State Based Exchange </a:t>
            </a:r>
            <a:endParaRPr lang="en-US" sz="2000" dirty="0"/>
          </a:p>
          <a:p>
            <a:pPr lvl="1"/>
            <a:r>
              <a:rPr lang="en-US" sz="2000" dirty="0" smtClean="0"/>
              <a:t>Sate Based Exchange on the Federal Platform</a:t>
            </a:r>
            <a:endParaRPr lang="en-US" sz="2000" dirty="0"/>
          </a:p>
          <a:p>
            <a:pPr lvl="1"/>
            <a:r>
              <a:rPr lang="en-US" sz="2000" dirty="0" smtClean="0"/>
              <a:t>Federally Facilitated Exchange </a:t>
            </a:r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C1A-B3FA-4E19-85F6-8AA27377C97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4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468"/>
            <a:ext cx="10972800" cy="1143000"/>
          </a:xfrm>
        </p:spPr>
        <p:txBody>
          <a:bodyPr/>
          <a:lstStyle/>
          <a:p>
            <a:r>
              <a:rPr lang="en-US" dirty="0"/>
              <a:t>Health Benefit Exchange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6173"/>
            <a:ext cx="10972800" cy="5342708"/>
          </a:xfrm>
        </p:spPr>
        <p:txBody>
          <a:bodyPr>
            <a:noAutofit/>
          </a:bodyPr>
          <a:lstStyle/>
          <a:p>
            <a:pPr lvl="0"/>
            <a:r>
              <a:rPr lang="en-US" sz="1700" dirty="0" smtClean="0"/>
              <a:t>Kentucky was an SBE from 2013 – 2016 and transitioned to an SBE-FP in 2017 </a:t>
            </a:r>
          </a:p>
          <a:p>
            <a:r>
              <a:rPr lang="en-US" sz="1700" dirty="0" smtClean="0"/>
              <a:t>As </a:t>
            </a:r>
            <a:r>
              <a:rPr lang="en-US" sz="1700" dirty="0"/>
              <a:t>an SBE, the Kentucky Access assessment </a:t>
            </a:r>
            <a:r>
              <a:rPr lang="en-US" sz="1700" dirty="0" smtClean="0"/>
              <a:t>was used to fund operations and included </a:t>
            </a:r>
            <a:r>
              <a:rPr lang="en-US" sz="1700" dirty="0"/>
              <a:t>in the premium amount but a user fee was not charged </a:t>
            </a:r>
            <a:endParaRPr lang="en-US" sz="1700" dirty="0" smtClean="0"/>
          </a:p>
          <a:p>
            <a:r>
              <a:rPr lang="en-US" sz="1700" dirty="0" smtClean="0"/>
              <a:t>Kentucky Access assessment is a broad </a:t>
            </a:r>
            <a:r>
              <a:rPr lang="en-US" sz="1700" dirty="0"/>
              <a:t>base assessment on all health </a:t>
            </a:r>
            <a:r>
              <a:rPr lang="en-US" sz="1700" dirty="0" smtClean="0"/>
              <a:t>benefit plans </a:t>
            </a:r>
            <a:r>
              <a:rPr lang="en-US" sz="1700" dirty="0"/>
              <a:t>in the individual, small group and large group markets </a:t>
            </a:r>
            <a:r>
              <a:rPr lang="en-US" sz="1700" dirty="0" smtClean="0"/>
              <a:t>and </a:t>
            </a:r>
            <a:r>
              <a:rPr lang="en-US" sz="1700" dirty="0"/>
              <a:t>stop-loss </a:t>
            </a:r>
            <a:r>
              <a:rPr lang="en-US" sz="1700" dirty="0" smtClean="0"/>
              <a:t>policies </a:t>
            </a:r>
          </a:p>
          <a:p>
            <a:pPr lvl="1"/>
            <a:r>
              <a:rPr lang="en-US" sz="1700" dirty="0" smtClean="0"/>
              <a:t>Assessment has been in place since 1998</a:t>
            </a:r>
          </a:p>
          <a:p>
            <a:pPr lvl="1"/>
            <a:r>
              <a:rPr lang="en-US" sz="1700" dirty="0" smtClean="0"/>
              <a:t>Historically used to fund Guarantee Acceptance Program, State High Risk Pool, SBE</a:t>
            </a:r>
          </a:p>
          <a:p>
            <a:pPr lvl="1"/>
            <a:r>
              <a:rPr lang="en-US" sz="1700" dirty="0" smtClean="0"/>
              <a:t>Currently used to fund Kentucky Health Benefit Exchange operations as an SBE-FP and Medicaid program </a:t>
            </a:r>
          </a:p>
          <a:p>
            <a:pPr lvl="1"/>
            <a:r>
              <a:rPr lang="en-US" sz="1700" dirty="0" smtClean="0"/>
              <a:t>For </a:t>
            </a:r>
            <a:r>
              <a:rPr lang="en-US" sz="1700" dirty="0"/>
              <a:t>FY2020, assessment collection </a:t>
            </a:r>
            <a:r>
              <a:rPr lang="en-US" sz="1700" dirty="0" smtClean="0"/>
              <a:t>was $29.8M     </a:t>
            </a:r>
            <a:endParaRPr lang="en-US" sz="1700" dirty="0"/>
          </a:p>
          <a:p>
            <a:pPr lvl="0"/>
            <a:r>
              <a:rPr lang="en-US" sz="1700" dirty="0" smtClean="0"/>
              <a:t>To </a:t>
            </a:r>
            <a:r>
              <a:rPr lang="en-US" sz="1700" dirty="0"/>
              <a:t>support Federal Exchange operations, a user fee </a:t>
            </a:r>
            <a:r>
              <a:rPr lang="en-US" sz="1700" dirty="0" smtClean="0"/>
              <a:t>has been included in Kentuckians' premium amounts  to pay </a:t>
            </a:r>
            <a:r>
              <a:rPr lang="en-US" sz="1700" dirty="0"/>
              <a:t>for system and call center </a:t>
            </a:r>
            <a:r>
              <a:rPr lang="en-US" sz="1700" dirty="0" smtClean="0"/>
              <a:t>costs</a:t>
            </a:r>
          </a:p>
          <a:p>
            <a:pPr marL="0" indent="0">
              <a:buNone/>
            </a:pPr>
            <a:r>
              <a:rPr lang="en-US" sz="1700" dirty="0"/>
              <a:t> </a:t>
            </a:r>
            <a:r>
              <a:rPr lang="en-US" sz="1700" dirty="0" smtClean="0"/>
              <a:t>	</a:t>
            </a:r>
            <a:r>
              <a:rPr lang="en-US" sz="1700" u="sng" dirty="0" smtClean="0"/>
              <a:t>Year </a:t>
            </a:r>
            <a:r>
              <a:rPr lang="en-US" sz="1700" dirty="0" smtClean="0"/>
              <a:t>		</a:t>
            </a:r>
            <a:r>
              <a:rPr lang="en-US" sz="1700" u="sng" dirty="0" smtClean="0"/>
              <a:t>User Fee Amount </a:t>
            </a:r>
            <a:r>
              <a:rPr lang="en-US" sz="1700" dirty="0" smtClean="0"/>
              <a:t>	</a:t>
            </a:r>
            <a:r>
              <a:rPr lang="en-US" sz="1700" u="sng" dirty="0" smtClean="0"/>
              <a:t>User Fee Collected </a:t>
            </a:r>
            <a:r>
              <a:rPr lang="en-US" sz="1700" dirty="0" smtClean="0"/>
              <a:t>	</a:t>
            </a:r>
            <a:r>
              <a:rPr lang="en-US" sz="1700" u="sng" dirty="0" smtClean="0"/>
              <a:t>Enrollment </a:t>
            </a:r>
          </a:p>
          <a:p>
            <a:pPr marL="0" indent="0">
              <a:buNone/>
            </a:pPr>
            <a:r>
              <a:rPr lang="en-US" sz="1700" dirty="0" smtClean="0"/>
              <a:t>	2017 		           1.5%	      </a:t>
            </a:r>
            <a:r>
              <a:rPr lang="en-US" sz="1700" dirty="0"/>
              <a:t> </a:t>
            </a:r>
            <a:r>
              <a:rPr lang="en-US" sz="1700" dirty="0" smtClean="0"/>
              <a:t>     $4.7M	    81,155	</a:t>
            </a:r>
          </a:p>
          <a:p>
            <a:pPr marL="0" indent="0">
              <a:buNone/>
            </a:pPr>
            <a:r>
              <a:rPr lang="en-US" sz="1700" dirty="0" smtClean="0"/>
              <a:t>	2018		           2.0%	            $9.8M	    89,569</a:t>
            </a:r>
          </a:p>
          <a:p>
            <a:pPr marL="0" indent="0">
              <a:buNone/>
            </a:pPr>
            <a:r>
              <a:rPr lang="en-US" sz="1700" dirty="0" smtClean="0"/>
              <a:t>	2019  		           3.0%	           $15.2M	    84,620</a:t>
            </a:r>
          </a:p>
          <a:p>
            <a:r>
              <a:rPr lang="en-US" sz="1700" dirty="0" smtClean="0"/>
              <a:t>In addition to the Federal Exchange user fee, the Kentucky Access assessment is also included in the premium amount. For both 2018 and 2019 that amount was approximately $2.5M.</a:t>
            </a:r>
            <a:endParaRPr lang="en-US" sz="1700" dirty="0"/>
          </a:p>
          <a:p>
            <a:pPr marL="0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C1A-B3FA-4E19-85F6-8AA27377C97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2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Benefit Exchange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Several states are transitioning from the federal exchange to a State Based Exchange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Retain </a:t>
            </a:r>
            <a:r>
              <a:rPr lang="en-US" dirty="0"/>
              <a:t>the fee in-state to reduce premiums for </a:t>
            </a:r>
            <a:r>
              <a:rPr lang="en-US" dirty="0" smtClean="0"/>
              <a:t>residents</a:t>
            </a:r>
          </a:p>
          <a:p>
            <a:pPr lvl="1"/>
            <a:r>
              <a:rPr lang="en-US" dirty="0" smtClean="0"/>
              <a:t>Improve administration efficiencies  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the savings towards a state reinsurance </a:t>
            </a:r>
            <a:r>
              <a:rPr lang="en-US" dirty="0" smtClean="0"/>
              <a:t>pool  </a:t>
            </a:r>
            <a:endParaRPr lang="en-US" sz="2400" dirty="0"/>
          </a:p>
          <a:p>
            <a:r>
              <a:rPr lang="en-US" dirty="0" smtClean="0"/>
              <a:t>States </a:t>
            </a:r>
            <a:r>
              <a:rPr lang="en-US" dirty="0"/>
              <a:t>transitioning </a:t>
            </a:r>
            <a:endParaRPr lang="en-US" sz="2800" dirty="0"/>
          </a:p>
          <a:p>
            <a:pPr lvl="2"/>
            <a:r>
              <a:rPr lang="en-US" dirty="0"/>
              <a:t>2020 Nevada</a:t>
            </a:r>
            <a:endParaRPr lang="en-US" sz="2000" dirty="0"/>
          </a:p>
          <a:p>
            <a:pPr lvl="2"/>
            <a:r>
              <a:rPr lang="en-US" dirty="0"/>
              <a:t>2021 New Jersey and Pennsylvania</a:t>
            </a:r>
            <a:endParaRPr lang="en-US" sz="2000" dirty="0"/>
          </a:p>
          <a:p>
            <a:pPr lvl="2"/>
            <a:r>
              <a:rPr lang="en-US" dirty="0"/>
              <a:t>2022 Kentucky and New Mexico </a:t>
            </a:r>
            <a:endParaRPr lang="en-US" sz="2000" dirty="0"/>
          </a:p>
          <a:p>
            <a:r>
              <a:rPr lang="en-US" dirty="0" smtClean="0"/>
              <a:t>Also </a:t>
            </a:r>
            <a:r>
              <a:rPr lang="en-US" dirty="0"/>
              <a:t>under </a:t>
            </a:r>
            <a:r>
              <a:rPr lang="en-US" dirty="0" smtClean="0"/>
              <a:t>consideration: </a:t>
            </a:r>
            <a:r>
              <a:rPr lang="en-US" dirty="0"/>
              <a:t>Oregon, </a:t>
            </a:r>
            <a:r>
              <a:rPr lang="en-US" dirty="0" smtClean="0"/>
              <a:t>Virginia, </a:t>
            </a:r>
            <a:r>
              <a:rPr lang="en-US" dirty="0"/>
              <a:t>and Maine</a:t>
            </a:r>
            <a:endParaRPr lang="en-US" sz="2800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C1A-B3FA-4E19-85F6-8AA27377C97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5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 State Based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Benefits of transitioning to a State Based Exchange include:</a:t>
            </a:r>
            <a:endParaRPr lang="en-US" sz="2800" dirty="0"/>
          </a:p>
          <a:p>
            <a:pPr lvl="1"/>
            <a:r>
              <a:rPr lang="en-US" dirty="0"/>
              <a:t>Providing Kentuckians a reduction in premium amounts</a:t>
            </a:r>
            <a:endParaRPr lang="en-US" sz="2400" dirty="0"/>
          </a:p>
          <a:p>
            <a:pPr lvl="1"/>
            <a:r>
              <a:rPr lang="en-US" dirty="0"/>
              <a:t>Integrating with the Medicaid program offering a single door to access coverage   </a:t>
            </a:r>
            <a:endParaRPr lang="en-US" sz="2400" dirty="0"/>
          </a:p>
          <a:p>
            <a:pPr lvl="1"/>
            <a:r>
              <a:rPr lang="en-US" dirty="0" smtClean="0"/>
              <a:t>Allowing </a:t>
            </a:r>
            <a:r>
              <a:rPr lang="en-US" dirty="0"/>
              <a:t>greater flexibility and autonomy </a:t>
            </a:r>
            <a:r>
              <a:rPr lang="en-US" dirty="0" smtClean="0"/>
              <a:t>than </a:t>
            </a:r>
            <a:r>
              <a:rPr lang="en-US" dirty="0"/>
              <a:t>the federal exchange, </a:t>
            </a:r>
            <a:r>
              <a:rPr lang="en-US" dirty="0" smtClean="0"/>
              <a:t>so that Kentucky </a:t>
            </a:r>
            <a:r>
              <a:rPr lang="en-US" dirty="0"/>
              <a:t>can extend the annual open enrollment period, offer special open enrollment periods  (due to COVID-19</a:t>
            </a:r>
            <a:r>
              <a:rPr lang="en-US" dirty="0" smtClean="0"/>
              <a:t>), </a:t>
            </a:r>
            <a:r>
              <a:rPr lang="en-US" dirty="0"/>
              <a:t>etc.   </a:t>
            </a:r>
            <a:endParaRPr lang="en-US" sz="2400" dirty="0"/>
          </a:p>
          <a:p>
            <a:pPr lvl="1"/>
            <a:r>
              <a:rPr lang="en-US" dirty="0" smtClean="0"/>
              <a:t>Offering </a:t>
            </a:r>
            <a:r>
              <a:rPr lang="en-US" dirty="0"/>
              <a:t>local control, </a:t>
            </a:r>
            <a:r>
              <a:rPr lang="en-US" dirty="0" smtClean="0"/>
              <a:t>so that Kentucky </a:t>
            </a:r>
            <a:r>
              <a:rPr lang="en-US" dirty="0"/>
              <a:t>is in a better position to determine the needs of and respond directly to consumers and insurers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C1A-B3FA-4E19-85F6-8AA27377C97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075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Based Exchange Costs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1784"/>
            <a:ext cx="11064240" cy="4967924"/>
          </a:xfrm>
        </p:spPr>
        <p:txBody>
          <a:bodyPr>
            <a:normAutofit fontScale="6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800" dirty="0"/>
              <a:t>One time system cost (update and test system code) </a:t>
            </a:r>
            <a:r>
              <a:rPr lang="en-US" sz="3800" dirty="0" smtClean="0"/>
              <a:t> - $</a:t>
            </a:r>
            <a:r>
              <a:rPr lang="en-US" sz="3800" dirty="0"/>
              <a:t>5M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800" dirty="0"/>
              <a:t>Ongoing operational cost (</a:t>
            </a:r>
            <a:r>
              <a:rPr lang="en-US" sz="3800" dirty="0" smtClean="0"/>
              <a:t>business/technical </a:t>
            </a:r>
            <a:r>
              <a:rPr lang="en-US" sz="3800" dirty="0"/>
              <a:t>staff and call center) </a:t>
            </a:r>
            <a:r>
              <a:rPr lang="en-US" sz="3800" dirty="0" smtClean="0"/>
              <a:t>- $</a:t>
            </a:r>
            <a:r>
              <a:rPr lang="en-US" sz="3800" dirty="0"/>
              <a:t>1M </a:t>
            </a:r>
            <a:r>
              <a:rPr lang="en-US" sz="3800" dirty="0" smtClean="0"/>
              <a:t>to $2M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800" dirty="0" smtClean="0"/>
              <a:t>Cost for the SBE will be allocated with all public assistance programs  for system/IT costs and with Medicaid for  call center operations and education/outreach resulting in an overall reduced cost for SBE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800" dirty="0" smtClean="0"/>
              <a:t>In 2013 when the SBE was implemented, two systems were in operation </a:t>
            </a:r>
          </a:p>
          <a:p>
            <a:pPr marL="914400" lvl="2" indent="0">
              <a:buNone/>
            </a:pPr>
            <a:r>
              <a:rPr lang="en-US" sz="3800" dirty="0" smtClean="0"/>
              <a:t>- kynect for exchange and MAGI Medicaid</a:t>
            </a:r>
          </a:p>
          <a:p>
            <a:pPr marL="914400" lvl="2" indent="0">
              <a:buNone/>
            </a:pPr>
            <a:r>
              <a:rPr lang="en-US" sz="3800" dirty="0" smtClean="0"/>
              <a:t>- KAMES for SNAP, TANF, ABD Medicaid, Waiver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800" dirty="0" smtClean="0"/>
              <a:t>Goal was to implement an integrated eligibility and enrollment system (</a:t>
            </a:r>
            <a:r>
              <a:rPr lang="en-US" sz="3800" dirty="0" err="1" smtClean="0"/>
              <a:t>Benefind</a:t>
            </a:r>
            <a:r>
              <a:rPr lang="en-US" sz="3800" dirty="0" smtClean="0"/>
              <a:t>), which would reduce system cost of SBE. However, that did not occur until 2017, and by then Kentucky had transitioned to an SBE-FP  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  </a:t>
            </a: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C1A-B3FA-4E19-85F6-8AA27377C97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3557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793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6400" y="6400801"/>
            <a:ext cx="815571" cy="365125"/>
          </a:xfrm>
        </p:spPr>
        <p:txBody>
          <a:bodyPr/>
          <a:lstStyle/>
          <a:p>
            <a:r>
              <a:rPr lang="en-US" dirty="0"/>
              <a:t>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731331"/>
            <a:ext cx="10972800" cy="130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endParaRPr lang="en-US" sz="6000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838200" y="56225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Health Benefit Exchange</a:t>
            </a:r>
            <a:br>
              <a:rPr lang="en-US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Historical and Estimated Costs by Fund</a:t>
            </a:r>
            <a:endParaRPr 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673127"/>
              </p:ext>
            </p:extLst>
          </p:nvPr>
        </p:nvGraphicFramePr>
        <p:xfrm>
          <a:off x="838200" y="2433688"/>
          <a:ext cx="10515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56652824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3132601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9642531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2590958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90028078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7766564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417065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77486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FY 2015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FY 2016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FY 2017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FY 2018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FY 2019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FY 2020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Estimated FY 2021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343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Restricted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2,334,318</a:t>
                      </a:r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13,135,021</a:t>
                      </a:r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10,525,369</a:t>
                      </a:r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3,048,675</a:t>
                      </a:r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1,498,995</a:t>
                      </a:r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3,343,881</a:t>
                      </a:r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9,054,000</a:t>
                      </a:r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67578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Federal</a:t>
                      </a:r>
                      <a:endParaRPr lang="en-US" sz="17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49,403,988</a:t>
                      </a:r>
                      <a:endParaRPr lang="en-US" sz="17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6,438,060</a:t>
                      </a:r>
                      <a:endParaRPr lang="en-US" sz="17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9,667,673</a:t>
                      </a:r>
                      <a:endParaRPr lang="en-US" sz="17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346,471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-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445,500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/>
                        <a:t>-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71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7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78388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b="1" dirty="0" smtClean="0"/>
                        <a:t>Total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51,738,306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19,573,081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20,193,042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3,395,146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1,498,995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smtClean="0"/>
                        <a:t>3,789,381</a:t>
                      </a:r>
                      <a:endParaRPr 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/>
                        <a:t>9,054,000</a:t>
                      </a:r>
                      <a:endParaRPr lang="en-US" sz="1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96225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flipV="1">
            <a:off x="2383971" y="4629328"/>
            <a:ext cx="59218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21971" y="5432363"/>
            <a:ext cx="608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*FY 2021 Estimate includes a one-time $5M technological cost.</a:t>
            </a:r>
          </a:p>
        </p:txBody>
      </p:sp>
    </p:spTree>
    <p:extLst>
      <p:ext uri="{BB962C8B-B14F-4D97-AF65-F5344CB8AC3E}">
        <p14:creationId xmlns:p14="http://schemas.microsoft.com/office/powerpoint/2010/main" val="4417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Update on State Based Exchange 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7"/>
            <a:ext cx="10972800" cy="50072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Declaration Letter of Intent sent  on June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to CMS to transition to a SBE beginning January 2022</a:t>
            </a:r>
          </a:p>
          <a:p>
            <a:r>
              <a:rPr lang="en-US" sz="2400" dirty="0" smtClean="0"/>
              <a:t>In early planning stages, scheduled activities include:</a:t>
            </a:r>
          </a:p>
          <a:p>
            <a:pPr lvl="1"/>
            <a:r>
              <a:rPr lang="en-US" sz="2400" dirty="0" smtClean="0"/>
              <a:t>Hosting Joint Application Design Sessions  (JADs) </a:t>
            </a:r>
          </a:p>
          <a:p>
            <a:pPr lvl="1"/>
            <a:r>
              <a:rPr lang="en-US" sz="2400" dirty="0" smtClean="0"/>
              <a:t>Meeting with insurers, assisters, </a:t>
            </a:r>
            <a:r>
              <a:rPr lang="en-US" sz="2400" smtClean="0"/>
              <a:t>insurance agents, </a:t>
            </a:r>
            <a:r>
              <a:rPr lang="en-US" sz="2400" dirty="0" smtClean="0"/>
              <a:t>and other stakeholders </a:t>
            </a:r>
          </a:p>
          <a:p>
            <a:pPr lvl="1"/>
            <a:r>
              <a:rPr lang="en-US" sz="2400" dirty="0" smtClean="0"/>
              <a:t>Establishing a Governance Structure </a:t>
            </a:r>
          </a:p>
          <a:p>
            <a:pPr lvl="1"/>
            <a:r>
              <a:rPr lang="en-US" sz="2400" dirty="0" smtClean="0"/>
              <a:t>Scheduling bi-monthly meetings with CMS </a:t>
            </a:r>
          </a:p>
          <a:p>
            <a:pPr lvl="1"/>
            <a:r>
              <a:rPr lang="en-US" sz="2400" dirty="0" smtClean="0"/>
              <a:t>Updating SBE Blueprint Application  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257925"/>
            <a:ext cx="2038350" cy="60007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45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PH 9_30_16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FE22FCF9783F418BC9B06C4BD96DEA" ma:contentTypeVersion="3" ma:contentTypeDescription="Create a new document." ma:contentTypeScope="" ma:versionID="2f63af24bb49d4590b0861a1777825cc">
  <xsd:schema xmlns:xsd="http://www.w3.org/2001/XMLSchema" xmlns:xs="http://www.w3.org/2001/XMLSchema" xmlns:p="http://schemas.microsoft.com/office/2006/metadata/properties" xmlns:ns2="2d358368-4c4d-4f0d-9f49-2da6e9c2d673" targetNamespace="http://schemas.microsoft.com/office/2006/metadata/properties" ma:root="true" ma:fieldsID="0e8ccb7e8ec1b08bb6e563b9addc95cc" ns2:_="">
    <xsd:import namespace="2d358368-4c4d-4f0d-9f49-2da6e9c2d673"/>
    <xsd:element name="properties">
      <xsd:complexType>
        <xsd:sequence>
          <xsd:element name="documentManagement">
            <xsd:complexType>
              <xsd:all>
                <xsd:element ref="ns2:solOlraDocsTopic" minOccurs="0"/>
                <xsd:element ref="ns2:solOlraDocs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58368-4c4d-4f0d-9f49-2da6e9c2d673" elementFormDefault="qualified">
    <xsd:import namespace="http://schemas.microsoft.com/office/2006/documentManagement/types"/>
    <xsd:import namespace="http://schemas.microsoft.com/office/infopath/2007/PartnerControls"/>
    <xsd:element name="solOlraDocsTopic" ma:index="2" nillable="true" ma:displayName="Topic" ma:description="Select the topic to which this file is relevant: Legislative, Regulatory or Other." ma:format="Dropdown" ma:internalName="solOlraDocsTopic">
      <xsd:simpleType>
        <xsd:restriction base="dms:Choice">
          <xsd:enumeration value="Crossover Documents"/>
          <xsd:enumeration value="HB 50"/>
          <xsd:enumeration value="Legislative"/>
          <xsd:enumeration value="Regulatory"/>
          <xsd:enumeration value="Other"/>
        </xsd:restriction>
      </xsd:simpleType>
    </xsd:element>
    <xsd:element name="solOlraDocsType" ma:index="3" nillable="true" ma:displayName="Document Type" ma:format="Dropdown" ma:internalName="solOlraDocsType">
      <xsd:simpleType>
        <xsd:restriction base="dms:Choice">
          <xsd:enumeration value="Forms"/>
          <xsd:enumeration value="Prefiled bill"/>
          <xsd:enumeration value="Tracking sheet"/>
          <xsd:enumeration value="Training"/>
          <xsd:enumeration value="Uploaded Committee Presentations"/>
          <xsd:enumeration value="Templates and Quick Reference Sheets"/>
          <xsd:enumeration value="Session Documents"/>
          <xsd:enumeration value="Reg Filing Documents"/>
          <xsd:enumeration value="Misc/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lOlraDocsTopic xmlns="2d358368-4c4d-4f0d-9f49-2da6e9c2d673">Legislative</solOlraDocsTopic>
    <solOlraDocsType xmlns="2d358368-4c4d-4f0d-9f49-2da6e9c2d673">Templates and Quick Reference Sheets</solOlraDocs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4FEB3E-2CF4-447A-91EF-DBA5ADB78C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358368-4c4d-4f0d-9f49-2da6e9c2d6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3507DE-00B6-481A-A4E3-2FDB00C162EF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d358368-4c4d-4f0d-9f49-2da6e9c2d67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DB7DC98-CE2C-436C-9AAA-491CB5F69E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3645</TotalTime>
  <Words>842</Words>
  <Application>Microsoft Office PowerPoint</Application>
  <PresentationFormat>Widescreen</PresentationFormat>
  <Paragraphs>140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DPH 9_30_16 Presentation</vt:lpstr>
      <vt:lpstr>Update on Plans to Transition to a State Based Exchange  </vt:lpstr>
      <vt:lpstr>Health Benefit Exchange Overview</vt:lpstr>
      <vt:lpstr>Health Benefit Exchange Overview</vt:lpstr>
      <vt:lpstr>Health Benefit Exchange Overview</vt:lpstr>
      <vt:lpstr>Health Benefit Exchange Overview </vt:lpstr>
      <vt:lpstr>Benefits of a State Based Exchange</vt:lpstr>
      <vt:lpstr>State Based Exchange Costs </vt:lpstr>
      <vt:lpstr>Health Benefit Exchange Historical and Estimated Costs by Fund</vt:lpstr>
      <vt:lpstr>Update on State Based Exchange  </vt:lpstr>
      <vt:lpstr>PowerPoint Presentation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CHFS Legislative Presentation Template 2020</dc:title>
  <dc:creator>Lowery, Eric  (CHFS OPB)</dc:creator>
  <cp:lastModifiedBy>Cooper, Sarah A (CHFS OLRA)</cp:lastModifiedBy>
  <cp:revision>170</cp:revision>
  <cp:lastPrinted>2020-07-27T19:26:03Z</cp:lastPrinted>
  <dcterms:created xsi:type="dcterms:W3CDTF">2018-01-11T12:54:00Z</dcterms:created>
  <dcterms:modified xsi:type="dcterms:W3CDTF">2020-07-27T19:40:39Z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0x01010072FE22FCF9783F418BC9B06C4BD96DEA</vt:lpwstr>
  </property>
</Properties>
</file>