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handoutMasterIdLst>
    <p:handoutMasterId r:id="rId23"/>
  </p:handoutMasterIdLst>
  <p:sldIdLst>
    <p:sldId id="305" r:id="rId2"/>
    <p:sldId id="396" r:id="rId3"/>
    <p:sldId id="397" r:id="rId4"/>
    <p:sldId id="398" r:id="rId5"/>
    <p:sldId id="399" r:id="rId6"/>
    <p:sldId id="400" r:id="rId7"/>
    <p:sldId id="368" r:id="rId8"/>
    <p:sldId id="349" r:id="rId9"/>
    <p:sldId id="385" r:id="rId10"/>
    <p:sldId id="390" r:id="rId11"/>
    <p:sldId id="391" r:id="rId12"/>
    <p:sldId id="361" r:id="rId13"/>
    <p:sldId id="383" r:id="rId14"/>
    <p:sldId id="389" r:id="rId15"/>
    <p:sldId id="387" r:id="rId16"/>
    <p:sldId id="392" r:id="rId17"/>
    <p:sldId id="393" r:id="rId18"/>
    <p:sldId id="394" r:id="rId19"/>
    <p:sldId id="395" r:id="rId20"/>
    <p:sldId id="353" r:id="rId2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ecil, Veronica  (CHFS DMS)" initials="CV(D" lastIdx="1" clrIdx="0">
    <p:extLst>
      <p:ext uri="{19B8F6BF-5375-455C-9EA6-DF929625EA0E}">
        <p15:presenceInfo xmlns:p15="http://schemas.microsoft.com/office/powerpoint/2012/main" userId="S-1-5-21-106479517-3547973432-3155052804-1348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06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7" autoAdjust="0"/>
    <p:restoredTop sz="94629" autoAdjust="0"/>
  </p:normalViewPr>
  <p:slideViewPr>
    <p:cSldViewPr>
      <p:cViewPr varScale="1">
        <p:scale>
          <a:sx n="74" d="100"/>
          <a:sy n="74" d="100"/>
        </p:scale>
        <p:origin x="11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B39B21-026E-4516-BB24-D452CCD51E5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392EA36-C979-4FAF-A861-5807FD01F9E7}">
      <dgm:prSet phldrT="[Text]"/>
      <dgm:spPr/>
      <dgm:t>
        <a:bodyPr/>
        <a:lstStyle/>
        <a:p>
          <a:r>
            <a:rPr lang="en-US" dirty="0" smtClean="0"/>
            <a:t>Total Number of Individuals Ever Enrolled Since March 2020</a:t>
          </a:r>
        </a:p>
        <a:p>
          <a:r>
            <a:rPr lang="en-US" dirty="0" smtClean="0"/>
            <a:t>227,996</a:t>
          </a:r>
          <a:endParaRPr lang="en-US" dirty="0"/>
        </a:p>
      </dgm:t>
    </dgm:pt>
    <dgm:pt modelId="{8D24E135-372D-43A4-8A3A-3F2172EC5D7F}" type="parTrans" cxnId="{7DF144A2-2EF6-475C-B94C-84BB70E44301}">
      <dgm:prSet/>
      <dgm:spPr/>
      <dgm:t>
        <a:bodyPr/>
        <a:lstStyle/>
        <a:p>
          <a:endParaRPr lang="en-US"/>
        </a:p>
      </dgm:t>
    </dgm:pt>
    <dgm:pt modelId="{F16611AE-CA05-4847-AB35-2C9C99047CA6}" type="sibTrans" cxnId="{7DF144A2-2EF6-475C-B94C-84BB70E44301}">
      <dgm:prSet/>
      <dgm:spPr/>
      <dgm:t>
        <a:bodyPr/>
        <a:lstStyle/>
        <a:p>
          <a:endParaRPr lang="en-US"/>
        </a:p>
      </dgm:t>
    </dgm:pt>
    <dgm:pt modelId="{D91438BD-5698-4718-B13F-1A8D81DACFBF}">
      <dgm:prSet phldrT="[Text]"/>
      <dgm:spPr/>
      <dgm:t>
        <a:bodyPr/>
        <a:lstStyle/>
        <a:p>
          <a:r>
            <a:rPr lang="en-US" dirty="0" smtClean="0"/>
            <a:t>Qualified for Full Medicaid</a:t>
          </a:r>
        </a:p>
        <a:p>
          <a:endParaRPr lang="en-US" dirty="0" smtClean="0"/>
        </a:p>
        <a:p>
          <a:endParaRPr lang="en-US" dirty="0" smtClean="0"/>
        </a:p>
        <a:p>
          <a:r>
            <a:rPr lang="en-US" dirty="0" smtClean="0"/>
            <a:t>29,443</a:t>
          </a:r>
          <a:endParaRPr lang="en-US" dirty="0"/>
        </a:p>
      </dgm:t>
    </dgm:pt>
    <dgm:pt modelId="{C4C4CA89-34EA-4185-AE2A-0CD009875D6B}" type="parTrans" cxnId="{D01C3C17-445D-43E2-AC1D-B71A756CC3FB}">
      <dgm:prSet/>
      <dgm:spPr/>
      <dgm:t>
        <a:bodyPr/>
        <a:lstStyle/>
        <a:p>
          <a:endParaRPr lang="en-US"/>
        </a:p>
      </dgm:t>
    </dgm:pt>
    <dgm:pt modelId="{40DD38D6-EC24-42EE-B8DA-470018F53727}" type="sibTrans" cxnId="{D01C3C17-445D-43E2-AC1D-B71A756CC3FB}">
      <dgm:prSet/>
      <dgm:spPr/>
      <dgm:t>
        <a:bodyPr/>
        <a:lstStyle/>
        <a:p>
          <a:endParaRPr lang="en-US"/>
        </a:p>
      </dgm:t>
    </dgm:pt>
    <dgm:pt modelId="{823C0435-655C-474B-B36D-A3547058D476}">
      <dgm:prSet phldrT="[Text]"/>
      <dgm:spPr/>
      <dgm:t>
        <a:bodyPr/>
        <a:lstStyle/>
        <a:p>
          <a:r>
            <a:rPr lang="en-US" dirty="0" smtClean="0"/>
            <a:t>Discontinued (moved to Exchange,  employer sponsored health insurance, </a:t>
          </a:r>
          <a:r>
            <a:rPr lang="en-US" smtClean="0"/>
            <a:t>or uninsured)</a:t>
          </a:r>
          <a:endParaRPr lang="en-US" dirty="0" smtClean="0"/>
        </a:p>
        <a:p>
          <a:endParaRPr lang="en-US" dirty="0" smtClean="0"/>
        </a:p>
        <a:p>
          <a:endParaRPr lang="en-US" dirty="0" smtClean="0"/>
        </a:p>
        <a:p>
          <a:endParaRPr lang="en-US" dirty="0" smtClean="0"/>
        </a:p>
        <a:p>
          <a:r>
            <a:rPr lang="en-US" dirty="0" smtClean="0"/>
            <a:t>69,099</a:t>
          </a:r>
          <a:endParaRPr lang="en-US" dirty="0"/>
        </a:p>
      </dgm:t>
    </dgm:pt>
    <dgm:pt modelId="{830AC6B8-B6B1-4391-A93F-75ED7DF25BD4}" type="parTrans" cxnId="{CB28265F-8B72-43E0-AAA9-E4368701C266}">
      <dgm:prSet/>
      <dgm:spPr/>
      <dgm:t>
        <a:bodyPr/>
        <a:lstStyle/>
        <a:p>
          <a:endParaRPr lang="en-US"/>
        </a:p>
      </dgm:t>
    </dgm:pt>
    <dgm:pt modelId="{91289648-BD3B-4646-A2B6-4C1D14C2C592}" type="sibTrans" cxnId="{CB28265F-8B72-43E0-AAA9-E4368701C266}">
      <dgm:prSet/>
      <dgm:spPr/>
      <dgm:t>
        <a:bodyPr/>
        <a:lstStyle/>
        <a:p>
          <a:endParaRPr lang="en-US"/>
        </a:p>
      </dgm:t>
    </dgm:pt>
    <dgm:pt modelId="{D0DED232-8B8B-46D7-AC3D-D16A99B7AE4B}">
      <dgm:prSet/>
      <dgm:spPr/>
      <dgm:t>
        <a:bodyPr/>
        <a:lstStyle/>
        <a:p>
          <a:r>
            <a:rPr lang="en-US" dirty="0" smtClean="0"/>
            <a:t>Currently Enrolled</a:t>
          </a:r>
        </a:p>
        <a:p>
          <a:endParaRPr lang="en-US" dirty="0" smtClean="0"/>
        </a:p>
        <a:p>
          <a:endParaRPr lang="en-US" dirty="0" smtClean="0"/>
        </a:p>
        <a:p>
          <a:r>
            <a:rPr lang="en-US" dirty="0" smtClean="0"/>
            <a:t>129,454</a:t>
          </a:r>
          <a:endParaRPr lang="en-US" dirty="0"/>
        </a:p>
      </dgm:t>
    </dgm:pt>
    <dgm:pt modelId="{6F8EC65A-A39A-417E-A9A6-4E809F04A53A}" type="parTrans" cxnId="{B26A55E8-9D1D-42E3-9E8B-DA27BDA12F17}">
      <dgm:prSet/>
      <dgm:spPr/>
      <dgm:t>
        <a:bodyPr/>
        <a:lstStyle/>
        <a:p>
          <a:endParaRPr lang="en-US"/>
        </a:p>
      </dgm:t>
    </dgm:pt>
    <dgm:pt modelId="{242613B7-FF5F-45B0-854A-A1BB32B3CE68}" type="sibTrans" cxnId="{B26A55E8-9D1D-42E3-9E8B-DA27BDA12F17}">
      <dgm:prSet/>
      <dgm:spPr/>
      <dgm:t>
        <a:bodyPr/>
        <a:lstStyle/>
        <a:p>
          <a:endParaRPr lang="en-US"/>
        </a:p>
      </dgm:t>
    </dgm:pt>
    <dgm:pt modelId="{FD3938E5-DF11-4015-BC75-A96A96DC0C37}" type="pres">
      <dgm:prSet presAssocID="{1FB39B21-026E-4516-BB24-D452CCD51E5F}" presName="Name0" presStyleCnt="0">
        <dgm:presLayoutVars>
          <dgm:dir/>
          <dgm:resizeHandles val="exact"/>
        </dgm:presLayoutVars>
      </dgm:prSet>
      <dgm:spPr/>
    </dgm:pt>
    <dgm:pt modelId="{CD046742-39C6-4E96-89AE-0F268C0DA77A}" type="pres">
      <dgm:prSet presAssocID="{5392EA36-C979-4FAF-A861-5807FD01F9E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3EB5BE-7AD8-44DB-AC38-144E88C025C2}" type="pres">
      <dgm:prSet presAssocID="{F16611AE-CA05-4847-AB35-2C9C99047CA6}" presName="sibTrans" presStyleLbl="sibTrans2D1" presStyleIdx="0" presStyleCnt="3"/>
      <dgm:spPr/>
      <dgm:t>
        <a:bodyPr/>
        <a:lstStyle/>
        <a:p>
          <a:endParaRPr lang="en-US"/>
        </a:p>
      </dgm:t>
    </dgm:pt>
    <dgm:pt modelId="{64560054-E2FD-4BB9-A5A8-31B939D44445}" type="pres">
      <dgm:prSet presAssocID="{F16611AE-CA05-4847-AB35-2C9C99047CA6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CCAB4FD5-BB07-4632-B548-91C30D549C8E}" type="pres">
      <dgm:prSet presAssocID="{D91438BD-5698-4718-B13F-1A8D81DACFB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824F7E-ED2B-4C65-91E5-A03C12E92402}" type="pres">
      <dgm:prSet presAssocID="{40DD38D6-EC24-42EE-B8DA-470018F53727}" presName="sibTrans" presStyleLbl="sibTrans2D1" presStyleIdx="1" presStyleCnt="3"/>
      <dgm:spPr/>
      <dgm:t>
        <a:bodyPr/>
        <a:lstStyle/>
        <a:p>
          <a:endParaRPr lang="en-US"/>
        </a:p>
      </dgm:t>
    </dgm:pt>
    <dgm:pt modelId="{B21B4F34-3825-454E-8509-194761E7A0E6}" type="pres">
      <dgm:prSet presAssocID="{40DD38D6-EC24-42EE-B8DA-470018F53727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A9EBE253-E5E8-42FC-84E7-0145F6424654}" type="pres">
      <dgm:prSet presAssocID="{823C0435-655C-474B-B36D-A3547058D47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6BB1AB-F236-4FE2-B7AF-A52945B3C45E}" type="pres">
      <dgm:prSet presAssocID="{91289648-BD3B-4646-A2B6-4C1D14C2C592}" presName="sibTrans" presStyleLbl="sibTrans2D1" presStyleIdx="2" presStyleCnt="3"/>
      <dgm:spPr/>
      <dgm:t>
        <a:bodyPr/>
        <a:lstStyle/>
        <a:p>
          <a:endParaRPr lang="en-US"/>
        </a:p>
      </dgm:t>
    </dgm:pt>
    <dgm:pt modelId="{B52DDD2C-9D5E-4A07-BD36-FE8752435240}" type="pres">
      <dgm:prSet presAssocID="{91289648-BD3B-4646-A2B6-4C1D14C2C592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4AC7C828-3E01-4AA0-8845-F665B505BBCD}" type="pres">
      <dgm:prSet presAssocID="{D0DED232-8B8B-46D7-AC3D-D16A99B7AE4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6A55E8-9D1D-42E3-9E8B-DA27BDA12F17}" srcId="{1FB39B21-026E-4516-BB24-D452CCD51E5F}" destId="{D0DED232-8B8B-46D7-AC3D-D16A99B7AE4B}" srcOrd="3" destOrd="0" parTransId="{6F8EC65A-A39A-417E-A9A6-4E809F04A53A}" sibTransId="{242613B7-FF5F-45B0-854A-A1BB32B3CE68}"/>
    <dgm:cxn modelId="{E6A7C67A-FC32-4081-9603-9EBE8A834FAD}" type="presOf" srcId="{D0DED232-8B8B-46D7-AC3D-D16A99B7AE4B}" destId="{4AC7C828-3E01-4AA0-8845-F665B505BBCD}" srcOrd="0" destOrd="0" presId="urn:microsoft.com/office/officeart/2005/8/layout/process1"/>
    <dgm:cxn modelId="{CB28265F-8B72-43E0-AAA9-E4368701C266}" srcId="{1FB39B21-026E-4516-BB24-D452CCD51E5F}" destId="{823C0435-655C-474B-B36D-A3547058D476}" srcOrd="2" destOrd="0" parTransId="{830AC6B8-B6B1-4391-A93F-75ED7DF25BD4}" sibTransId="{91289648-BD3B-4646-A2B6-4C1D14C2C592}"/>
    <dgm:cxn modelId="{47D9670C-6B13-4FD6-B25E-CEC1B63E88BA}" type="presOf" srcId="{F16611AE-CA05-4847-AB35-2C9C99047CA6}" destId="{64560054-E2FD-4BB9-A5A8-31B939D44445}" srcOrd="1" destOrd="0" presId="urn:microsoft.com/office/officeart/2005/8/layout/process1"/>
    <dgm:cxn modelId="{C847CF9F-35D2-42DA-8C5C-D42F0A6A8FEC}" type="presOf" srcId="{91289648-BD3B-4646-A2B6-4C1D14C2C592}" destId="{2C6BB1AB-F236-4FE2-B7AF-A52945B3C45E}" srcOrd="0" destOrd="0" presId="urn:microsoft.com/office/officeart/2005/8/layout/process1"/>
    <dgm:cxn modelId="{3DEE79E5-E3F3-4EE1-BDE4-F80CC640B679}" type="presOf" srcId="{823C0435-655C-474B-B36D-A3547058D476}" destId="{A9EBE253-E5E8-42FC-84E7-0145F6424654}" srcOrd="0" destOrd="0" presId="urn:microsoft.com/office/officeart/2005/8/layout/process1"/>
    <dgm:cxn modelId="{2F427749-B547-425B-87E1-26895D3D82A3}" type="presOf" srcId="{40DD38D6-EC24-42EE-B8DA-470018F53727}" destId="{B21B4F34-3825-454E-8509-194761E7A0E6}" srcOrd="1" destOrd="0" presId="urn:microsoft.com/office/officeart/2005/8/layout/process1"/>
    <dgm:cxn modelId="{D01C3C17-445D-43E2-AC1D-B71A756CC3FB}" srcId="{1FB39B21-026E-4516-BB24-D452CCD51E5F}" destId="{D91438BD-5698-4718-B13F-1A8D81DACFBF}" srcOrd="1" destOrd="0" parTransId="{C4C4CA89-34EA-4185-AE2A-0CD009875D6B}" sibTransId="{40DD38D6-EC24-42EE-B8DA-470018F53727}"/>
    <dgm:cxn modelId="{BB19A3F6-07EA-4D7B-9193-E8C99990F91C}" type="presOf" srcId="{5392EA36-C979-4FAF-A861-5807FD01F9E7}" destId="{CD046742-39C6-4E96-89AE-0F268C0DA77A}" srcOrd="0" destOrd="0" presId="urn:microsoft.com/office/officeart/2005/8/layout/process1"/>
    <dgm:cxn modelId="{495B92C8-0753-4A51-A6A8-478D7F36E00F}" type="presOf" srcId="{F16611AE-CA05-4847-AB35-2C9C99047CA6}" destId="{DD3EB5BE-7AD8-44DB-AC38-144E88C025C2}" srcOrd="0" destOrd="0" presId="urn:microsoft.com/office/officeart/2005/8/layout/process1"/>
    <dgm:cxn modelId="{E887BC05-D5AF-4065-8368-6E4D516267A8}" type="presOf" srcId="{D91438BD-5698-4718-B13F-1A8D81DACFBF}" destId="{CCAB4FD5-BB07-4632-B548-91C30D549C8E}" srcOrd="0" destOrd="0" presId="urn:microsoft.com/office/officeart/2005/8/layout/process1"/>
    <dgm:cxn modelId="{7DF144A2-2EF6-475C-B94C-84BB70E44301}" srcId="{1FB39B21-026E-4516-BB24-D452CCD51E5F}" destId="{5392EA36-C979-4FAF-A861-5807FD01F9E7}" srcOrd="0" destOrd="0" parTransId="{8D24E135-372D-43A4-8A3A-3F2172EC5D7F}" sibTransId="{F16611AE-CA05-4847-AB35-2C9C99047CA6}"/>
    <dgm:cxn modelId="{6348BCE4-627C-49FB-9946-EBD4120F1CBB}" type="presOf" srcId="{1FB39B21-026E-4516-BB24-D452CCD51E5F}" destId="{FD3938E5-DF11-4015-BC75-A96A96DC0C37}" srcOrd="0" destOrd="0" presId="urn:microsoft.com/office/officeart/2005/8/layout/process1"/>
    <dgm:cxn modelId="{98D9C938-B43B-4D0E-BC67-E0EB9D5A26F1}" type="presOf" srcId="{91289648-BD3B-4646-A2B6-4C1D14C2C592}" destId="{B52DDD2C-9D5E-4A07-BD36-FE8752435240}" srcOrd="1" destOrd="0" presId="urn:microsoft.com/office/officeart/2005/8/layout/process1"/>
    <dgm:cxn modelId="{C4C8E796-F882-4A33-B4B3-9B1D84FBBE64}" type="presOf" srcId="{40DD38D6-EC24-42EE-B8DA-470018F53727}" destId="{DA824F7E-ED2B-4C65-91E5-A03C12E92402}" srcOrd="0" destOrd="0" presId="urn:microsoft.com/office/officeart/2005/8/layout/process1"/>
    <dgm:cxn modelId="{DDD883DB-8185-4C2E-AAE2-49E5064CD142}" type="presParOf" srcId="{FD3938E5-DF11-4015-BC75-A96A96DC0C37}" destId="{CD046742-39C6-4E96-89AE-0F268C0DA77A}" srcOrd="0" destOrd="0" presId="urn:microsoft.com/office/officeart/2005/8/layout/process1"/>
    <dgm:cxn modelId="{982BC944-486C-40FB-A892-0B29484250FC}" type="presParOf" srcId="{FD3938E5-DF11-4015-BC75-A96A96DC0C37}" destId="{DD3EB5BE-7AD8-44DB-AC38-144E88C025C2}" srcOrd="1" destOrd="0" presId="urn:microsoft.com/office/officeart/2005/8/layout/process1"/>
    <dgm:cxn modelId="{AE993FA9-399E-45DA-B0D5-37F0573B87B6}" type="presParOf" srcId="{DD3EB5BE-7AD8-44DB-AC38-144E88C025C2}" destId="{64560054-E2FD-4BB9-A5A8-31B939D44445}" srcOrd="0" destOrd="0" presId="urn:microsoft.com/office/officeart/2005/8/layout/process1"/>
    <dgm:cxn modelId="{A328BD7D-809D-44A1-B6D8-EC66FC60C042}" type="presParOf" srcId="{FD3938E5-DF11-4015-BC75-A96A96DC0C37}" destId="{CCAB4FD5-BB07-4632-B548-91C30D549C8E}" srcOrd="2" destOrd="0" presId="urn:microsoft.com/office/officeart/2005/8/layout/process1"/>
    <dgm:cxn modelId="{0E762D8F-5982-4510-94F9-DF5C5A070CD6}" type="presParOf" srcId="{FD3938E5-DF11-4015-BC75-A96A96DC0C37}" destId="{DA824F7E-ED2B-4C65-91E5-A03C12E92402}" srcOrd="3" destOrd="0" presId="urn:microsoft.com/office/officeart/2005/8/layout/process1"/>
    <dgm:cxn modelId="{3F79894F-DD00-42E8-89FE-44A2937D55D7}" type="presParOf" srcId="{DA824F7E-ED2B-4C65-91E5-A03C12E92402}" destId="{B21B4F34-3825-454E-8509-194761E7A0E6}" srcOrd="0" destOrd="0" presId="urn:microsoft.com/office/officeart/2005/8/layout/process1"/>
    <dgm:cxn modelId="{1C4193B4-BFA5-406E-B2FB-2CE35228E6CF}" type="presParOf" srcId="{FD3938E5-DF11-4015-BC75-A96A96DC0C37}" destId="{A9EBE253-E5E8-42FC-84E7-0145F6424654}" srcOrd="4" destOrd="0" presId="urn:microsoft.com/office/officeart/2005/8/layout/process1"/>
    <dgm:cxn modelId="{424E9826-E0A5-4287-A774-0DE6839E0130}" type="presParOf" srcId="{FD3938E5-DF11-4015-BC75-A96A96DC0C37}" destId="{2C6BB1AB-F236-4FE2-B7AF-A52945B3C45E}" srcOrd="5" destOrd="0" presId="urn:microsoft.com/office/officeart/2005/8/layout/process1"/>
    <dgm:cxn modelId="{2252E2D9-F0C3-4A32-AFC6-53CE59F6CD44}" type="presParOf" srcId="{2C6BB1AB-F236-4FE2-B7AF-A52945B3C45E}" destId="{B52DDD2C-9D5E-4A07-BD36-FE8752435240}" srcOrd="0" destOrd="0" presId="urn:microsoft.com/office/officeart/2005/8/layout/process1"/>
    <dgm:cxn modelId="{75003499-7502-4800-854A-647EA42967B3}" type="presParOf" srcId="{FD3938E5-DF11-4015-BC75-A96A96DC0C37}" destId="{4AC7C828-3E01-4AA0-8845-F665B505BBCD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5292CD85-8DA1-4709-8957-357CEEF656DB}" type="datetimeFigureOut">
              <a:rPr lang="en-US" smtClean="0"/>
              <a:t>6/14/2021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6CDF7BAE-CC0C-4AD0-92E1-22319721CF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416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04" tIns="46652" rIns="93304" bIns="4665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1" y="0"/>
            <a:ext cx="3043343" cy="465455"/>
          </a:xfrm>
          <a:prstGeom prst="rect">
            <a:avLst/>
          </a:prstGeom>
        </p:spPr>
        <p:txBody>
          <a:bodyPr vert="horz" lIns="93304" tIns="46652" rIns="93304" bIns="46652" rtlCol="0"/>
          <a:lstStyle>
            <a:lvl1pPr algn="r">
              <a:defRPr sz="1200"/>
            </a:lvl1pPr>
          </a:lstStyle>
          <a:p>
            <a:fld id="{B4B823EE-1623-4115-99B9-B785374AECF6}" type="datetimeFigureOut">
              <a:rPr lang="en-US" smtClean="0"/>
              <a:t>6/14/2021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4" tIns="46652" rIns="93304" bIns="4665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04" tIns="46652" rIns="93304" bIns="4665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04" tIns="46652" rIns="93304" bIns="4665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1" y="8842030"/>
            <a:ext cx="3043343" cy="465455"/>
          </a:xfrm>
          <a:prstGeom prst="rect">
            <a:avLst/>
          </a:prstGeom>
        </p:spPr>
        <p:txBody>
          <a:bodyPr vert="horz" lIns="93304" tIns="46652" rIns="93304" bIns="46652" rtlCol="0" anchor="b"/>
          <a:lstStyle>
            <a:lvl1pPr algn="r">
              <a:defRPr sz="1200"/>
            </a:lvl1pPr>
          </a:lstStyle>
          <a:p>
            <a:fld id="{CCF99E1E-5533-47FF-A679-997EB01C2C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51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543525-A618-44D0-8A98-E2498D7E948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764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EA95EC-27BE-40FB-94A1-77B507A715F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092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4800" y="640080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13B8C1A-B3FA-4E19-85F6-8AA27377C9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172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9622292-52FC-440D-AF69-9B3D08132A23}" type="datetime1">
              <a:rPr lang="en-US" smtClean="0"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86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5D2465C8-E09E-4549-8CA9-ADE0F54FAD08}" type="datetime1">
              <a:rPr lang="en-US" smtClean="0"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505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70113" y="765175"/>
            <a:ext cx="8388000" cy="969282"/>
          </a:xfrm>
        </p:spPr>
        <p:txBody>
          <a:bodyPr>
            <a:normAutofit/>
          </a:bodyPr>
          <a:lstStyle>
            <a:lvl1pPr marL="0" indent="0">
              <a:buNone/>
              <a:defRPr sz="3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0113" y="295683"/>
            <a:ext cx="838800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370800" y="1810800"/>
            <a:ext cx="8388000" cy="4536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70113" y="6477000"/>
            <a:ext cx="792088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bg1"/>
                </a:solidFill>
              </a:defRPr>
            </a:lvl1pPr>
          </a:lstStyle>
          <a:p>
            <a:fld id="{95CC1D26-A9BD-4BDE-BDD9-08EDBAE968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94386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70113" y="765175"/>
            <a:ext cx="8388000" cy="969282"/>
          </a:xfrm>
        </p:spPr>
        <p:txBody>
          <a:bodyPr>
            <a:normAutofit/>
          </a:bodyPr>
          <a:lstStyle>
            <a:lvl1pPr marL="0" indent="0">
              <a:buNone/>
              <a:defRPr sz="3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0113" y="295683"/>
            <a:ext cx="838800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370800" y="1810800"/>
            <a:ext cx="8388000" cy="453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70113" y="6477000"/>
            <a:ext cx="792088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bg1"/>
                </a:solidFill>
              </a:defRPr>
            </a:lvl1pPr>
          </a:lstStyle>
          <a:p>
            <a:fld id="{95CC1D26-A9BD-4BDE-BDD9-08EDBAE968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8640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4800" y="640080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13B8C1A-B3FA-4E19-85F6-8AA27377C9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65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6FD78F34-073B-4CAC-ABDD-EB690BDE124F}" type="datetime1">
              <a:rPr lang="en-US" smtClean="0"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398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EE34CFDE-760B-43D0-BC73-672D565F93D0}" type="datetime1">
              <a:rPr lang="en-US" smtClean="0"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18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62E4BFAA-4172-472F-8222-38B6065A1D08}" type="datetime1">
              <a:rPr lang="en-US" smtClean="0"/>
              <a:t>6/14/2021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84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56278FFD-3FE2-41CC-8500-0F5961B59824}" type="datetime1">
              <a:rPr lang="en-US" smtClean="0"/>
              <a:t>6/14/2021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52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802589B-6F27-452D-84D9-C0DE3F9B6A56}" type="datetime1">
              <a:rPr lang="en-US" smtClean="0"/>
              <a:t>6/14/2021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85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AC008827-677F-4E36-854C-EBD24B909715}" type="datetime1">
              <a:rPr lang="en-US" smtClean="0"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38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6E594D3-EF4F-4AF9-B158-0C809C9BA522}" type="datetime1">
              <a:rPr lang="en-US" smtClean="0"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23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278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278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1" y="5867400"/>
            <a:ext cx="803311" cy="761326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40080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13B8C1A-B3FA-4E19-85F6-8AA27377C97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5867400"/>
            <a:ext cx="803311" cy="7613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5867400"/>
            <a:ext cx="803311" cy="76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32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60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675" y="457200"/>
            <a:ext cx="1456641" cy="1524000"/>
          </a:xfrm>
        </p:spPr>
      </p:pic>
      <p:sp>
        <p:nvSpPr>
          <p:cNvPr id="5" name="TextBox 4"/>
          <p:cNvSpPr txBox="1"/>
          <p:nvPr/>
        </p:nvSpPr>
        <p:spPr>
          <a:xfrm>
            <a:off x="380995" y="2209800"/>
            <a:ext cx="8381999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500" b="1" dirty="0" smtClean="0">
                <a:solidFill>
                  <a:prstClr val="black"/>
                </a:solidFill>
              </a:rPr>
              <a:t>Department for Medicaid Services</a:t>
            </a:r>
            <a:endParaRPr lang="en-US" sz="1400" b="1" dirty="0">
              <a:solidFill>
                <a:prstClr val="black"/>
              </a:solidFill>
            </a:endParaRPr>
          </a:p>
          <a:p>
            <a:pPr lvl="0" algn="ctr"/>
            <a:endParaRPr lang="en-US" sz="1400" b="1" dirty="0">
              <a:solidFill>
                <a:prstClr val="black"/>
              </a:solidFill>
            </a:endParaRPr>
          </a:p>
          <a:p>
            <a:pPr lvl="0" algn="ctr"/>
            <a:r>
              <a:rPr lang="en-US" sz="2000" b="1" dirty="0">
                <a:solidFill>
                  <a:prstClr val="black"/>
                </a:solidFill>
              </a:rPr>
              <a:t>Prepared for the Medicaid Oversight and Advisory Committee</a:t>
            </a:r>
            <a:endParaRPr lang="en-US" sz="1000" b="1" dirty="0">
              <a:solidFill>
                <a:prstClr val="black"/>
              </a:solidFill>
            </a:endParaRPr>
          </a:p>
          <a:p>
            <a:pPr lvl="0" algn="ctr"/>
            <a:endParaRPr lang="en-US" sz="2000" b="1" dirty="0" smtClean="0">
              <a:solidFill>
                <a:prstClr val="black"/>
              </a:solidFill>
            </a:endParaRPr>
          </a:p>
          <a:p>
            <a:pPr lvl="0" algn="ctr"/>
            <a:r>
              <a:rPr lang="en-US" sz="2000" b="1" dirty="0" smtClean="0">
                <a:solidFill>
                  <a:prstClr val="black"/>
                </a:solidFill>
              </a:rPr>
              <a:t>Lisa Lee, </a:t>
            </a:r>
            <a:r>
              <a:rPr lang="en-US" sz="2000" b="1" dirty="0">
                <a:solidFill>
                  <a:prstClr val="black"/>
                </a:solidFill>
              </a:rPr>
              <a:t>Commissioner, DMS</a:t>
            </a:r>
          </a:p>
          <a:p>
            <a:pPr lvl="0" algn="ctr"/>
            <a:r>
              <a:rPr lang="en-US" sz="2000" b="1" dirty="0">
                <a:solidFill>
                  <a:prstClr val="black"/>
                </a:solidFill>
              </a:rPr>
              <a:t>Steve Bechtel, </a:t>
            </a:r>
            <a:r>
              <a:rPr lang="en-US" sz="2000" b="1" dirty="0" smtClean="0">
                <a:solidFill>
                  <a:prstClr val="black"/>
                </a:solidFill>
              </a:rPr>
              <a:t>Chief </a:t>
            </a:r>
            <a:r>
              <a:rPr lang="en-US" sz="2000" b="1" dirty="0">
                <a:solidFill>
                  <a:prstClr val="black"/>
                </a:solidFill>
              </a:rPr>
              <a:t>Financial </a:t>
            </a:r>
            <a:r>
              <a:rPr lang="en-US" sz="2000" b="1" dirty="0" smtClean="0">
                <a:solidFill>
                  <a:prstClr val="black"/>
                </a:solidFill>
              </a:rPr>
              <a:t>Officer, DMS</a:t>
            </a:r>
            <a:endParaRPr lang="en-US" sz="2000" b="1" dirty="0">
              <a:solidFill>
                <a:prstClr val="black"/>
              </a:solidFill>
            </a:endParaRPr>
          </a:p>
          <a:p>
            <a:pPr lvl="0" algn="ctr"/>
            <a:endParaRPr lang="en-US" sz="2000" b="1" dirty="0">
              <a:solidFill>
                <a:prstClr val="black"/>
              </a:solidFill>
            </a:endParaRPr>
          </a:p>
          <a:p>
            <a:pPr lvl="0" algn="ctr"/>
            <a:r>
              <a:rPr lang="en-US" sz="2000" b="1" dirty="0" smtClean="0">
                <a:solidFill>
                  <a:prstClr val="black"/>
                </a:solidFill>
              </a:rPr>
              <a:t>June 16, 2021</a:t>
            </a:r>
            <a:endParaRPr lang="en-US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68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Presumptive Eligibility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1970325"/>
              </p:ext>
            </p:extLst>
          </p:nvPr>
        </p:nvGraphicFramePr>
        <p:xfrm>
          <a:off x="457200" y="1219201"/>
          <a:ext cx="82296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942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 Expenditures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FFS Spend: $312,433,833</a:t>
            </a:r>
          </a:p>
          <a:p>
            <a:r>
              <a:rPr lang="en-US" dirty="0" smtClean="0"/>
              <a:t>Average of $1,370.35 per enrollee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514600"/>
            <a:ext cx="5687088" cy="3276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184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-76200" y="681696"/>
            <a:ext cx="9144000" cy="1104108"/>
          </a:xfrm>
        </p:spPr>
        <p:txBody>
          <a:bodyPr>
            <a:normAutofit/>
          </a:bodyPr>
          <a:lstStyle/>
          <a:p>
            <a:pPr algn="ctr"/>
            <a:r>
              <a:rPr lang="en-US" sz="2900" b="1" dirty="0" smtClean="0"/>
              <a:t>BENEFITS (INCLUDES KCHIP)</a:t>
            </a:r>
            <a:br>
              <a:rPr lang="en-US" sz="2900" b="1" dirty="0" smtClean="0"/>
            </a:br>
            <a:r>
              <a:rPr lang="en-US" sz="2400" b="1" dirty="0" smtClean="0"/>
              <a:t>Historical Expenditures and Enacted Budget</a:t>
            </a:r>
            <a:endParaRPr 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CCA617-8819-4C71-8A2A-DF646A89524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29755"/>
            <a:ext cx="9144000" cy="4860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cs typeface="Arial" pitchFamily="34" charset="0"/>
              </a:rPr>
              <a:t>MEDICAID EXPENDITURES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2068747" y="2282311"/>
            <a:ext cx="739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(actual)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4219" y="2282311"/>
            <a:ext cx="739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(actual)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19691" y="2282311"/>
            <a:ext cx="739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(actual)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7532" y="2272780"/>
            <a:ext cx="739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(actual)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0" y="2282311"/>
            <a:ext cx="993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(budgeted)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25" y="1785804"/>
            <a:ext cx="8667750" cy="3010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18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45791" y="914400"/>
            <a:ext cx="8648700" cy="68580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BENEFITS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400" b="1" dirty="0" smtClean="0"/>
              <a:t>SFY 2021 Budgeted vs. Actual</a:t>
            </a:r>
            <a:endParaRPr 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CCA617-8819-4C71-8A2A-DF646A89524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1859" y="685802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cs typeface="Arial" pitchFamily="34" charset="0"/>
              </a:rPr>
              <a:t>MEDICAID EXPENDITURES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048938" y="2209801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(actual)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3633" y="2209801"/>
            <a:ext cx="7393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(actual)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19351" y="2209801"/>
            <a:ext cx="739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(actual)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2503" y="2209801"/>
            <a:ext cx="739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(actual)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69610" y="2209801"/>
            <a:ext cx="993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(budgeted)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19" y="1834376"/>
            <a:ext cx="8335244" cy="2196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45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Growth of Medicaid</a:t>
            </a:r>
            <a:endParaRPr lang="en-US" sz="36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1170" y="1295400"/>
            <a:ext cx="6021660" cy="296350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4467644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comparing June 2019 thru March 2020 data to June 2020 thru March 2021 data, we can see the following: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18.83% increase in the monthly average </a:t>
            </a:r>
            <a:r>
              <a:rPr lang="en-US" dirty="0" err="1" smtClean="0"/>
              <a:t>eligibles</a:t>
            </a:r>
            <a:endParaRPr lang="en-US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16.05% increase in total expenditures</a:t>
            </a:r>
          </a:p>
        </p:txBody>
      </p:sp>
    </p:spTree>
    <p:extLst>
      <p:ext uri="{BB962C8B-B14F-4D97-AF65-F5344CB8AC3E}">
        <p14:creationId xmlns:p14="http://schemas.microsoft.com/office/powerpoint/2010/main" val="37011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55341"/>
            <a:ext cx="5638800" cy="960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 Member Per Month (PMPM)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9553" y="1415779"/>
            <a:ext cx="6663302" cy="15501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0577" y="3574472"/>
            <a:ext cx="6621254" cy="129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81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TEMPORARY INCREASE IN FMAP FOR HCB WAIVER SERVICES AUTHORIZED BY THE AMERICAN RESCUE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93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Temporary Increase in FMAP for HCBS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One-year, 10% increase in FMAP for HCBS</a:t>
            </a:r>
          </a:p>
          <a:p>
            <a:r>
              <a:rPr lang="en-US" dirty="0" smtClean="0"/>
              <a:t>Must be used to supplement, not replacing existing state funds</a:t>
            </a:r>
          </a:p>
          <a:p>
            <a:r>
              <a:rPr lang="en-US" dirty="0" smtClean="0"/>
              <a:t>Facilitate activities that enhance, expand, or strengthen HCBS</a:t>
            </a:r>
          </a:p>
          <a:p>
            <a:r>
              <a:rPr lang="en-US" dirty="0" smtClean="0"/>
              <a:t>Cannot impose stricter eligibility requirements</a:t>
            </a:r>
          </a:p>
          <a:p>
            <a:r>
              <a:rPr lang="en-US" dirty="0" smtClean="0"/>
              <a:t>States must submit plan to CMS within 30 days of receipt of guidance – Kentucky requested and was approved a 30 day extension for plan submission</a:t>
            </a:r>
          </a:p>
          <a:p>
            <a:r>
              <a:rPr lang="en-US" dirty="0" smtClean="0"/>
              <a:t>Conducting provider and member surveys</a:t>
            </a:r>
          </a:p>
          <a:p>
            <a:r>
              <a:rPr lang="en-US" dirty="0" smtClean="0"/>
              <a:t>Internal workgroup to eliminate duplication of efforts across the Cabinet</a:t>
            </a:r>
          </a:p>
          <a:p>
            <a:r>
              <a:rPr lang="en-US" dirty="0" smtClean="0"/>
              <a:t>States have until March 31, 2024 to fully expend funds</a:t>
            </a:r>
          </a:p>
          <a:p>
            <a:r>
              <a:rPr lang="en-US" dirty="0" smtClean="0"/>
              <a:t>Must receive appropriations for state match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5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Temporary Increase in FMAP for HCBS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Conducting crosswalk from all agencies providing recommendations</a:t>
            </a:r>
          </a:p>
          <a:p>
            <a:r>
              <a:rPr lang="en-US" dirty="0" smtClean="0"/>
              <a:t>Oversight – quarterly reporting to CMS</a:t>
            </a:r>
          </a:p>
          <a:p>
            <a:r>
              <a:rPr lang="en-US" dirty="0" smtClean="0"/>
              <a:t>Short term vs. Long Term</a:t>
            </a:r>
          </a:p>
          <a:p>
            <a:r>
              <a:rPr lang="en-US" dirty="0" smtClean="0"/>
              <a:t>Bolstering workforce: invest in training and career pathway strategies to grow a diverse LTC workforce</a:t>
            </a:r>
          </a:p>
          <a:p>
            <a:r>
              <a:rPr lang="en-US" dirty="0" smtClean="0"/>
              <a:t>Rate methodology – aligning reimbursement across waiver types and programs serving the population across Cabinet</a:t>
            </a:r>
          </a:p>
          <a:p>
            <a:r>
              <a:rPr lang="en-US" dirty="0" smtClean="0"/>
              <a:t>PACE</a:t>
            </a:r>
          </a:p>
          <a:p>
            <a:r>
              <a:rPr lang="en-US" dirty="0"/>
              <a:t>Home modifications – structural </a:t>
            </a:r>
            <a:r>
              <a:rPr lang="en-US" dirty="0" smtClean="0"/>
              <a:t>improvements (Hart-Supported Living)</a:t>
            </a:r>
            <a:endParaRPr lang="en-US" dirty="0"/>
          </a:p>
          <a:p>
            <a:r>
              <a:rPr lang="en-US" dirty="0"/>
              <a:t>Technology – computers, tablets to assist with telehealth, remote patient monitoring devices</a:t>
            </a:r>
          </a:p>
          <a:p>
            <a:r>
              <a:rPr lang="en-US" dirty="0" smtClean="0"/>
              <a:t>Compliance with procurement rules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08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UPDATE ON MCO CONTRACT AND RFP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OVERVIEW OF MEDICAID WORKS PROGRAM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92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1600200"/>
            <a:ext cx="4267200" cy="2585323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algn="ctr">
              <a:spcBef>
                <a:spcPts val="400"/>
              </a:spcBef>
            </a:pPr>
            <a:r>
              <a:rPr lang="en-US" sz="5400" b="1" dirty="0" smtClean="0"/>
              <a:t>QUESTIONS and/or Comments?</a:t>
            </a:r>
          </a:p>
        </p:txBody>
      </p:sp>
    </p:spTree>
    <p:extLst>
      <p:ext uri="{BB962C8B-B14F-4D97-AF65-F5344CB8AC3E}">
        <p14:creationId xmlns:p14="http://schemas.microsoft.com/office/powerpoint/2010/main" val="202446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Medicaid Works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Individuals with severe medical or physical impairments have high medical costs</a:t>
            </a:r>
          </a:p>
          <a:p>
            <a:r>
              <a:rPr lang="en-US" dirty="0" smtClean="0"/>
              <a:t>Prior to ACA, difficulty finding affordable private health insurance or may be denied health insurance due to pre-existing condition</a:t>
            </a:r>
          </a:p>
          <a:p>
            <a:r>
              <a:rPr lang="en-US" dirty="0" smtClean="0"/>
              <a:t>May not be able to afford employer coverage</a:t>
            </a:r>
          </a:p>
          <a:p>
            <a:r>
              <a:rPr lang="en-US" dirty="0" smtClean="0"/>
              <a:t>Employers may not offer health insurance</a:t>
            </a:r>
          </a:p>
          <a:p>
            <a:r>
              <a:rPr lang="en-US" dirty="0" smtClean="0"/>
              <a:t>To be eligible for disability benefits, individuals must be unable to engage in substantial gainful activity (SGA)</a:t>
            </a:r>
          </a:p>
          <a:p>
            <a:r>
              <a:rPr lang="en-US" dirty="0" smtClean="0"/>
              <a:t>Disability is an eligibility category for Medicaid</a:t>
            </a:r>
          </a:p>
          <a:p>
            <a:r>
              <a:rPr lang="en-US" dirty="0" smtClean="0"/>
              <a:t>Individuals who earn more than the SGA  are no longer considered disabled for purposes of SSI or Medicaid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73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Medicaid Works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Ticket to Work and Work Incentives Improvement Act of 1999 option for working individuals with disabilities to buy-in to Medicaid</a:t>
            </a:r>
          </a:p>
          <a:p>
            <a:r>
              <a:rPr lang="en-US" dirty="0" smtClean="0"/>
              <a:t>Individuals who would be eligible for SSI benefits except for their earnings</a:t>
            </a:r>
          </a:p>
          <a:p>
            <a:r>
              <a:rPr lang="en-US" dirty="0" smtClean="0"/>
              <a:t>State establishes income and asset tests as well as methodology for determining</a:t>
            </a:r>
          </a:p>
          <a:p>
            <a:r>
              <a:rPr lang="en-US" dirty="0" smtClean="0"/>
              <a:t>May impose premiums based on a sliding scale</a:t>
            </a:r>
          </a:p>
          <a:p>
            <a:r>
              <a:rPr lang="en-US" dirty="0" smtClean="0"/>
              <a:t>No premiums for those below 100% of FPL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00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Kentucky Medicaid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Implemented November 2007</a:t>
            </a:r>
          </a:p>
          <a:p>
            <a:r>
              <a:rPr lang="en-US" dirty="0" smtClean="0"/>
              <a:t>Eligibility Criteria</a:t>
            </a:r>
          </a:p>
          <a:p>
            <a:pPr lvl="1"/>
            <a:r>
              <a:rPr lang="en-US" dirty="0" smtClean="0"/>
              <a:t>Blind or disabled individuals – must meet Social Security definition of disabled</a:t>
            </a:r>
          </a:p>
          <a:p>
            <a:pPr lvl="1"/>
            <a:r>
              <a:rPr lang="en-US" dirty="0" smtClean="0"/>
              <a:t>Continues to be eligible for Medicaid except for employment earnings</a:t>
            </a:r>
          </a:p>
          <a:p>
            <a:pPr lvl="1"/>
            <a:r>
              <a:rPr lang="en-US" dirty="0" smtClean="0"/>
              <a:t>Lack of eligibility for Medicaid would inhibit ability to continue employment</a:t>
            </a:r>
          </a:p>
          <a:p>
            <a:pPr lvl="1"/>
            <a:r>
              <a:rPr lang="en-US" dirty="0" smtClean="0"/>
              <a:t>Between the ages of 16 and 64</a:t>
            </a:r>
          </a:p>
          <a:p>
            <a:pPr lvl="1"/>
            <a:r>
              <a:rPr lang="en-US" dirty="0" smtClean="0"/>
              <a:t>Must meet Medicaid resource standards – no more than $4,000 in personal assets</a:t>
            </a:r>
          </a:p>
          <a:p>
            <a:pPr lvl="1"/>
            <a:r>
              <a:rPr lang="en-US" dirty="0" smtClean="0"/>
              <a:t>Only income of working disabled is counted</a:t>
            </a:r>
          </a:p>
          <a:p>
            <a:pPr lvl="1"/>
            <a:r>
              <a:rPr lang="en-US" dirty="0" smtClean="0"/>
              <a:t>Unearned income limit (SS, Worker’s Comp, Veteran’s benefits, interest) of approximately $773 monthly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9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Kentucky Medicaid Works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 Unduplicated Members since implementation</a:t>
            </a:r>
          </a:p>
          <a:p>
            <a:r>
              <a:rPr lang="en-US" dirty="0" smtClean="0"/>
              <a:t>5 currently enrolled</a:t>
            </a:r>
          </a:p>
          <a:p>
            <a:r>
              <a:rPr lang="en-US" dirty="0" smtClean="0"/>
              <a:t>All below 100% of FPL – no premium requirement</a:t>
            </a:r>
          </a:p>
          <a:p>
            <a:r>
              <a:rPr lang="en-US" dirty="0" smtClean="0"/>
              <a:t>Move to Medicaid Expansion?</a:t>
            </a:r>
          </a:p>
          <a:p>
            <a:r>
              <a:rPr lang="en-US" dirty="0" smtClean="0"/>
              <a:t>HJR57 – Bridge Plan potential for those who do not qualify for expansion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04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81000" y="6400800"/>
            <a:ext cx="2133600" cy="365125"/>
          </a:xfrm>
        </p:spPr>
        <p:txBody>
          <a:bodyPr/>
          <a:lstStyle/>
          <a:p>
            <a:fld id="{413B8C1A-B3FA-4E19-85F6-8AA27377C97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2590800"/>
            <a:ext cx="8229600" cy="1409700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0" b="1" dirty="0" smtClean="0"/>
              <a:t>SFY 2021</a:t>
            </a:r>
            <a:br>
              <a:rPr lang="en-US" sz="16000" b="1" dirty="0" smtClean="0"/>
            </a:br>
            <a:r>
              <a:rPr lang="en-US" sz="16000" b="1" dirty="0" smtClean="0"/>
              <a:t>Benefits Budget Update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34327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25475"/>
            <a:ext cx="75438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b="1" dirty="0"/>
              <a:t>Kentucky Medicaid at a Glance</a:t>
            </a: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04800" y="1371600"/>
            <a:ext cx="8458200" cy="4800600"/>
          </a:xfrm>
          <a:noFill/>
          <a:ln>
            <a:noFill/>
            <a:miter lim="800000"/>
            <a:headEnd/>
            <a:tailEnd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450342" lvl="1" indent="-457200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Approximately 1,664,000 members currently enrolled</a:t>
            </a:r>
            <a:endParaRPr lang="en-US" sz="3200" dirty="0"/>
          </a:p>
          <a:p>
            <a:pPr marL="978980" lvl="3" indent="-342900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500" dirty="0" smtClean="0"/>
              <a:t>605,159 children enrolled in Medicaid and KCHIP (36% of total enrollment)</a:t>
            </a:r>
          </a:p>
          <a:p>
            <a:pPr marL="978980" lvl="3" indent="-342900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500" dirty="0" smtClean="0"/>
              <a:t>129,454 of total enrolled are currently in presumptive eligibility (8% of total enrollment)</a:t>
            </a:r>
          </a:p>
          <a:p>
            <a:pPr marL="636080" lvl="3" indent="0">
              <a:spcBef>
                <a:spcPts val="0"/>
              </a:spcBef>
              <a:spcAft>
                <a:spcPts val="900"/>
              </a:spcAft>
              <a:buNone/>
            </a:pPr>
            <a:endParaRPr lang="en-US" sz="2400" dirty="0" smtClean="0"/>
          </a:p>
          <a:p>
            <a:pPr marL="450342" lvl="1" indent="-457200"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Over 59,300 </a:t>
            </a:r>
            <a:r>
              <a:rPr lang="en-US" sz="3200" dirty="0"/>
              <a:t>enrolled </a:t>
            </a:r>
            <a:r>
              <a:rPr lang="en-US" sz="3200" dirty="0" smtClean="0"/>
              <a:t>providers</a:t>
            </a:r>
          </a:p>
          <a:p>
            <a:pPr marL="636080" lvl="3" indent="0">
              <a:spcBef>
                <a:spcPts val="0"/>
              </a:spcBef>
              <a:spcAft>
                <a:spcPts val="900"/>
              </a:spcAft>
              <a:buNone/>
            </a:pPr>
            <a:endParaRPr lang="en-US" sz="2500" dirty="0">
              <a:solidFill>
                <a:prstClr val="black"/>
              </a:solidFill>
            </a:endParaRPr>
          </a:p>
          <a:p>
            <a:pPr marL="450342" lvl="1" indent="-457200"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$14.7 </a:t>
            </a:r>
            <a:r>
              <a:rPr lang="en-US" sz="3200" dirty="0"/>
              <a:t>billion </a:t>
            </a:r>
            <a:r>
              <a:rPr lang="en-US" sz="3200" dirty="0" smtClean="0"/>
              <a:t>budget (Administrative and Benefits combined)</a:t>
            </a:r>
            <a:endParaRPr lang="en-US" sz="3200" dirty="0"/>
          </a:p>
          <a:p>
            <a:pPr marL="0" lvl="1" indent="0">
              <a:spcBef>
                <a:spcPts val="600"/>
              </a:spcBef>
              <a:spcAft>
                <a:spcPts val="900"/>
              </a:spcAft>
              <a:buNone/>
            </a:pPr>
            <a:endParaRPr lang="en-US" sz="3200" dirty="0"/>
          </a:p>
        </p:txBody>
      </p:sp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E6931-3295-4CCA-86BD-144ECAFA71B0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12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24600"/>
            <a:ext cx="2133600" cy="365125"/>
          </a:xfrm>
        </p:spPr>
        <p:txBody>
          <a:bodyPr/>
          <a:lstStyle/>
          <a:p>
            <a:fld id="{413B8C1A-B3FA-4E19-85F6-8AA27377C97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9540" y="3829050"/>
            <a:ext cx="762593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Enrollment for the period of July 2019 through May 2021:</a:t>
            </a:r>
            <a:endParaRPr lang="en-US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Since March 2020, our Total Enrollment has increased by 350,047 (26.50%).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Presumptive Eligibility currently accounts for 129,454 (37%) of the overall increase in eligible members.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6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2249248" y="314517"/>
            <a:ext cx="45865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Eligibility Experience</a:t>
            </a:r>
            <a:endParaRPr lang="en-US" sz="4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553" y="1016960"/>
            <a:ext cx="7193903" cy="28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20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3BA3ABC7-C108-486B-A3A3-9FEEDBD55AE7}" vid="{8CC64013-52B8-4D15-9D36-6CCA0A85BA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Medicaid Budget Overview 2.12.2020 (002)</Template>
  <TotalTime>8489</TotalTime>
  <Words>785</Words>
  <Application>Microsoft Office PowerPoint</Application>
  <PresentationFormat>On-screen Show (4:3)</PresentationFormat>
  <Paragraphs>134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Courier New</vt:lpstr>
      <vt:lpstr>Wingdings</vt:lpstr>
      <vt:lpstr>Theme1</vt:lpstr>
      <vt:lpstr>PowerPoint Presentation</vt:lpstr>
      <vt:lpstr>PowerPoint Presentation</vt:lpstr>
      <vt:lpstr>Medicaid Works Background</vt:lpstr>
      <vt:lpstr>Medicaid Works Background</vt:lpstr>
      <vt:lpstr>Kentucky Medicaid Works</vt:lpstr>
      <vt:lpstr>Kentucky Medicaid Works Enrollment</vt:lpstr>
      <vt:lpstr>PowerPoint Presentation</vt:lpstr>
      <vt:lpstr>Kentucky Medicaid at a Glance </vt:lpstr>
      <vt:lpstr>PowerPoint Presentation</vt:lpstr>
      <vt:lpstr>Presumptive Eligibility</vt:lpstr>
      <vt:lpstr>PE Expenditures</vt:lpstr>
      <vt:lpstr>BENEFITS (INCLUDES KCHIP) Historical Expenditures and Enacted Budget</vt:lpstr>
      <vt:lpstr>BENEFITS SFY 2021 Budgeted vs. Actual</vt:lpstr>
      <vt:lpstr>Growth of Medicaid</vt:lpstr>
      <vt:lpstr>Per Member Per Month (PMPM)</vt:lpstr>
      <vt:lpstr>PowerPoint Presentation</vt:lpstr>
      <vt:lpstr>Temporary Increase in FMAP for HCBS</vt:lpstr>
      <vt:lpstr>Temporary Increase in FMAP for HCBS Options</vt:lpstr>
      <vt:lpstr>PowerPoint Presentation</vt:lpstr>
      <vt:lpstr>PowerPoint Presentation</vt:lpstr>
    </vt:vector>
  </TitlesOfParts>
  <Company>Commonwealth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for Public Health</dc:title>
  <dc:creator>gary.faulkner</dc:creator>
  <cp:lastModifiedBy>Abbott, Hillary (LRC)</cp:lastModifiedBy>
  <cp:revision>306</cp:revision>
  <cp:lastPrinted>2018-08-20T20:44:06Z</cp:lastPrinted>
  <dcterms:created xsi:type="dcterms:W3CDTF">2016-09-14T14:14:15Z</dcterms:created>
  <dcterms:modified xsi:type="dcterms:W3CDTF">2021-06-14T18:04:33Z</dcterms:modified>
</cp:coreProperties>
</file>